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Lst>
  <p:notesMasterIdLst>
    <p:notesMasterId r:id="rId20"/>
  </p:notesMasterIdLst>
  <p:sldIdLst>
    <p:sldId id="5271" r:id="rId4"/>
    <p:sldId id="440" r:id="rId5"/>
    <p:sldId id="460" r:id="rId6"/>
    <p:sldId id="5270" r:id="rId7"/>
    <p:sldId id="461" r:id="rId8"/>
    <p:sldId id="5267" r:id="rId9"/>
    <p:sldId id="256" r:id="rId10"/>
    <p:sldId id="443" r:id="rId11"/>
    <p:sldId id="441" r:id="rId12"/>
    <p:sldId id="445" r:id="rId13"/>
    <p:sldId id="5269" r:id="rId14"/>
    <p:sldId id="453" r:id="rId15"/>
    <p:sldId id="353" r:id="rId16"/>
    <p:sldId id="462" r:id="rId17"/>
    <p:sldId id="5366" r:id="rId18"/>
    <p:sldId id="5367" r:id="rId19"/>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4" d="100"/>
          <a:sy n="104" d="100"/>
        </p:scale>
        <p:origin x="186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Server\&#24453;&#36991;&#29992;\&#25903;&#25588;&#37096;\01_&#32113;&#21512;&#25972;&#20633;\02_&#32113;&#21512;&#25972;&#20633;&#25512;&#36914;&#30740;&#20462;&#65288;H30&#65374;\R04\05_&#12486;&#12461;&#12473;&#12488;\&#9670;&#9670;&#9670;R4&#30740;&#20462;&#12486;&#12461;&#12473;&#12488;\&#20316;&#25104;&#36039;&#26009;\R4&#12288;&#20840;&#22269;&#30740;&#20462;&#36039;&#26009;&#12288;&#21512;&#20341;&#21332;&#35696;&#12464;&#12521;&#12501;&#12398;&#2252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281103197454156E-2"/>
          <c:y val="6.4501077099544779E-2"/>
          <c:w val="0.87141759585490419"/>
          <c:h val="0.61364206166357849"/>
        </c:manualLayout>
      </c:layout>
      <c:barChart>
        <c:barDir val="col"/>
        <c:grouping val="clustered"/>
        <c:varyColors val="0"/>
        <c:ser>
          <c:idx val="0"/>
          <c:order val="0"/>
          <c:spPr>
            <a:solidFill>
              <a:schemeClr val="bg1"/>
            </a:solidFill>
            <a:ln>
              <a:solidFill>
                <a:schemeClr val="tx1"/>
              </a:solidFill>
            </a:ln>
            <a:effectLst/>
          </c:spPr>
          <c:invertIfNegative val="0"/>
          <c:dPt>
            <c:idx val="0"/>
            <c:invertIfNegative val="0"/>
            <c:bubble3D val="0"/>
            <c:spPr>
              <a:solidFill>
                <a:schemeClr val="accent1"/>
              </a:solidFill>
              <a:ln>
                <a:solidFill>
                  <a:schemeClr val="tx1"/>
                </a:solidFill>
              </a:ln>
              <a:effectLst/>
            </c:spPr>
            <c:extLst>
              <c:ext xmlns:c16="http://schemas.microsoft.com/office/drawing/2014/chart" uri="{C3380CC4-5D6E-409C-BE32-E72D297353CC}">
                <c16:uniqueId val="{00000000-A9CC-4D1D-B47A-0F94607994B1}"/>
              </c:ext>
            </c:extLst>
          </c:dPt>
          <c:dPt>
            <c:idx val="1"/>
            <c:invertIfNegative val="0"/>
            <c:bubble3D val="0"/>
            <c:spPr>
              <a:solidFill>
                <a:schemeClr val="accent4"/>
              </a:solidFill>
              <a:ln>
                <a:solidFill>
                  <a:schemeClr val="tx1"/>
                </a:solidFill>
              </a:ln>
              <a:effectLst/>
            </c:spPr>
            <c:extLst>
              <c:ext xmlns:c16="http://schemas.microsoft.com/office/drawing/2014/chart" uri="{C3380CC4-5D6E-409C-BE32-E72D297353CC}">
                <c16:uniqueId val="{00000001-A9CC-4D1D-B47A-0F94607994B1}"/>
              </c:ext>
            </c:extLst>
          </c:dPt>
          <c:dPt>
            <c:idx val="2"/>
            <c:invertIfNegative val="0"/>
            <c:bubble3D val="0"/>
            <c:spPr>
              <a:solidFill>
                <a:schemeClr val="accent4"/>
              </a:solidFill>
              <a:ln>
                <a:solidFill>
                  <a:schemeClr val="tx1"/>
                </a:solidFill>
              </a:ln>
              <a:effectLst/>
            </c:spPr>
            <c:extLst>
              <c:ext xmlns:c16="http://schemas.microsoft.com/office/drawing/2014/chart" uri="{C3380CC4-5D6E-409C-BE32-E72D297353CC}">
                <c16:uniqueId val="{00000002-A9CC-4D1D-B47A-0F94607994B1}"/>
              </c:ext>
            </c:extLst>
          </c:dPt>
          <c:dPt>
            <c:idx val="3"/>
            <c:invertIfNegative val="0"/>
            <c:bubble3D val="0"/>
            <c:spPr>
              <a:solidFill>
                <a:schemeClr val="accent4"/>
              </a:solidFill>
              <a:ln>
                <a:solidFill>
                  <a:schemeClr val="tx1"/>
                </a:solidFill>
              </a:ln>
              <a:effectLst/>
            </c:spPr>
            <c:extLst>
              <c:ext xmlns:c16="http://schemas.microsoft.com/office/drawing/2014/chart" uri="{C3380CC4-5D6E-409C-BE32-E72D297353CC}">
                <c16:uniqueId val="{00000003-A9CC-4D1D-B47A-0F94607994B1}"/>
              </c:ext>
            </c:extLst>
          </c:dPt>
          <c:dPt>
            <c:idx val="4"/>
            <c:invertIfNegative val="0"/>
            <c:bubble3D val="0"/>
            <c:spPr>
              <a:solidFill>
                <a:schemeClr val="accent4"/>
              </a:solidFill>
              <a:ln>
                <a:solidFill>
                  <a:schemeClr val="tx1"/>
                </a:solidFill>
              </a:ln>
              <a:effectLst/>
            </c:spPr>
            <c:extLst>
              <c:ext xmlns:c16="http://schemas.microsoft.com/office/drawing/2014/chart" uri="{C3380CC4-5D6E-409C-BE32-E72D297353CC}">
                <c16:uniqueId val="{00000004-A9CC-4D1D-B47A-0F94607994B1}"/>
              </c:ext>
            </c:extLst>
          </c:dPt>
          <c:dPt>
            <c:idx val="5"/>
            <c:invertIfNegative val="0"/>
            <c:bubble3D val="0"/>
            <c:spPr>
              <a:solidFill>
                <a:schemeClr val="accent4"/>
              </a:solidFill>
              <a:ln>
                <a:solidFill>
                  <a:schemeClr val="tx1"/>
                </a:solidFill>
              </a:ln>
              <a:effectLst/>
            </c:spPr>
            <c:extLst>
              <c:ext xmlns:c16="http://schemas.microsoft.com/office/drawing/2014/chart" uri="{C3380CC4-5D6E-409C-BE32-E72D297353CC}">
                <c16:uniqueId val="{00000005-A9CC-4D1D-B47A-0F94607994B1}"/>
              </c:ext>
            </c:extLst>
          </c:dPt>
          <c:dPt>
            <c:idx val="6"/>
            <c:invertIfNegative val="0"/>
            <c:bubble3D val="0"/>
            <c:spPr>
              <a:solidFill>
                <a:schemeClr val="accent4"/>
              </a:solidFill>
              <a:ln>
                <a:solidFill>
                  <a:schemeClr val="tx1"/>
                </a:solidFill>
              </a:ln>
              <a:effectLst/>
            </c:spPr>
            <c:extLst>
              <c:ext xmlns:c16="http://schemas.microsoft.com/office/drawing/2014/chart" uri="{C3380CC4-5D6E-409C-BE32-E72D297353CC}">
                <c16:uniqueId val="{00000006-A9CC-4D1D-B47A-0F94607994B1}"/>
              </c:ext>
            </c:extLst>
          </c:dPt>
          <c:dPt>
            <c:idx val="7"/>
            <c:invertIfNegative val="0"/>
            <c:bubble3D val="0"/>
            <c:spPr>
              <a:solidFill>
                <a:schemeClr val="accent4"/>
              </a:solidFill>
              <a:ln>
                <a:solidFill>
                  <a:schemeClr val="tx1"/>
                </a:solidFill>
              </a:ln>
              <a:effectLst/>
            </c:spPr>
            <c:extLst>
              <c:ext xmlns:c16="http://schemas.microsoft.com/office/drawing/2014/chart" uri="{C3380CC4-5D6E-409C-BE32-E72D297353CC}">
                <c16:uniqueId val="{00000007-A9CC-4D1D-B47A-0F94607994B1}"/>
              </c:ext>
            </c:extLst>
          </c:dPt>
          <c:dPt>
            <c:idx val="8"/>
            <c:invertIfNegative val="0"/>
            <c:bubble3D val="0"/>
            <c:spPr>
              <a:solidFill>
                <a:schemeClr val="accent4"/>
              </a:solidFill>
              <a:ln>
                <a:solidFill>
                  <a:schemeClr val="tx1"/>
                </a:solidFill>
              </a:ln>
              <a:effectLst/>
            </c:spPr>
            <c:extLst>
              <c:ext xmlns:c16="http://schemas.microsoft.com/office/drawing/2014/chart" uri="{C3380CC4-5D6E-409C-BE32-E72D297353CC}">
                <c16:uniqueId val="{00000008-A9CC-4D1D-B47A-0F94607994B1}"/>
              </c:ext>
            </c:extLst>
          </c:dPt>
          <c:dPt>
            <c:idx val="9"/>
            <c:invertIfNegative val="0"/>
            <c:bubble3D val="0"/>
            <c:spPr>
              <a:solidFill>
                <a:schemeClr val="accent4"/>
              </a:solidFill>
              <a:ln>
                <a:solidFill>
                  <a:schemeClr val="tx1"/>
                </a:solidFill>
              </a:ln>
              <a:effectLst/>
            </c:spPr>
            <c:extLst>
              <c:ext xmlns:c16="http://schemas.microsoft.com/office/drawing/2014/chart" uri="{C3380CC4-5D6E-409C-BE32-E72D297353CC}">
                <c16:uniqueId val="{00000009-A9CC-4D1D-B47A-0F94607994B1}"/>
              </c:ext>
            </c:extLst>
          </c:dPt>
          <c:dPt>
            <c:idx val="10"/>
            <c:invertIfNegative val="0"/>
            <c:bubble3D val="0"/>
            <c:spPr>
              <a:solidFill>
                <a:schemeClr val="accent6">
                  <a:lumMod val="20000"/>
                  <a:lumOff val="80000"/>
                </a:schemeClr>
              </a:solidFill>
              <a:ln>
                <a:solidFill>
                  <a:schemeClr val="tx1">
                    <a:alpha val="0"/>
                  </a:schemeClr>
                </a:solidFill>
              </a:ln>
              <a:effectLst/>
            </c:spPr>
            <c:extLst>
              <c:ext xmlns:c16="http://schemas.microsoft.com/office/drawing/2014/chart" uri="{C3380CC4-5D6E-409C-BE32-E72D297353CC}">
                <c16:uniqueId val="{0000000A-A9CC-4D1D-B47A-0F94607994B1}"/>
              </c:ext>
            </c:extLst>
          </c:dPt>
          <c:dPt>
            <c:idx val="11"/>
            <c:invertIfNegative val="0"/>
            <c:bubble3D val="0"/>
            <c:spPr>
              <a:solidFill>
                <a:schemeClr val="accent6">
                  <a:lumMod val="20000"/>
                  <a:lumOff val="80000"/>
                </a:schemeClr>
              </a:solidFill>
              <a:ln>
                <a:solidFill>
                  <a:schemeClr val="tx1"/>
                </a:solidFill>
              </a:ln>
              <a:effectLst/>
            </c:spPr>
            <c:extLst>
              <c:ext xmlns:c16="http://schemas.microsoft.com/office/drawing/2014/chart" uri="{C3380CC4-5D6E-409C-BE32-E72D297353CC}">
                <c16:uniqueId val="{0000000B-A9CC-4D1D-B47A-0F94607994B1}"/>
              </c:ext>
            </c:extLst>
          </c:dPt>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'P.13~課題と対応'!$B$11:$M$11</c:f>
              <c:strCache>
                <c:ptCount val="12"/>
                <c:pt idx="0">
                  <c:v>組合員不明</c:v>
                </c:pt>
                <c:pt idx="1">
                  <c:v>営農意欲欠如</c:v>
                </c:pt>
                <c:pt idx="2">
                  <c:v>耕作放棄地</c:v>
                </c:pt>
                <c:pt idx="3">
                  <c:v>負担過重</c:v>
                </c:pt>
                <c:pt idx="4">
                  <c:v>受益が無い</c:v>
                </c:pt>
                <c:pt idx="5">
                  <c:v>運営に不満</c:v>
                </c:pt>
                <c:pt idx="6">
                  <c:v>土地改良区に不満</c:v>
                </c:pt>
                <c:pt idx="7">
                  <c:v>転作による</c:v>
                </c:pt>
                <c:pt idx="8">
                  <c:v>事業に反対</c:v>
                </c:pt>
                <c:pt idx="9">
                  <c:v>換地が不満</c:v>
                </c:pt>
                <c:pt idx="10">
                  <c:v>事務職員不在</c:v>
                </c:pt>
                <c:pt idx="11">
                  <c:v>その他</c:v>
                </c:pt>
              </c:strCache>
            </c:strRef>
          </c:cat>
          <c:val>
            <c:numRef>
              <c:f>'P.13~課題と対応'!$B$12:$M$12</c:f>
              <c:numCache>
                <c:formatCode>#,##0_);[Red]\(#,##0\)</c:formatCode>
                <c:ptCount val="12"/>
                <c:pt idx="0">
                  <c:v>897</c:v>
                </c:pt>
                <c:pt idx="1">
                  <c:v>741</c:v>
                </c:pt>
                <c:pt idx="2">
                  <c:v>714</c:v>
                </c:pt>
                <c:pt idx="3">
                  <c:v>623</c:v>
                </c:pt>
                <c:pt idx="4">
                  <c:v>272</c:v>
                </c:pt>
                <c:pt idx="5">
                  <c:v>152</c:v>
                </c:pt>
                <c:pt idx="6">
                  <c:v>140</c:v>
                </c:pt>
                <c:pt idx="7">
                  <c:v>80</c:v>
                </c:pt>
                <c:pt idx="8">
                  <c:v>80</c:v>
                </c:pt>
                <c:pt idx="9">
                  <c:v>64</c:v>
                </c:pt>
                <c:pt idx="10">
                  <c:v>38</c:v>
                </c:pt>
                <c:pt idx="11">
                  <c:v>553</c:v>
                </c:pt>
              </c:numCache>
            </c:numRef>
          </c:val>
          <c:extLst>
            <c:ext xmlns:c16="http://schemas.microsoft.com/office/drawing/2014/chart" uri="{C3380CC4-5D6E-409C-BE32-E72D297353CC}">
              <c16:uniqueId val="{00000000-1EEC-4464-B81B-E887C000A3C3}"/>
            </c:ext>
          </c:extLst>
        </c:ser>
        <c:dLbls>
          <c:dLblPos val="outEnd"/>
          <c:showLegendKey val="0"/>
          <c:showVal val="1"/>
          <c:showCatName val="0"/>
          <c:showSerName val="0"/>
          <c:showPercent val="0"/>
          <c:showBubbleSize val="0"/>
        </c:dLbls>
        <c:gapWidth val="40"/>
        <c:overlap val="-27"/>
        <c:axId val="347605016"/>
        <c:axId val="347602664"/>
      </c:barChart>
      <c:catAx>
        <c:axId val="347605016"/>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eiryo UI" panose="020B0604030504040204" pitchFamily="50" charset="-128"/>
                <a:ea typeface="游ゴシック" panose="020B0400000000000000" pitchFamily="50" charset="-128"/>
                <a:cs typeface="+mn-cs"/>
              </a:defRPr>
            </a:pPr>
            <a:endParaRPr lang="ja-JP"/>
          </a:p>
        </c:txPr>
        <c:crossAx val="347602664"/>
        <c:crosses val="autoZero"/>
        <c:auto val="0"/>
        <c:lblAlgn val="ctr"/>
        <c:lblOffset val="100"/>
        <c:noMultiLvlLbl val="0"/>
      </c:catAx>
      <c:valAx>
        <c:axId val="347602664"/>
        <c:scaling>
          <c:orientation val="minMax"/>
        </c:scaling>
        <c:delete val="0"/>
        <c:axPos val="l"/>
        <c:majorGridlines>
          <c:spPr>
            <a:ln w="9525" cap="flat" cmpd="sng" algn="ctr">
              <a:solidFill>
                <a:schemeClr val="tx1">
                  <a:alpha val="0"/>
                </a:schemeClr>
              </a:solidFill>
              <a:round/>
            </a:ln>
            <a:effectLst/>
          </c:spPr>
        </c:majorGridlines>
        <c:numFmt formatCode="#,##0_);[Red]\(#,##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347605016"/>
        <c:crosses val="autoZero"/>
        <c:crossBetween val="between"/>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900">
          <a:solidFill>
            <a:schemeClr val="tx1"/>
          </a:solidFill>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7" cy="498693"/>
          </a:xfrm>
          <a:prstGeom prst="rect">
            <a:avLst/>
          </a:prstGeom>
        </p:spPr>
        <p:txBody>
          <a:bodyPr vert="horz" lIns="91440" tIns="45720" rIns="91440" bIns="45720" rtlCol="0"/>
          <a:lstStyle>
            <a:lvl1pPr algn="r">
              <a:defRPr sz="1200"/>
            </a:lvl1pPr>
          </a:lstStyle>
          <a:p>
            <a:fld id="{4E9EE10C-A853-482E-81C4-8A5C3FE634AF}" type="datetimeFigureOut">
              <a:rPr kumimoji="1" lang="ja-JP" altLang="en-US" smtClean="0"/>
              <a:t>2024/10/7</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8"/>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8"/>
            <a:ext cx="2949787" cy="498692"/>
          </a:xfrm>
          <a:prstGeom prst="rect">
            <a:avLst/>
          </a:prstGeom>
        </p:spPr>
        <p:txBody>
          <a:bodyPr vert="horz" lIns="91440" tIns="45720" rIns="91440" bIns="45720" rtlCol="0" anchor="b"/>
          <a:lstStyle>
            <a:lvl1pPr algn="r">
              <a:defRPr sz="1200"/>
            </a:lvl1pPr>
          </a:lstStyle>
          <a:p>
            <a:fld id="{89452D84-B224-4CC2-B16B-87C5C5CB8E6B}" type="slidenum">
              <a:rPr kumimoji="1" lang="ja-JP" altLang="en-US" smtClean="0"/>
              <a:t>‹#›</a:t>
            </a:fld>
            <a:endParaRPr kumimoji="1" lang="ja-JP" altLang="en-US"/>
          </a:p>
        </p:txBody>
      </p:sp>
    </p:spTree>
    <p:extLst>
      <p:ext uri="{BB962C8B-B14F-4D97-AF65-F5344CB8AC3E}">
        <p14:creationId xmlns:p14="http://schemas.microsoft.com/office/powerpoint/2010/main" val="16418047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9325" y="1350963"/>
            <a:ext cx="4859338" cy="3646487"/>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787632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9325" y="1350963"/>
            <a:ext cx="4859338" cy="3646487"/>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307676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31"/>
          <p:cNvSpPr txBox="1">
            <a:spLocks noGrp="1" noChangeArrowheads="1"/>
          </p:cNvSpPr>
          <p:nvPr/>
        </p:nvSpPr>
        <p:spPr bwMode="auto">
          <a:xfrm>
            <a:off x="3774877" y="11170949"/>
            <a:ext cx="2879897" cy="50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280" tIns="44138" rIns="88280" bIns="44138" anchor="b"/>
          <a:lstStyle>
            <a:lvl1pPr defTabSz="873125" eaLnBrk="0" hangingPunct="0">
              <a:defRPr kumimoji="1" sz="2000">
                <a:solidFill>
                  <a:schemeClr val="tx1"/>
                </a:solidFill>
                <a:latin typeface="Times New Roman" pitchFamily="18" charset="0"/>
                <a:ea typeface="ＭＳ Ｐゴシック" charset="-128"/>
              </a:defRPr>
            </a:lvl1pPr>
            <a:lvl2pPr marL="742950" indent="-285750" defTabSz="873125" eaLnBrk="0" hangingPunct="0">
              <a:defRPr kumimoji="1" sz="2000">
                <a:solidFill>
                  <a:schemeClr val="tx1"/>
                </a:solidFill>
                <a:latin typeface="Times New Roman" pitchFamily="18" charset="0"/>
                <a:ea typeface="ＭＳ Ｐゴシック" charset="-128"/>
              </a:defRPr>
            </a:lvl2pPr>
            <a:lvl3pPr marL="1143000" indent="-228600" defTabSz="873125" eaLnBrk="0" hangingPunct="0">
              <a:defRPr kumimoji="1" sz="2000">
                <a:solidFill>
                  <a:schemeClr val="tx1"/>
                </a:solidFill>
                <a:latin typeface="Times New Roman" pitchFamily="18" charset="0"/>
                <a:ea typeface="ＭＳ Ｐゴシック" charset="-128"/>
              </a:defRPr>
            </a:lvl3pPr>
            <a:lvl4pPr marL="1600200" indent="-228600" defTabSz="873125" eaLnBrk="0" hangingPunct="0">
              <a:defRPr kumimoji="1" sz="2000">
                <a:solidFill>
                  <a:schemeClr val="tx1"/>
                </a:solidFill>
                <a:latin typeface="Times New Roman" pitchFamily="18" charset="0"/>
                <a:ea typeface="ＭＳ Ｐゴシック" charset="-128"/>
              </a:defRPr>
            </a:lvl4pPr>
            <a:lvl5pPr marL="2057400" indent="-228600" defTabSz="873125" eaLnBrk="0" hangingPunct="0">
              <a:defRPr kumimoji="1" sz="2000">
                <a:solidFill>
                  <a:schemeClr val="tx1"/>
                </a:solidFill>
                <a:latin typeface="Times New Roman" pitchFamily="18" charset="0"/>
                <a:ea typeface="ＭＳ Ｐゴシック" charset="-128"/>
              </a:defRPr>
            </a:lvl5pPr>
            <a:lvl6pPr marL="2514600" indent="-228600" defTabSz="873125" eaLnBrk="0" fontAlgn="base" hangingPunct="0">
              <a:spcBef>
                <a:spcPct val="20000"/>
              </a:spcBef>
              <a:spcAft>
                <a:spcPct val="0"/>
              </a:spcAft>
              <a:defRPr kumimoji="1" sz="2000">
                <a:solidFill>
                  <a:schemeClr val="tx1"/>
                </a:solidFill>
                <a:latin typeface="Times New Roman" pitchFamily="18" charset="0"/>
                <a:ea typeface="ＭＳ Ｐゴシック" charset="-128"/>
              </a:defRPr>
            </a:lvl6pPr>
            <a:lvl7pPr marL="2971800" indent="-228600" defTabSz="873125" eaLnBrk="0" fontAlgn="base" hangingPunct="0">
              <a:spcBef>
                <a:spcPct val="20000"/>
              </a:spcBef>
              <a:spcAft>
                <a:spcPct val="0"/>
              </a:spcAft>
              <a:defRPr kumimoji="1" sz="2000">
                <a:solidFill>
                  <a:schemeClr val="tx1"/>
                </a:solidFill>
                <a:latin typeface="Times New Roman" pitchFamily="18" charset="0"/>
                <a:ea typeface="ＭＳ Ｐゴシック" charset="-128"/>
              </a:defRPr>
            </a:lvl7pPr>
            <a:lvl8pPr marL="3429000" indent="-228600" defTabSz="873125" eaLnBrk="0" fontAlgn="base" hangingPunct="0">
              <a:spcBef>
                <a:spcPct val="20000"/>
              </a:spcBef>
              <a:spcAft>
                <a:spcPct val="0"/>
              </a:spcAft>
              <a:defRPr kumimoji="1" sz="2000">
                <a:solidFill>
                  <a:schemeClr val="tx1"/>
                </a:solidFill>
                <a:latin typeface="Times New Roman" pitchFamily="18" charset="0"/>
                <a:ea typeface="ＭＳ Ｐゴシック" charset="-128"/>
              </a:defRPr>
            </a:lvl8pPr>
            <a:lvl9pPr marL="3886200" indent="-228600" defTabSz="873125" eaLnBrk="0" fontAlgn="base" hangingPunct="0">
              <a:spcBef>
                <a:spcPct val="20000"/>
              </a:spcBef>
              <a:spcAft>
                <a:spcPct val="0"/>
              </a:spcAft>
              <a:defRPr kumimoji="1" sz="2000">
                <a:solidFill>
                  <a:schemeClr val="tx1"/>
                </a:solidFill>
                <a:latin typeface="Times New Roman" pitchFamily="18" charset="0"/>
                <a:ea typeface="ＭＳ Ｐゴシック" charset="-128"/>
              </a:defRPr>
            </a:lvl9pPr>
          </a:lstStyle>
          <a:p>
            <a:pPr marL="0" marR="0" lvl="0" indent="0" algn="r" defTabSz="873125" rtl="0" eaLnBrk="1" fontAlgn="auto" latinLnBrk="0" hangingPunct="1">
              <a:lnSpc>
                <a:spcPct val="100000"/>
              </a:lnSpc>
              <a:spcBef>
                <a:spcPct val="0"/>
              </a:spcBef>
              <a:spcAft>
                <a:spcPts val="0"/>
              </a:spcAft>
              <a:buClrTx/>
              <a:buSzTx/>
              <a:buFontTx/>
              <a:buNone/>
              <a:tabLst/>
              <a:defRPr/>
            </a:pPr>
            <a:fld id="{E40A14F9-4F86-4968-A94E-C249A537166E}" type="slidenum">
              <a:rPr kumimoji="1" lang="en-US" altLang="ja-JP" sz="1200" b="1" i="0" u="none" strike="noStrike" kern="1200" cap="none" spc="0" normalizeH="0" baseline="0" noProof="0">
                <a:ln>
                  <a:noFill/>
                </a:ln>
                <a:solidFill>
                  <a:prstClr val="black"/>
                </a:solidFill>
                <a:effectLst/>
                <a:uLnTx/>
                <a:uFillTx/>
                <a:latin typeface="Times New Roman" pitchFamily="18" charset="0"/>
                <a:ea typeface="ＭＳ Ｐゴシック" charset="-128"/>
                <a:cs typeface="+mn-cs"/>
              </a:rPr>
              <a:pPr marL="0" marR="0" lvl="0" indent="0" algn="r" defTabSz="873125" rtl="0" eaLnBrk="1" fontAlgn="auto" latinLnBrk="0" hangingPunct="1">
                <a:lnSpc>
                  <a:spcPct val="100000"/>
                </a:lnSpc>
                <a:spcBef>
                  <a:spcPct val="0"/>
                </a:spcBef>
                <a:spcAft>
                  <a:spcPts val="0"/>
                </a:spcAft>
                <a:buClrTx/>
                <a:buSzTx/>
                <a:buFontTx/>
                <a:buNone/>
                <a:tabLst/>
                <a:defRPr/>
              </a:pPr>
              <a:t>5</a:t>
            </a:fld>
            <a:endParaRPr kumimoji="1" lang="en-US" altLang="ja-JP" sz="1200" b="1" i="0" u="none" strike="noStrike" kern="1200" cap="none" spc="0" normalizeH="0" baseline="0" noProof="0">
              <a:ln>
                <a:noFill/>
              </a:ln>
              <a:solidFill>
                <a:prstClr val="black"/>
              </a:solidFill>
              <a:effectLst/>
              <a:uLnTx/>
              <a:uFillTx/>
              <a:latin typeface="Times New Roman" pitchFamily="18" charset="0"/>
              <a:ea typeface="ＭＳ Ｐゴシック" charset="-128"/>
              <a:cs typeface="+mn-cs"/>
            </a:endParaRPr>
          </a:p>
        </p:txBody>
      </p:sp>
      <p:sp>
        <p:nvSpPr>
          <p:cNvPr id="40963" name="Rectangle 2"/>
          <p:cNvSpPr>
            <a:spLocks noGrp="1" noRot="1" noChangeAspect="1" noChangeArrowheads="1" noTextEdit="1"/>
          </p:cNvSpPr>
          <p:nvPr>
            <p:ph type="sldImg"/>
          </p:nvPr>
        </p:nvSpPr>
        <p:spPr>
          <a:xfrm>
            <a:off x="949325" y="1350963"/>
            <a:ext cx="4859338" cy="3646487"/>
          </a:xfrm>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extLst>
      <p:ext uri="{BB962C8B-B14F-4D97-AF65-F5344CB8AC3E}">
        <p14:creationId xmlns:p14="http://schemas.microsoft.com/office/powerpoint/2010/main" val="1313104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E513E77-08FD-4336-BE29-996A13535C0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52425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949325" y="1350963"/>
            <a:ext cx="4859338" cy="3646487"/>
          </a:xfrm>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3557111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9325" y="1350963"/>
            <a:ext cx="4859338" cy="3646487"/>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440279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CA70A8C-7F96-46E8-805F-F2FE9CBD87A2}"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3340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9325" y="1350963"/>
            <a:ext cx="4859338" cy="3646487"/>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202375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4"/>
            <a:ext cx="7772400" cy="2387600"/>
          </a:xfrm>
        </p:spPr>
        <p:txBody>
          <a:bodyPr anchor="b"/>
          <a:lstStyle>
            <a:lvl1pPr algn="ctr">
              <a:defRPr sz="5539"/>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215"/>
            </a:lvl1pPr>
            <a:lvl2pPr marL="422031" indent="0" algn="ctr">
              <a:buNone/>
              <a:defRPr sz="1846"/>
            </a:lvl2pPr>
            <a:lvl3pPr marL="844061" indent="0" algn="ctr">
              <a:buNone/>
              <a:defRPr sz="1662"/>
            </a:lvl3pPr>
            <a:lvl4pPr marL="1266093" indent="0" algn="ctr">
              <a:buNone/>
              <a:defRPr sz="1477"/>
            </a:lvl4pPr>
            <a:lvl5pPr marL="1688123" indent="0" algn="ctr">
              <a:buNone/>
              <a:defRPr sz="1477"/>
            </a:lvl5pPr>
            <a:lvl6pPr marL="2110154" indent="0" algn="ctr">
              <a:buNone/>
              <a:defRPr sz="1477"/>
            </a:lvl6pPr>
            <a:lvl7pPr marL="2532184" indent="0" algn="ctr">
              <a:buNone/>
              <a:defRPr sz="1477"/>
            </a:lvl7pPr>
            <a:lvl8pPr marL="2954215" indent="0" algn="ctr">
              <a:buNone/>
              <a:defRPr sz="1477"/>
            </a:lvl8pPr>
            <a:lvl9pPr marL="3376247" indent="0" algn="ctr">
              <a:buNone/>
              <a:defRPr sz="147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A784400-DB89-46CE-9DF6-4D5326CF9CF2}" type="datetime1">
              <a:rPr kumimoji="1" lang="ja-JP" altLang="en-US" smtClean="0"/>
              <a:t>2024/10/7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9F4DAC-EF26-48F2-ADCB-2D43699A5C14}" type="slidenum">
              <a:rPr kumimoji="1" lang="ja-JP" altLang="en-US" smtClean="0"/>
              <a:t>‹#›</a:t>
            </a:fld>
            <a:endParaRPr kumimoji="1" lang="ja-JP" altLang="en-US"/>
          </a:p>
        </p:txBody>
      </p:sp>
    </p:spTree>
    <p:extLst>
      <p:ext uri="{BB962C8B-B14F-4D97-AF65-F5344CB8AC3E}">
        <p14:creationId xmlns:p14="http://schemas.microsoft.com/office/powerpoint/2010/main" val="326447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5A4996-9859-44B4-9360-A71A6A5F47DC}" type="datetime1">
              <a:rPr kumimoji="1" lang="ja-JP" altLang="en-US" smtClean="0"/>
              <a:t>2024/10/7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9F4DAC-EF26-48F2-ADCB-2D43699A5C14}" type="slidenum">
              <a:rPr kumimoji="1" lang="ja-JP" altLang="en-US" smtClean="0"/>
              <a:t>‹#›</a:t>
            </a:fld>
            <a:endParaRPr kumimoji="1" lang="ja-JP" altLang="en-US"/>
          </a:p>
        </p:txBody>
      </p:sp>
    </p:spTree>
    <p:extLst>
      <p:ext uri="{BB962C8B-B14F-4D97-AF65-F5344CB8AC3E}">
        <p14:creationId xmlns:p14="http://schemas.microsoft.com/office/powerpoint/2010/main" val="3880521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7" y="365126"/>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2" y="365126"/>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C65AC8-F660-48A7-8EA1-735BA37BD226}" type="datetime1">
              <a:rPr kumimoji="1" lang="ja-JP" altLang="en-US" smtClean="0"/>
              <a:t>2024/10/7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9F4DAC-EF26-48F2-ADCB-2D43699A5C14}" type="slidenum">
              <a:rPr kumimoji="1" lang="ja-JP" altLang="en-US" smtClean="0"/>
              <a:t>‹#›</a:t>
            </a:fld>
            <a:endParaRPr kumimoji="1" lang="ja-JP" altLang="en-US"/>
          </a:p>
        </p:txBody>
      </p:sp>
    </p:spTree>
    <p:extLst>
      <p:ext uri="{BB962C8B-B14F-4D97-AF65-F5344CB8AC3E}">
        <p14:creationId xmlns:p14="http://schemas.microsoft.com/office/powerpoint/2010/main" val="705350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0B1580-15DE-4971-B214-C44BC1744B7B}" type="slidenum">
              <a:rPr kumimoji="1" lang="ja-JP" altLang="en-US" smtClean="0"/>
              <a:t>‹#›</a:t>
            </a:fld>
            <a:endParaRPr kumimoji="1" lang="ja-JP" altLang="en-US"/>
          </a:p>
        </p:txBody>
      </p:sp>
    </p:spTree>
    <p:extLst>
      <p:ext uri="{BB962C8B-B14F-4D97-AF65-F5344CB8AC3E}">
        <p14:creationId xmlns:p14="http://schemas.microsoft.com/office/powerpoint/2010/main" val="530162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0B1580-15DE-4971-B214-C44BC1744B7B}" type="slidenum">
              <a:rPr kumimoji="1" lang="ja-JP" altLang="en-US" smtClean="0"/>
              <a:t>‹#›</a:t>
            </a:fld>
            <a:endParaRPr kumimoji="1" lang="ja-JP" altLang="en-US" dirty="0"/>
          </a:p>
        </p:txBody>
      </p:sp>
    </p:spTree>
    <p:extLst>
      <p:ext uri="{BB962C8B-B14F-4D97-AF65-F5344CB8AC3E}">
        <p14:creationId xmlns:p14="http://schemas.microsoft.com/office/powerpoint/2010/main" val="2604529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0B1580-15DE-4971-B214-C44BC1744B7B}" type="slidenum">
              <a:rPr kumimoji="1" lang="ja-JP" altLang="en-US" smtClean="0"/>
              <a:t>‹#›</a:t>
            </a:fld>
            <a:endParaRPr kumimoji="1" lang="ja-JP" altLang="en-US"/>
          </a:p>
        </p:txBody>
      </p:sp>
    </p:spTree>
    <p:extLst>
      <p:ext uri="{BB962C8B-B14F-4D97-AF65-F5344CB8AC3E}">
        <p14:creationId xmlns:p14="http://schemas.microsoft.com/office/powerpoint/2010/main" val="2034664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0B1580-15DE-4971-B214-C44BC1744B7B}" type="slidenum">
              <a:rPr kumimoji="1" lang="ja-JP" altLang="en-US" smtClean="0"/>
              <a:t>‹#›</a:t>
            </a:fld>
            <a:endParaRPr kumimoji="1" lang="ja-JP" altLang="en-US"/>
          </a:p>
        </p:txBody>
      </p:sp>
    </p:spTree>
    <p:extLst>
      <p:ext uri="{BB962C8B-B14F-4D97-AF65-F5344CB8AC3E}">
        <p14:creationId xmlns:p14="http://schemas.microsoft.com/office/powerpoint/2010/main" val="674765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20B1580-15DE-4971-B214-C44BC1744B7B}" type="slidenum">
              <a:rPr kumimoji="1" lang="ja-JP" altLang="en-US" smtClean="0"/>
              <a:t>‹#›</a:t>
            </a:fld>
            <a:endParaRPr kumimoji="1" lang="ja-JP" altLang="en-US"/>
          </a:p>
        </p:txBody>
      </p:sp>
    </p:spTree>
    <p:extLst>
      <p:ext uri="{BB962C8B-B14F-4D97-AF65-F5344CB8AC3E}">
        <p14:creationId xmlns:p14="http://schemas.microsoft.com/office/powerpoint/2010/main" val="460034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20B1580-15DE-4971-B214-C44BC1744B7B}" type="slidenum">
              <a:rPr kumimoji="1" lang="ja-JP" altLang="en-US" smtClean="0"/>
              <a:t>‹#›</a:t>
            </a:fld>
            <a:endParaRPr kumimoji="1" lang="ja-JP" altLang="en-US"/>
          </a:p>
        </p:txBody>
      </p:sp>
    </p:spTree>
    <p:extLst>
      <p:ext uri="{BB962C8B-B14F-4D97-AF65-F5344CB8AC3E}">
        <p14:creationId xmlns:p14="http://schemas.microsoft.com/office/powerpoint/2010/main" val="2220574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20B1580-15DE-4971-B214-C44BC1744B7B}" type="slidenum">
              <a:rPr kumimoji="1" lang="ja-JP" altLang="en-US" smtClean="0"/>
              <a:t>‹#›</a:t>
            </a:fld>
            <a:endParaRPr kumimoji="1" lang="ja-JP" altLang="en-US"/>
          </a:p>
        </p:txBody>
      </p:sp>
    </p:spTree>
    <p:extLst>
      <p:ext uri="{BB962C8B-B14F-4D97-AF65-F5344CB8AC3E}">
        <p14:creationId xmlns:p14="http://schemas.microsoft.com/office/powerpoint/2010/main" val="3892652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0B1580-15DE-4971-B214-C44BC1744B7B}" type="slidenum">
              <a:rPr kumimoji="1" lang="ja-JP" altLang="en-US" smtClean="0"/>
              <a:t>‹#›</a:t>
            </a:fld>
            <a:endParaRPr kumimoji="1" lang="ja-JP" altLang="en-US"/>
          </a:p>
        </p:txBody>
      </p:sp>
    </p:spTree>
    <p:extLst>
      <p:ext uri="{BB962C8B-B14F-4D97-AF65-F5344CB8AC3E}">
        <p14:creationId xmlns:p14="http://schemas.microsoft.com/office/powerpoint/2010/main" val="2229003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A99682D-20AF-4CA8-AC37-52B1E1AEC9A5}" type="datetime1">
              <a:rPr kumimoji="1" lang="ja-JP" altLang="en-US" smtClean="0"/>
              <a:t>2024/10/7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9F4DAC-EF26-48F2-ADCB-2D43699A5C14}" type="slidenum">
              <a:rPr kumimoji="1" lang="ja-JP" altLang="en-US" smtClean="0"/>
              <a:t>‹#›</a:t>
            </a:fld>
            <a:endParaRPr kumimoji="1" lang="ja-JP" altLang="en-US"/>
          </a:p>
        </p:txBody>
      </p:sp>
    </p:spTree>
    <p:extLst>
      <p:ext uri="{BB962C8B-B14F-4D97-AF65-F5344CB8AC3E}">
        <p14:creationId xmlns:p14="http://schemas.microsoft.com/office/powerpoint/2010/main" val="24784662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0B1580-15DE-4971-B214-C44BC1744B7B}" type="slidenum">
              <a:rPr kumimoji="1" lang="ja-JP" altLang="en-US" smtClean="0"/>
              <a:t>‹#›</a:t>
            </a:fld>
            <a:endParaRPr kumimoji="1" lang="ja-JP" altLang="en-US"/>
          </a:p>
        </p:txBody>
      </p:sp>
    </p:spTree>
    <p:extLst>
      <p:ext uri="{BB962C8B-B14F-4D97-AF65-F5344CB8AC3E}">
        <p14:creationId xmlns:p14="http://schemas.microsoft.com/office/powerpoint/2010/main" val="219117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0B1580-15DE-4971-B214-C44BC1744B7B}" type="slidenum">
              <a:rPr kumimoji="1" lang="ja-JP" altLang="en-US" smtClean="0"/>
              <a:t>‹#›</a:t>
            </a:fld>
            <a:endParaRPr kumimoji="1" lang="ja-JP" altLang="en-US"/>
          </a:p>
        </p:txBody>
      </p:sp>
    </p:spTree>
    <p:extLst>
      <p:ext uri="{BB962C8B-B14F-4D97-AF65-F5344CB8AC3E}">
        <p14:creationId xmlns:p14="http://schemas.microsoft.com/office/powerpoint/2010/main" val="2591737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0B1580-15DE-4971-B214-C44BC1744B7B}" type="slidenum">
              <a:rPr kumimoji="1" lang="ja-JP" altLang="en-US" smtClean="0"/>
              <a:t>‹#›</a:t>
            </a:fld>
            <a:endParaRPr kumimoji="1" lang="ja-JP" altLang="en-US"/>
          </a:p>
        </p:txBody>
      </p:sp>
    </p:spTree>
    <p:extLst>
      <p:ext uri="{BB962C8B-B14F-4D97-AF65-F5344CB8AC3E}">
        <p14:creationId xmlns:p14="http://schemas.microsoft.com/office/powerpoint/2010/main" val="270266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4"/>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A784400-DB89-46CE-9DF6-4D5326CF9CF2}" type="datetime1">
              <a:rPr kumimoji="1" lang="ja-JP" altLang="en-US" smtClean="0"/>
              <a:t>2024/10/7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9F4DAC-EF26-48F2-ADCB-2D43699A5C14}" type="slidenum">
              <a:rPr kumimoji="1" lang="ja-JP" altLang="en-US" smtClean="0"/>
              <a:t>‹#›</a:t>
            </a:fld>
            <a:endParaRPr kumimoji="1" lang="ja-JP" altLang="en-US"/>
          </a:p>
        </p:txBody>
      </p:sp>
    </p:spTree>
    <p:extLst>
      <p:ext uri="{BB962C8B-B14F-4D97-AF65-F5344CB8AC3E}">
        <p14:creationId xmlns:p14="http://schemas.microsoft.com/office/powerpoint/2010/main" val="42880586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A99682D-20AF-4CA8-AC37-52B1E1AEC9A5}" type="datetime1">
              <a:rPr kumimoji="1" lang="ja-JP" altLang="en-US" smtClean="0"/>
              <a:t>2024/10/7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9F4DAC-EF26-48F2-ADCB-2D43699A5C14}" type="slidenum">
              <a:rPr kumimoji="1" lang="ja-JP" altLang="en-US" smtClean="0"/>
              <a:t>‹#›</a:t>
            </a:fld>
            <a:endParaRPr kumimoji="1" lang="ja-JP" altLang="en-US"/>
          </a:p>
        </p:txBody>
      </p:sp>
    </p:spTree>
    <p:extLst>
      <p:ext uri="{BB962C8B-B14F-4D97-AF65-F5344CB8AC3E}">
        <p14:creationId xmlns:p14="http://schemas.microsoft.com/office/powerpoint/2010/main" val="16352482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0"/>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9" y="4589465"/>
            <a:ext cx="7886700" cy="1500187"/>
          </a:xfrm>
        </p:spPr>
        <p:txBody>
          <a:bodyPr/>
          <a:lstStyle>
            <a:lvl1pPr marL="0" indent="0">
              <a:buNone/>
              <a:defRPr sz="24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C6ABF32-3EE6-4F5F-8789-DE664E87F765}" type="datetime1">
              <a:rPr kumimoji="1" lang="ja-JP" altLang="en-US" smtClean="0"/>
              <a:t>2024/10/7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9F4DAC-EF26-48F2-ADCB-2D43699A5C14}" type="slidenum">
              <a:rPr kumimoji="1" lang="ja-JP" altLang="en-US" smtClean="0"/>
              <a:t>‹#›</a:t>
            </a:fld>
            <a:endParaRPr kumimoji="1" lang="ja-JP" altLang="en-US"/>
          </a:p>
        </p:txBody>
      </p:sp>
    </p:spTree>
    <p:extLst>
      <p:ext uri="{BB962C8B-B14F-4D97-AF65-F5344CB8AC3E}">
        <p14:creationId xmlns:p14="http://schemas.microsoft.com/office/powerpoint/2010/main" val="19115263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1"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1"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98727B3-45CE-482B-8F21-EA87561D0587}" type="datetime1">
              <a:rPr kumimoji="1" lang="ja-JP" altLang="en-US" smtClean="0"/>
              <a:t>2024/10/7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9F4DAC-EF26-48F2-ADCB-2D43699A5C14}" type="slidenum">
              <a:rPr kumimoji="1" lang="ja-JP" altLang="en-US" smtClean="0"/>
              <a:t>‹#›</a:t>
            </a:fld>
            <a:endParaRPr kumimoji="1" lang="ja-JP" altLang="en-US"/>
          </a:p>
        </p:txBody>
      </p:sp>
    </p:spTree>
    <p:extLst>
      <p:ext uri="{BB962C8B-B14F-4D97-AF65-F5344CB8AC3E}">
        <p14:creationId xmlns:p14="http://schemas.microsoft.com/office/powerpoint/2010/main" val="24581458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7"/>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4"/>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681164"/>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1"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FB2FE0A-7A27-4457-9D94-471750C9148F}" type="datetime1">
              <a:rPr kumimoji="1" lang="ja-JP" altLang="en-US" smtClean="0"/>
              <a:t>2024/10/7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49F4DAC-EF26-48F2-ADCB-2D43699A5C14}" type="slidenum">
              <a:rPr kumimoji="1" lang="ja-JP" altLang="en-US" smtClean="0"/>
              <a:t>‹#›</a:t>
            </a:fld>
            <a:endParaRPr kumimoji="1" lang="ja-JP" altLang="en-US"/>
          </a:p>
        </p:txBody>
      </p:sp>
    </p:spTree>
    <p:extLst>
      <p:ext uri="{BB962C8B-B14F-4D97-AF65-F5344CB8AC3E}">
        <p14:creationId xmlns:p14="http://schemas.microsoft.com/office/powerpoint/2010/main" val="2258648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0DC7065-973D-4D21-B6AF-080C50226051}" type="datetime1">
              <a:rPr kumimoji="1" lang="ja-JP" altLang="en-US" smtClean="0"/>
              <a:t>2024/10/7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49F4DAC-EF26-48F2-ADCB-2D43699A5C14}" type="slidenum">
              <a:rPr kumimoji="1" lang="ja-JP" altLang="en-US" smtClean="0"/>
              <a:t>‹#›</a:t>
            </a:fld>
            <a:endParaRPr kumimoji="1" lang="ja-JP" altLang="en-US"/>
          </a:p>
        </p:txBody>
      </p:sp>
    </p:spTree>
    <p:extLst>
      <p:ext uri="{BB962C8B-B14F-4D97-AF65-F5344CB8AC3E}">
        <p14:creationId xmlns:p14="http://schemas.microsoft.com/office/powerpoint/2010/main" val="32424381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094231-FAB4-4084-9F8D-2A030E5596EC}" type="datetime1">
              <a:rPr kumimoji="1" lang="ja-JP" altLang="en-US" smtClean="0"/>
              <a:t>2024/10/7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49F4DAC-EF26-48F2-ADCB-2D43699A5C14}" type="slidenum">
              <a:rPr kumimoji="1" lang="ja-JP" altLang="en-US" smtClean="0"/>
              <a:t>‹#›</a:t>
            </a:fld>
            <a:endParaRPr kumimoji="1" lang="ja-JP" altLang="en-US"/>
          </a:p>
        </p:txBody>
      </p:sp>
    </p:spTree>
    <p:extLst>
      <p:ext uri="{BB962C8B-B14F-4D97-AF65-F5344CB8AC3E}">
        <p14:creationId xmlns:p14="http://schemas.microsoft.com/office/powerpoint/2010/main" val="166269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90" y="1709742"/>
            <a:ext cx="7886700" cy="2852737"/>
          </a:xfrm>
        </p:spPr>
        <p:txBody>
          <a:bodyPr anchor="b"/>
          <a:lstStyle>
            <a:lvl1pPr>
              <a:defRPr sz="553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90" y="4589467"/>
            <a:ext cx="7886700" cy="1500187"/>
          </a:xfrm>
        </p:spPr>
        <p:txBody>
          <a:bodyPr/>
          <a:lstStyle>
            <a:lvl1pPr marL="0" indent="0">
              <a:buNone/>
              <a:defRPr sz="2215">
                <a:solidFill>
                  <a:schemeClr val="tx1"/>
                </a:solidFill>
              </a:defRPr>
            </a:lvl1pPr>
            <a:lvl2pPr marL="422031" indent="0">
              <a:buNone/>
              <a:defRPr sz="1846">
                <a:solidFill>
                  <a:schemeClr val="tx1">
                    <a:tint val="75000"/>
                  </a:schemeClr>
                </a:solidFill>
              </a:defRPr>
            </a:lvl2pPr>
            <a:lvl3pPr marL="844061" indent="0">
              <a:buNone/>
              <a:defRPr sz="1662">
                <a:solidFill>
                  <a:schemeClr val="tx1">
                    <a:tint val="75000"/>
                  </a:schemeClr>
                </a:solidFill>
              </a:defRPr>
            </a:lvl3pPr>
            <a:lvl4pPr marL="1266093" indent="0">
              <a:buNone/>
              <a:defRPr sz="1477">
                <a:solidFill>
                  <a:schemeClr val="tx1">
                    <a:tint val="75000"/>
                  </a:schemeClr>
                </a:solidFill>
              </a:defRPr>
            </a:lvl4pPr>
            <a:lvl5pPr marL="1688123" indent="0">
              <a:buNone/>
              <a:defRPr sz="1477">
                <a:solidFill>
                  <a:schemeClr val="tx1">
                    <a:tint val="75000"/>
                  </a:schemeClr>
                </a:solidFill>
              </a:defRPr>
            </a:lvl5pPr>
            <a:lvl6pPr marL="2110154" indent="0">
              <a:buNone/>
              <a:defRPr sz="1477">
                <a:solidFill>
                  <a:schemeClr val="tx1">
                    <a:tint val="75000"/>
                  </a:schemeClr>
                </a:solidFill>
              </a:defRPr>
            </a:lvl6pPr>
            <a:lvl7pPr marL="2532184" indent="0">
              <a:buNone/>
              <a:defRPr sz="1477">
                <a:solidFill>
                  <a:schemeClr val="tx1">
                    <a:tint val="75000"/>
                  </a:schemeClr>
                </a:solidFill>
              </a:defRPr>
            </a:lvl7pPr>
            <a:lvl8pPr marL="2954215" indent="0">
              <a:buNone/>
              <a:defRPr sz="1477">
                <a:solidFill>
                  <a:schemeClr val="tx1">
                    <a:tint val="75000"/>
                  </a:schemeClr>
                </a:solidFill>
              </a:defRPr>
            </a:lvl8pPr>
            <a:lvl9pPr marL="3376247" indent="0">
              <a:buNone/>
              <a:defRPr sz="147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C6ABF32-3EE6-4F5F-8789-DE664E87F765}" type="datetime1">
              <a:rPr kumimoji="1" lang="ja-JP" altLang="en-US" smtClean="0"/>
              <a:t>2024/10/7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9F4DAC-EF26-48F2-ADCB-2D43699A5C14}" type="slidenum">
              <a:rPr kumimoji="1" lang="ja-JP" altLang="en-US" smtClean="0"/>
              <a:t>‹#›</a:t>
            </a:fld>
            <a:endParaRPr kumimoji="1" lang="ja-JP" altLang="en-US"/>
          </a:p>
        </p:txBody>
      </p:sp>
    </p:spTree>
    <p:extLst>
      <p:ext uri="{BB962C8B-B14F-4D97-AF65-F5344CB8AC3E}">
        <p14:creationId xmlns:p14="http://schemas.microsoft.com/office/powerpoint/2010/main" val="31463796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7"/>
            <a:ext cx="462915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F02A61F-EDFE-4D09-BFEF-8FD869BDBDE8}" type="datetime1">
              <a:rPr kumimoji="1" lang="ja-JP" altLang="en-US" smtClean="0"/>
              <a:t>2024/10/7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9F4DAC-EF26-48F2-ADCB-2D43699A5C14}" type="slidenum">
              <a:rPr kumimoji="1" lang="ja-JP" altLang="en-US" smtClean="0"/>
              <a:t>‹#›</a:t>
            </a:fld>
            <a:endParaRPr kumimoji="1" lang="ja-JP" altLang="en-US"/>
          </a:p>
        </p:txBody>
      </p:sp>
    </p:spTree>
    <p:extLst>
      <p:ext uri="{BB962C8B-B14F-4D97-AF65-F5344CB8AC3E}">
        <p14:creationId xmlns:p14="http://schemas.microsoft.com/office/powerpoint/2010/main" val="100946216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7"/>
            <a:ext cx="4629151"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812818-8A97-4359-8B99-A2BE04B42364}" type="datetime1">
              <a:rPr kumimoji="1" lang="ja-JP" altLang="en-US" smtClean="0"/>
              <a:t>2024/10/7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9F4DAC-EF26-48F2-ADCB-2D43699A5C14}" type="slidenum">
              <a:rPr kumimoji="1" lang="ja-JP" altLang="en-US" smtClean="0"/>
              <a:t>‹#›</a:t>
            </a:fld>
            <a:endParaRPr kumimoji="1" lang="ja-JP" altLang="en-US"/>
          </a:p>
        </p:txBody>
      </p:sp>
    </p:spTree>
    <p:extLst>
      <p:ext uri="{BB962C8B-B14F-4D97-AF65-F5344CB8AC3E}">
        <p14:creationId xmlns:p14="http://schemas.microsoft.com/office/powerpoint/2010/main" val="20313627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5A4996-9859-44B4-9360-A71A6A5F47DC}" type="datetime1">
              <a:rPr kumimoji="1" lang="ja-JP" altLang="en-US" smtClean="0"/>
              <a:t>2024/10/7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9F4DAC-EF26-48F2-ADCB-2D43699A5C14}" type="slidenum">
              <a:rPr kumimoji="1" lang="ja-JP" altLang="en-US" smtClean="0"/>
              <a:t>‹#›</a:t>
            </a:fld>
            <a:endParaRPr kumimoji="1" lang="ja-JP" altLang="en-US"/>
          </a:p>
        </p:txBody>
      </p:sp>
    </p:spTree>
    <p:extLst>
      <p:ext uri="{BB962C8B-B14F-4D97-AF65-F5344CB8AC3E}">
        <p14:creationId xmlns:p14="http://schemas.microsoft.com/office/powerpoint/2010/main" val="13572552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6"/>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6"/>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C65AC8-F660-48A7-8EA1-735BA37BD226}" type="datetime1">
              <a:rPr kumimoji="1" lang="ja-JP" altLang="en-US" smtClean="0"/>
              <a:t>2024/10/7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9F4DAC-EF26-48F2-ADCB-2D43699A5C14}" type="slidenum">
              <a:rPr kumimoji="1" lang="ja-JP" altLang="en-US" smtClean="0"/>
              <a:t>‹#›</a:t>
            </a:fld>
            <a:endParaRPr kumimoji="1" lang="ja-JP" altLang="en-US"/>
          </a:p>
        </p:txBody>
      </p:sp>
    </p:spTree>
    <p:extLst>
      <p:ext uri="{BB962C8B-B14F-4D97-AF65-F5344CB8AC3E}">
        <p14:creationId xmlns:p14="http://schemas.microsoft.com/office/powerpoint/2010/main" val="4246461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1"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1"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98727B3-45CE-482B-8F21-EA87561D0587}" type="datetime1">
              <a:rPr kumimoji="1" lang="ja-JP" altLang="en-US" smtClean="0"/>
              <a:t>2024/10/7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9F4DAC-EF26-48F2-ADCB-2D43699A5C14}" type="slidenum">
              <a:rPr kumimoji="1" lang="ja-JP" altLang="en-US" smtClean="0"/>
              <a:t>‹#›</a:t>
            </a:fld>
            <a:endParaRPr kumimoji="1" lang="ja-JP" altLang="en-US"/>
          </a:p>
        </p:txBody>
      </p:sp>
    </p:spTree>
    <p:extLst>
      <p:ext uri="{BB962C8B-B14F-4D97-AF65-F5344CB8AC3E}">
        <p14:creationId xmlns:p14="http://schemas.microsoft.com/office/powerpoint/2010/main" val="977684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3" y="365129"/>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4"/>
            <a:ext cx="3868340" cy="823912"/>
          </a:xfrm>
        </p:spPr>
        <p:txBody>
          <a:bodyPr anchor="b"/>
          <a:lstStyle>
            <a:lvl1pPr marL="0" indent="0">
              <a:buNone/>
              <a:defRPr sz="2215" b="1"/>
            </a:lvl1pPr>
            <a:lvl2pPr marL="422031" indent="0">
              <a:buNone/>
              <a:defRPr sz="1846" b="1"/>
            </a:lvl2pPr>
            <a:lvl3pPr marL="844061" indent="0">
              <a:buNone/>
              <a:defRPr sz="1662" b="1"/>
            </a:lvl3pPr>
            <a:lvl4pPr marL="1266093" indent="0">
              <a:buNone/>
              <a:defRPr sz="1477" b="1"/>
            </a:lvl4pPr>
            <a:lvl5pPr marL="1688123" indent="0">
              <a:buNone/>
              <a:defRPr sz="1477" b="1"/>
            </a:lvl5pPr>
            <a:lvl6pPr marL="2110154" indent="0">
              <a:buNone/>
              <a:defRPr sz="1477" b="1"/>
            </a:lvl6pPr>
            <a:lvl7pPr marL="2532184" indent="0">
              <a:buNone/>
              <a:defRPr sz="1477" b="1"/>
            </a:lvl7pPr>
            <a:lvl8pPr marL="2954215" indent="0">
              <a:buNone/>
              <a:defRPr sz="1477" b="1"/>
            </a:lvl8pPr>
            <a:lvl9pPr marL="3376247" indent="0">
              <a:buNone/>
              <a:defRPr sz="1477"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681164"/>
            <a:ext cx="3887391" cy="823912"/>
          </a:xfrm>
        </p:spPr>
        <p:txBody>
          <a:bodyPr anchor="b"/>
          <a:lstStyle>
            <a:lvl1pPr marL="0" indent="0">
              <a:buNone/>
              <a:defRPr sz="2215" b="1"/>
            </a:lvl1pPr>
            <a:lvl2pPr marL="422031" indent="0">
              <a:buNone/>
              <a:defRPr sz="1846" b="1"/>
            </a:lvl2pPr>
            <a:lvl3pPr marL="844061" indent="0">
              <a:buNone/>
              <a:defRPr sz="1662" b="1"/>
            </a:lvl3pPr>
            <a:lvl4pPr marL="1266093" indent="0">
              <a:buNone/>
              <a:defRPr sz="1477" b="1"/>
            </a:lvl4pPr>
            <a:lvl5pPr marL="1688123" indent="0">
              <a:buNone/>
              <a:defRPr sz="1477" b="1"/>
            </a:lvl5pPr>
            <a:lvl6pPr marL="2110154" indent="0">
              <a:buNone/>
              <a:defRPr sz="1477" b="1"/>
            </a:lvl6pPr>
            <a:lvl7pPr marL="2532184" indent="0">
              <a:buNone/>
              <a:defRPr sz="1477" b="1"/>
            </a:lvl7pPr>
            <a:lvl8pPr marL="2954215" indent="0">
              <a:buNone/>
              <a:defRPr sz="1477" b="1"/>
            </a:lvl8pPr>
            <a:lvl9pPr marL="3376247" indent="0">
              <a:buNone/>
              <a:defRPr sz="1477" b="1"/>
            </a:lvl9pPr>
          </a:lstStyle>
          <a:p>
            <a:pPr lvl="0"/>
            <a:r>
              <a:rPr lang="ja-JP" altLang="en-US"/>
              <a:t>マスター テキストの書式設定</a:t>
            </a:r>
          </a:p>
        </p:txBody>
      </p:sp>
      <p:sp>
        <p:nvSpPr>
          <p:cNvPr id="6" name="Content Placeholder 5"/>
          <p:cNvSpPr>
            <a:spLocks noGrp="1"/>
          </p:cNvSpPr>
          <p:nvPr>
            <p:ph sz="quarter" idx="4"/>
          </p:nvPr>
        </p:nvSpPr>
        <p:spPr>
          <a:xfrm>
            <a:off x="4629151"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FB2FE0A-7A27-4457-9D94-471750C9148F}" type="datetime1">
              <a:rPr kumimoji="1" lang="ja-JP" altLang="en-US" smtClean="0"/>
              <a:t>2024/10/7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49F4DAC-EF26-48F2-ADCB-2D43699A5C14}" type="slidenum">
              <a:rPr kumimoji="1" lang="ja-JP" altLang="en-US" smtClean="0"/>
              <a:t>‹#›</a:t>
            </a:fld>
            <a:endParaRPr kumimoji="1" lang="ja-JP" altLang="en-US"/>
          </a:p>
        </p:txBody>
      </p:sp>
    </p:spTree>
    <p:extLst>
      <p:ext uri="{BB962C8B-B14F-4D97-AF65-F5344CB8AC3E}">
        <p14:creationId xmlns:p14="http://schemas.microsoft.com/office/powerpoint/2010/main" val="1302062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0DC7065-973D-4D21-B6AF-080C50226051}" type="datetime1">
              <a:rPr kumimoji="1" lang="ja-JP" altLang="en-US" smtClean="0"/>
              <a:t>2024/10/7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49F4DAC-EF26-48F2-ADCB-2D43699A5C14}" type="slidenum">
              <a:rPr kumimoji="1" lang="ja-JP" altLang="en-US" smtClean="0"/>
              <a:t>‹#›</a:t>
            </a:fld>
            <a:endParaRPr kumimoji="1" lang="ja-JP" altLang="en-US"/>
          </a:p>
        </p:txBody>
      </p:sp>
    </p:spTree>
    <p:extLst>
      <p:ext uri="{BB962C8B-B14F-4D97-AF65-F5344CB8AC3E}">
        <p14:creationId xmlns:p14="http://schemas.microsoft.com/office/powerpoint/2010/main" val="2727466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094231-FAB4-4084-9F8D-2A030E5596EC}" type="datetime1">
              <a:rPr kumimoji="1" lang="ja-JP" altLang="en-US" smtClean="0"/>
              <a:t>2024/10/7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49F4DAC-EF26-48F2-ADCB-2D43699A5C14}" type="slidenum">
              <a:rPr kumimoji="1" lang="ja-JP" altLang="en-US" smtClean="0"/>
              <a:t>‹#›</a:t>
            </a:fld>
            <a:endParaRPr kumimoji="1" lang="ja-JP" altLang="en-US"/>
          </a:p>
        </p:txBody>
      </p:sp>
    </p:spTree>
    <p:extLst>
      <p:ext uri="{BB962C8B-B14F-4D97-AF65-F5344CB8AC3E}">
        <p14:creationId xmlns:p14="http://schemas.microsoft.com/office/powerpoint/2010/main" val="3410467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2954"/>
            </a:lvl1pPr>
          </a:lstStyle>
          <a:p>
            <a:r>
              <a:rPr lang="ja-JP" altLang="en-US"/>
              <a:t>マスター タイトルの書式設定</a:t>
            </a:r>
            <a:endParaRPr lang="en-US" dirty="0"/>
          </a:p>
        </p:txBody>
      </p:sp>
      <p:sp>
        <p:nvSpPr>
          <p:cNvPr id="3" name="Content Placeholder 2"/>
          <p:cNvSpPr>
            <a:spLocks noGrp="1"/>
          </p:cNvSpPr>
          <p:nvPr>
            <p:ph idx="1"/>
          </p:nvPr>
        </p:nvSpPr>
        <p:spPr>
          <a:xfrm>
            <a:off x="3887392" y="987429"/>
            <a:ext cx="4629151" cy="4873625"/>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477"/>
            </a:lvl1pPr>
            <a:lvl2pPr marL="422031" indent="0">
              <a:buNone/>
              <a:defRPr sz="1292"/>
            </a:lvl2pPr>
            <a:lvl3pPr marL="844061" indent="0">
              <a:buNone/>
              <a:defRPr sz="1108"/>
            </a:lvl3pPr>
            <a:lvl4pPr marL="1266093" indent="0">
              <a:buNone/>
              <a:defRPr sz="923"/>
            </a:lvl4pPr>
            <a:lvl5pPr marL="1688123" indent="0">
              <a:buNone/>
              <a:defRPr sz="923"/>
            </a:lvl5pPr>
            <a:lvl6pPr marL="2110154" indent="0">
              <a:buNone/>
              <a:defRPr sz="923"/>
            </a:lvl6pPr>
            <a:lvl7pPr marL="2532184" indent="0">
              <a:buNone/>
              <a:defRPr sz="923"/>
            </a:lvl7pPr>
            <a:lvl8pPr marL="2954215" indent="0">
              <a:buNone/>
              <a:defRPr sz="923"/>
            </a:lvl8pPr>
            <a:lvl9pPr marL="3376247" indent="0">
              <a:buNone/>
              <a:defRPr sz="92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F02A61F-EDFE-4D09-BFEF-8FD869BDBDE8}" type="datetime1">
              <a:rPr kumimoji="1" lang="ja-JP" altLang="en-US" smtClean="0"/>
              <a:t>2024/10/7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9F4DAC-EF26-48F2-ADCB-2D43699A5C14}" type="slidenum">
              <a:rPr kumimoji="1" lang="ja-JP" altLang="en-US" smtClean="0"/>
              <a:t>‹#›</a:t>
            </a:fld>
            <a:endParaRPr kumimoji="1" lang="ja-JP" altLang="en-US"/>
          </a:p>
        </p:txBody>
      </p:sp>
    </p:spTree>
    <p:extLst>
      <p:ext uri="{BB962C8B-B14F-4D97-AF65-F5344CB8AC3E}">
        <p14:creationId xmlns:p14="http://schemas.microsoft.com/office/powerpoint/2010/main" val="414128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295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2" y="987429"/>
            <a:ext cx="4629151" cy="4873625"/>
          </a:xfrm>
        </p:spPr>
        <p:txBody>
          <a:bodyPr anchor="t"/>
          <a:lstStyle>
            <a:lvl1pPr marL="0" indent="0">
              <a:buNone/>
              <a:defRPr sz="2954"/>
            </a:lvl1pPr>
            <a:lvl2pPr marL="422031" indent="0">
              <a:buNone/>
              <a:defRPr sz="2585"/>
            </a:lvl2pPr>
            <a:lvl3pPr marL="844061" indent="0">
              <a:buNone/>
              <a:defRPr sz="2215"/>
            </a:lvl3pPr>
            <a:lvl4pPr marL="1266093" indent="0">
              <a:buNone/>
              <a:defRPr sz="1846"/>
            </a:lvl4pPr>
            <a:lvl5pPr marL="1688123" indent="0">
              <a:buNone/>
              <a:defRPr sz="1846"/>
            </a:lvl5pPr>
            <a:lvl6pPr marL="2110154" indent="0">
              <a:buNone/>
              <a:defRPr sz="1846"/>
            </a:lvl6pPr>
            <a:lvl7pPr marL="2532184" indent="0">
              <a:buNone/>
              <a:defRPr sz="1846"/>
            </a:lvl7pPr>
            <a:lvl8pPr marL="2954215" indent="0">
              <a:buNone/>
              <a:defRPr sz="1846"/>
            </a:lvl8pPr>
            <a:lvl9pPr marL="3376247" indent="0">
              <a:buNone/>
              <a:defRPr sz="1846"/>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477"/>
            </a:lvl1pPr>
            <a:lvl2pPr marL="422031" indent="0">
              <a:buNone/>
              <a:defRPr sz="1292"/>
            </a:lvl2pPr>
            <a:lvl3pPr marL="844061" indent="0">
              <a:buNone/>
              <a:defRPr sz="1108"/>
            </a:lvl3pPr>
            <a:lvl4pPr marL="1266093" indent="0">
              <a:buNone/>
              <a:defRPr sz="923"/>
            </a:lvl4pPr>
            <a:lvl5pPr marL="1688123" indent="0">
              <a:buNone/>
              <a:defRPr sz="923"/>
            </a:lvl5pPr>
            <a:lvl6pPr marL="2110154" indent="0">
              <a:buNone/>
              <a:defRPr sz="923"/>
            </a:lvl6pPr>
            <a:lvl7pPr marL="2532184" indent="0">
              <a:buNone/>
              <a:defRPr sz="923"/>
            </a:lvl7pPr>
            <a:lvl8pPr marL="2954215" indent="0">
              <a:buNone/>
              <a:defRPr sz="923"/>
            </a:lvl8pPr>
            <a:lvl9pPr marL="3376247" indent="0">
              <a:buNone/>
              <a:defRPr sz="92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812818-8A97-4359-8B99-A2BE04B42364}" type="datetime1">
              <a:rPr kumimoji="1" lang="ja-JP" altLang="en-US" smtClean="0"/>
              <a:t>2024/10/7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9F4DAC-EF26-48F2-ADCB-2D43699A5C14}" type="slidenum">
              <a:rPr kumimoji="1" lang="ja-JP" altLang="en-US" smtClean="0"/>
              <a:t>‹#›</a:t>
            </a:fld>
            <a:endParaRPr kumimoji="1" lang="ja-JP" altLang="en-US"/>
          </a:p>
        </p:txBody>
      </p:sp>
    </p:spTree>
    <p:extLst>
      <p:ext uri="{BB962C8B-B14F-4D97-AF65-F5344CB8AC3E}">
        <p14:creationId xmlns:p14="http://schemas.microsoft.com/office/powerpoint/2010/main" val="3384913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2" y="365129"/>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2"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1" y="6356354"/>
            <a:ext cx="20574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fld id="{264B7849-2FCA-40EE-A691-4D7E841A2765}" type="datetime1">
              <a:rPr kumimoji="1" lang="ja-JP" altLang="en-US" smtClean="0"/>
              <a:t>2024/10/7</a:t>
            </a:fld>
            <a:endParaRPr kumimoji="1" lang="ja-JP" altLang="en-US"/>
          </a:p>
        </p:txBody>
      </p:sp>
      <p:sp>
        <p:nvSpPr>
          <p:cNvPr id="5" name="Footer Placeholder 4"/>
          <p:cNvSpPr>
            <a:spLocks noGrp="1"/>
          </p:cNvSpPr>
          <p:nvPr>
            <p:ph type="ftr" sz="quarter" idx="3"/>
          </p:nvPr>
        </p:nvSpPr>
        <p:spPr>
          <a:xfrm>
            <a:off x="3028952" y="6356354"/>
            <a:ext cx="30861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1" y="6356354"/>
            <a:ext cx="20574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049F4DAC-EF26-48F2-ADCB-2D43699A5C14}" type="slidenum">
              <a:rPr kumimoji="1" lang="ja-JP" altLang="en-US" smtClean="0"/>
              <a:t>‹#›</a:t>
            </a:fld>
            <a:endParaRPr kumimoji="1" lang="ja-JP" altLang="en-US"/>
          </a:p>
        </p:txBody>
      </p:sp>
    </p:spTree>
    <p:extLst>
      <p:ext uri="{BB962C8B-B14F-4D97-AF65-F5344CB8AC3E}">
        <p14:creationId xmlns:p14="http://schemas.microsoft.com/office/powerpoint/2010/main" val="22086634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844061" rtl="0" eaLnBrk="1" latinLnBrk="0" hangingPunct="1">
        <a:lnSpc>
          <a:spcPct val="90000"/>
        </a:lnSpc>
        <a:spcBef>
          <a:spcPct val="0"/>
        </a:spcBef>
        <a:buNone/>
        <a:defRPr kumimoji="1" sz="4062" kern="1200">
          <a:solidFill>
            <a:schemeClr val="tx1"/>
          </a:solidFill>
          <a:latin typeface="+mj-lt"/>
          <a:ea typeface="+mj-ea"/>
          <a:cs typeface="+mj-cs"/>
        </a:defRPr>
      </a:lvl1pPr>
    </p:titleStyle>
    <p:bodyStyle>
      <a:lvl1pPr marL="211015" indent="-211015" algn="l" defTabSz="844061" rtl="0" eaLnBrk="1" latinLnBrk="0" hangingPunct="1">
        <a:lnSpc>
          <a:spcPct val="90000"/>
        </a:lnSpc>
        <a:spcBef>
          <a:spcPts val="923"/>
        </a:spcBef>
        <a:buFont typeface="Arial" panose="020B0604020202020204" pitchFamily="34" charset="0"/>
        <a:buChar char="•"/>
        <a:defRPr kumimoji="1" sz="2585" kern="1200">
          <a:solidFill>
            <a:schemeClr val="tx1"/>
          </a:solidFill>
          <a:latin typeface="+mn-lt"/>
          <a:ea typeface="+mn-ea"/>
          <a:cs typeface="+mn-cs"/>
        </a:defRPr>
      </a:lvl1pPr>
      <a:lvl2pPr marL="633046" indent="-211015" algn="l" defTabSz="844061" rtl="0" eaLnBrk="1" latinLnBrk="0" hangingPunct="1">
        <a:lnSpc>
          <a:spcPct val="90000"/>
        </a:lnSpc>
        <a:spcBef>
          <a:spcPts val="462"/>
        </a:spcBef>
        <a:buFont typeface="Arial" panose="020B0604020202020204" pitchFamily="34" charset="0"/>
        <a:buChar char="•"/>
        <a:defRPr kumimoji="1" sz="2215" kern="1200">
          <a:solidFill>
            <a:schemeClr val="tx1"/>
          </a:solidFill>
          <a:latin typeface="+mn-lt"/>
          <a:ea typeface="+mn-ea"/>
          <a:cs typeface="+mn-cs"/>
        </a:defRPr>
      </a:lvl2pPr>
      <a:lvl3pPr marL="1055077" indent="-211015" algn="l" defTabSz="844061" rtl="0" eaLnBrk="1" latinLnBrk="0" hangingPunct="1">
        <a:lnSpc>
          <a:spcPct val="90000"/>
        </a:lnSpc>
        <a:spcBef>
          <a:spcPts val="462"/>
        </a:spcBef>
        <a:buFont typeface="Arial" panose="020B0604020202020204" pitchFamily="34" charset="0"/>
        <a:buChar char="•"/>
        <a:defRPr kumimoji="1" sz="1846" kern="1200">
          <a:solidFill>
            <a:schemeClr val="tx1"/>
          </a:solidFill>
          <a:latin typeface="+mn-lt"/>
          <a:ea typeface="+mn-ea"/>
          <a:cs typeface="+mn-cs"/>
        </a:defRPr>
      </a:lvl3pPr>
      <a:lvl4pPr marL="1477108" indent="-211015" algn="l" defTabSz="844061"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4pPr>
      <a:lvl5pPr marL="1899139" indent="-211015" algn="l" defTabSz="844061"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5pPr>
      <a:lvl6pPr marL="2321169" indent="-211015" algn="l" defTabSz="844061"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6pPr>
      <a:lvl7pPr marL="2743200" indent="-211015" algn="l" defTabSz="844061"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7pPr>
      <a:lvl8pPr marL="3165231" indent="-211015" algn="l" defTabSz="844061"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8pPr>
      <a:lvl9pPr marL="3587262" indent="-211015" algn="l" defTabSz="844061"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9pPr>
    </p:bodyStyle>
    <p:otherStyle>
      <a:defPPr>
        <a:defRPr lang="en-US"/>
      </a:defPPr>
      <a:lvl1pPr marL="0" algn="l" defTabSz="844061" rtl="0" eaLnBrk="1" latinLnBrk="0" hangingPunct="1">
        <a:defRPr kumimoji="1" sz="1662" kern="1200">
          <a:solidFill>
            <a:schemeClr val="tx1"/>
          </a:solidFill>
          <a:latin typeface="+mn-lt"/>
          <a:ea typeface="+mn-ea"/>
          <a:cs typeface="+mn-cs"/>
        </a:defRPr>
      </a:lvl1pPr>
      <a:lvl2pPr marL="422031" algn="l" defTabSz="844061" rtl="0" eaLnBrk="1" latinLnBrk="0" hangingPunct="1">
        <a:defRPr kumimoji="1" sz="1662" kern="1200">
          <a:solidFill>
            <a:schemeClr val="tx1"/>
          </a:solidFill>
          <a:latin typeface="+mn-lt"/>
          <a:ea typeface="+mn-ea"/>
          <a:cs typeface="+mn-cs"/>
        </a:defRPr>
      </a:lvl2pPr>
      <a:lvl3pPr marL="844061" algn="l" defTabSz="844061" rtl="0" eaLnBrk="1" latinLnBrk="0" hangingPunct="1">
        <a:defRPr kumimoji="1" sz="1662" kern="1200">
          <a:solidFill>
            <a:schemeClr val="tx1"/>
          </a:solidFill>
          <a:latin typeface="+mn-lt"/>
          <a:ea typeface="+mn-ea"/>
          <a:cs typeface="+mn-cs"/>
        </a:defRPr>
      </a:lvl3pPr>
      <a:lvl4pPr marL="1266093" algn="l" defTabSz="844061" rtl="0" eaLnBrk="1" latinLnBrk="0" hangingPunct="1">
        <a:defRPr kumimoji="1" sz="1662" kern="1200">
          <a:solidFill>
            <a:schemeClr val="tx1"/>
          </a:solidFill>
          <a:latin typeface="+mn-lt"/>
          <a:ea typeface="+mn-ea"/>
          <a:cs typeface="+mn-cs"/>
        </a:defRPr>
      </a:lvl4pPr>
      <a:lvl5pPr marL="1688123" algn="l" defTabSz="844061" rtl="0" eaLnBrk="1" latinLnBrk="0" hangingPunct="1">
        <a:defRPr kumimoji="1" sz="1662" kern="1200">
          <a:solidFill>
            <a:schemeClr val="tx1"/>
          </a:solidFill>
          <a:latin typeface="+mn-lt"/>
          <a:ea typeface="+mn-ea"/>
          <a:cs typeface="+mn-cs"/>
        </a:defRPr>
      </a:lvl5pPr>
      <a:lvl6pPr marL="2110154" algn="l" defTabSz="844061" rtl="0" eaLnBrk="1" latinLnBrk="0" hangingPunct="1">
        <a:defRPr kumimoji="1" sz="1662" kern="1200">
          <a:solidFill>
            <a:schemeClr val="tx1"/>
          </a:solidFill>
          <a:latin typeface="+mn-lt"/>
          <a:ea typeface="+mn-ea"/>
          <a:cs typeface="+mn-cs"/>
        </a:defRPr>
      </a:lvl6pPr>
      <a:lvl7pPr marL="2532184" algn="l" defTabSz="844061" rtl="0" eaLnBrk="1" latinLnBrk="0" hangingPunct="1">
        <a:defRPr kumimoji="1" sz="1662" kern="1200">
          <a:solidFill>
            <a:schemeClr val="tx1"/>
          </a:solidFill>
          <a:latin typeface="+mn-lt"/>
          <a:ea typeface="+mn-ea"/>
          <a:cs typeface="+mn-cs"/>
        </a:defRPr>
      </a:lvl7pPr>
      <a:lvl8pPr marL="2954215" algn="l" defTabSz="844061" rtl="0" eaLnBrk="1" latinLnBrk="0" hangingPunct="1">
        <a:defRPr kumimoji="1" sz="1662" kern="1200">
          <a:solidFill>
            <a:schemeClr val="tx1"/>
          </a:solidFill>
          <a:latin typeface="+mn-lt"/>
          <a:ea typeface="+mn-ea"/>
          <a:cs typeface="+mn-cs"/>
        </a:defRPr>
      </a:lvl8pPr>
      <a:lvl9pPr marL="3376247" algn="l" defTabSz="844061" rtl="0" eaLnBrk="1" latinLnBrk="0" hangingPunct="1">
        <a:defRPr kumimoji="1" sz="16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0B1580-15DE-4971-B214-C44BC1744B7B}" type="slidenum">
              <a:rPr lang="ja-JP" altLang="en-US" smtClean="0"/>
              <a:pPr/>
              <a:t>‹#›</a:t>
            </a:fld>
            <a:endParaRPr lang="ja-JP" altLang="en-US" dirty="0"/>
          </a:p>
        </p:txBody>
      </p:sp>
      <p:sp>
        <p:nvSpPr>
          <p:cNvPr id="7" name="正方形/長方形 6">
            <a:extLst>
              <a:ext uri="{FF2B5EF4-FFF2-40B4-BE49-F238E27FC236}">
                <a16:creationId xmlns:a16="http://schemas.microsoft.com/office/drawing/2014/main" id="{5959AE15-DCCE-C74B-2C3A-550DAFC5C209}"/>
              </a:ext>
            </a:extLst>
          </p:cNvPr>
          <p:cNvSpPr/>
          <p:nvPr userDrawn="1"/>
        </p:nvSpPr>
        <p:spPr>
          <a:xfrm>
            <a:off x="0" y="811939"/>
            <a:ext cx="8153400" cy="714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prstClr val="white"/>
              </a:solidFill>
              <a:effectLst/>
              <a:uLnTx/>
              <a:uFillTx/>
              <a:latin typeface="Lucida Sans Unicode"/>
              <a:ea typeface="ＭＳ Ｐゴシック" panose="020B0600070205080204" pitchFamily="50" charset="-128"/>
              <a:cs typeface="+mn-cs"/>
            </a:endParaRPr>
          </a:p>
        </p:txBody>
      </p:sp>
      <p:sp>
        <p:nvSpPr>
          <p:cNvPr id="8" name="正方形/長方形 7">
            <a:extLst>
              <a:ext uri="{FF2B5EF4-FFF2-40B4-BE49-F238E27FC236}">
                <a16:creationId xmlns:a16="http://schemas.microsoft.com/office/drawing/2014/main" id="{8EBEF954-E68C-1F0C-CA38-B5E8A8C4CEFC}"/>
              </a:ext>
            </a:extLst>
          </p:cNvPr>
          <p:cNvSpPr/>
          <p:nvPr userDrawn="1"/>
        </p:nvSpPr>
        <p:spPr>
          <a:xfrm>
            <a:off x="0" y="740501"/>
            <a:ext cx="8001000" cy="71438"/>
          </a:xfrm>
          <a:prstGeom prst="rect">
            <a:avLst/>
          </a:prstGeom>
          <a:solidFill>
            <a:schemeClr val="tx2">
              <a:shade val="30000"/>
              <a:satMod val="1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prstClr val="white"/>
              </a:solidFill>
              <a:effectLst/>
              <a:uLnTx/>
              <a:uFillTx/>
              <a:latin typeface="Lucida Sans Unicode"/>
              <a:ea typeface="ＭＳ Ｐゴシック" panose="020B0600070205080204" pitchFamily="50" charset="-128"/>
              <a:cs typeface="+mn-cs"/>
            </a:endParaRPr>
          </a:p>
        </p:txBody>
      </p:sp>
    </p:spTree>
    <p:extLst>
      <p:ext uri="{BB962C8B-B14F-4D97-AF65-F5344CB8AC3E}">
        <p14:creationId xmlns:p14="http://schemas.microsoft.com/office/powerpoint/2010/main" val="294960597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7"/>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1"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4B7849-2FCA-40EE-A691-4D7E841A2765}" type="datetime1">
              <a:rPr kumimoji="1" lang="ja-JP" altLang="en-US" smtClean="0"/>
              <a:t>2024/10/7</a:t>
            </a:fld>
            <a:endParaRPr kumimoji="1" lang="ja-JP" altLang="en-US"/>
          </a:p>
        </p:txBody>
      </p:sp>
      <p:sp>
        <p:nvSpPr>
          <p:cNvPr id="5" name="Footer Placeholder 4"/>
          <p:cNvSpPr>
            <a:spLocks noGrp="1"/>
          </p:cNvSpPr>
          <p:nvPr>
            <p:ph type="ftr" sz="quarter" idx="3"/>
          </p:nvPr>
        </p:nvSpPr>
        <p:spPr>
          <a:xfrm>
            <a:off x="3028951"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1"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9F4DAC-EF26-48F2-ADCB-2D43699A5C14}" type="slidenum">
              <a:rPr kumimoji="1" lang="ja-JP" altLang="en-US" smtClean="0"/>
              <a:t>‹#›</a:t>
            </a:fld>
            <a:endParaRPr kumimoji="1" lang="ja-JP" altLang="en-US"/>
          </a:p>
        </p:txBody>
      </p:sp>
    </p:spTree>
    <p:extLst>
      <p:ext uri="{BB962C8B-B14F-4D97-AF65-F5344CB8AC3E}">
        <p14:creationId xmlns:p14="http://schemas.microsoft.com/office/powerpoint/2010/main" val="37471908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defTabSz="914377"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Excel_Worksheet1.xlsx"/><Relationship Id="rId1" Type="http://schemas.openxmlformats.org/officeDocument/2006/relationships/slideLayout" Target="../slideLayouts/slideLayout28.xml"/><Relationship Id="rId5" Type="http://schemas.openxmlformats.org/officeDocument/2006/relationships/image" Target="../media/image4.emf"/><Relationship Id="rId4" Type="http://schemas.openxmlformats.org/officeDocument/2006/relationships/package" Target="../embeddings/Microsoft_Excel_Worksheet2.xlsx"/></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600A7915-442F-05A3-8343-078571F864D9}"/>
              </a:ext>
            </a:extLst>
          </p:cNvPr>
          <p:cNvSpPr txBox="1">
            <a:spLocks noGrp="1"/>
          </p:cNvSpPr>
          <p:nvPr>
            <p:ph type="ctrTitle"/>
          </p:nvPr>
        </p:nvSpPr>
        <p:spPr>
          <a:xfrm>
            <a:off x="0" y="1802626"/>
            <a:ext cx="9144000" cy="539058"/>
          </a:xfrm>
          <a:prstGeom prst="rect">
            <a:avLst/>
          </a:prstGeom>
          <a:noFill/>
        </p:spPr>
        <p:txBody>
          <a:bodyPr wrap="square" rtlCol="0">
            <a:spAutoFit/>
          </a:bodyPr>
          <a:lstStyle/>
          <a:p>
            <a:pPr defTabSz="342900"/>
            <a:r>
              <a:rPr lang="ja-JP" altLang="en-US" sz="3200" b="1" i="0" u="none" strike="noStrike" baseline="0" dirty="0">
                <a:latin typeface="+mn-ea"/>
                <a:ea typeface="+mn-ea"/>
              </a:rPr>
              <a:t>賦課金の賦課徴収と収支構造の分析</a:t>
            </a:r>
            <a:endParaRPr lang="ja-JP" altLang="en-US" sz="3200" b="1" dirty="0">
              <a:latin typeface="+mn-ea"/>
              <a:ea typeface="+mn-ea"/>
            </a:endParaRPr>
          </a:p>
        </p:txBody>
      </p:sp>
      <p:sp>
        <p:nvSpPr>
          <p:cNvPr id="5" name="字幕 4">
            <a:extLst>
              <a:ext uri="{FF2B5EF4-FFF2-40B4-BE49-F238E27FC236}">
                <a16:creationId xmlns:a16="http://schemas.microsoft.com/office/drawing/2014/main" id="{59FC42CF-62B2-6945-649B-252D936D5B79}"/>
              </a:ext>
            </a:extLst>
          </p:cNvPr>
          <p:cNvSpPr txBox="1">
            <a:spLocks noGrp="1"/>
          </p:cNvSpPr>
          <p:nvPr>
            <p:ph type="subTitle" idx="1"/>
          </p:nvPr>
        </p:nvSpPr>
        <p:spPr>
          <a:xfrm>
            <a:off x="1251284" y="4202279"/>
            <a:ext cx="6858000" cy="1843582"/>
          </a:xfrm>
          <a:prstGeom prst="rect">
            <a:avLst/>
          </a:prstGeom>
          <a:noFill/>
        </p:spPr>
        <p:txBody>
          <a:bodyPr wrap="square" rtlCol="0">
            <a:spAutoFit/>
          </a:bodyPr>
          <a:lstStyle/>
          <a:p>
            <a:pPr defTabSz="342900"/>
            <a:r>
              <a:rPr lang="ja-JP" altLang="en-US" sz="2400" b="1" dirty="0">
                <a:latin typeface="ＭＳ Ｐゴシック" panose="020B0600070205080204" pitchFamily="50" charset="-128"/>
                <a:ea typeface="ＭＳ Ｐゴシック" panose="020B0600070205080204" pitchFamily="50" charset="-128"/>
              </a:rPr>
              <a:t>令和６年１１月２２日</a:t>
            </a:r>
            <a:endParaRPr lang="en-US" altLang="ja-JP" sz="2400" b="1" dirty="0">
              <a:latin typeface="ＭＳ Ｐゴシック" panose="020B0600070205080204" pitchFamily="50" charset="-128"/>
              <a:ea typeface="ＭＳ Ｐゴシック" panose="020B0600070205080204" pitchFamily="50" charset="-128"/>
            </a:endParaRPr>
          </a:p>
          <a:p>
            <a:pPr defTabSz="342900">
              <a:lnSpc>
                <a:spcPct val="100000"/>
              </a:lnSpc>
            </a:pPr>
            <a:endParaRPr lang="ja-JP" altLang="en-US" sz="2400" b="1" dirty="0">
              <a:latin typeface="ＭＳ Ｐゴシック" panose="020B0600070205080204" pitchFamily="50" charset="-128"/>
              <a:ea typeface="ＭＳ Ｐゴシック" panose="020B0600070205080204" pitchFamily="50" charset="-128"/>
            </a:endParaRPr>
          </a:p>
          <a:p>
            <a:pPr algn="ctr" defTabSz="342900"/>
            <a:r>
              <a:rPr lang="ja-JP" altLang="en-US" sz="2400" b="1" dirty="0">
                <a:latin typeface="ＭＳ Ｐゴシック" panose="020B0600070205080204" pitchFamily="50" charset="-128"/>
                <a:ea typeface="ＭＳ Ｐゴシック" panose="020B0600070205080204" pitchFamily="50" charset="-128"/>
              </a:rPr>
              <a:t>全国土地改良事業団体連合会</a:t>
            </a:r>
            <a:endParaRPr lang="en-US" altLang="ja-JP" sz="2400" b="1" dirty="0">
              <a:latin typeface="ＭＳ Ｐゴシック" panose="020B0600070205080204" pitchFamily="50" charset="-128"/>
              <a:ea typeface="ＭＳ Ｐゴシック" panose="020B0600070205080204" pitchFamily="50" charset="-128"/>
            </a:endParaRPr>
          </a:p>
          <a:p>
            <a:pPr algn="ctr" defTabSz="342900"/>
            <a:endParaRPr lang="en-US" altLang="ja-JP" sz="24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547040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正方形/長方形 3"/>
          <p:cNvSpPr/>
          <p:nvPr/>
        </p:nvSpPr>
        <p:spPr>
          <a:xfrm>
            <a:off x="655169" y="1104905"/>
            <a:ext cx="4163334" cy="5427241"/>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正方形/長方形 5"/>
          <p:cNvSpPr/>
          <p:nvPr/>
        </p:nvSpPr>
        <p:spPr>
          <a:xfrm>
            <a:off x="1046681" y="1194096"/>
            <a:ext cx="2576108" cy="292338"/>
          </a:xfrm>
          <a:prstGeom prst="rect">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滞納（賦課金、延滞金、過怠金）</a:t>
            </a:r>
          </a:p>
        </p:txBody>
      </p:sp>
      <p:sp>
        <p:nvSpPr>
          <p:cNvPr id="8" name="正方形/長方形 7"/>
          <p:cNvSpPr/>
          <p:nvPr/>
        </p:nvSpPr>
        <p:spPr>
          <a:xfrm>
            <a:off x="1046622" y="1655965"/>
            <a:ext cx="1196441" cy="265876"/>
          </a:xfrm>
          <a:prstGeom prst="rect">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督促状の発送</a:t>
            </a:r>
          </a:p>
        </p:txBody>
      </p:sp>
      <p:sp>
        <p:nvSpPr>
          <p:cNvPr id="9" name="正方形/長方形 8"/>
          <p:cNvSpPr/>
          <p:nvPr/>
        </p:nvSpPr>
        <p:spPr>
          <a:xfrm>
            <a:off x="1032615" y="2114292"/>
            <a:ext cx="1196441" cy="265876"/>
          </a:xfrm>
          <a:prstGeom prst="rect">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理事会の議決</a:t>
            </a:r>
          </a:p>
        </p:txBody>
      </p:sp>
      <p:sp>
        <p:nvSpPr>
          <p:cNvPr id="10" name="正方形/長方形 9"/>
          <p:cNvSpPr/>
          <p:nvPr/>
        </p:nvSpPr>
        <p:spPr>
          <a:xfrm>
            <a:off x="1041424" y="2563987"/>
            <a:ext cx="1742732" cy="265876"/>
          </a:xfrm>
          <a:prstGeom prst="rect">
            <a:avLst/>
          </a:prstGeom>
          <a:solidFill>
            <a:schemeClr val="accent4">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市町村への徴収請求</a:t>
            </a:r>
          </a:p>
        </p:txBody>
      </p:sp>
      <p:sp>
        <p:nvSpPr>
          <p:cNvPr id="11" name="正方形/長方形 10"/>
          <p:cNvSpPr/>
          <p:nvPr/>
        </p:nvSpPr>
        <p:spPr>
          <a:xfrm>
            <a:off x="1030502" y="3004867"/>
            <a:ext cx="2401034" cy="265876"/>
          </a:xfrm>
          <a:prstGeom prst="rect">
            <a:avLst/>
          </a:prstGeom>
          <a:solidFill>
            <a:schemeClr val="accent4">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市町村からの回答</a:t>
            </a:r>
            <a:r>
              <a:rPr kumimoji="1" lang="ja-JP" altLang="en-US" sz="129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（未着手等）</a:t>
            </a:r>
          </a:p>
        </p:txBody>
      </p:sp>
      <p:sp>
        <p:nvSpPr>
          <p:cNvPr id="12" name="正方形/長方形 11"/>
          <p:cNvSpPr/>
          <p:nvPr/>
        </p:nvSpPr>
        <p:spPr>
          <a:xfrm>
            <a:off x="1030502" y="3469194"/>
            <a:ext cx="2592288" cy="265876"/>
          </a:xfrm>
          <a:prstGeom prst="rect">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知事への滞納処分認可申請・認可</a:t>
            </a:r>
          </a:p>
        </p:txBody>
      </p:sp>
      <p:sp>
        <p:nvSpPr>
          <p:cNvPr id="13" name="正方形/長方形 12"/>
          <p:cNvSpPr/>
          <p:nvPr/>
        </p:nvSpPr>
        <p:spPr>
          <a:xfrm>
            <a:off x="1038591" y="3941109"/>
            <a:ext cx="2592288" cy="265876"/>
          </a:xfrm>
          <a:prstGeom prst="rect">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納付催告書、差押え予告書の送付</a:t>
            </a:r>
          </a:p>
        </p:txBody>
      </p:sp>
      <p:sp>
        <p:nvSpPr>
          <p:cNvPr id="14" name="正方形/長方形 13"/>
          <p:cNvSpPr/>
          <p:nvPr/>
        </p:nvSpPr>
        <p:spPr>
          <a:xfrm>
            <a:off x="1038591" y="4401603"/>
            <a:ext cx="2376828" cy="265876"/>
          </a:xfrm>
          <a:prstGeom prst="rect">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財産調査（質問・検査・捜索）</a:t>
            </a:r>
          </a:p>
        </p:txBody>
      </p:sp>
      <p:sp>
        <p:nvSpPr>
          <p:cNvPr id="15" name="正方形/長方形 14"/>
          <p:cNvSpPr/>
          <p:nvPr/>
        </p:nvSpPr>
        <p:spPr>
          <a:xfrm>
            <a:off x="1046622" y="5049195"/>
            <a:ext cx="661989" cy="265876"/>
          </a:xfrm>
          <a:prstGeom prst="rect">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差押え</a:t>
            </a:r>
          </a:p>
        </p:txBody>
      </p:sp>
      <p:sp>
        <p:nvSpPr>
          <p:cNvPr id="16" name="正方形/長方形 15"/>
          <p:cNvSpPr/>
          <p:nvPr/>
        </p:nvSpPr>
        <p:spPr>
          <a:xfrm>
            <a:off x="1038591" y="5487219"/>
            <a:ext cx="1771691" cy="265876"/>
          </a:xfrm>
          <a:prstGeom prst="rect">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差押調書の作成・交付</a:t>
            </a:r>
          </a:p>
        </p:txBody>
      </p:sp>
      <p:sp>
        <p:nvSpPr>
          <p:cNvPr id="17" name="正方形/長方形 16"/>
          <p:cNvSpPr/>
          <p:nvPr/>
        </p:nvSpPr>
        <p:spPr>
          <a:xfrm>
            <a:off x="1038591" y="6048833"/>
            <a:ext cx="989881" cy="257834"/>
          </a:xfrm>
          <a:prstGeom prst="rect">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債権の取立</a:t>
            </a:r>
          </a:p>
        </p:txBody>
      </p:sp>
      <p:sp>
        <p:nvSpPr>
          <p:cNvPr id="18" name="下矢印 17"/>
          <p:cNvSpPr/>
          <p:nvPr/>
        </p:nvSpPr>
        <p:spPr>
          <a:xfrm>
            <a:off x="743652" y="1192049"/>
            <a:ext cx="131029" cy="5142496"/>
          </a:xfrm>
          <a:prstGeom prst="downArrow">
            <a:avLst/>
          </a:prstGeom>
          <a:solidFill>
            <a:schemeClr val="accent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9" name="正方形/長方形 18"/>
          <p:cNvSpPr/>
          <p:nvPr/>
        </p:nvSpPr>
        <p:spPr>
          <a:xfrm>
            <a:off x="3624732" y="1165371"/>
            <a:ext cx="984261" cy="2658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法</a:t>
            </a:r>
            <a:r>
              <a:rPr kumimoji="1" lang="en-US" altLang="ja-JP"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39</a:t>
            </a: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20" name="正方形/長方形 19"/>
          <p:cNvSpPr/>
          <p:nvPr/>
        </p:nvSpPr>
        <p:spPr>
          <a:xfrm>
            <a:off x="2251174" y="1558502"/>
            <a:ext cx="984261" cy="2658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法</a:t>
            </a:r>
            <a:r>
              <a:rPr kumimoji="1" lang="en-US" altLang="ja-JP"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39</a:t>
            </a: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21" name="正方形/長方形 20"/>
          <p:cNvSpPr/>
          <p:nvPr/>
        </p:nvSpPr>
        <p:spPr>
          <a:xfrm>
            <a:off x="2244551" y="1735260"/>
            <a:ext cx="2592288" cy="2658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納付期限から</a:t>
            </a:r>
            <a:r>
              <a:rPr kumimoji="1" lang="en-US" altLang="ja-JP"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60</a:t>
            </a: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日以内、定款例</a:t>
            </a:r>
            <a:r>
              <a:rPr kumimoji="1" lang="en-US" altLang="ja-JP"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44</a:t>
            </a:r>
            <a:endPar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2" name="正方形/長方形 21"/>
          <p:cNvSpPr/>
          <p:nvPr/>
        </p:nvSpPr>
        <p:spPr>
          <a:xfrm>
            <a:off x="2251174" y="2010893"/>
            <a:ext cx="2131456" cy="2658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定款例</a:t>
            </a:r>
            <a:r>
              <a:rPr kumimoji="1" lang="en-US" altLang="ja-JP"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29</a:t>
            </a:r>
            <a:r>
              <a:rPr kumimoji="1" lang="ja-JP" altLang="en-US" sz="1108"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規約例</a:t>
            </a:r>
            <a:r>
              <a:rPr kumimoji="1" lang="en-US" altLang="ja-JP"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22</a:t>
            </a:r>
            <a:endPar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3" name="正方形/長方形 22"/>
          <p:cNvSpPr/>
          <p:nvPr/>
        </p:nvSpPr>
        <p:spPr>
          <a:xfrm>
            <a:off x="2251174" y="2190956"/>
            <a:ext cx="2592288" cy="2658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滞納処分の内容、執行理事の選任</a:t>
            </a:r>
          </a:p>
        </p:txBody>
      </p:sp>
      <p:sp>
        <p:nvSpPr>
          <p:cNvPr id="24" name="正方形/長方形 23"/>
          <p:cNvSpPr/>
          <p:nvPr/>
        </p:nvSpPr>
        <p:spPr>
          <a:xfrm>
            <a:off x="2781720" y="2549449"/>
            <a:ext cx="984261" cy="2658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法</a:t>
            </a:r>
            <a:r>
              <a:rPr kumimoji="1" lang="en-US" altLang="ja-JP"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39</a:t>
            </a: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25" name="正方形/長方形 24"/>
          <p:cNvSpPr/>
          <p:nvPr/>
        </p:nvSpPr>
        <p:spPr>
          <a:xfrm>
            <a:off x="3387190" y="2991928"/>
            <a:ext cx="984261" cy="2658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法</a:t>
            </a:r>
            <a:r>
              <a:rPr kumimoji="1" lang="en-US" altLang="ja-JP"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39</a:t>
            </a: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26" name="正方形/長方形 25"/>
          <p:cNvSpPr/>
          <p:nvPr/>
        </p:nvSpPr>
        <p:spPr>
          <a:xfrm>
            <a:off x="3593912" y="3471319"/>
            <a:ext cx="984261" cy="2658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法</a:t>
            </a:r>
            <a:r>
              <a:rPr kumimoji="1" lang="en-US" altLang="ja-JP"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39</a:t>
            </a: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27" name="正方形/長方形 26"/>
          <p:cNvSpPr/>
          <p:nvPr/>
        </p:nvSpPr>
        <p:spPr>
          <a:xfrm>
            <a:off x="5265554" y="1104905"/>
            <a:ext cx="2839854" cy="535494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422031" algn="ctr" defTabSz="914400" rtl="0" eaLnBrk="1" fontAlgn="auto" latinLnBrk="0" hangingPunct="1">
              <a:lnSpc>
                <a:spcPct val="100000"/>
              </a:lnSpc>
              <a:spcBef>
                <a:spcPts val="0"/>
              </a:spcBef>
              <a:spcAft>
                <a:spcPts val="0"/>
              </a:spcAft>
              <a:buClrTx/>
              <a:buSzTx/>
              <a:buFontTx/>
              <a:buNone/>
              <a:tabLst/>
              <a:defRPr/>
            </a:pP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滞納処分の知事認可の</a:t>
            </a:r>
          </a:p>
          <a:p>
            <a:pPr marL="0" marR="0" lvl="0" indent="-422031" algn="ctr" defTabSz="914400" rtl="0" eaLnBrk="1" fontAlgn="auto" latinLnBrk="0" hangingPunct="1">
              <a:lnSpc>
                <a:spcPct val="100000"/>
              </a:lnSpc>
              <a:spcBef>
                <a:spcPts val="0"/>
              </a:spcBef>
              <a:spcAft>
                <a:spcPts val="0"/>
              </a:spcAft>
              <a:buClrTx/>
              <a:buSzTx/>
              <a:buFontTx/>
              <a:buNone/>
              <a:tabLst/>
              <a:defRPr/>
            </a:pP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ポイントとその効果</a:t>
            </a:r>
          </a:p>
          <a:p>
            <a:pPr marL="0" marR="0" lvl="0" indent="-422031" algn="ctr" defTabSz="914400" rtl="0" eaLnBrk="1" fontAlgn="auto" latinLnBrk="0" hangingPunct="1">
              <a:lnSpc>
                <a:spcPct val="100000"/>
              </a:lnSpc>
              <a:spcBef>
                <a:spcPts val="0"/>
              </a:spcBef>
              <a:spcAft>
                <a:spcPts val="0"/>
              </a:spcAft>
              <a:buClrTx/>
              <a:buSzTx/>
              <a:buFontTx/>
              <a:buNone/>
              <a:tabLst/>
              <a:defRPr/>
            </a:pPr>
            <a:endPar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66154" marR="0" lvl="0" indent="-422031"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認可申請は、土地改良区を代表する理事名により行うが、県によっては理事全員の連署を求められる場合がある。</a:t>
            </a:r>
          </a:p>
          <a:p>
            <a:pPr marL="166154" marR="0" lvl="0" indent="-422031"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66154" marR="0" lvl="0" indent="-422031"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手続に瑕疵のある賦課金等に係る申請については、認可されない。</a:t>
            </a:r>
          </a:p>
          <a:p>
            <a:pPr marL="166154" marR="0" lvl="0" indent="-422031"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66154" marR="0" lvl="0" indent="-422031"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知事は、組合員ごとの滞納処分に対して認可する。</a:t>
            </a:r>
          </a:p>
          <a:p>
            <a:pPr marL="166154" marR="0" lvl="0" indent="-422031"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66154" marR="0" lvl="0" indent="-422031"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滞納処分の執行者は理事になる。</a:t>
            </a:r>
          </a:p>
          <a:p>
            <a:pPr marL="166154" marR="0" lvl="0" indent="-422031"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また、執行者たる理事には、国税徴収法の「徴税職員」、地方税法の「徴収吏員」に相当する権限が与えられる。</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422031"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66154" marR="0" lvl="0" indent="-422031"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滞納処分の認可は、執行機関の理事に対して与えられるものであり、理事個人ではない。理事が交代しても前理事が受けた認可の効力は失わない。</a:t>
            </a:r>
          </a:p>
          <a:p>
            <a:pPr marL="166154" marR="0" lvl="0" indent="-422031"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66154" marR="0" lvl="0" indent="-422031"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理事に与えられた滞納処分の権限を職員等に委任することはできない。</a:t>
            </a:r>
          </a:p>
        </p:txBody>
      </p:sp>
      <p:sp>
        <p:nvSpPr>
          <p:cNvPr id="28" name="正方形/長方形 27"/>
          <p:cNvSpPr/>
          <p:nvPr/>
        </p:nvSpPr>
        <p:spPr>
          <a:xfrm>
            <a:off x="3378529" y="4431302"/>
            <a:ext cx="1415028" cy="2329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国徴法</a:t>
            </a:r>
            <a:r>
              <a:rPr kumimoji="1" lang="en-US" altLang="ja-JP"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141､142</a:t>
            </a:r>
            <a:endPar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9" name="正方形/長方形 28"/>
          <p:cNvSpPr/>
          <p:nvPr/>
        </p:nvSpPr>
        <p:spPr>
          <a:xfrm>
            <a:off x="1708611" y="5127207"/>
            <a:ext cx="3263235" cy="1264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国徴法</a:t>
            </a:r>
            <a:r>
              <a:rPr kumimoji="1" lang="en-US" altLang="ja-JP"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47</a:t>
            </a: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（効力発生（第三債務者送達</a:t>
            </a:r>
            <a:r>
              <a:rPr kumimoji="1" lang="en-US" altLang="ja-JP"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62))</a:t>
            </a:r>
            <a:endPar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0" name="正方形/長方形 29"/>
          <p:cNvSpPr/>
          <p:nvPr/>
        </p:nvSpPr>
        <p:spPr>
          <a:xfrm>
            <a:off x="1038591" y="4671022"/>
            <a:ext cx="3937846" cy="2578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身分証明書呈示　国徴法</a:t>
            </a:r>
            <a:r>
              <a:rPr kumimoji="1" lang="en-US" altLang="ja-JP"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147､</a:t>
            </a: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忌避等罰則 国徴法</a:t>
            </a:r>
            <a:r>
              <a:rPr kumimoji="1" lang="en-US" altLang="ja-JP"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188</a:t>
            </a:r>
            <a:endPar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1" name="正方形/長方形 30"/>
          <p:cNvSpPr/>
          <p:nvPr/>
        </p:nvSpPr>
        <p:spPr>
          <a:xfrm>
            <a:off x="2791995" y="5437856"/>
            <a:ext cx="1262910" cy="2658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国徴法</a:t>
            </a:r>
            <a:r>
              <a:rPr kumimoji="1" lang="en-US" altLang="ja-JP"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54</a:t>
            </a:r>
            <a:endPar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 name="正方形/長方形 31"/>
          <p:cNvSpPr/>
          <p:nvPr/>
        </p:nvSpPr>
        <p:spPr>
          <a:xfrm>
            <a:off x="2028472" y="6037248"/>
            <a:ext cx="1262910" cy="2658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国徴法</a:t>
            </a:r>
            <a:r>
              <a:rPr kumimoji="1" lang="en-US" altLang="ja-JP"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67</a:t>
            </a:r>
            <a:endPar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3" name="正方形/長方形 32"/>
          <p:cNvSpPr/>
          <p:nvPr/>
        </p:nvSpPr>
        <p:spPr>
          <a:xfrm>
            <a:off x="1030502" y="5749741"/>
            <a:ext cx="4070784" cy="2578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動産・有価証券等の差押えは調書謄本を滞納者へ交付</a:t>
            </a:r>
          </a:p>
        </p:txBody>
      </p:sp>
      <p:sp>
        <p:nvSpPr>
          <p:cNvPr id="34" name="正方形/長方形 33">
            <a:extLst>
              <a:ext uri="{FF2B5EF4-FFF2-40B4-BE49-F238E27FC236}">
                <a16:creationId xmlns:a16="http://schemas.microsoft.com/office/drawing/2014/main" id="{EAA2230E-068F-4F53-AA0A-8D119D130807}"/>
              </a:ext>
            </a:extLst>
          </p:cNvPr>
          <p:cNvSpPr/>
          <p:nvPr/>
        </p:nvSpPr>
        <p:spPr>
          <a:xfrm>
            <a:off x="0" y="186244"/>
            <a:ext cx="7647709" cy="41549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３　土地改良区による滞納処分手続き</a:t>
            </a:r>
          </a:p>
        </p:txBody>
      </p:sp>
      <p:sp>
        <p:nvSpPr>
          <p:cNvPr id="2" name="スライド番号プレースホルダー 2">
            <a:extLst>
              <a:ext uri="{FF2B5EF4-FFF2-40B4-BE49-F238E27FC236}">
                <a16:creationId xmlns:a16="http://schemas.microsoft.com/office/drawing/2014/main" id="{C75220BA-3589-652E-EB7B-385F2042FE29}"/>
              </a:ext>
            </a:extLst>
          </p:cNvPr>
          <p:cNvSpPr txBox="1">
            <a:spLocks/>
          </p:cNvSpPr>
          <p:nvPr/>
        </p:nvSpPr>
        <p:spPr>
          <a:xfrm>
            <a:off x="8270318" y="6517241"/>
            <a:ext cx="8645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EADBB762-FC46-45BE-A99A-E2DA0B4ACF90}" type="slidenum">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正方形/長方形 4">
            <a:extLst>
              <a:ext uri="{FF2B5EF4-FFF2-40B4-BE49-F238E27FC236}">
                <a16:creationId xmlns:a16="http://schemas.microsoft.com/office/drawing/2014/main" id="{C3C8DEA9-F1CB-AF07-C583-39F7F7C933CB}"/>
              </a:ext>
            </a:extLst>
          </p:cNvPr>
          <p:cNvSpPr/>
          <p:nvPr/>
        </p:nvSpPr>
        <p:spPr>
          <a:xfrm>
            <a:off x="0" y="596686"/>
            <a:ext cx="7760649" cy="41549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（１）滞納処分の手続き</a:t>
            </a:r>
          </a:p>
        </p:txBody>
      </p:sp>
    </p:spTree>
    <p:extLst>
      <p:ext uri="{BB962C8B-B14F-4D97-AF65-F5344CB8AC3E}">
        <p14:creationId xmlns:p14="http://schemas.microsoft.com/office/powerpoint/2010/main" val="123553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534493"/>
            <a:ext cx="3978029"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（２）財産調査</a:t>
            </a:r>
            <a:endParaRPr kumimoji="0" lang="en-US" altLang="ja-JP"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4579" name="Rectangle 3"/>
          <p:cNvSpPr>
            <a:spLocks noChangeArrowheads="1"/>
          </p:cNvSpPr>
          <p:nvPr/>
        </p:nvSpPr>
        <p:spPr bwMode="auto">
          <a:xfrm>
            <a:off x="534511" y="1664033"/>
            <a:ext cx="7704139" cy="1223963"/>
          </a:xfrm>
          <a:prstGeom prst="rect">
            <a:avLst/>
          </a:prstGeom>
          <a:solidFill>
            <a:schemeClr val="accent5">
              <a:lumMod val="20000"/>
              <a:lumOff val="80000"/>
            </a:schemeClr>
          </a:solidFill>
          <a:ln>
            <a:solidFill>
              <a:srgbClr val="000000"/>
            </a:solidFill>
          </a:ln>
        </p:spPr>
        <p:txBody>
          <a:bodyPr wrap="none" anchor="ct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◇財産調査は、滞納処分に必要となる重要な手続きであり、</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①　滞納者が差押えの対象となる財産を有しているか </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②　滞納者所有の財産が価格、換価性に適しているか</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に主眼をおいて行う。  </a:t>
            </a:r>
          </a:p>
        </p:txBody>
      </p:sp>
      <p:sp>
        <p:nvSpPr>
          <p:cNvPr id="24580" name="Rectangle 5"/>
          <p:cNvSpPr>
            <a:spLocks noChangeArrowheads="1"/>
          </p:cNvSpPr>
          <p:nvPr/>
        </p:nvSpPr>
        <p:spPr bwMode="auto">
          <a:xfrm>
            <a:off x="539751" y="3572570"/>
            <a:ext cx="7777163" cy="2592735"/>
          </a:xfrm>
          <a:prstGeom prst="rect">
            <a:avLst/>
          </a:prstGeom>
          <a:solidFill>
            <a:schemeClr val="accent5">
              <a:lumMod val="20000"/>
              <a:lumOff val="80000"/>
            </a:schemeClr>
          </a:solidFill>
          <a:ln>
            <a:solidFill>
              <a:srgbClr val="000000"/>
            </a:solidFill>
          </a:ln>
        </p:spPr>
        <p:txBody>
          <a:bodyPr anchor="ct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 質問・検査</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理事は滞納者の財産につき、必要と認められる範囲内で質問し、または財産に関する帳</a:t>
            </a:r>
            <a:endParaRPr kumimoji="0"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簿や書類を検査することができる（ 徴収法</a:t>
            </a:r>
            <a:r>
              <a:rPr kumimoji="0"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141</a:t>
            </a:r>
            <a:r>
              <a:rPr kumimoji="0"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強制力を持たない任意調査であり、第三債務者（金融機関など）等の協力の下に実施。　　　　　　　　</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滞納処分認可書、土地改良区資格証明書を携帯する必要（ 徴収法</a:t>
            </a:r>
            <a:r>
              <a:rPr kumimoji="0"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147</a:t>
            </a:r>
            <a:r>
              <a:rPr kumimoji="0"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0"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（２）財産の捜索</a:t>
            </a:r>
          </a:p>
          <a:p>
            <a:pPr marL="447675" marR="0" lvl="0" indent="-447675" algn="l" defTabSz="457200" rtl="0" eaLnBrk="1" fontAlgn="auto" latinLnBrk="0" hangingPunct="1">
              <a:lnSpc>
                <a:spcPct val="100000"/>
              </a:lnSpc>
              <a:spcBef>
                <a:spcPct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理事は滞納者の財産につき、必要と認められる場合は、立会人の下で強制捜索をすることができる（ 徴収法</a:t>
            </a:r>
            <a:r>
              <a:rPr kumimoji="0"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142</a:t>
            </a:r>
            <a:r>
              <a:rPr kumimoji="0"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4581" name="Text Box 4"/>
          <p:cNvSpPr txBox="1">
            <a:spLocks noChangeArrowheads="1"/>
          </p:cNvSpPr>
          <p:nvPr/>
        </p:nvSpPr>
        <p:spPr bwMode="auto">
          <a:xfrm>
            <a:off x="-35743" y="1172071"/>
            <a:ext cx="3527623" cy="369332"/>
          </a:xfrm>
          <a:prstGeom prst="rect">
            <a:avLst/>
          </a:prstGeom>
          <a:noFill/>
          <a:ln>
            <a:noFill/>
          </a:ln>
        </p:spPr>
        <p:txBody>
          <a:bodyPr wrap="square" anchor="ctr" anchorCtr="1">
            <a:spAutoFit/>
          </a:bodyPr>
          <a:lstStyle>
            <a:lvl1pPr eaLnBrk="0" hangingPunct="0">
              <a:defRPr kumimoji="1" sz="2000">
                <a:solidFill>
                  <a:schemeClr val="tx1"/>
                </a:solidFill>
                <a:latin typeface="Times New Roman" pitchFamily="18" charset="0"/>
                <a:ea typeface="ＭＳ Ｐゴシック" charset="-128"/>
              </a:defRPr>
            </a:lvl1pPr>
            <a:lvl2pPr marL="742950" indent="-285750" eaLnBrk="0" hangingPunct="0">
              <a:defRPr kumimoji="1" sz="2000">
                <a:solidFill>
                  <a:schemeClr val="tx1"/>
                </a:solidFill>
                <a:latin typeface="Times New Roman" pitchFamily="18" charset="0"/>
                <a:ea typeface="ＭＳ Ｐゴシック" charset="-128"/>
              </a:defRPr>
            </a:lvl2pPr>
            <a:lvl3pPr marL="1143000" indent="-228600" eaLnBrk="0" hangingPunct="0">
              <a:defRPr kumimoji="1" sz="2000">
                <a:solidFill>
                  <a:schemeClr val="tx1"/>
                </a:solidFill>
                <a:latin typeface="Times New Roman" pitchFamily="18" charset="0"/>
                <a:ea typeface="ＭＳ Ｐゴシック" charset="-128"/>
              </a:defRPr>
            </a:lvl3pPr>
            <a:lvl4pPr marL="1600200" indent="-228600" eaLnBrk="0" hangingPunct="0">
              <a:defRPr kumimoji="1" sz="2000">
                <a:solidFill>
                  <a:schemeClr val="tx1"/>
                </a:solidFill>
                <a:latin typeface="Times New Roman" pitchFamily="18" charset="0"/>
                <a:ea typeface="ＭＳ Ｐゴシック" charset="-128"/>
              </a:defRPr>
            </a:lvl4pPr>
            <a:lvl5pPr marL="2057400" indent="-228600" eaLnBrk="0" hangingPunct="0">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2000">
                <a:solidFill>
                  <a:schemeClr val="tx1"/>
                </a:solidFill>
                <a:latin typeface="Times New Roman" pitchFamily="18" charset="0"/>
                <a:ea typeface="ＭＳ Ｐゴシック" charset="-128"/>
              </a:defRPr>
            </a:lvl9p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１．財産調査の意義</a:t>
            </a:r>
          </a:p>
        </p:txBody>
      </p:sp>
      <p:sp>
        <p:nvSpPr>
          <p:cNvPr id="24582" name="Text Box 4"/>
          <p:cNvSpPr txBox="1">
            <a:spLocks noChangeArrowheads="1"/>
          </p:cNvSpPr>
          <p:nvPr/>
        </p:nvSpPr>
        <p:spPr bwMode="auto">
          <a:xfrm>
            <a:off x="468313" y="3154542"/>
            <a:ext cx="2519363" cy="369332"/>
          </a:xfrm>
          <a:prstGeom prst="rect">
            <a:avLst/>
          </a:prstGeom>
          <a:noFill/>
          <a:ln>
            <a:noFill/>
          </a:ln>
        </p:spPr>
        <p:txBody>
          <a:bodyPr anchor="ctr" anchorCtr="1">
            <a:spAutoFit/>
          </a:bodyPr>
          <a:lstStyle>
            <a:lvl1pPr eaLnBrk="0" hangingPunct="0">
              <a:defRPr kumimoji="1" sz="2000">
                <a:solidFill>
                  <a:schemeClr val="tx1"/>
                </a:solidFill>
                <a:latin typeface="Times New Roman" pitchFamily="18" charset="0"/>
                <a:ea typeface="ＭＳ Ｐゴシック" charset="-128"/>
              </a:defRPr>
            </a:lvl1pPr>
            <a:lvl2pPr marL="742950" indent="-285750" eaLnBrk="0" hangingPunct="0">
              <a:defRPr kumimoji="1" sz="2000">
                <a:solidFill>
                  <a:schemeClr val="tx1"/>
                </a:solidFill>
                <a:latin typeface="Times New Roman" pitchFamily="18" charset="0"/>
                <a:ea typeface="ＭＳ Ｐゴシック" charset="-128"/>
              </a:defRPr>
            </a:lvl2pPr>
            <a:lvl3pPr marL="1143000" indent="-228600" eaLnBrk="0" hangingPunct="0">
              <a:defRPr kumimoji="1" sz="2000">
                <a:solidFill>
                  <a:schemeClr val="tx1"/>
                </a:solidFill>
                <a:latin typeface="Times New Roman" pitchFamily="18" charset="0"/>
                <a:ea typeface="ＭＳ Ｐゴシック" charset="-128"/>
              </a:defRPr>
            </a:lvl3pPr>
            <a:lvl4pPr marL="1600200" indent="-228600" eaLnBrk="0" hangingPunct="0">
              <a:defRPr kumimoji="1" sz="2000">
                <a:solidFill>
                  <a:schemeClr val="tx1"/>
                </a:solidFill>
                <a:latin typeface="Times New Roman" pitchFamily="18" charset="0"/>
                <a:ea typeface="ＭＳ Ｐゴシック" charset="-128"/>
              </a:defRPr>
            </a:lvl4pPr>
            <a:lvl5pPr marL="2057400" indent="-228600" eaLnBrk="0" hangingPunct="0">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2000">
                <a:solidFill>
                  <a:schemeClr val="tx1"/>
                </a:solidFill>
                <a:latin typeface="Times New Roman" pitchFamily="18" charset="0"/>
                <a:ea typeface="ＭＳ Ｐゴシック" charset="-128"/>
              </a:defRPr>
            </a:lvl9p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２．財産調査の種類</a:t>
            </a:r>
          </a:p>
        </p:txBody>
      </p:sp>
      <p:sp>
        <p:nvSpPr>
          <p:cNvPr id="2" name="スライド番号プレースホルダー 3">
            <a:extLst>
              <a:ext uri="{FF2B5EF4-FFF2-40B4-BE49-F238E27FC236}">
                <a16:creationId xmlns:a16="http://schemas.microsoft.com/office/drawing/2014/main" id="{BD10C13F-697D-4287-A8F9-81462E50D0BB}"/>
              </a:ext>
            </a:extLst>
          </p:cNvPr>
          <p:cNvSpPr txBox="1">
            <a:spLocks/>
          </p:cNvSpPr>
          <p:nvPr/>
        </p:nvSpPr>
        <p:spPr>
          <a:xfrm>
            <a:off x="8028384" y="6453336"/>
            <a:ext cx="1115616" cy="404664"/>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263FA20-C340-4DF6-8F1F-34B9EF7D1B2A}" type="slidenum">
              <a:rPr kumimoji="1" lang="ja-JP" altLang="en-US" sz="12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490472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755576" y="1124745"/>
            <a:ext cx="7745515" cy="1000132"/>
          </a:xfrm>
          <a:prstGeom prst="round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差押え財産の選択に当たっては、滞納者からの申出があればそれを考慮する</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第三者の権利を害することが少なく、滞納者の生活の維持、事業の継続に支</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障が少なく、保管、換価に便利な財産であることが望ましい</a:t>
            </a:r>
          </a:p>
        </p:txBody>
      </p:sp>
      <p:sp>
        <p:nvSpPr>
          <p:cNvPr id="7" name="正方形/長方形 6"/>
          <p:cNvSpPr/>
          <p:nvPr/>
        </p:nvSpPr>
        <p:spPr>
          <a:xfrm>
            <a:off x="1139818" y="2368725"/>
            <a:ext cx="2786083" cy="428628"/>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不動産</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徴収法６８）</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 name="正方形/長方形 7"/>
          <p:cNvSpPr/>
          <p:nvPr/>
        </p:nvSpPr>
        <p:spPr>
          <a:xfrm>
            <a:off x="1139818" y="3782437"/>
            <a:ext cx="2786083" cy="432200"/>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有価証券</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徴収法５６）</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 name="正方形/長方形 8"/>
          <p:cNvSpPr/>
          <p:nvPr/>
        </p:nvSpPr>
        <p:spPr>
          <a:xfrm>
            <a:off x="1139818" y="3075581"/>
            <a:ext cx="2786083" cy="428628"/>
          </a:xfrm>
          <a:prstGeom prst="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動　産</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徴収法５６）</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p:cNvSpPr/>
          <p:nvPr/>
        </p:nvSpPr>
        <p:spPr>
          <a:xfrm>
            <a:off x="1139818" y="4492865"/>
            <a:ext cx="2786083" cy="432199"/>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債　権</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徴収法６２）</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 name="正方形/長方形 10"/>
          <p:cNvSpPr/>
          <p:nvPr/>
        </p:nvSpPr>
        <p:spPr>
          <a:xfrm>
            <a:off x="1139818" y="5203293"/>
            <a:ext cx="2786083" cy="576478"/>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自動車･建設機械</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徴収法７１）</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 name="テキスト ボックス 11"/>
          <p:cNvSpPr txBox="1"/>
          <p:nvPr/>
        </p:nvSpPr>
        <p:spPr>
          <a:xfrm>
            <a:off x="4055382" y="3676835"/>
            <a:ext cx="4214843" cy="646331"/>
          </a:xfrm>
          <a:prstGeom prst="rect">
            <a:avLst/>
          </a:prstGeom>
          <a:solidFill>
            <a:srgbClr val="FFF2CC"/>
          </a:solidFill>
          <a:ln>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財産権を表す証書であり、その権利の行使又は移転が証書をもってなされるもの。手形、小切手、国債証券、地方債証券、商品券等。</a:t>
            </a:r>
          </a:p>
        </p:txBody>
      </p:sp>
      <p:sp>
        <p:nvSpPr>
          <p:cNvPr id="13" name="テキスト ボックス 12"/>
          <p:cNvSpPr txBox="1"/>
          <p:nvPr/>
        </p:nvSpPr>
        <p:spPr>
          <a:xfrm>
            <a:off x="4055383" y="2258602"/>
            <a:ext cx="4214843" cy="646331"/>
          </a:xfrm>
          <a:prstGeom prst="rect">
            <a:avLst/>
          </a:prstGeom>
          <a:solidFill>
            <a:srgbClr val="E2F0D9"/>
          </a:solidFill>
          <a:ln>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土地及び土地の定着物が不動産であり、土地の定着物である建物は土地とは別個の不動産として取り扱われる。不動産を目的とする物権である地上権、永小作権も不動産。</a:t>
            </a:r>
          </a:p>
        </p:txBody>
      </p:sp>
      <p:sp>
        <p:nvSpPr>
          <p:cNvPr id="14" name="テキスト ボックス 13"/>
          <p:cNvSpPr txBox="1"/>
          <p:nvPr/>
        </p:nvSpPr>
        <p:spPr>
          <a:xfrm>
            <a:off x="4055382" y="3055540"/>
            <a:ext cx="4214843" cy="461665"/>
          </a:xfrm>
          <a:prstGeom prst="rect">
            <a:avLst/>
          </a:prstGeom>
          <a:solidFill>
            <a:srgbClr val="DEEBF7"/>
          </a:solidFill>
          <a:ln>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不動産以外の有体物が動産であり、金銭、パソコン、テレビ、そ</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の他の家電品、建物の従物である建具、冷暖房機なども動産。</a:t>
            </a:r>
          </a:p>
        </p:txBody>
      </p:sp>
      <p:sp>
        <p:nvSpPr>
          <p:cNvPr id="15" name="テキスト ボックス 14"/>
          <p:cNvSpPr txBox="1"/>
          <p:nvPr/>
        </p:nvSpPr>
        <p:spPr>
          <a:xfrm>
            <a:off x="4055382" y="4475723"/>
            <a:ext cx="4214843" cy="461665"/>
          </a:xfrm>
          <a:prstGeom prst="rect">
            <a:avLst/>
          </a:prstGeom>
          <a:solidFill>
            <a:srgbClr val="EDEDED"/>
          </a:solidFill>
          <a:ln>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債権とは、金銭又は換価に適する財産の給付を目的とするもので、預金、貯金、給料･賃料債権、賃貸借における敷金も債権。</a:t>
            </a:r>
          </a:p>
        </p:txBody>
      </p:sp>
      <p:sp>
        <p:nvSpPr>
          <p:cNvPr id="17" name="テキスト ボックス 16"/>
          <p:cNvSpPr txBox="1"/>
          <p:nvPr/>
        </p:nvSpPr>
        <p:spPr>
          <a:xfrm>
            <a:off x="4055382" y="5168366"/>
            <a:ext cx="4214843" cy="646331"/>
          </a:xfrm>
          <a:prstGeom prst="rect">
            <a:avLst/>
          </a:prstGeom>
          <a:solidFill>
            <a:srgbClr val="FBE5D6"/>
          </a:solidFill>
          <a:ln>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いわゆる普通車以上のものが「自動車」であり、軽自動車、二輪車などは動産として扱われる。またトラクターなどの機械で建設機械登記簿に登録されたもの。登録外の物は動産。</a:t>
            </a:r>
          </a:p>
        </p:txBody>
      </p:sp>
      <p:sp>
        <p:nvSpPr>
          <p:cNvPr id="3" name="正方形/長方形 2"/>
          <p:cNvSpPr/>
          <p:nvPr/>
        </p:nvSpPr>
        <p:spPr>
          <a:xfrm>
            <a:off x="0" y="465399"/>
            <a:ext cx="7140099"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（３）滞納処分と差押えの対象となる財産</a:t>
            </a:r>
          </a:p>
        </p:txBody>
      </p:sp>
      <p:sp>
        <p:nvSpPr>
          <p:cNvPr id="16" name="正方形/長方形 15">
            <a:extLst>
              <a:ext uri="{FF2B5EF4-FFF2-40B4-BE49-F238E27FC236}">
                <a16:creationId xmlns:a16="http://schemas.microsoft.com/office/drawing/2014/main" id="{E75CD6BE-1821-43E1-8BD8-C56993C68FEB}"/>
              </a:ext>
            </a:extLst>
          </p:cNvPr>
          <p:cNvSpPr/>
          <p:nvPr/>
        </p:nvSpPr>
        <p:spPr>
          <a:xfrm>
            <a:off x="1139818" y="6058000"/>
            <a:ext cx="2786083" cy="576478"/>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無形財産権等</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徴収法７２、７３）</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8" name="テキスト ボックス 17">
            <a:extLst>
              <a:ext uri="{FF2B5EF4-FFF2-40B4-BE49-F238E27FC236}">
                <a16:creationId xmlns:a16="http://schemas.microsoft.com/office/drawing/2014/main" id="{61D05232-9C37-4F73-9BDA-B032B4F967C4}"/>
              </a:ext>
            </a:extLst>
          </p:cNvPr>
          <p:cNvSpPr txBox="1"/>
          <p:nvPr/>
        </p:nvSpPr>
        <p:spPr>
          <a:xfrm>
            <a:off x="4055381" y="6209629"/>
            <a:ext cx="4214843" cy="276999"/>
          </a:xfrm>
          <a:prstGeom prst="rect">
            <a:avLst/>
          </a:prstGeom>
          <a:solidFill>
            <a:srgbClr val="D0CECE"/>
          </a:solidFill>
          <a:ln>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特許権、著作権、電話加入権、合名会社の社員の持分等。</a:t>
            </a:r>
          </a:p>
        </p:txBody>
      </p:sp>
      <p:sp>
        <p:nvSpPr>
          <p:cNvPr id="2" name="スライド番号プレースホルダー 3">
            <a:extLst>
              <a:ext uri="{FF2B5EF4-FFF2-40B4-BE49-F238E27FC236}">
                <a16:creationId xmlns:a16="http://schemas.microsoft.com/office/drawing/2014/main" id="{283EF7F5-C41F-AC00-5A00-14F5B3D91138}"/>
              </a:ext>
            </a:extLst>
          </p:cNvPr>
          <p:cNvSpPr txBox="1">
            <a:spLocks/>
          </p:cNvSpPr>
          <p:nvPr/>
        </p:nvSpPr>
        <p:spPr>
          <a:xfrm>
            <a:off x="8028384" y="6453336"/>
            <a:ext cx="1115616" cy="404664"/>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263FA20-C340-4DF6-8F1F-34B9EF7D1B2A}" type="slidenum">
              <a:rPr kumimoji="1" lang="ja-JP" altLang="en-US" sz="12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841617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467439" y="849745"/>
            <a:ext cx="8381651" cy="5734257"/>
          </a:xfrm>
          <a:prstGeom prst="roundRect">
            <a:avLst>
              <a:gd name="adj" fmla="val 1534"/>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4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476600" y="8562143"/>
            <a:ext cx="4884577" cy="2628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8"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nvGrpSpPr>
          <p:cNvPr id="20" name="グループ化 19">
            <a:extLst>
              <a:ext uri="{FF2B5EF4-FFF2-40B4-BE49-F238E27FC236}">
                <a16:creationId xmlns:a16="http://schemas.microsoft.com/office/drawing/2014/main" id="{DA495F84-BAE3-46C3-D754-BA5DD72B7792}"/>
              </a:ext>
            </a:extLst>
          </p:cNvPr>
          <p:cNvGrpSpPr/>
          <p:nvPr/>
        </p:nvGrpSpPr>
        <p:grpSpPr>
          <a:xfrm>
            <a:off x="2298397" y="973551"/>
            <a:ext cx="5478670" cy="971990"/>
            <a:chOff x="1118719" y="810330"/>
            <a:chExt cx="5107910" cy="1052989"/>
          </a:xfrm>
        </p:grpSpPr>
        <p:sp>
          <p:nvSpPr>
            <p:cNvPr id="7" name="テキスト ボックス 6">
              <a:extLst>
                <a:ext uri="{FF2B5EF4-FFF2-40B4-BE49-F238E27FC236}">
                  <a16:creationId xmlns:a16="http://schemas.microsoft.com/office/drawing/2014/main" id="{D0571D4D-7244-1375-2E13-463614102168}"/>
                </a:ext>
              </a:extLst>
            </p:cNvPr>
            <p:cNvSpPr txBox="1"/>
            <p:nvPr/>
          </p:nvSpPr>
          <p:spPr>
            <a:xfrm>
              <a:off x="1224942" y="933731"/>
              <a:ext cx="4895463" cy="822447"/>
            </a:xfrm>
            <a:prstGeom prst="rect">
              <a:avLst/>
            </a:prstGeom>
            <a:noFill/>
          </p:spPr>
          <p:txBody>
            <a:bodyPr wrap="square" rtlCol="0">
              <a:spAutoFit/>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過年度に組合員に対し賦課調定した未収賦課金等（長期未収賦課金等）について</a:t>
              </a:r>
              <a:r>
                <a:rPr kumimoji="1" lang="ja-JP" altLang="en-US" sz="12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徴収不能のおそれがある場合</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（滞納処分を行った場合であっても、時効が完了するまでに、当該長期未収賦課金等の全額を徴収することが困難な場合等）には、徴収不能見込額を不納欠損引当金として計上しなければならない。</a:t>
              </a:r>
            </a:p>
          </p:txBody>
        </p:sp>
        <p:sp>
          <p:nvSpPr>
            <p:cNvPr id="9" name="四角形: 角を丸くする 8">
              <a:extLst>
                <a:ext uri="{FF2B5EF4-FFF2-40B4-BE49-F238E27FC236}">
                  <a16:creationId xmlns:a16="http://schemas.microsoft.com/office/drawing/2014/main" id="{A42204B0-5553-30FC-B8E7-2A2A89B61355}"/>
                </a:ext>
              </a:extLst>
            </p:cNvPr>
            <p:cNvSpPr/>
            <p:nvPr/>
          </p:nvSpPr>
          <p:spPr>
            <a:xfrm>
              <a:off x="1118719" y="810330"/>
              <a:ext cx="5107910" cy="105298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sp>
        <p:nvSpPr>
          <p:cNvPr id="10" name="フローチャート: 組合せ 9">
            <a:extLst>
              <a:ext uri="{FF2B5EF4-FFF2-40B4-BE49-F238E27FC236}">
                <a16:creationId xmlns:a16="http://schemas.microsoft.com/office/drawing/2014/main" id="{678EED57-EFD5-52B1-15F3-CCE762E278B4}"/>
              </a:ext>
            </a:extLst>
          </p:cNvPr>
          <p:cNvSpPr/>
          <p:nvPr/>
        </p:nvSpPr>
        <p:spPr>
          <a:xfrm>
            <a:off x="4572000" y="1992128"/>
            <a:ext cx="776148" cy="230927"/>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8" name="フローチャート: 組合せ 17">
            <a:extLst>
              <a:ext uri="{FF2B5EF4-FFF2-40B4-BE49-F238E27FC236}">
                <a16:creationId xmlns:a16="http://schemas.microsoft.com/office/drawing/2014/main" id="{C15C17D7-3D2C-FFE6-2E7B-4279AA8B49EC}"/>
              </a:ext>
            </a:extLst>
          </p:cNvPr>
          <p:cNvSpPr/>
          <p:nvPr/>
        </p:nvSpPr>
        <p:spPr>
          <a:xfrm>
            <a:off x="4572000" y="3381608"/>
            <a:ext cx="776148" cy="230927"/>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19" name="表 18">
            <a:extLst>
              <a:ext uri="{FF2B5EF4-FFF2-40B4-BE49-F238E27FC236}">
                <a16:creationId xmlns:a16="http://schemas.microsoft.com/office/drawing/2014/main" id="{E4B0A5F5-45D7-EF94-37D5-E5DDB255D226}"/>
              </a:ext>
            </a:extLst>
          </p:cNvPr>
          <p:cNvGraphicFramePr>
            <a:graphicFrameLocks noGrp="1"/>
          </p:cNvGraphicFramePr>
          <p:nvPr>
            <p:extLst>
              <p:ext uri="{D42A27DB-BD31-4B8C-83A1-F6EECF244321}">
                <p14:modId xmlns:p14="http://schemas.microsoft.com/office/powerpoint/2010/main" val="1280439083"/>
              </p:ext>
            </p:extLst>
          </p:nvPr>
        </p:nvGraphicFramePr>
        <p:xfrm>
          <a:off x="639338" y="3645315"/>
          <a:ext cx="8056174" cy="2879846"/>
        </p:xfrm>
        <a:graphic>
          <a:graphicData uri="http://schemas.openxmlformats.org/drawingml/2006/table">
            <a:tbl>
              <a:tblPr firstRow="1" bandRow="1">
                <a:tableStyleId>{5C22544A-7EE6-4342-B048-85BDC9FD1C3A}</a:tableStyleId>
              </a:tblPr>
              <a:tblGrid>
                <a:gridCol w="3350385">
                  <a:extLst>
                    <a:ext uri="{9D8B030D-6E8A-4147-A177-3AD203B41FA5}">
                      <a16:colId xmlns:a16="http://schemas.microsoft.com/office/drawing/2014/main" val="1050981574"/>
                    </a:ext>
                  </a:extLst>
                </a:gridCol>
                <a:gridCol w="1324795">
                  <a:extLst>
                    <a:ext uri="{9D8B030D-6E8A-4147-A177-3AD203B41FA5}">
                      <a16:colId xmlns:a16="http://schemas.microsoft.com/office/drawing/2014/main" val="2004084796"/>
                    </a:ext>
                  </a:extLst>
                </a:gridCol>
                <a:gridCol w="3380994">
                  <a:extLst>
                    <a:ext uri="{9D8B030D-6E8A-4147-A177-3AD203B41FA5}">
                      <a16:colId xmlns:a16="http://schemas.microsoft.com/office/drawing/2014/main" val="843777762"/>
                    </a:ext>
                  </a:extLst>
                </a:gridCol>
              </a:tblGrid>
              <a:tr h="295009">
                <a:tc>
                  <a:txBody>
                    <a:bodyPr/>
                    <a:lstStyle/>
                    <a:p>
                      <a:pPr algn="ctr"/>
                      <a:r>
                        <a:rPr kumimoji="1" lang="ja-JP" altLang="en-US" sz="1000" dirty="0">
                          <a:latin typeface="Meiryo UI" panose="020B0604030504040204" pitchFamily="50" charset="-128"/>
                          <a:ea typeface="Meiryo UI" panose="020B0604030504040204" pitchFamily="50" charset="-128"/>
                        </a:rPr>
                        <a:t>計上の考え方</a:t>
                      </a:r>
                    </a:p>
                  </a:txBody>
                  <a:tcPr marL="84406" marR="84406" marT="42203" marB="42203" anchor="ctr"/>
                </a:tc>
                <a:tc>
                  <a:txBody>
                    <a:bodyPr/>
                    <a:lstStyle/>
                    <a:p>
                      <a:pPr algn="ctr"/>
                      <a:r>
                        <a:rPr kumimoji="1" lang="ja-JP" altLang="en-US" sz="1000" dirty="0">
                          <a:latin typeface="Meiryo UI" panose="020B0604030504040204" pitchFamily="50" charset="-128"/>
                          <a:ea typeface="Meiryo UI" panose="020B0604030504040204" pitchFamily="50" charset="-128"/>
                        </a:rPr>
                        <a:t>計上の時期</a:t>
                      </a:r>
                    </a:p>
                  </a:txBody>
                  <a:tcPr marL="84406" marR="84406" marT="42203" marB="42203" anchor="ctr"/>
                </a:tc>
                <a:tc>
                  <a:txBody>
                    <a:bodyPr/>
                    <a:lstStyle/>
                    <a:p>
                      <a:pPr algn="ctr"/>
                      <a:r>
                        <a:rPr kumimoji="1" lang="ja-JP" altLang="en-US" sz="1000" dirty="0">
                          <a:latin typeface="Meiryo UI" panose="020B0604030504040204" pitchFamily="50" charset="-128"/>
                          <a:ea typeface="Meiryo UI" panose="020B0604030504040204" pitchFamily="50" charset="-128"/>
                        </a:rPr>
                        <a:t>計上額</a:t>
                      </a:r>
                    </a:p>
                  </a:txBody>
                  <a:tcPr marL="84406" marR="84406" marT="42203" marB="42203" anchor="ctr"/>
                </a:tc>
                <a:extLst>
                  <a:ext uri="{0D108BD9-81ED-4DB2-BD59-A6C34878D82A}">
                    <a16:rowId xmlns:a16="http://schemas.microsoft.com/office/drawing/2014/main" val="1265303714"/>
                  </a:ext>
                </a:extLst>
              </a:tr>
              <a:tr h="308992">
                <a:tc gridSpan="3">
                  <a:txBody>
                    <a:bodyPr/>
                    <a:lstStyle/>
                    <a:p>
                      <a:r>
                        <a:rPr kumimoji="1" lang="ja-JP" altLang="en-US" sz="1000" b="1" dirty="0">
                          <a:latin typeface="Meiryo UI" panose="020B0604030504040204" pitchFamily="50" charset="-128"/>
                          <a:ea typeface="Meiryo UI" panose="020B0604030504040204" pitchFamily="50" charset="-128"/>
                        </a:rPr>
                        <a:t>①  滞納処分を行っていないが、回収見込みが立たない</a:t>
                      </a:r>
                    </a:p>
                  </a:txBody>
                  <a:tcPr marL="84406" marR="84406" marT="42203" marB="42203" anchor="ctr">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40788280"/>
                  </a:ext>
                </a:extLst>
              </a:tr>
              <a:tr h="548640">
                <a:tc>
                  <a:txBody>
                    <a:bodyPr/>
                    <a:lstStyle/>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00" dirty="0">
                          <a:latin typeface="Meiryo UI" panose="020B0604030504040204" pitchFamily="50" charset="-128"/>
                          <a:ea typeface="Meiryo UI" panose="020B0604030504040204" pitchFamily="50" charset="-128"/>
                        </a:rPr>
                        <a:t>賦課調定時から潜在的に徴収不能の見込み</a:t>
                      </a:r>
                      <a:endParaRPr kumimoji="1" lang="en-US" altLang="ja-JP" sz="1000" dirty="0">
                        <a:latin typeface="Meiryo UI" panose="020B0604030504040204" pitchFamily="50" charset="-128"/>
                        <a:ea typeface="Meiryo UI" panose="020B0604030504040204" pitchFamily="50" charset="-128"/>
                      </a:endParaRPr>
                    </a:p>
                  </a:txBody>
                  <a:tcPr marL="84406" marR="84406" marT="42203" marB="42203" anchor="ctr">
                    <a:solidFill>
                      <a:schemeClr val="accent1">
                        <a:lumMod val="20000"/>
                        <a:lumOff val="80000"/>
                      </a:schemeClr>
                    </a:solidFill>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00">
                          <a:latin typeface="Meiryo UI" panose="020B0604030504040204" pitchFamily="50" charset="-128"/>
                          <a:ea typeface="Meiryo UI" panose="020B0604030504040204" pitchFamily="50" charset="-128"/>
                        </a:rPr>
                        <a:t>長期未収賦課金等への振替年度</a:t>
                      </a:r>
                      <a:endParaRPr kumimoji="1" lang="en-US" altLang="ja-JP" sz="1000" dirty="0">
                        <a:latin typeface="Meiryo UI" panose="020B0604030504040204" pitchFamily="50" charset="-128"/>
                        <a:ea typeface="Meiryo UI" panose="020B0604030504040204" pitchFamily="50" charset="-128"/>
                      </a:endParaRPr>
                    </a:p>
                  </a:txBody>
                  <a:tcPr marL="84406" marR="84406" marT="42203" marB="42203" anchor="ctr">
                    <a:solidFill>
                      <a:schemeClr val="accent1">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・過年度の不納欠損率の平均から計算</a:t>
                      </a:r>
                      <a:endParaRPr kumimoji="1" lang="en-US" altLang="ja-JP" sz="1000" dirty="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・該当する長期未収賦課金額を備忘価額</a:t>
                      </a:r>
                      <a:r>
                        <a:rPr kumimoji="1" lang="en-US" altLang="ja-JP" sz="1000" dirty="0">
                          <a:latin typeface="Meiryo UI" panose="020B0604030504040204" pitchFamily="50" charset="-128"/>
                          <a:ea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rPr>
                        <a:t>円まで減額する額</a:t>
                      </a:r>
                      <a:endParaRPr kumimoji="1" lang="en-US" altLang="ja-JP" sz="1000" dirty="0">
                        <a:latin typeface="Meiryo UI" panose="020B0604030504040204" pitchFamily="50" charset="-128"/>
                        <a:ea typeface="Meiryo UI" panose="020B0604030504040204" pitchFamily="50" charset="-128"/>
                      </a:endParaRPr>
                    </a:p>
                  </a:txBody>
                  <a:tcPr marL="84406" marR="84406" marT="42203" marB="42203" anchor="ctr">
                    <a:solidFill>
                      <a:schemeClr val="accent1">
                        <a:lumMod val="20000"/>
                        <a:lumOff val="80000"/>
                      </a:schemeClr>
                    </a:solidFill>
                  </a:tcPr>
                </a:tc>
                <a:extLst>
                  <a:ext uri="{0D108BD9-81ED-4DB2-BD59-A6C34878D82A}">
                    <a16:rowId xmlns:a16="http://schemas.microsoft.com/office/drawing/2014/main" val="3418983644"/>
                  </a:ext>
                </a:extLst>
              </a:tr>
              <a:tr h="456196">
                <a:tc>
                  <a:txBody>
                    <a:bodyPr/>
                    <a:lstStyle/>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00" dirty="0">
                          <a:latin typeface="Meiryo UI" panose="020B0604030504040204" pitchFamily="50" charset="-128"/>
                          <a:ea typeface="Meiryo UI" panose="020B0604030504040204" pitchFamily="50" charset="-128"/>
                        </a:rPr>
                        <a:t>所有者不明、相続放棄を確認し回収の目処が立たない</a:t>
                      </a:r>
                      <a:endParaRPr kumimoji="1" lang="en-US" altLang="ja-JP" sz="1000" dirty="0">
                        <a:latin typeface="Meiryo UI" panose="020B0604030504040204" pitchFamily="50" charset="-128"/>
                        <a:ea typeface="Meiryo UI" panose="020B0604030504040204" pitchFamily="50" charset="-128"/>
                      </a:endParaRPr>
                    </a:p>
                  </a:txBody>
                  <a:tcPr marL="84406" marR="84406" marT="42203" marB="42203" anchor="ctr">
                    <a:solidFill>
                      <a:schemeClr val="accent1">
                        <a:lumMod val="20000"/>
                        <a:lumOff val="80000"/>
                      </a:schemeClr>
                    </a:solidFill>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00">
                          <a:latin typeface="Meiryo UI" panose="020B0604030504040204" pitchFamily="50" charset="-128"/>
                          <a:ea typeface="Meiryo UI" panose="020B0604030504040204" pitchFamily="50" charset="-128"/>
                        </a:rPr>
                        <a:t>所有者不明等を確認した年度</a:t>
                      </a:r>
                      <a:endParaRPr kumimoji="1" lang="en-US" altLang="ja-JP" sz="1000" dirty="0">
                        <a:latin typeface="Meiryo UI" panose="020B0604030504040204" pitchFamily="50" charset="-128"/>
                        <a:ea typeface="Meiryo UI" panose="020B0604030504040204" pitchFamily="50" charset="-128"/>
                      </a:endParaRPr>
                    </a:p>
                  </a:txBody>
                  <a:tcPr marL="84406" marR="84406" marT="42203" marB="42203" anchor="ctr">
                    <a:solidFill>
                      <a:schemeClr val="accent1">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dirty="0">
                          <a:latin typeface="Meiryo UI" panose="020B0604030504040204" pitchFamily="50" charset="-128"/>
                          <a:ea typeface="Meiryo UI" panose="020B0604030504040204" pitchFamily="50" charset="-128"/>
                        </a:rPr>
                        <a:t>・該当する長期未収賦課金額を備忘価額</a:t>
                      </a:r>
                      <a:r>
                        <a:rPr kumimoji="1" lang="en-US" altLang="ja-JP" sz="1000" dirty="0">
                          <a:latin typeface="Meiryo UI" panose="020B0604030504040204" pitchFamily="50" charset="-128"/>
                          <a:ea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rPr>
                        <a:t>円まで減額する額</a:t>
                      </a:r>
                      <a:endParaRPr kumimoji="1" lang="en-US" altLang="ja-JP" sz="1000" dirty="0">
                        <a:latin typeface="Meiryo UI" panose="020B0604030504040204" pitchFamily="50" charset="-128"/>
                        <a:ea typeface="Meiryo UI" panose="020B0604030504040204" pitchFamily="50" charset="-128"/>
                      </a:endParaRPr>
                    </a:p>
                  </a:txBody>
                  <a:tcPr marL="84406" marR="84406" marT="42203" marB="42203" anchor="ctr">
                    <a:solidFill>
                      <a:schemeClr val="accent1">
                        <a:lumMod val="20000"/>
                        <a:lumOff val="80000"/>
                      </a:schemeClr>
                    </a:solidFill>
                  </a:tcPr>
                </a:tc>
                <a:extLst>
                  <a:ext uri="{0D108BD9-81ED-4DB2-BD59-A6C34878D82A}">
                    <a16:rowId xmlns:a16="http://schemas.microsoft.com/office/drawing/2014/main" val="3953916565"/>
                  </a:ext>
                </a:extLst>
              </a:tr>
              <a:tr h="527798">
                <a:tc>
                  <a:txBody>
                    <a:bodyPr/>
                    <a:lstStyle/>
                    <a:p>
                      <a:pPr marL="171450" indent="-171450">
                        <a:buFont typeface="Wingdings" panose="05000000000000000000" pitchFamily="2" charset="2"/>
                        <a:buChar char="u"/>
                      </a:pPr>
                      <a:r>
                        <a:rPr kumimoji="1" lang="ja-JP" altLang="en-US" sz="1000" dirty="0">
                          <a:latin typeface="Meiryo UI" panose="020B0604030504040204" pitchFamily="50" charset="-128"/>
                          <a:ea typeface="Meiryo UI" panose="020B0604030504040204" pitchFamily="50" charset="-128"/>
                        </a:rPr>
                        <a:t>滞納処分の認可を得て財産調査を行ったが、全額を回収できないことが判明</a:t>
                      </a:r>
                      <a:endParaRPr kumimoji="1" lang="en-US" altLang="ja-JP" sz="1000" dirty="0">
                        <a:latin typeface="Meiryo UI" panose="020B0604030504040204" pitchFamily="50" charset="-128"/>
                        <a:ea typeface="Meiryo UI" panose="020B0604030504040204" pitchFamily="50" charset="-128"/>
                      </a:endParaRPr>
                    </a:p>
                  </a:txBody>
                  <a:tcPr marL="84406" marR="84406" marT="42203" marB="42203" anchor="ctr">
                    <a:solidFill>
                      <a:schemeClr val="accent1">
                        <a:lumMod val="20000"/>
                        <a:lumOff val="80000"/>
                      </a:schemeClr>
                    </a:solidFill>
                  </a:tcPr>
                </a:tc>
                <a:tc>
                  <a:txBody>
                    <a:bodyPr/>
                    <a:lstStyle/>
                    <a:p>
                      <a:pPr marL="171450" indent="-171450">
                        <a:buFont typeface="Wingdings" panose="05000000000000000000" pitchFamily="2" charset="2"/>
                        <a:buChar char="u"/>
                      </a:pPr>
                      <a:r>
                        <a:rPr kumimoji="1" lang="ja-JP" altLang="en-US" sz="1000" dirty="0">
                          <a:latin typeface="Meiryo UI" panose="020B0604030504040204" pitchFamily="50" charset="-128"/>
                          <a:ea typeface="Meiryo UI" panose="020B0604030504040204" pitchFamily="50" charset="-128"/>
                        </a:rPr>
                        <a:t>財産調査年度</a:t>
                      </a:r>
                      <a:endParaRPr kumimoji="1" lang="en-US" altLang="ja-JP" sz="1000" dirty="0">
                        <a:latin typeface="Meiryo UI" panose="020B0604030504040204" pitchFamily="50" charset="-128"/>
                        <a:ea typeface="Meiryo UI" panose="020B0604030504040204" pitchFamily="50" charset="-128"/>
                      </a:endParaRPr>
                    </a:p>
                  </a:txBody>
                  <a:tcPr marL="84406" marR="84406" marT="42203" marB="42203" anchor="ctr">
                    <a:solidFill>
                      <a:schemeClr val="accent1">
                        <a:lumMod val="20000"/>
                        <a:lumOff val="80000"/>
                      </a:schemeClr>
                    </a:solidFill>
                  </a:tcPr>
                </a:tc>
                <a:tc>
                  <a:txBody>
                    <a:bodyPr/>
                    <a:lstStyle/>
                    <a:p>
                      <a:pPr marL="0" indent="0">
                        <a:buFont typeface="Wingdings" panose="05000000000000000000" pitchFamily="2" charset="2"/>
                        <a:buNone/>
                      </a:pPr>
                      <a:r>
                        <a:rPr kumimoji="1" lang="ja-JP" altLang="en-US" sz="1000" dirty="0">
                          <a:latin typeface="Meiryo UI" panose="020B0604030504040204" pitchFamily="50" charset="-128"/>
                          <a:ea typeface="Meiryo UI" panose="020B0604030504040204" pitchFamily="50" charset="-128"/>
                        </a:rPr>
                        <a:t>・該当する長期未収賦課金額を備忘価額</a:t>
                      </a:r>
                      <a:r>
                        <a:rPr kumimoji="1" lang="en-US" altLang="ja-JP" sz="1000" dirty="0">
                          <a:latin typeface="Meiryo UI" panose="020B0604030504040204" pitchFamily="50" charset="-128"/>
                          <a:ea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rPr>
                        <a:t>円まで減額する額</a:t>
                      </a:r>
                      <a:endParaRPr kumimoji="1" lang="en-US" altLang="ja-JP" sz="1000" dirty="0">
                        <a:latin typeface="Meiryo UI" panose="020B0604030504040204" pitchFamily="50" charset="-128"/>
                        <a:ea typeface="Meiryo UI" panose="020B0604030504040204" pitchFamily="50" charset="-128"/>
                      </a:endParaRPr>
                    </a:p>
                  </a:txBody>
                  <a:tcPr marL="84406" marR="84406" marT="42203" marB="42203" anchor="ctr">
                    <a:solidFill>
                      <a:schemeClr val="accent1">
                        <a:lumMod val="20000"/>
                        <a:lumOff val="80000"/>
                      </a:schemeClr>
                    </a:solidFill>
                  </a:tcPr>
                </a:tc>
                <a:extLst>
                  <a:ext uri="{0D108BD9-81ED-4DB2-BD59-A6C34878D82A}">
                    <a16:rowId xmlns:a16="http://schemas.microsoft.com/office/drawing/2014/main" val="2015901284"/>
                  </a:ext>
                </a:extLst>
              </a:tr>
              <a:tr h="319538">
                <a:tc gridSpan="3">
                  <a:txBody>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1" dirty="0">
                          <a:latin typeface="Meiryo UI" panose="020B0604030504040204" pitchFamily="50" charset="-128"/>
                          <a:ea typeface="Meiryo UI" panose="020B0604030504040204" pitchFamily="50" charset="-128"/>
                        </a:rPr>
                        <a:t>②  滞納処分を行った段階</a:t>
                      </a:r>
                      <a:endParaRPr kumimoji="1" lang="en-US" altLang="ja-JP" sz="1000" dirty="0">
                        <a:latin typeface="Meiryo UI" panose="020B0604030504040204" pitchFamily="50" charset="-128"/>
                        <a:ea typeface="Meiryo UI" panose="020B0604030504040204" pitchFamily="50" charset="-128"/>
                      </a:endParaRPr>
                    </a:p>
                  </a:txBody>
                  <a:tcPr marL="84406" marR="84406" marT="42203" marB="42203" anchor="ctr">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50284574"/>
                  </a:ext>
                </a:extLst>
              </a:tr>
              <a:tr h="423673">
                <a:tc>
                  <a:txBody>
                    <a:bodyPr/>
                    <a:lstStyle/>
                    <a:p>
                      <a:pPr marL="171450" indent="-171450">
                        <a:buFont typeface="Wingdings" panose="05000000000000000000" pitchFamily="2" charset="2"/>
                        <a:buChar char="u"/>
                      </a:pPr>
                      <a:r>
                        <a:rPr kumimoji="1" lang="ja-JP" altLang="en-US" sz="1000" dirty="0">
                          <a:latin typeface="Meiryo UI" panose="020B0604030504040204" pitchFamily="50" charset="-128"/>
                          <a:ea typeface="Meiryo UI" panose="020B0604030504040204" pitchFamily="50" charset="-128"/>
                        </a:rPr>
                        <a:t>滞納処分を行ったが全額を回収できなかった場合　</a:t>
                      </a:r>
                    </a:p>
                  </a:txBody>
                  <a:tcPr marL="84406" marR="84406" marT="42203" marB="42203" anchor="ctr">
                    <a:solidFill>
                      <a:schemeClr val="accent1">
                        <a:lumMod val="20000"/>
                        <a:lumOff val="80000"/>
                      </a:schemeClr>
                    </a:solidFill>
                  </a:tcPr>
                </a:tc>
                <a:tc>
                  <a:txBody>
                    <a:bodyPr/>
                    <a:lstStyle/>
                    <a:p>
                      <a:pPr marL="171450" indent="-171450">
                        <a:buFont typeface="Wingdings" panose="05000000000000000000" pitchFamily="2" charset="2"/>
                        <a:buChar char="u"/>
                      </a:pPr>
                      <a:r>
                        <a:rPr kumimoji="1" lang="ja-JP" altLang="en-US" sz="1000" dirty="0">
                          <a:latin typeface="Meiryo UI" panose="020B0604030504040204" pitchFamily="50" charset="-128"/>
                          <a:ea typeface="Meiryo UI" panose="020B0604030504040204" pitchFamily="50" charset="-128"/>
                        </a:rPr>
                        <a:t>滞納処分年度</a:t>
                      </a:r>
                      <a:br>
                        <a:rPr kumimoji="1" lang="en-US" altLang="ja-JP" sz="1000" dirty="0">
                          <a:latin typeface="Meiryo UI" panose="020B0604030504040204" pitchFamily="50" charset="-128"/>
                          <a:ea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rPr>
                        <a:t>（換価処分後）</a:t>
                      </a:r>
                    </a:p>
                  </a:txBody>
                  <a:tcPr marL="84406" marR="84406" marT="42203" marB="42203" anchor="ctr">
                    <a:solidFill>
                      <a:schemeClr val="accent1">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・回収できなかった長期未収賦課金額を備忘価額</a:t>
                      </a:r>
                      <a:r>
                        <a:rPr kumimoji="1" lang="en-US" altLang="ja-JP" sz="1000" dirty="0">
                          <a:latin typeface="Meiryo UI" panose="020B0604030504040204" pitchFamily="50" charset="-128"/>
                          <a:ea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rPr>
                        <a:t>円まで減額する額</a:t>
                      </a:r>
                    </a:p>
                  </a:txBody>
                  <a:tcPr marL="84406" marR="84406" marT="42203" marB="42203">
                    <a:solidFill>
                      <a:schemeClr val="accent1">
                        <a:lumMod val="20000"/>
                        <a:lumOff val="80000"/>
                      </a:schemeClr>
                    </a:solidFill>
                  </a:tcPr>
                </a:tc>
                <a:extLst>
                  <a:ext uri="{0D108BD9-81ED-4DB2-BD59-A6C34878D82A}">
                    <a16:rowId xmlns:a16="http://schemas.microsoft.com/office/drawing/2014/main" val="483488819"/>
                  </a:ext>
                </a:extLst>
              </a:tr>
            </a:tbl>
          </a:graphicData>
        </a:graphic>
      </p:graphicFrame>
      <p:grpSp>
        <p:nvGrpSpPr>
          <p:cNvPr id="23" name="グループ化 22">
            <a:extLst>
              <a:ext uri="{FF2B5EF4-FFF2-40B4-BE49-F238E27FC236}">
                <a16:creationId xmlns:a16="http://schemas.microsoft.com/office/drawing/2014/main" id="{B7724714-5782-C37A-16C9-10C01535534C}"/>
              </a:ext>
            </a:extLst>
          </p:cNvPr>
          <p:cNvGrpSpPr/>
          <p:nvPr/>
        </p:nvGrpSpPr>
        <p:grpSpPr>
          <a:xfrm>
            <a:off x="2298397" y="2288828"/>
            <a:ext cx="5478670" cy="1045410"/>
            <a:chOff x="2477254" y="2115828"/>
            <a:chExt cx="5708621" cy="1132527"/>
          </a:xfrm>
        </p:grpSpPr>
        <p:sp>
          <p:nvSpPr>
            <p:cNvPr id="12" name="テキスト ボックス 11">
              <a:extLst>
                <a:ext uri="{FF2B5EF4-FFF2-40B4-BE49-F238E27FC236}">
                  <a16:creationId xmlns:a16="http://schemas.microsoft.com/office/drawing/2014/main" id="{A9DB9B0A-EE60-E8FC-8061-1D9553188E6C}"/>
                </a:ext>
              </a:extLst>
            </p:cNvPr>
            <p:cNvSpPr txBox="1"/>
            <p:nvPr/>
          </p:nvSpPr>
          <p:spPr>
            <a:xfrm>
              <a:off x="2595956" y="2195318"/>
              <a:ext cx="5456073" cy="1003052"/>
            </a:xfrm>
            <a:prstGeom prst="rect">
              <a:avLst/>
            </a:prstGeom>
            <a:noFill/>
          </p:spPr>
          <p:txBody>
            <a:bodyPr wrap="square" rtlCol="0">
              <a:spAutoFit/>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１．当年度に賦課した「未収賦課金等」は不納欠損引当金の対象とならない。</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a:t>
              </a:r>
              <a:r>
                <a:rPr kumimoji="1" lang="ja-JP" altLang="en-US" sz="12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「徴収不能のおそれがある場合」</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の意味合いは二通り。</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①  滞納処分を行うまでもなく徴収不能と判断される。</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②  滞納処分を行った場合に現実に徴収不能と見込まれる。</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2" name="四角形: 角を丸くする 21">
              <a:extLst>
                <a:ext uri="{FF2B5EF4-FFF2-40B4-BE49-F238E27FC236}">
                  <a16:creationId xmlns:a16="http://schemas.microsoft.com/office/drawing/2014/main" id="{9EB91D08-AE0E-CE21-D488-98C3E00CC3CA}"/>
                </a:ext>
              </a:extLst>
            </p:cNvPr>
            <p:cNvSpPr/>
            <p:nvPr/>
          </p:nvSpPr>
          <p:spPr>
            <a:xfrm>
              <a:off x="2477254" y="2115828"/>
              <a:ext cx="5708621" cy="113252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sp>
        <p:nvSpPr>
          <p:cNvPr id="24" name="テキスト ボックス 23">
            <a:extLst>
              <a:ext uri="{FF2B5EF4-FFF2-40B4-BE49-F238E27FC236}">
                <a16:creationId xmlns:a16="http://schemas.microsoft.com/office/drawing/2014/main" id="{1CF689DE-E36F-7E6A-3FBE-230F8A06C575}"/>
              </a:ext>
            </a:extLst>
          </p:cNvPr>
          <p:cNvSpPr txBox="1"/>
          <p:nvPr/>
        </p:nvSpPr>
        <p:spPr>
          <a:xfrm>
            <a:off x="907858" y="2463132"/>
            <a:ext cx="1133454" cy="6038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8"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不納欠損引当金の定義から得られる前提</a:t>
            </a:r>
          </a:p>
        </p:txBody>
      </p:sp>
      <p:sp>
        <p:nvSpPr>
          <p:cNvPr id="21" name="テキスト ボックス 20">
            <a:extLst>
              <a:ext uri="{FF2B5EF4-FFF2-40B4-BE49-F238E27FC236}">
                <a16:creationId xmlns:a16="http://schemas.microsoft.com/office/drawing/2014/main" id="{40C4557D-7AC4-693F-BA19-252925B09313}"/>
              </a:ext>
            </a:extLst>
          </p:cNvPr>
          <p:cNvSpPr txBox="1"/>
          <p:nvPr/>
        </p:nvSpPr>
        <p:spPr>
          <a:xfrm>
            <a:off x="968629" y="1304238"/>
            <a:ext cx="949303" cy="433324"/>
          </a:xfrm>
          <a:prstGeom prst="rect">
            <a:avLst/>
          </a:prstGeom>
          <a:noFill/>
          <a:ln w="28575">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8"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不納欠損引当金とは</a:t>
            </a:r>
            <a:r>
              <a:rPr kumimoji="1" lang="en-US" altLang="ja-JP" sz="1108"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27" name="吹き出し: 円形 26">
            <a:extLst>
              <a:ext uri="{FF2B5EF4-FFF2-40B4-BE49-F238E27FC236}">
                <a16:creationId xmlns:a16="http://schemas.microsoft.com/office/drawing/2014/main" id="{AECD563E-9297-8F7E-0EFB-710CC62E1F9A}"/>
              </a:ext>
            </a:extLst>
          </p:cNvPr>
          <p:cNvSpPr/>
          <p:nvPr/>
        </p:nvSpPr>
        <p:spPr>
          <a:xfrm>
            <a:off x="815481" y="2261179"/>
            <a:ext cx="1255600" cy="1108571"/>
          </a:xfrm>
          <a:prstGeom prst="wedgeEllipseCallout">
            <a:avLst>
              <a:gd name="adj1" fmla="val 60492"/>
              <a:gd name="adj2" fmla="val -5530"/>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8" name="吹き出し: 円形 27">
            <a:extLst>
              <a:ext uri="{FF2B5EF4-FFF2-40B4-BE49-F238E27FC236}">
                <a16:creationId xmlns:a16="http://schemas.microsoft.com/office/drawing/2014/main" id="{49467213-C940-041E-C39C-0C7DACC425CE}"/>
              </a:ext>
            </a:extLst>
          </p:cNvPr>
          <p:cNvSpPr/>
          <p:nvPr/>
        </p:nvSpPr>
        <p:spPr>
          <a:xfrm>
            <a:off x="785712" y="989235"/>
            <a:ext cx="1255600" cy="1108571"/>
          </a:xfrm>
          <a:prstGeom prst="wedgeEllipseCallout">
            <a:avLst>
              <a:gd name="adj1" fmla="val 60492"/>
              <a:gd name="adj2" fmla="val -5530"/>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0" name="テキスト ボックス 29">
            <a:extLst>
              <a:ext uri="{FF2B5EF4-FFF2-40B4-BE49-F238E27FC236}">
                <a16:creationId xmlns:a16="http://schemas.microsoft.com/office/drawing/2014/main" id="{20B6FEC4-F5AB-5CA4-2AF4-06126941A8E9}"/>
              </a:ext>
            </a:extLst>
          </p:cNvPr>
          <p:cNvSpPr txBox="1"/>
          <p:nvPr/>
        </p:nvSpPr>
        <p:spPr>
          <a:xfrm>
            <a:off x="6061297" y="1935094"/>
            <a:ext cx="2331889" cy="24147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69"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69"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会計基準第２の５の</a:t>
            </a:r>
            <a:r>
              <a:rPr kumimoji="1" lang="en-US" altLang="ja-JP" sz="969"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endParaRPr kumimoji="1" lang="ja-JP" altLang="en-US" sz="969"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 name="正方形/長方形 1">
            <a:extLst>
              <a:ext uri="{FF2B5EF4-FFF2-40B4-BE49-F238E27FC236}">
                <a16:creationId xmlns:a16="http://schemas.microsoft.com/office/drawing/2014/main" id="{CDFAB3A9-A2E0-AB3F-DAE2-4085A7E5A57C}"/>
              </a:ext>
            </a:extLst>
          </p:cNvPr>
          <p:cNvSpPr/>
          <p:nvPr/>
        </p:nvSpPr>
        <p:spPr>
          <a:xfrm>
            <a:off x="172158" y="488308"/>
            <a:ext cx="7188583" cy="41549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　不納欠損引当金の計上タイミングと計上方法</a:t>
            </a:r>
          </a:p>
        </p:txBody>
      </p:sp>
      <p:sp>
        <p:nvSpPr>
          <p:cNvPr id="3" name="スライド番号プレースホルダー 2">
            <a:extLst>
              <a:ext uri="{FF2B5EF4-FFF2-40B4-BE49-F238E27FC236}">
                <a16:creationId xmlns:a16="http://schemas.microsoft.com/office/drawing/2014/main" id="{94DDA139-FC11-3DE4-7E63-0E94BA917C3A}"/>
              </a:ext>
            </a:extLst>
          </p:cNvPr>
          <p:cNvSpPr txBox="1">
            <a:spLocks/>
          </p:cNvSpPr>
          <p:nvPr/>
        </p:nvSpPr>
        <p:spPr>
          <a:xfrm>
            <a:off x="8279843" y="6517241"/>
            <a:ext cx="8645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EADBB762-FC46-45BE-A99A-E2DA0B4ACF90}" type="slidenum">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 name="タイトル 1">
            <a:extLst>
              <a:ext uri="{FF2B5EF4-FFF2-40B4-BE49-F238E27FC236}">
                <a16:creationId xmlns:a16="http://schemas.microsoft.com/office/drawing/2014/main" id="{40D17730-7372-B6E2-316B-DE25AEEB3893}"/>
              </a:ext>
            </a:extLst>
          </p:cNvPr>
          <p:cNvSpPr txBox="1">
            <a:spLocks/>
          </p:cNvSpPr>
          <p:nvPr/>
        </p:nvSpPr>
        <p:spPr>
          <a:xfrm>
            <a:off x="0" y="227285"/>
            <a:ext cx="8118763" cy="347405"/>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　</a:t>
            </a:r>
            <a:r>
              <a:rPr kumimoji="1" lang="en-US" altLang="ja-JP"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Ⅲ</a:t>
            </a: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　不納欠損引当金の計上と不納欠損処理</a:t>
            </a:r>
          </a:p>
        </p:txBody>
      </p:sp>
    </p:spTree>
    <p:extLst>
      <p:ext uri="{BB962C8B-B14F-4D97-AF65-F5344CB8AC3E}">
        <p14:creationId xmlns:p14="http://schemas.microsoft.com/office/powerpoint/2010/main" val="1679235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8F1A9E38-2131-0C1F-D828-C11F703537EA}"/>
              </a:ext>
            </a:extLst>
          </p:cNvPr>
          <p:cNvSpPr/>
          <p:nvPr/>
        </p:nvSpPr>
        <p:spPr>
          <a:xfrm>
            <a:off x="771525" y="3610186"/>
            <a:ext cx="7299049" cy="1969063"/>
          </a:xfrm>
          <a:prstGeom prst="roundRect">
            <a:avLst>
              <a:gd name="adj" fmla="val 7960"/>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 name="四角形: 角を丸くする 3">
            <a:extLst>
              <a:ext uri="{FF2B5EF4-FFF2-40B4-BE49-F238E27FC236}">
                <a16:creationId xmlns:a16="http://schemas.microsoft.com/office/drawing/2014/main" id="{D00D050F-295A-6700-3DE2-C0D1A8ECB509}"/>
              </a:ext>
            </a:extLst>
          </p:cNvPr>
          <p:cNvSpPr/>
          <p:nvPr/>
        </p:nvSpPr>
        <p:spPr>
          <a:xfrm>
            <a:off x="771525" y="1374212"/>
            <a:ext cx="7299049" cy="1969063"/>
          </a:xfrm>
          <a:prstGeom prst="roundRect">
            <a:avLst>
              <a:gd name="adj" fmla="val 7960"/>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0723" name="タイトル 1"/>
          <p:cNvSpPr>
            <a:spLocks/>
          </p:cNvSpPr>
          <p:nvPr/>
        </p:nvSpPr>
        <p:spPr bwMode="auto">
          <a:xfrm>
            <a:off x="0" y="549786"/>
            <a:ext cx="5007265" cy="460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l" defTabSz="422041" rtl="0" eaLnBrk="0" fontAlgn="auto" latinLnBrk="0" hangingPunct="0">
              <a:lnSpc>
                <a:spcPct val="100000"/>
              </a:lnSpc>
              <a:spcBef>
                <a:spcPct val="0"/>
              </a:spcBef>
              <a:spcAft>
                <a:spcPts val="0"/>
              </a:spcAft>
              <a:buClrTx/>
              <a:buSzTx/>
              <a:buFontTx/>
              <a:buNone/>
              <a:tabLst/>
              <a:defRPr/>
            </a:pPr>
            <a:r>
              <a:rPr kumimoji="0" lang="ja-JP" altLang="en-US" sz="2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２　不納欠損処理</a:t>
            </a:r>
          </a:p>
        </p:txBody>
      </p:sp>
      <p:sp>
        <p:nvSpPr>
          <p:cNvPr id="3" name="テキスト ボックス 2">
            <a:extLst>
              <a:ext uri="{FF2B5EF4-FFF2-40B4-BE49-F238E27FC236}">
                <a16:creationId xmlns:a16="http://schemas.microsoft.com/office/drawing/2014/main" id="{2DB0D903-9B84-97BD-2CD9-CD3BCA7E8A1F}"/>
              </a:ext>
            </a:extLst>
          </p:cNvPr>
          <p:cNvSpPr txBox="1"/>
          <p:nvPr/>
        </p:nvSpPr>
        <p:spPr>
          <a:xfrm>
            <a:off x="951700" y="1374212"/>
            <a:ext cx="7118874" cy="4103367"/>
          </a:xfrm>
          <a:prstGeom prst="rect">
            <a:avLst/>
          </a:prstGeom>
          <a:noFill/>
        </p:spPr>
        <p:txBody>
          <a:bodyPr wrap="square">
            <a:spAutoFit/>
          </a:bodyPr>
          <a:lstStyle/>
          <a:p>
            <a:pPr marL="0" marR="0" lvl="0" indent="0" algn="l" defTabSz="422041" rtl="0" eaLnBrk="1" fontAlgn="auto" latinLnBrk="0" hangingPunct="1">
              <a:lnSpc>
                <a:spcPct val="15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賦課金を徴収する際、誰がいくらどのような性格のお金を納めなければならないのかを確認した上で徴収額を決定する。この徴収額を決定する行為を賦課調定というが、この調定を行ったものの、債務者が死亡し相続人もいない場合や、時効が成立したときなどでは徴収が出来ず、</a:t>
            </a:r>
            <a:r>
              <a:rPr kumimoji="0" lang="ja-JP" altLang="en-US" sz="1600" b="1"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cs typeface="+mn-cs"/>
              </a:rPr>
              <a:t>今後も徴収の見込みがたたないため、徴収を諦める</a:t>
            </a:r>
            <a:r>
              <a:rPr kumimoji="0"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ことになる。このような場合に行われるのが</a:t>
            </a:r>
            <a:r>
              <a:rPr kumimoji="0" lang="ja-JP" altLang="en-US" sz="1600" b="1"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cs typeface="+mn-cs"/>
              </a:rPr>
              <a:t>不納欠損処理</a:t>
            </a:r>
            <a:r>
              <a:rPr kumimoji="0"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22041" rtl="0" eaLnBrk="1" fontAlgn="auto" latinLnBrk="0" hangingPunct="1">
              <a:lnSpc>
                <a:spcPct val="150000"/>
              </a:lnSpc>
              <a:spcBef>
                <a:spcPts val="0"/>
              </a:spcBef>
              <a:spcAft>
                <a:spcPts val="0"/>
              </a:spcAft>
              <a:buClrTx/>
              <a:buSzTx/>
              <a:buFontTx/>
              <a:buNone/>
              <a:tabLst/>
              <a:defRPr/>
            </a:pPr>
            <a:endParaRPr kumimoji="0"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22041" rtl="0" eaLnBrk="1" fontAlgn="auto" latinLnBrk="0" hangingPunct="1">
              <a:lnSpc>
                <a:spcPct val="15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組合員の所在不明等の場合など</a:t>
            </a:r>
            <a:r>
              <a:rPr kumimoji="1" lang="ja-JP" altLang="en-US" sz="1600" b="1"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cs typeface="+mn-cs"/>
              </a:rPr>
              <a:t>時効が成立前</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でも権利（徴収権、賦課権）を放棄することは可能であるが、その場合は、</a:t>
            </a:r>
            <a:r>
              <a:rPr kumimoji="1" lang="ja-JP" altLang="en-US" sz="1600" b="1"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cs typeface="+mn-cs"/>
              </a:rPr>
              <a:t>債権の放棄と不納欠損処理の総代会の議決</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が必要</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。なお、</a:t>
            </a:r>
            <a:r>
              <a:rPr kumimoji="1" lang="ja-JP" altLang="en-US" sz="1600" b="1"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cs typeface="+mn-cs"/>
              </a:rPr>
              <a:t>時効が成立したとき</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は、総代会の承認の有無にかかわらず賦課金徴収できないので、不納欠損処理をするための総代会の議決は必ずしも必要としないが、長期未収賦課金を減額させるための</a:t>
            </a:r>
            <a:r>
              <a:rPr kumimoji="1" lang="ja-JP" altLang="en-US" sz="1600" b="1"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cs typeface="+mn-cs"/>
              </a:rPr>
              <a:t>決算関係書類の総代会の承認</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が必要</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 name="スライド番号プレースホルダー 3">
            <a:extLst>
              <a:ext uri="{FF2B5EF4-FFF2-40B4-BE49-F238E27FC236}">
                <a16:creationId xmlns:a16="http://schemas.microsoft.com/office/drawing/2014/main" id="{BA05BD72-A5A1-0BE4-A062-03E7469F2BA1}"/>
              </a:ext>
            </a:extLst>
          </p:cNvPr>
          <p:cNvSpPr txBox="1">
            <a:spLocks/>
          </p:cNvSpPr>
          <p:nvPr/>
        </p:nvSpPr>
        <p:spPr>
          <a:xfrm>
            <a:off x="8028384" y="6453336"/>
            <a:ext cx="1115616" cy="404664"/>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263FA20-C340-4DF6-8F1F-34B9EF7D1B2A}" type="slidenum">
              <a:rPr kumimoji="1" lang="ja-JP" altLang="en-US" sz="12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895460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スライド番号プレースホルダー 31">
            <a:extLst>
              <a:ext uri="{FF2B5EF4-FFF2-40B4-BE49-F238E27FC236}">
                <a16:creationId xmlns:a16="http://schemas.microsoft.com/office/drawing/2014/main" id="{778F4E0E-8924-44CE-96CE-BCF9D7328AFB}"/>
              </a:ext>
            </a:extLst>
          </p:cNvPr>
          <p:cNvSpPr>
            <a:spLocks noGrp="1"/>
          </p:cNvSpPr>
          <p:nvPr>
            <p:ph type="sldNum" sz="quarter" idx="12"/>
          </p:nvPr>
        </p:nvSpPr>
        <p:spPr/>
        <p:txBody>
          <a:bodyPr/>
          <a:lstStyle/>
          <a:p>
            <a:fld id="{D0493EAD-98C2-43FC-AC56-FA71A07A685E}" type="slidenum">
              <a:rPr kumimoji="1" lang="ja-JP" altLang="en-US" smtClean="0"/>
              <a:t>15</a:t>
            </a:fld>
            <a:endParaRPr kumimoji="1" lang="ja-JP" altLang="en-US" dirty="0"/>
          </a:p>
        </p:txBody>
      </p:sp>
      <p:grpSp>
        <p:nvGrpSpPr>
          <p:cNvPr id="118" name="グループ化 117">
            <a:extLst>
              <a:ext uri="{FF2B5EF4-FFF2-40B4-BE49-F238E27FC236}">
                <a16:creationId xmlns:a16="http://schemas.microsoft.com/office/drawing/2014/main" id="{83E9AC29-67CF-E6CC-3EEC-50EFA6878DB2}"/>
              </a:ext>
            </a:extLst>
          </p:cNvPr>
          <p:cNvGrpSpPr/>
          <p:nvPr/>
        </p:nvGrpSpPr>
        <p:grpSpPr>
          <a:xfrm>
            <a:off x="333826" y="1062054"/>
            <a:ext cx="3988595" cy="5139738"/>
            <a:chOff x="401503" y="1803259"/>
            <a:chExt cx="3988595" cy="4643779"/>
          </a:xfrm>
        </p:grpSpPr>
        <p:grpSp>
          <p:nvGrpSpPr>
            <p:cNvPr id="102" name="グループ化 101">
              <a:extLst>
                <a:ext uri="{FF2B5EF4-FFF2-40B4-BE49-F238E27FC236}">
                  <a16:creationId xmlns:a16="http://schemas.microsoft.com/office/drawing/2014/main" id="{CBFC3C6C-7918-DFA7-6471-07E09E989133}"/>
                </a:ext>
              </a:extLst>
            </p:cNvPr>
            <p:cNvGrpSpPr/>
            <p:nvPr/>
          </p:nvGrpSpPr>
          <p:grpSpPr>
            <a:xfrm>
              <a:off x="401503" y="2119467"/>
              <a:ext cx="3988595" cy="4327571"/>
              <a:chOff x="361264" y="2194090"/>
              <a:chExt cx="3988595" cy="4327571"/>
            </a:xfrm>
          </p:grpSpPr>
          <p:cxnSp>
            <p:nvCxnSpPr>
              <p:cNvPr id="51" name="直線コネクタ 50">
                <a:extLst>
                  <a:ext uri="{FF2B5EF4-FFF2-40B4-BE49-F238E27FC236}">
                    <a16:creationId xmlns:a16="http://schemas.microsoft.com/office/drawing/2014/main" id="{347BC90F-AC30-F789-408D-1F4AD6A711EC}"/>
                  </a:ext>
                </a:extLst>
              </p:cNvPr>
              <p:cNvCxnSpPr>
                <a:cxnSpLocks/>
              </p:cNvCxnSpPr>
              <p:nvPr/>
            </p:nvCxnSpPr>
            <p:spPr>
              <a:xfrm>
                <a:off x="4238049" y="2579470"/>
                <a:ext cx="0" cy="128791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01" name="グループ化 100">
                <a:extLst>
                  <a:ext uri="{FF2B5EF4-FFF2-40B4-BE49-F238E27FC236}">
                    <a16:creationId xmlns:a16="http://schemas.microsoft.com/office/drawing/2014/main" id="{5C235032-105E-B5D1-5801-4FA48F2DC588}"/>
                  </a:ext>
                </a:extLst>
              </p:cNvPr>
              <p:cNvGrpSpPr/>
              <p:nvPr/>
            </p:nvGrpSpPr>
            <p:grpSpPr>
              <a:xfrm>
                <a:off x="361264" y="2194090"/>
                <a:ext cx="3988595" cy="4327571"/>
                <a:chOff x="361264" y="2194090"/>
                <a:chExt cx="3988595" cy="4327571"/>
              </a:xfrm>
            </p:grpSpPr>
            <p:cxnSp>
              <p:nvCxnSpPr>
                <p:cNvPr id="44" name="直線コネクタ 43">
                  <a:extLst>
                    <a:ext uri="{FF2B5EF4-FFF2-40B4-BE49-F238E27FC236}">
                      <a16:creationId xmlns:a16="http://schemas.microsoft.com/office/drawing/2014/main" id="{BA02FCDB-FFF9-A217-9FEF-E6B4E1C81CA6}"/>
                    </a:ext>
                  </a:extLst>
                </p:cNvPr>
                <p:cNvCxnSpPr>
                  <a:cxnSpLocks/>
                </p:cNvCxnSpPr>
                <p:nvPr/>
              </p:nvCxnSpPr>
              <p:spPr>
                <a:xfrm flipV="1">
                  <a:off x="432486" y="2569017"/>
                  <a:ext cx="0" cy="1926949"/>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00" name="グループ化 99">
                  <a:extLst>
                    <a:ext uri="{FF2B5EF4-FFF2-40B4-BE49-F238E27FC236}">
                      <a16:creationId xmlns:a16="http://schemas.microsoft.com/office/drawing/2014/main" id="{56730B6D-70AD-AE1F-3D59-2DEF4143339F}"/>
                    </a:ext>
                  </a:extLst>
                </p:cNvPr>
                <p:cNvGrpSpPr/>
                <p:nvPr/>
              </p:nvGrpSpPr>
              <p:grpSpPr>
                <a:xfrm>
                  <a:off x="361264" y="2194090"/>
                  <a:ext cx="3988595" cy="4327571"/>
                  <a:chOff x="412730" y="1803545"/>
                  <a:chExt cx="3988595" cy="4327571"/>
                </a:xfrm>
              </p:grpSpPr>
              <p:sp>
                <p:nvSpPr>
                  <p:cNvPr id="33" name="テキスト ボックス 32">
                    <a:extLst>
                      <a:ext uri="{FF2B5EF4-FFF2-40B4-BE49-F238E27FC236}">
                        <a16:creationId xmlns:a16="http://schemas.microsoft.com/office/drawing/2014/main" id="{2AEE2AAE-7D7F-E306-5AFB-C48BE76EFAB2}"/>
                      </a:ext>
                    </a:extLst>
                  </p:cNvPr>
                  <p:cNvSpPr txBox="1"/>
                  <p:nvPr/>
                </p:nvSpPr>
                <p:spPr>
                  <a:xfrm>
                    <a:off x="575657" y="2571879"/>
                    <a:ext cx="1838731" cy="669092"/>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・土地改良事業費支出</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・付帯事業費支出</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・一般管理費支出　等</a:t>
                    </a:r>
                    <a:endParaRPr kumimoji="1" lang="en-US" altLang="ja-JP" sz="1100" dirty="0">
                      <a:latin typeface="Meiryo UI" panose="020B0604030504040204" pitchFamily="50" charset="-128"/>
                      <a:ea typeface="Meiryo UI" panose="020B0604030504040204" pitchFamily="50" charset="-128"/>
                    </a:endParaRPr>
                  </a:p>
                </p:txBody>
              </p:sp>
              <p:sp>
                <p:nvSpPr>
                  <p:cNvPr id="34" name="テキスト ボックス 33">
                    <a:extLst>
                      <a:ext uri="{FF2B5EF4-FFF2-40B4-BE49-F238E27FC236}">
                        <a16:creationId xmlns:a16="http://schemas.microsoft.com/office/drawing/2014/main" id="{9B7DA871-ADE8-23D1-8481-EB732FC09A26}"/>
                      </a:ext>
                    </a:extLst>
                  </p:cNvPr>
                  <p:cNvSpPr txBox="1"/>
                  <p:nvPr/>
                </p:nvSpPr>
                <p:spPr>
                  <a:xfrm>
                    <a:off x="2459955" y="2541897"/>
                    <a:ext cx="1695143" cy="542251"/>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・土地改良事業収入</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・付帯事業収入</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・補助金等収入　等</a:t>
                    </a:r>
                    <a:endParaRPr lang="en-US" altLang="ja-JP" sz="1100" dirty="0">
                      <a:latin typeface="Meiryo UI" panose="020B0604030504040204" pitchFamily="50" charset="-128"/>
                      <a:ea typeface="Meiryo UI" panose="020B0604030504040204" pitchFamily="50" charset="-128"/>
                    </a:endParaRPr>
                  </a:p>
                </p:txBody>
              </p:sp>
              <p:sp>
                <p:nvSpPr>
                  <p:cNvPr id="35" name="テキスト ボックス 34">
                    <a:extLst>
                      <a:ext uri="{FF2B5EF4-FFF2-40B4-BE49-F238E27FC236}">
                        <a16:creationId xmlns:a16="http://schemas.microsoft.com/office/drawing/2014/main" id="{AA7FCD7B-0124-905A-A5A0-95006CCE2543}"/>
                      </a:ext>
                    </a:extLst>
                  </p:cNvPr>
                  <p:cNvSpPr txBox="1"/>
                  <p:nvPr/>
                </p:nvSpPr>
                <p:spPr>
                  <a:xfrm>
                    <a:off x="551524" y="4457142"/>
                    <a:ext cx="1604518" cy="461290"/>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・特定資産積立支出</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・他会計繰出額</a:t>
                    </a:r>
                    <a:endParaRPr kumimoji="1" lang="en-US" altLang="ja-JP" sz="1100" dirty="0">
                      <a:latin typeface="Meiryo UI" panose="020B0604030504040204" pitchFamily="50" charset="-128"/>
                      <a:ea typeface="Meiryo UI" panose="020B0604030504040204" pitchFamily="50" charset="-128"/>
                    </a:endParaRPr>
                  </a:p>
                </p:txBody>
              </p:sp>
              <p:sp>
                <p:nvSpPr>
                  <p:cNvPr id="38" name="テキスト ボックス 37">
                    <a:extLst>
                      <a:ext uri="{FF2B5EF4-FFF2-40B4-BE49-F238E27FC236}">
                        <a16:creationId xmlns:a16="http://schemas.microsoft.com/office/drawing/2014/main" id="{4D826ECA-417B-2E92-71AD-5EA3DF6245C4}"/>
                      </a:ext>
                    </a:extLst>
                  </p:cNvPr>
                  <p:cNvSpPr txBox="1"/>
                  <p:nvPr/>
                </p:nvSpPr>
                <p:spPr>
                  <a:xfrm>
                    <a:off x="2515534" y="4444266"/>
                    <a:ext cx="1516607" cy="461290"/>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・特定資産取崩収入</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・他会計繰入金</a:t>
                    </a:r>
                    <a:endParaRPr kumimoji="1" lang="en-US" altLang="ja-JP" sz="1100" dirty="0">
                      <a:latin typeface="Meiryo UI" panose="020B0604030504040204" pitchFamily="50" charset="-128"/>
                      <a:ea typeface="Meiryo UI" panose="020B0604030504040204" pitchFamily="50" charset="-128"/>
                    </a:endParaRPr>
                  </a:p>
                </p:txBody>
              </p:sp>
              <p:grpSp>
                <p:nvGrpSpPr>
                  <p:cNvPr id="99" name="グループ化 98">
                    <a:extLst>
                      <a:ext uri="{FF2B5EF4-FFF2-40B4-BE49-F238E27FC236}">
                        <a16:creationId xmlns:a16="http://schemas.microsoft.com/office/drawing/2014/main" id="{1FB4F1A7-49FB-CD8B-9FD4-796804CFAFF6}"/>
                      </a:ext>
                    </a:extLst>
                  </p:cNvPr>
                  <p:cNvGrpSpPr/>
                  <p:nvPr/>
                </p:nvGrpSpPr>
                <p:grpSpPr>
                  <a:xfrm>
                    <a:off x="412730" y="1803545"/>
                    <a:ext cx="3988595" cy="4327571"/>
                    <a:chOff x="412730" y="1846217"/>
                    <a:chExt cx="3988595" cy="4327571"/>
                  </a:xfrm>
                </p:grpSpPr>
                <p:grpSp>
                  <p:nvGrpSpPr>
                    <p:cNvPr id="2" name="グループ化 1">
                      <a:extLst>
                        <a:ext uri="{FF2B5EF4-FFF2-40B4-BE49-F238E27FC236}">
                          <a16:creationId xmlns:a16="http://schemas.microsoft.com/office/drawing/2014/main" id="{973E1FD0-CED8-E67E-1608-C2D45852C97F}"/>
                        </a:ext>
                      </a:extLst>
                    </p:cNvPr>
                    <p:cNvGrpSpPr/>
                    <p:nvPr/>
                  </p:nvGrpSpPr>
                  <p:grpSpPr>
                    <a:xfrm>
                      <a:off x="412730" y="1846217"/>
                      <a:ext cx="3988595" cy="4327571"/>
                      <a:chOff x="260407" y="1030581"/>
                      <a:chExt cx="4427757" cy="5325769"/>
                    </a:xfrm>
                  </p:grpSpPr>
                  <p:cxnSp>
                    <p:nvCxnSpPr>
                      <p:cNvPr id="3" name="直線コネクタ 2">
                        <a:extLst>
                          <a:ext uri="{FF2B5EF4-FFF2-40B4-BE49-F238E27FC236}">
                            <a16:creationId xmlns:a16="http://schemas.microsoft.com/office/drawing/2014/main" id="{FE0BE694-308B-7CAE-4AC6-40B3B8166EC4}"/>
                          </a:ext>
                        </a:extLst>
                      </p:cNvPr>
                      <p:cNvCxnSpPr>
                        <a:cxnSpLocks/>
                      </p:cNvCxnSpPr>
                      <p:nvPr/>
                    </p:nvCxnSpPr>
                    <p:spPr>
                      <a:xfrm>
                        <a:off x="278247" y="5936051"/>
                        <a:ext cx="4328537" cy="0"/>
                      </a:xfrm>
                      <a:prstGeom prst="line">
                        <a:avLst/>
                      </a:prstGeom>
                      <a:ln w="12700"/>
                    </p:spPr>
                    <p:style>
                      <a:lnRef idx="1">
                        <a:schemeClr val="dk1"/>
                      </a:lnRef>
                      <a:fillRef idx="0">
                        <a:schemeClr val="dk1"/>
                      </a:fillRef>
                      <a:effectRef idx="0">
                        <a:schemeClr val="dk1"/>
                      </a:effectRef>
                      <a:fontRef idx="minor">
                        <a:schemeClr val="tx1"/>
                      </a:fontRef>
                    </p:style>
                  </p:cxnSp>
                  <p:grpSp>
                    <p:nvGrpSpPr>
                      <p:cNvPr id="4" name="グループ化 3">
                        <a:extLst>
                          <a:ext uri="{FF2B5EF4-FFF2-40B4-BE49-F238E27FC236}">
                            <a16:creationId xmlns:a16="http://schemas.microsoft.com/office/drawing/2014/main" id="{25DBEAD3-EAE1-BA69-9E16-3749D116F849}"/>
                          </a:ext>
                        </a:extLst>
                      </p:cNvPr>
                      <p:cNvGrpSpPr/>
                      <p:nvPr/>
                    </p:nvGrpSpPr>
                    <p:grpSpPr>
                      <a:xfrm>
                        <a:off x="260407" y="1030581"/>
                        <a:ext cx="4427757" cy="5325769"/>
                        <a:chOff x="443317" y="1102018"/>
                        <a:chExt cx="4427757" cy="5325769"/>
                      </a:xfrm>
                    </p:grpSpPr>
                    <p:sp>
                      <p:nvSpPr>
                        <p:cNvPr id="8" name="正方形/長方形 7">
                          <a:extLst>
                            <a:ext uri="{FF2B5EF4-FFF2-40B4-BE49-F238E27FC236}">
                              <a16:creationId xmlns:a16="http://schemas.microsoft.com/office/drawing/2014/main" id="{9E2B8B7B-22B8-2562-1CDF-6CFF067DF2AD}"/>
                            </a:ext>
                          </a:extLst>
                        </p:cNvPr>
                        <p:cNvSpPr/>
                        <p:nvPr/>
                      </p:nvSpPr>
                      <p:spPr>
                        <a:xfrm>
                          <a:off x="454012" y="1102018"/>
                          <a:ext cx="4341236" cy="532576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Meiryo UI" panose="020B0604030504040204" pitchFamily="50" charset="-128"/>
                            <a:ea typeface="Meiryo UI" panose="020B0604030504040204" pitchFamily="50" charset="-128"/>
                          </a:endParaRPr>
                        </a:p>
                      </p:txBody>
                    </p:sp>
                    <p:cxnSp>
                      <p:nvCxnSpPr>
                        <p:cNvPr id="9" name="直線コネクタ 8">
                          <a:extLst>
                            <a:ext uri="{FF2B5EF4-FFF2-40B4-BE49-F238E27FC236}">
                              <a16:creationId xmlns:a16="http://schemas.microsoft.com/office/drawing/2014/main" id="{2573B9F9-AB1C-0FC9-3FD1-CC1F28AD8BE8}"/>
                            </a:ext>
                          </a:extLst>
                        </p:cNvPr>
                        <p:cNvCxnSpPr>
                          <a:cxnSpLocks/>
                          <a:stCxn id="8" idx="0"/>
                          <a:endCxn id="8" idx="2"/>
                        </p:cNvCxnSpPr>
                        <p:nvPr/>
                      </p:nvCxnSpPr>
                      <p:spPr>
                        <a:xfrm>
                          <a:off x="2624630" y="1102018"/>
                          <a:ext cx="0" cy="53257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EA06D5E3-D16D-AB87-7F48-25CA66326CAD}"/>
                            </a:ext>
                          </a:extLst>
                        </p:cNvPr>
                        <p:cNvCxnSpPr>
                          <a:cxnSpLocks/>
                        </p:cNvCxnSpPr>
                        <p:nvPr/>
                      </p:nvCxnSpPr>
                      <p:spPr>
                        <a:xfrm>
                          <a:off x="461157" y="1507045"/>
                          <a:ext cx="4337951" cy="12239"/>
                        </a:xfrm>
                        <a:prstGeom prst="line">
                          <a:avLst/>
                        </a:prstGeom>
                        <a:ln w="12700"/>
                      </p:spPr>
                      <p:style>
                        <a:lnRef idx="1">
                          <a:schemeClr val="dk1"/>
                        </a:lnRef>
                        <a:fillRef idx="0">
                          <a:schemeClr val="dk1"/>
                        </a:fillRef>
                        <a:effectRef idx="0">
                          <a:schemeClr val="dk1"/>
                        </a:effectRef>
                        <a:fontRef idx="minor">
                          <a:schemeClr val="tx1"/>
                        </a:fontRef>
                      </p:style>
                    </p:cxnSp>
                    <p:cxnSp>
                      <p:nvCxnSpPr>
                        <p:cNvPr id="14" name="直線コネクタ 13">
                          <a:extLst>
                            <a:ext uri="{FF2B5EF4-FFF2-40B4-BE49-F238E27FC236}">
                              <a16:creationId xmlns:a16="http://schemas.microsoft.com/office/drawing/2014/main" id="{36740664-6C38-2792-23E7-6A58A1838200}"/>
                            </a:ext>
                          </a:extLst>
                        </p:cNvPr>
                        <p:cNvCxnSpPr>
                          <a:cxnSpLocks/>
                        </p:cNvCxnSpPr>
                        <p:nvPr/>
                      </p:nvCxnSpPr>
                      <p:spPr>
                        <a:xfrm>
                          <a:off x="443317" y="3867376"/>
                          <a:ext cx="216347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 name="直線コネクタ 14">
                          <a:extLst>
                            <a:ext uri="{FF2B5EF4-FFF2-40B4-BE49-F238E27FC236}">
                              <a16:creationId xmlns:a16="http://schemas.microsoft.com/office/drawing/2014/main" id="{468C8CFE-84FB-EE09-33C1-A1456F9CBCA1}"/>
                            </a:ext>
                          </a:extLst>
                        </p:cNvPr>
                        <p:cNvCxnSpPr>
                          <a:cxnSpLocks/>
                        </p:cNvCxnSpPr>
                        <p:nvPr/>
                      </p:nvCxnSpPr>
                      <p:spPr>
                        <a:xfrm>
                          <a:off x="2606408" y="3161270"/>
                          <a:ext cx="2174886"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8" name="直線コネクタ 17">
                          <a:extLst>
                            <a:ext uri="{FF2B5EF4-FFF2-40B4-BE49-F238E27FC236}">
                              <a16:creationId xmlns:a16="http://schemas.microsoft.com/office/drawing/2014/main" id="{E51B6534-698B-EA5F-97F7-48E494CB9AC6}"/>
                            </a:ext>
                          </a:extLst>
                        </p:cNvPr>
                        <p:cNvCxnSpPr>
                          <a:cxnSpLocks/>
                        </p:cNvCxnSpPr>
                        <p:nvPr/>
                      </p:nvCxnSpPr>
                      <p:spPr>
                        <a:xfrm>
                          <a:off x="454012" y="5122303"/>
                          <a:ext cx="2152778"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9" name="直線コネクタ 18">
                          <a:extLst>
                            <a:ext uri="{FF2B5EF4-FFF2-40B4-BE49-F238E27FC236}">
                              <a16:creationId xmlns:a16="http://schemas.microsoft.com/office/drawing/2014/main" id="{70C72F22-A797-62B0-78A6-F7E41B0934A6}"/>
                            </a:ext>
                          </a:extLst>
                        </p:cNvPr>
                        <p:cNvCxnSpPr>
                          <a:cxnSpLocks/>
                        </p:cNvCxnSpPr>
                        <p:nvPr/>
                      </p:nvCxnSpPr>
                      <p:spPr>
                        <a:xfrm>
                          <a:off x="2641391" y="5122303"/>
                          <a:ext cx="2170042" cy="0"/>
                        </a:xfrm>
                        <a:prstGeom prst="line">
                          <a:avLst/>
                        </a:prstGeom>
                        <a:ln w="12700"/>
                      </p:spPr>
                      <p:style>
                        <a:lnRef idx="1">
                          <a:schemeClr val="dk1"/>
                        </a:lnRef>
                        <a:fillRef idx="0">
                          <a:schemeClr val="dk1"/>
                        </a:fillRef>
                        <a:effectRef idx="0">
                          <a:schemeClr val="dk1"/>
                        </a:effectRef>
                        <a:fontRef idx="minor">
                          <a:schemeClr val="tx1"/>
                        </a:fontRef>
                      </p:style>
                    </p:cxnSp>
                    <p:sp>
                      <p:nvSpPr>
                        <p:cNvPr id="20" name="テキスト ボックス 19">
                          <a:extLst>
                            <a:ext uri="{FF2B5EF4-FFF2-40B4-BE49-F238E27FC236}">
                              <a16:creationId xmlns:a16="http://schemas.microsoft.com/office/drawing/2014/main" id="{20EAB425-2831-474F-9E17-BD1F0F3E6B09}"/>
                            </a:ext>
                          </a:extLst>
                        </p:cNvPr>
                        <p:cNvSpPr txBox="1"/>
                        <p:nvPr/>
                      </p:nvSpPr>
                      <p:spPr>
                        <a:xfrm>
                          <a:off x="1067556" y="1104905"/>
                          <a:ext cx="1187373" cy="405495"/>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支出の部</a:t>
                          </a:r>
                          <a:endParaRPr kumimoji="1" lang="en-US" altLang="ja-JP" sz="1400"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AC1E9698-9278-6A77-E92D-BFB254329A2A}"/>
                            </a:ext>
                          </a:extLst>
                        </p:cNvPr>
                        <p:cNvSpPr txBox="1"/>
                        <p:nvPr/>
                      </p:nvSpPr>
                      <p:spPr>
                        <a:xfrm>
                          <a:off x="3160293" y="1116176"/>
                          <a:ext cx="1225633" cy="405495"/>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収入の部</a:t>
                          </a:r>
                          <a:endParaRPr kumimoji="1" lang="en-US" altLang="ja-JP" sz="1400" dirty="0">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26853C8E-033D-2A0E-B96C-59FA83F7454A}"/>
                            </a:ext>
                          </a:extLst>
                        </p:cNvPr>
                        <p:cNvSpPr txBox="1"/>
                        <p:nvPr/>
                      </p:nvSpPr>
                      <p:spPr>
                        <a:xfrm>
                          <a:off x="885979" y="6007488"/>
                          <a:ext cx="1511406" cy="405495"/>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支出の部　計</a:t>
                          </a:r>
                          <a:endParaRPr kumimoji="1" lang="en-US" altLang="ja-JP" sz="14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4A028B18-5982-5DBD-E737-F770B01BC1EE}"/>
                            </a:ext>
                          </a:extLst>
                        </p:cNvPr>
                        <p:cNvSpPr txBox="1"/>
                        <p:nvPr/>
                      </p:nvSpPr>
                      <p:spPr>
                        <a:xfrm>
                          <a:off x="2986738" y="5996210"/>
                          <a:ext cx="1591267" cy="405495"/>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収入の部　計</a:t>
                          </a:r>
                          <a:endParaRPr kumimoji="1" lang="en-US" altLang="ja-JP" sz="1400" dirty="0">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07F712F3-4979-2E2D-366E-823E4DFB2155}"/>
                            </a:ext>
                          </a:extLst>
                        </p:cNvPr>
                        <p:cNvSpPr txBox="1"/>
                        <p:nvPr/>
                      </p:nvSpPr>
                      <p:spPr>
                        <a:xfrm>
                          <a:off x="596306" y="1703408"/>
                          <a:ext cx="1900617" cy="422270"/>
                        </a:xfrm>
                        <a:prstGeom prst="rect">
                          <a:avLst/>
                        </a:prstGeom>
                        <a:noFill/>
                      </p:spPr>
                      <p:txBody>
                        <a:bodyPr wrap="square" rtlCol="0">
                          <a:spAutoFit/>
                        </a:bodyPr>
                        <a:lstStyle/>
                        <a:p>
                          <a:r>
                            <a:rPr kumimoji="1" lang="ja-JP" altLang="en-US" sz="1400" b="1" u="sng" dirty="0">
                              <a:latin typeface="Meiryo UI" panose="020B0604030504040204" pitchFamily="50" charset="-128"/>
                              <a:ea typeface="Meiryo UI" panose="020B0604030504040204" pitchFamily="50" charset="-128"/>
                            </a:rPr>
                            <a:t>事業活動支出</a:t>
                          </a:r>
                          <a:endParaRPr kumimoji="1" lang="en-US" altLang="ja-JP" sz="1400" u="sng" dirty="0">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D4660300-766C-CC0B-8308-265994D499E6}"/>
                            </a:ext>
                          </a:extLst>
                        </p:cNvPr>
                        <p:cNvSpPr txBox="1"/>
                        <p:nvPr/>
                      </p:nvSpPr>
                      <p:spPr>
                        <a:xfrm>
                          <a:off x="2712866" y="1701817"/>
                          <a:ext cx="1947354" cy="422270"/>
                        </a:xfrm>
                        <a:prstGeom prst="rect">
                          <a:avLst/>
                        </a:prstGeom>
                        <a:noFill/>
                      </p:spPr>
                      <p:txBody>
                        <a:bodyPr wrap="square" rtlCol="0">
                          <a:spAutoFit/>
                        </a:bodyPr>
                        <a:lstStyle/>
                        <a:p>
                          <a:r>
                            <a:rPr kumimoji="1" lang="ja-JP" altLang="en-US" sz="1400" b="1" u="sng" dirty="0">
                              <a:latin typeface="Meiryo UI" panose="020B0604030504040204" pitchFamily="50" charset="-128"/>
                              <a:ea typeface="Meiryo UI" panose="020B0604030504040204" pitchFamily="50" charset="-128"/>
                            </a:rPr>
                            <a:t>事業活動収入</a:t>
                          </a:r>
                          <a:endParaRPr kumimoji="1" lang="en-US" altLang="ja-JP" sz="1400" b="1" u="sng" dirty="0">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5544EFE5-B9D6-7AF0-F5B0-D3CBC573CEB5}"/>
                            </a:ext>
                          </a:extLst>
                        </p:cNvPr>
                        <p:cNvSpPr txBox="1"/>
                        <p:nvPr/>
                      </p:nvSpPr>
                      <p:spPr>
                        <a:xfrm>
                          <a:off x="475648" y="3983203"/>
                          <a:ext cx="1900617" cy="422270"/>
                        </a:xfrm>
                        <a:prstGeom prst="rect">
                          <a:avLst/>
                        </a:prstGeom>
                        <a:noFill/>
                      </p:spPr>
                      <p:txBody>
                        <a:bodyPr wrap="square" rtlCol="0">
                          <a:spAutoFit/>
                        </a:bodyPr>
                        <a:lstStyle/>
                        <a:p>
                          <a:r>
                            <a:rPr kumimoji="1" lang="ja-JP" altLang="en-US" sz="1400" b="1" u="sng" dirty="0">
                              <a:latin typeface="Meiryo UI" panose="020B0604030504040204" pitchFamily="50" charset="-128"/>
                              <a:ea typeface="Meiryo UI" panose="020B0604030504040204" pitchFamily="50" charset="-128"/>
                            </a:rPr>
                            <a:t>事業活動外支出</a:t>
                          </a:r>
                          <a:endParaRPr kumimoji="1" lang="en-US" altLang="ja-JP" sz="1400" b="1" u="sng"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72B4D500-3A79-3414-5682-C300B455A4CD}"/>
                            </a:ext>
                          </a:extLst>
                        </p:cNvPr>
                        <p:cNvSpPr txBox="1"/>
                        <p:nvPr/>
                      </p:nvSpPr>
                      <p:spPr>
                        <a:xfrm>
                          <a:off x="2771539" y="3983203"/>
                          <a:ext cx="2099535" cy="422270"/>
                        </a:xfrm>
                        <a:prstGeom prst="rect">
                          <a:avLst/>
                        </a:prstGeom>
                        <a:noFill/>
                      </p:spPr>
                      <p:txBody>
                        <a:bodyPr wrap="square" rtlCol="0">
                          <a:spAutoFit/>
                        </a:bodyPr>
                        <a:lstStyle/>
                        <a:p>
                          <a:r>
                            <a:rPr kumimoji="1" lang="ja-JP" altLang="en-US" sz="1400" b="1" u="sng" dirty="0">
                              <a:latin typeface="Meiryo UI" panose="020B0604030504040204" pitchFamily="50" charset="-128"/>
                              <a:ea typeface="Meiryo UI" panose="020B0604030504040204" pitchFamily="50" charset="-128"/>
                            </a:rPr>
                            <a:t>事業活動外収入</a:t>
                          </a:r>
                          <a:endParaRPr kumimoji="1" lang="en-US" altLang="ja-JP" sz="1400" b="1" u="sng"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0F9FE0B3-673F-E066-00B2-EF34CC2998CC}"/>
                            </a:ext>
                          </a:extLst>
                        </p:cNvPr>
                        <p:cNvSpPr txBox="1"/>
                        <p:nvPr/>
                      </p:nvSpPr>
                      <p:spPr>
                        <a:xfrm>
                          <a:off x="3013797" y="5421959"/>
                          <a:ext cx="1583939" cy="405495"/>
                        </a:xfrm>
                        <a:prstGeom prst="rect">
                          <a:avLst/>
                        </a:prstGeom>
                        <a:noFill/>
                        <a:ln>
                          <a:noFill/>
                          <a:prstDash val="sysDash"/>
                        </a:ln>
                      </p:spPr>
                      <p:txBody>
                        <a:bodyPr wrap="square" rtlCol="0">
                          <a:spAutoFit/>
                        </a:bodyPr>
                        <a:lstStyle/>
                        <a:p>
                          <a:r>
                            <a:rPr lang="ja-JP" altLang="en-US" sz="1400" b="1" u="sng" dirty="0">
                              <a:latin typeface="Meiryo UI" panose="020B0604030504040204" pitchFamily="50" charset="-128"/>
                              <a:ea typeface="Meiryo UI" panose="020B0604030504040204" pitchFamily="50" charset="-128"/>
                            </a:rPr>
                            <a:t>前年度繰越金</a:t>
                          </a:r>
                          <a:endParaRPr kumimoji="1" lang="en-US" altLang="ja-JP" sz="1400" b="1" u="sng" dirty="0">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0998318A-5CE3-633A-F449-E8A03D52AC1E}"/>
                            </a:ext>
                          </a:extLst>
                        </p:cNvPr>
                        <p:cNvSpPr txBox="1"/>
                        <p:nvPr/>
                      </p:nvSpPr>
                      <p:spPr>
                        <a:xfrm>
                          <a:off x="804495" y="5451765"/>
                          <a:ext cx="1604151" cy="405495"/>
                        </a:xfrm>
                        <a:prstGeom prst="rect">
                          <a:avLst/>
                        </a:prstGeom>
                        <a:noFill/>
                      </p:spPr>
                      <p:txBody>
                        <a:bodyPr wrap="square" rtlCol="0">
                          <a:spAutoFit/>
                        </a:bodyPr>
                        <a:lstStyle/>
                        <a:p>
                          <a:r>
                            <a:rPr lang="ja-JP" altLang="en-US" sz="1400" b="1" u="sng" dirty="0">
                              <a:latin typeface="Meiryo UI" panose="020B0604030504040204" pitchFamily="50" charset="-128"/>
                              <a:ea typeface="Meiryo UI" panose="020B0604030504040204" pitchFamily="50" charset="-128"/>
                            </a:rPr>
                            <a:t>次年度繰越金</a:t>
                          </a:r>
                          <a:endParaRPr kumimoji="1" lang="en-US" altLang="ja-JP" sz="1400" b="1" u="sng" dirty="0">
                            <a:latin typeface="Meiryo UI" panose="020B0604030504040204" pitchFamily="50" charset="-128"/>
                            <a:ea typeface="Meiryo UI" panose="020B0604030504040204" pitchFamily="50" charset="-128"/>
                          </a:endParaRPr>
                        </a:p>
                      </p:txBody>
                    </p:sp>
                    <p:cxnSp>
                      <p:nvCxnSpPr>
                        <p:cNvPr id="30" name="直線コネクタ 29">
                          <a:extLst>
                            <a:ext uri="{FF2B5EF4-FFF2-40B4-BE49-F238E27FC236}">
                              <a16:creationId xmlns:a16="http://schemas.microsoft.com/office/drawing/2014/main" id="{32BBB9A2-6280-5C98-35FF-188BAEA17611}"/>
                            </a:ext>
                          </a:extLst>
                        </p:cNvPr>
                        <p:cNvCxnSpPr>
                          <a:cxnSpLocks/>
                        </p:cNvCxnSpPr>
                        <p:nvPr/>
                      </p:nvCxnSpPr>
                      <p:spPr>
                        <a:xfrm>
                          <a:off x="2630133" y="3885664"/>
                          <a:ext cx="2185989" cy="0"/>
                        </a:xfrm>
                        <a:prstGeom prst="line">
                          <a:avLst/>
                        </a:prstGeom>
                        <a:ln w="38100">
                          <a:solidFill>
                            <a:srgbClr val="FF0000"/>
                          </a:solidFill>
                          <a:prstDash val="sysDash"/>
                        </a:ln>
                      </p:spPr>
                      <p:style>
                        <a:lnRef idx="1">
                          <a:schemeClr val="dk1"/>
                        </a:lnRef>
                        <a:fillRef idx="0">
                          <a:schemeClr val="dk1"/>
                        </a:fillRef>
                        <a:effectRef idx="0">
                          <a:schemeClr val="dk1"/>
                        </a:effectRef>
                        <a:fontRef idx="minor">
                          <a:schemeClr val="tx1"/>
                        </a:fontRef>
                      </p:style>
                    </p:cxnSp>
                  </p:grpSp>
                </p:grpSp>
                <p:grpSp>
                  <p:nvGrpSpPr>
                    <p:cNvPr id="98" name="グループ化 97">
                      <a:extLst>
                        <a:ext uri="{FF2B5EF4-FFF2-40B4-BE49-F238E27FC236}">
                          <a16:creationId xmlns:a16="http://schemas.microsoft.com/office/drawing/2014/main" id="{0FDB0BC6-7A01-1DDC-CEFE-89DF9535F095}"/>
                        </a:ext>
                      </a:extLst>
                    </p:cNvPr>
                    <p:cNvGrpSpPr/>
                    <p:nvPr/>
                  </p:nvGrpSpPr>
                  <p:grpSpPr>
                    <a:xfrm>
                      <a:off x="446017" y="2230686"/>
                      <a:ext cx="3875564" cy="3592414"/>
                      <a:chOff x="437537" y="2239474"/>
                      <a:chExt cx="3875564" cy="3592414"/>
                    </a:xfrm>
                  </p:grpSpPr>
                  <p:cxnSp>
                    <p:nvCxnSpPr>
                      <p:cNvPr id="42" name="直線コネクタ 41">
                        <a:extLst>
                          <a:ext uri="{FF2B5EF4-FFF2-40B4-BE49-F238E27FC236}">
                            <a16:creationId xmlns:a16="http://schemas.microsoft.com/office/drawing/2014/main" id="{2EEC650F-0A99-9649-9312-9DE6F2C6FAFD}"/>
                          </a:ext>
                        </a:extLst>
                      </p:cNvPr>
                      <p:cNvCxnSpPr>
                        <a:cxnSpLocks/>
                      </p:cNvCxnSpPr>
                      <p:nvPr/>
                    </p:nvCxnSpPr>
                    <p:spPr>
                      <a:xfrm>
                        <a:off x="437537" y="4116918"/>
                        <a:ext cx="1915646" cy="637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9E08B26E-47F6-8F2D-9C31-B5F253A04FD9}"/>
                          </a:ext>
                        </a:extLst>
                      </p:cNvPr>
                      <p:cNvCxnSpPr>
                        <a:cxnSpLocks/>
                      </p:cNvCxnSpPr>
                      <p:nvPr/>
                    </p:nvCxnSpPr>
                    <p:spPr>
                      <a:xfrm>
                        <a:off x="2353142" y="3528295"/>
                        <a:ext cx="1959959"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9A4A3C9F-FEBF-0096-75E5-FAC6D2B71FDD}"/>
                          </a:ext>
                        </a:extLst>
                      </p:cNvPr>
                      <p:cNvCxnSpPr>
                        <a:cxnSpLocks/>
                      </p:cNvCxnSpPr>
                      <p:nvPr/>
                    </p:nvCxnSpPr>
                    <p:spPr>
                      <a:xfrm flipV="1">
                        <a:off x="452834" y="2239474"/>
                        <a:ext cx="3860267" cy="666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5974770E-FDD7-EB4A-BA38-C4704288C345}"/>
                          </a:ext>
                        </a:extLst>
                      </p:cNvPr>
                      <p:cNvCxnSpPr>
                        <a:cxnSpLocks/>
                      </p:cNvCxnSpPr>
                      <p:nvPr/>
                    </p:nvCxnSpPr>
                    <p:spPr>
                      <a:xfrm flipH="1">
                        <a:off x="2372038" y="3522745"/>
                        <a:ext cx="5511" cy="57931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58" name="テキスト ボックス 57">
                        <a:extLst>
                          <a:ext uri="{FF2B5EF4-FFF2-40B4-BE49-F238E27FC236}">
                            <a16:creationId xmlns:a16="http://schemas.microsoft.com/office/drawing/2014/main" id="{F9754D2F-0745-8DBA-5760-3F5C1D085D7E}"/>
                          </a:ext>
                        </a:extLst>
                      </p:cNvPr>
                      <p:cNvSpPr txBox="1"/>
                      <p:nvPr/>
                    </p:nvSpPr>
                    <p:spPr>
                      <a:xfrm>
                        <a:off x="2743724" y="3665422"/>
                        <a:ext cx="1236036" cy="362442"/>
                      </a:xfrm>
                      <a:prstGeom prst="rect">
                        <a:avLst/>
                      </a:prstGeom>
                      <a:noFill/>
                    </p:spPr>
                    <p:txBody>
                      <a:bodyPr wrap="square" rtlCol="0">
                        <a:spAutoFit/>
                      </a:bodyPr>
                      <a:lstStyle/>
                      <a:p>
                        <a:r>
                          <a:rPr kumimoji="1" lang="ja-JP" altLang="en-US" sz="1600" b="1" u="sng" dirty="0">
                            <a:solidFill>
                              <a:srgbClr val="FF0000"/>
                            </a:solidFill>
                            <a:latin typeface="Meiryo UI" panose="020B0604030504040204" pitchFamily="50" charset="-128"/>
                            <a:ea typeface="Meiryo UI" panose="020B0604030504040204" pitchFamily="50" charset="-128"/>
                          </a:rPr>
                          <a:t>問題点 ①</a:t>
                        </a:r>
                        <a:endParaRPr kumimoji="1" lang="en-US" altLang="ja-JP" sz="1600" b="1" u="sng" dirty="0">
                          <a:solidFill>
                            <a:srgbClr val="FF0000"/>
                          </a:solidFill>
                          <a:latin typeface="Meiryo UI" panose="020B0604030504040204" pitchFamily="50" charset="-128"/>
                          <a:ea typeface="Meiryo UI" panose="020B0604030504040204" pitchFamily="50" charset="-128"/>
                        </a:endParaRPr>
                      </a:p>
                    </p:txBody>
                  </p:sp>
                  <p:cxnSp>
                    <p:nvCxnSpPr>
                      <p:cNvPr id="61" name="直線コネクタ 60">
                        <a:extLst>
                          <a:ext uri="{FF2B5EF4-FFF2-40B4-BE49-F238E27FC236}">
                            <a16:creationId xmlns:a16="http://schemas.microsoft.com/office/drawing/2014/main" id="{677636AB-CF8F-981E-BF22-F961CB48858F}"/>
                          </a:ext>
                        </a:extLst>
                      </p:cNvPr>
                      <p:cNvCxnSpPr>
                        <a:cxnSpLocks/>
                      </p:cNvCxnSpPr>
                      <p:nvPr/>
                    </p:nvCxnSpPr>
                    <p:spPr>
                      <a:xfrm flipV="1">
                        <a:off x="4290405" y="5145649"/>
                        <a:ext cx="0" cy="686239"/>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41F872FB-EE92-42BD-FCF8-584E75536A7C}"/>
                          </a:ext>
                        </a:extLst>
                      </p:cNvPr>
                      <p:cNvCxnSpPr>
                        <a:cxnSpLocks/>
                      </p:cNvCxnSpPr>
                      <p:nvPr/>
                    </p:nvCxnSpPr>
                    <p:spPr>
                      <a:xfrm flipV="1">
                        <a:off x="456311" y="5121776"/>
                        <a:ext cx="0" cy="710112"/>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2114BD8E-ECC2-B9C5-13E0-15F69269B40B}"/>
                          </a:ext>
                        </a:extLst>
                      </p:cNvPr>
                      <p:cNvCxnSpPr>
                        <a:cxnSpLocks/>
                      </p:cNvCxnSpPr>
                      <p:nvPr/>
                    </p:nvCxnSpPr>
                    <p:spPr>
                      <a:xfrm>
                        <a:off x="456311" y="5138065"/>
                        <a:ext cx="3856790" cy="758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4" name="直線コネクタ 63">
                        <a:extLst>
                          <a:ext uri="{FF2B5EF4-FFF2-40B4-BE49-F238E27FC236}">
                            <a16:creationId xmlns:a16="http://schemas.microsoft.com/office/drawing/2014/main" id="{E3BDB0FC-8F31-F77F-1C7D-9A0EC5B1D629}"/>
                          </a:ext>
                        </a:extLst>
                      </p:cNvPr>
                      <p:cNvCxnSpPr>
                        <a:cxnSpLocks/>
                      </p:cNvCxnSpPr>
                      <p:nvPr/>
                    </p:nvCxnSpPr>
                    <p:spPr>
                      <a:xfrm>
                        <a:off x="456311" y="5831888"/>
                        <a:ext cx="3834094"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2" name="テキスト ボックス 81">
                        <a:extLst>
                          <a:ext uri="{FF2B5EF4-FFF2-40B4-BE49-F238E27FC236}">
                            <a16:creationId xmlns:a16="http://schemas.microsoft.com/office/drawing/2014/main" id="{D2CE96C7-464C-A96A-274B-26F59C087FE9}"/>
                          </a:ext>
                        </a:extLst>
                      </p:cNvPr>
                      <p:cNvSpPr txBox="1"/>
                      <p:nvPr/>
                    </p:nvSpPr>
                    <p:spPr>
                      <a:xfrm>
                        <a:off x="1853283" y="5124429"/>
                        <a:ext cx="1247198" cy="362442"/>
                      </a:xfrm>
                      <a:prstGeom prst="rect">
                        <a:avLst/>
                      </a:prstGeom>
                      <a:noFill/>
                    </p:spPr>
                    <p:txBody>
                      <a:bodyPr wrap="square" rtlCol="0">
                        <a:spAutoFit/>
                      </a:bodyPr>
                      <a:lstStyle/>
                      <a:p>
                        <a:r>
                          <a:rPr kumimoji="1" lang="ja-JP" altLang="en-US" sz="1600" b="1" u="sng" dirty="0">
                            <a:solidFill>
                              <a:schemeClr val="accent1"/>
                            </a:solidFill>
                            <a:latin typeface="Meiryo UI" panose="020B0604030504040204" pitchFamily="50" charset="-128"/>
                            <a:ea typeface="Meiryo UI" panose="020B0604030504040204" pitchFamily="50" charset="-128"/>
                          </a:rPr>
                          <a:t>問題点 ②</a:t>
                        </a:r>
                        <a:endParaRPr kumimoji="1" lang="en-US" altLang="ja-JP" sz="1600" b="1" u="sng" dirty="0">
                          <a:solidFill>
                            <a:schemeClr val="accent1"/>
                          </a:solidFill>
                          <a:latin typeface="Meiryo UI" panose="020B0604030504040204" pitchFamily="50" charset="-128"/>
                          <a:ea typeface="Meiryo UI" panose="020B0604030504040204" pitchFamily="50" charset="-128"/>
                        </a:endParaRPr>
                      </a:p>
                    </p:txBody>
                  </p:sp>
                </p:grpSp>
              </p:grpSp>
            </p:grpSp>
          </p:grpSp>
        </p:grpSp>
        <p:sp>
          <p:nvSpPr>
            <p:cNvPr id="115" name="テキスト ボックス 114">
              <a:extLst>
                <a:ext uri="{FF2B5EF4-FFF2-40B4-BE49-F238E27FC236}">
                  <a16:creationId xmlns:a16="http://schemas.microsoft.com/office/drawing/2014/main" id="{6E6E98B4-D2A2-BACE-7C3C-A2BFDA9C28CA}"/>
                </a:ext>
              </a:extLst>
            </p:cNvPr>
            <p:cNvSpPr txBox="1"/>
            <p:nvPr/>
          </p:nvSpPr>
          <p:spPr>
            <a:xfrm>
              <a:off x="1810530" y="1803259"/>
              <a:ext cx="1486873" cy="377436"/>
            </a:xfrm>
            <a:prstGeom prst="rect">
              <a:avLst/>
            </a:prstGeom>
            <a:noFill/>
          </p:spPr>
          <p:txBody>
            <a:bodyPr wrap="square" rtlCol="0">
              <a:spAutoFit/>
            </a:bodyPr>
            <a:lstStyle/>
            <a:p>
              <a:r>
                <a:rPr kumimoji="1" lang="ja-JP" altLang="en-US" sz="1600" b="1" u="sng" dirty="0">
                  <a:latin typeface="Meiryo UI" panose="020B0604030504040204" pitchFamily="50" charset="-128"/>
                  <a:ea typeface="Meiryo UI" panose="020B0604030504040204" pitchFamily="50" charset="-128"/>
                </a:rPr>
                <a:t>収支決算書</a:t>
              </a:r>
            </a:p>
          </p:txBody>
        </p:sp>
      </p:grpSp>
      <p:sp>
        <p:nvSpPr>
          <p:cNvPr id="122" name="テキスト ボックス 121">
            <a:extLst>
              <a:ext uri="{FF2B5EF4-FFF2-40B4-BE49-F238E27FC236}">
                <a16:creationId xmlns:a16="http://schemas.microsoft.com/office/drawing/2014/main" id="{EC955D5A-99B6-7626-642D-CF08D3725BD3}"/>
              </a:ext>
            </a:extLst>
          </p:cNvPr>
          <p:cNvSpPr txBox="1"/>
          <p:nvPr/>
        </p:nvSpPr>
        <p:spPr>
          <a:xfrm>
            <a:off x="405048" y="591437"/>
            <a:ext cx="5643549" cy="369332"/>
          </a:xfrm>
          <a:prstGeom prst="rect">
            <a:avLst/>
          </a:prstGeom>
          <a:noFill/>
        </p:spPr>
        <p:txBody>
          <a:bodyPr wrap="square" rtlCol="0">
            <a:spAutoFit/>
          </a:bodyPr>
          <a:lstStyle/>
          <a:p>
            <a:r>
              <a:rPr kumimoji="1" lang="ja-JP" altLang="en-US" u="sng" dirty="0">
                <a:latin typeface="Meiryo UI" panose="020B0604030504040204" pitchFamily="50" charset="-128"/>
                <a:ea typeface="Meiryo UI" panose="020B0604030504040204" pitchFamily="50" charset="-128"/>
              </a:rPr>
              <a:t>１　</a:t>
            </a:r>
            <a:r>
              <a:rPr kumimoji="1" lang="en-US" altLang="ja-JP" u="sng" dirty="0">
                <a:latin typeface="Meiryo UI" panose="020B0604030504040204" pitchFamily="50" charset="-128"/>
                <a:ea typeface="Meiryo UI" panose="020B0604030504040204" pitchFamily="50" charset="-128"/>
              </a:rPr>
              <a:t> </a:t>
            </a:r>
            <a:r>
              <a:rPr kumimoji="1" lang="ja-JP" altLang="en-US" u="sng" dirty="0">
                <a:latin typeface="Meiryo UI" panose="020B0604030504040204" pitchFamily="50" charset="-128"/>
                <a:ea typeface="Meiryo UI" panose="020B0604030504040204" pitchFamily="50" charset="-128"/>
              </a:rPr>
              <a:t>土地改良区が抱える課題　～慢性的な支出超過～</a:t>
            </a:r>
          </a:p>
        </p:txBody>
      </p:sp>
      <p:grpSp>
        <p:nvGrpSpPr>
          <p:cNvPr id="16" name="グループ化 15">
            <a:extLst>
              <a:ext uri="{FF2B5EF4-FFF2-40B4-BE49-F238E27FC236}">
                <a16:creationId xmlns:a16="http://schemas.microsoft.com/office/drawing/2014/main" id="{27068630-F327-2521-D5F9-52A7C2C4BE1A}"/>
              </a:ext>
            </a:extLst>
          </p:cNvPr>
          <p:cNvGrpSpPr/>
          <p:nvPr/>
        </p:nvGrpSpPr>
        <p:grpSpPr>
          <a:xfrm>
            <a:off x="4668440" y="1013429"/>
            <a:ext cx="3648337" cy="5365830"/>
            <a:chOff x="4668440" y="1013429"/>
            <a:chExt cx="3648337" cy="4345975"/>
          </a:xfrm>
        </p:grpSpPr>
        <p:grpSp>
          <p:nvGrpSpPr>
            <p:cNvPr id="87" name="グループ化 86">
              <a:extLst>
                <a:ext uri="{FF2B5EF4-FFF2-40B4-BE49-F238E27FC236}">
                  <a16:creationId xmlns:a16="http://schemas.microsoft.com/office/drawing/2014/main" id="{3B55B4B7-C1F6-84F9-57F2-E75A2A560E1A}"/>
                </a:ext>
              </a:extLst>
            </p:cNvPr>
            <p:cNvGrpSpPr/>
            <p:nvPr/>
          </p:nvGrpSpPr>
          <p:grpSpPr>
            <a:xfrm>
              <a:off x="4668440" y="1013429"/>
              <a:ext cx="3643635" cy="4100321"/>
              <a:chOff x="4880344" y="897775"/>
              <a:chExt cx="3953577" cy="5271991"/>
            </a:xfrm>
          </p:grpSpPr>
          <p:sp>
            <p:nvSpPr>
              <p:cNvPr id="88" name="テキスト ボックス 87">
                <a:extLst>
                  <a:ext uri="{FF2B5EF4-FFF2-40B4-BE49-F238E27FC236}">
                    <a16:creationId xmlns:a16="http://schemas.microsoft.com/office/drawing/2014/main" id="{7F5237C6-8070-8ED1-463C-764E4A7A9582}"/>
                  </a:ext>
                </a:extLst>
              </p:cNvPr>
              <p:cNvSpPr txBox="1"/>
              <p:nvPr/>
            </p:nvSpPr>
            <p:spPr>
              <a:xfrm>
                <a:off x="5020011" y="948412"/>
                <a:ext cx="1396500" cy="395724"/>
              </a:xfrm>
              <a:prstGeom prst="rect">
                <a:avLst/>
              </a:prstGeom>
              <a:noFill/>
            </p:spPr>
            <p:txBody>
              <a:bodyPr wrap="square" rtlCol="0">
                <a:spAutoFit/>
              </a:bodyPr>
              <a:lstStyle/>
              <a:p>
                <a:r>
                  <a:rPr kumimoji="1" lang="ja-JP" altLang="en-US" sz="1400" b="1" u="sng" dirty="0">
                    <a:solidFill>
                      <a:srgbClr val="FF0000"/>
                    </a:solidFill>
                    <a:latin typeface="Meiryo UI" panose="020B0604030504040204" pitchFamily="50" charset="-128"/>
                    <a:ea typeface="Meiryo UI" panose="020B0604030504040204" pitchFamily="50" charset="-128"/>
                  </a:rPr>
                  <a:t>問題点</a:t>
                </a:r>
                <a:r>
                  <a:rPr lang="ja-JP" altLang="en-US" sz="1400" b="1" u="sng" dirty="0">
                    <a:solidFill>
                      <a:srgbClr val="FF0000"/>
                    </a:solidFill>
                    <a:latin typeface="Meiryo UI" panose="020B0604030504040204" pitchFamily="50" charset="-128"/>
                    <a:ea typeface="Meiryo UI" panose="020B0604030504040204" pitchFamily="50" charset="-128"/>
                  </a:rPr>
                  <a:t> </a:t>
                </a:r>
                <a:r>
                  <a:rPr kumimoji="1" lang="ja-JP" altLang="en-US" sz="1400" b="1" u="sng" dirty="0">
                    <a:solidFill>
                      <a:srgbClr val="FF0000"/>
                    </a:solidFill>
                    <a:latin typeface="Meiryo UI" panose="020B0604030504040204" pitchFamily="50" charset="-128"/>
                    <a:ea typeface="Meiryo UI" panose="020B0604030504040204" pitchFamily="50" charset="-128"/>
                  </a:rPr>
                  <a:t>①</a:t>
                </a:r>
                <a:endParaRPr kumimoji="1" lang="en-US" altLang="ja-JP" sz="1400" b="1" u="sng" dirty="0">
                  <a:solidFill>
                    <a:srgbClr val="FF0000"/>
                  </a:solidFill>
                  <a:latin typeface="Meiryo UI" panose="020B0604030504040204" pitchFamily="50" charset="-128"/>
                  <a:ea typeface="Meiryo UI" panose="020B0604030504040204" pitchFamily="50" charset="-128"/>
                </a:endParaRPr>
              </a:p>
            </p:txBody>
          </p:sp>
          <p:sp>
            <p:nvSpPr>
              <p:cNvPr id="89" name="テキスト ボックス 88">
                <a:extLst>
                  <a:ext uri="{FF2B5EF4-FFF2-40B4-BE49-F238E27FC236}">
                    <a16:creationId xmlns:a16="http://schemas.microsoft.com/office/drawing/2014/main" id="{09615955-A7CE-8B6B-9FF8-CF9E53B0FD04}"/>
                  </a:ext>
                </a:extLst>
              </p:cNvPr>
              <p:cNvSpPr txBox="1"/>
              <p:nvPr/>
            </p:nvSpPr>
            <p:spPr>
              <a:xfrm>
                <a:off x="5032536" y="2765030"/>
                <a:ext cx="1440671" cy="395723"/>
              </a:xfrm>
              <a:prstGeom prst="rect">
                <a:avLst/>
              </a:prstGeom>
              <a:noFill/>
            </p:spPr>
            <p:txBody>
              <a:bodyPr wrap="square" rtlCol="0">
                <a:spAutoFit/>
              </a:bodyPr>
              <a:lstStyle/>
              <a:p>
                <a:r>
                  <a:rPr kumimoji="1" lang="ja-JP" altLang="en-US" sz="1400" b="1" u="sng" dirty="0">
                    <a:solidFill>
                      <a:schemeClr val="accent1"/>
                    </a:solidFill>
                    <a:latin typeface="Meiryo UI" panose="020B0604030504040204" pitchFamily="50" charset="-128"/>
                    <a:ea typeface="Meiryo UI" panose="020B0604030504040204" pitchFamily="50" charset="-128"/>
                  </a:rPr>
                  <a:t>問題点 ②</a:t>
                </a:r>
                <a:endParaRPr kumimoji="1" lang="en-US" altLang="ja-JP" sz="1400" b="1" u="sng" dirty="0">
                  <a:solidFill>
                    <a:schemeClr val="accent1"/>
                  </a:solidFill>
                  <a:latin typeface="Meiryo UI" panose="020B0604030504040204" pitchFamily="50" charset="-128"/>
                  <a:ea typeface="Meiryo UI" panose="020B0604030504040204" pitchFamily="50" charset="-128"/>
                </a:endParaRPr>
              </a:p>
            </p:txBody>
          </p:sp>
          <p:sp>
            <p:nvSpPr>
              <p:cNvPr id="90" name="テキスト ボックス 89">
                <a:extLst>
                  <a:ext uri="{FF2B5EF4-FFF2-40B4-BE49-F238E27FC236}">
                    <a16:creationId xmlns:a16="http://schemas.microsoft.com/office/drawing/2014/main" id="{D34E2206-0C18-6C5B-56BD-5B74D54359D3}"/>
                  </a:ext>
                </a:extLst>
              </p:cNvPr>
              <p:cNvSpPr txBox="1"/>
              <p:nvPr/>
            </p:nvSpPr>
            <p:spPr>
              <a:xfrm>
                <a:off x="5020011" y="1238044"/>
                <a:ext cx="3647743" cy="1217941"/>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事業活動収支が支出超過（赤字状態）</a:t>
                </a:r>
                <a:endParaRPr kumimoji="1"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　</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積立資産を取り崩して補填</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積立をする余裕がなくなる</a:t>
                </a:r>
                <a:endParaRPr lang="en-US" altLang="ja-JP" sz="1400" dirty="0">
                  <a:latin typeface="Meiryo UI" panose="020B0604030504040204" pitchFamily="50" charset="-128"/>
                  <a:ea typeface="Meiryo UI" panose="020B0604030504040204" pitchFamily="50" charset="-128"/>
                </a:endParaRPr>
              </a:p>
            </p:txBody>
          </p:sp>
          <p:sp>
            <p:nvSpPr>
              <p:cNvPr id="91" name="矢印: 右 90">
                <a:extLst>
                  <a:ext uri="{FF2B5EF4-FFF2-40B4-BE49-F238E27FC236}">
                    <a16:creationId xmlns:a16="http://schemas.microsoft.com/office/drawing/2014/main" id="{37CBC9FC-D11C-02FD-F368-3741D9D7979F}"/>
                  </a:ext>
                </a:extLst>
              </p:cNvPr>
              <p:cNvSpPr/>
              <p:nvPr/>
            </p:nvSpPr>
            <p:spPr>
              <a:xfrm rot="5400000">
                <a:off x="6589747" y="3779692"/>
                <a:ext cx="508269" cy="2048861"/>
              </a:xfrm>
              <a:prstGeom prst="rightArrow">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Meiryo UI" panose="020B0604030504040204" pitchFamily="50" charset="-128"/>
                  <a:ea typeface="Meiryo UI" panose="020B0604030504040204" pitchFamily="50" charset="-128"/>
                </a:endParaRPr>
              </a:p>
            </p:txBody>
          </p:sp>
          <p:sp>
            <p:nvSpPr>
              <p:cNvPr id="96" name="テキスト ボックス 95">
                <a:extLst>
                  <a:ext uri="{FF2B5EF4-FFF2-40B4-BE49-F238E27FC236}">
                    <a16:creationId xmlns:a16="http://schemas.microsoft.com/office/drawing/2014/main" id="{8EA6228C-48CC-E7EA-AF7A-B424C1805414}"/>
                  </a:ext>
                </a:extLst>
              </p:cNvPr>
              <p:cNvSpPr txBox="1"/>
              <p:nvPr/>
            </p:nvSpPr>
            <p:spPr>
              <a:xfrm>
                <a:off x="5150234" y="5432591"/>
                <a:ext cx="3419586" cy="737175"/>
              </a:xfrm>
              <a:prstGeom prst="rect">
                <a:avLst/>
              </a:prstGeom>
              <a:noFill/>
            </p:spPr>
            <p:txBody>
              <a:bodyPr wrap="square" rtlCol="0">
                <a:spAutoFit/>
              </a:bodyPr>
              <a:lstStyle/>
              <a:p>
                <a:r>
                  <a:rPr kumimoji="1" lang="ja-JP" altLang="en-US" sz="2000" b="1" dirty="0">
                    <a:solidFill>
                      <a:srgbClr val="FF0000"/>
                    </a:solidFill>
                    <a:latin typeface="Meiryo UI" panose="020B0604030504040204" pitchFamily="50" charset="-128"/>
                    <a:ea typeface="Meiryo UI" panose="020B0604030504040204" pitchFamily="50" charset="-128"/>
                  </a:rPr>
                  <a:t>積立資産が尽きる前に収支</a:t>
                </a:r>
                <a:endParaRPr kumimoji="1" lang="en-US" altLang="ja-JP" sz="2000" b="1" dirty="0">
                  <a:solidFill>
                    <a:srgbClr val="FF0000"/>
                  </a:solidFill>
                  <a:latin typeface="Meiryo UI" panose="020B0604030504040204" pitchFamily="50" charset="-128"/>
                  <a:ea typeface="Meiryo UI" panose="020B0604030504040204" pitchFamily="50" charset="-128"/>
                </a:endParaRPr>
              </a:p>
              <a:p>
                <a:r>
                  <a:rPr kumimoji="1" lang="ja-JP" altLang="en-US" sz="2000" b="1" dirty="0">
                    <a:solidFill>
                      <a:srgbClr val="FF0000"/>
                    </a:solidFill>
                    <a:latin typeface="Meiryo UI" panose="020B0604030504040204" pitchFamily="50" charset="-128"/>
                    <a:ea typeface="Meiryo UI" panose="020B0604030504040204" pitchFamily="50" charset="-128"/>
                  </a:rPr>
                  <a:t>構造の改善が必要</a:t>
                </a:r>
                <a:endParaRPr kumimoji="1" lang="en-US" altLang="ja-JP" sz="2000" b="1" dirty="0">
                  <a:solidFill>
                    <a:srgbClr val="FF0000"/>
                  </a:solidFill>
                  <a:latin typeface="Meiryo UI" panose="020B0604030504040204" pitchFamily="50" charset="-128"/>
                  <a:ea typeface="Meiryo UI" panose="020B0604030504040204" pitchFamily="50" charset="-128"/>
                </a:endParaRPr>
              </a:p>
            </p:txBody>
          </p:sp>
          <p:sp>
            <p:nvSpPr>
              <p:cNvPr id="93" name="テキスト ボックス 92">
                <a:extLst>
                  <a:ext uri="{FF2B5EF4-FFF2-40B4-BE49-F238E27FC236}">
                    <a16:creationId xmlns:a16="http://schemas.microsoft.com/office/drawing/2014/main" id="{69768372-8491-4427-9DC1-E8B8A351940E}"/>
                  </a:ext>
                </a:extLst>
              </p:cNvPr>
              <p:cNvSpPr txBox="1"/>
              <p:nvPr/>
            </p:nvSpPr>
            <p:spPr>
              <a:xfrm>
                <a:off x="5046511" y="3080652"/>
                <a:ext cx="3787410" cy="1442299"/>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単年度収支は見かけ上、均衡している</a:t>
                </a:r>
                <a:endParaRPr kumimoji="1"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積立資産を取り崩した結果、均衡しているだけ</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積立をする余裕がなくなる</a:t>
                </a:r>
                <a:endParaRPr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p:txBody>
          </p:sp>
          <p:sp>
            <p:nvSpPr>
              <p:cNvPr id="94" name="正方形/長方形 93">
                <a:extLst>
                  <a:ext uri="{FF2B5EF4-FFF2-40B4-BE49-F238E27FC236}">
                    <a16:creationId xmlns:a16="http://schemas.microsoft.com/office/drawing/2014/main" id="{AE78F64D-9A8D-F0A9-0BBE-C7F2085CAF8A}"/>
                  </a:ext>
                </a:extLst>
              </p:cNvPr>
              <p:cNvSpPr/>
              <p:nvPr/>
            </p:nvSpPr>
            <p:spPr>
              <a:xfrm>
                <a:off x="4880344" y="897775"/>
                <a:ext cx="3932355" cy="1645204"/>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Meiryo UI" panose="020B0604030504040204" pitchFamily="50" charset="-128"/>
                  <a:ea typeface="Meiryo UI" panose="020B0604030504040204" pitchFamily="50" charset="-128"/>
                </a:endParaRPr>
              </a:p>
            </p:txBody>
          </p:sp>
          <p:sp>
            <p:nvSpPr>
              <p:cNvPr id="95" name="正方形/長方形 94">
                <a:extLst>
                  <a:ext uri="{FF2B5EF4-FFF2-40B4-BE49-F238E27FC236}">
                    <a16:creationId xmlns:a16="http://schemas.microsoft.com/office/drawing/2014/main" id="{CD61B587-DAA2-880E-2340-1F8325EE70A7}"/>
                  </a:ext>
                </a:extLst>
              </p:cNvPr>
              <p:cNvSpPr/>
              <p:nvPr/>
            </p:nvSpPr>
            <p:spPr>
              <a:xfrm>
                <a:off x="4895665" y="2688056"/>
                <a:ext cx="3928725" cy="1723470"/>
              </a:xfrm>
              <a:prstGeom prst="rect">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Meiryo UI" panose="020B0604030504040204" pitchFamily="50" charset="-128"/>
                  <a:ea typeface="Meiryo UI" panose="020B0604030504040204" pitchFamily="50" charset="-128"/>
                </a:endParaRPr>
              </a:p>
            </p:txBody>
          </p:sp>
        </p:grpSp>
        <p:sp>
          <p:nvSpPr>
            <p:cNvPr id="124" name="フレーム 123">
              <a:extLst>
                <a:ext uri="{FF2B5EF4-FFF2-40B4-BE49-F238E27FC236}">
                  <a16:creationId xmlns:a16="http://schemas.microsoft.com/office/drawing/2014/main" id="{E37494BA-0AAA-8B04-C4B3-5CACE5A2A91A}"/>
                </a:ext>
              </a:extLst>
            </p:cNvPr>
            <p:cNvSpPr/>
            <p:nvPr/>
          </p:nvSpPr>
          <p:spPr>
            <a:xfrm>
              <a:off x="4669073" y="4320709"/>
              <a:ext cx="3647704" cy="1038695"/>
            </a:xfrm>
            <a:prstGeom prst="frame">
              <a:avLst>
                <a:gd name="adj1" fmla="val 6631"/>
              </a:avLst>
            </a:prstGeom>
            <a:solidFill>
              <a:schemeClr val="accent6"/>
            </a:solidFill>
            <a:ln w="285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5" name="タイトル 1">
            <a:extLst>
              <a:ext uri="{FF2B5EF4-FFF2-40B4-BE49-F238E27FC236}">
                <a16:creationId xmlns:a16="http://schemas.microsoft.com/office/drawing/2014/main" id="{762BF2D2-C8E5-370C-8986-3326B962F5F5}"/>
              </a:ext>
            </a:extLst>
          </p:cNvPr>
          <p:cNvSpPr txBox="1">
            <a:spLocks/>
          </p:cNvSpPr>
          <p:nvPr/>
        </p:nvSpPr>
        <p:spPr>
          <a:xfrm>
            <a:off x="0" y="227285"/>
            <a:ext cx="8118763" cy="347405"/>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　</a:t>
            </a:r>
            <a:r>
              <a:rPr kumimoji="1" lang="en-US" altLang="ja-JP"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Ⅳ</a:t>
            </a: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　収支構造の分析</a:t>
            </a:r>
          </a:p>
        </p:txBody>
      </p:sp>
    </p:spTree>
    <p:extLst>
      <p:ext uri="{BB962C8B-B14F-4D97-AF65-F5344CB8AC3E}">
        <p14:creationId xmlns:p14="http://schemas.microsoft.com/office/powerpoint/2010/main" val="1622528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スライド番号プレースホルダー 31">
            <a:extLst>
              <a:ext uri="{FF2B5EF4-FFF2-40B4-BE49-F238E27FC236}">
                <a16:creationId xmlns:a16="http://schemas.microsoft.com/office/drawing/2014/main" id="{778F4E0E-8924-44CE-96CE-BCF9D7328AFB}"/>
              </a:ext>
            </a:extLst>
          </p:cNvPr>
          <p:cNvSpPr>
            <a:spLocks noGrp="1"/>
          </p:cNvSpPr>
          <p:nvPr>
            <p:ph type="sldNum" sz="quarter" idx="12"/>
          </p:nvPr>
        </p:nvSpPr>
        <p:spPr/>
        <p:txBody>
          <a:bodyPr/>
          <a:lstStyle/>
          <a:p>
            <a:fld id="{D0493EAD-98C2-43FC-AC56-FA71A07A685E}" type="slidenum">
              <a:rPr kumimoji="1" lang="ja-JP" altLang="en-US" smtClean="0"/>
              <a:t>16</a:t>
            </a:fld>
            <a:endParaRPr kumimoji="1" lang="ja-JP" altLang="en-US" dirty="0"/>
          </a:p>
        </p:txBody>
      </p:sp>
      <p:grpSp>
        <p:nvGrpSpPr>
          <p:cNvPr id="118" name="グループ化 117">
            <a:extLst>
              <a:ext uri="{FF2B5EF4-FFF2-40B4-BE49-F238E27FC236}">
                <a16:creationId xmlns:a16="http://schemas.microsoft.com/office/drawing/2014/main" id="{83E9AC29-67CF-E6CC-3EEC-50EFA6878DB2}"/>
              </a:ext>
            </a:extLst>
          </p:cNvPr>
          <p:cNvGrpSpPr/>
          <p:nvPr/>
        </p:nvGrpSpPr>
        <p:grpSpPr>
          <a:xfrm>
            <a:off x="347453" y="936220"/>
            <a:ext cx="3968889" cy="5139738"/>
            <a:chOff x="411137" y="1803259"/>
            <a:chExt cx="3968889" cy="4643779"/>
          </a:xfrm>
        </p:grpSpPr>
        <p:grpSp>
          <p:nvGrpSpPr>
            <p:cNvPr id="102" name="グループ化 101">
              <a:extLst>
                <a:ext uri="{FF2B5EF4-FFF2-40B4-BE49-F238E27FC236}">
                  <a16:creationId xmlns:a16="http://schemas.microsoft.com/office/drawing/2014/main" id="{CBFC3C6C-7918-DFA7-6471-07E09E989133}"/>
                </a:ext>
              </a:extLst>
            </p:cNvPr>
            <p:cNvGrpSpPr/>
            <p:nvPr/>
          </p:nvGrpSpPr>
          <p:grpSpPr>
            <a:xfrm>
              <a:off x="411137" y="2119467"/>
              <a:ext cx="3968889" cy="4327571"/>
              <a:chOff x="370898" y="2194090"/>
              <a:chExt cx="3968889" cy="4327571"/>
            </a:xfrm>
          </p:grpSpPr>
          <p:cxnSp>
            <p:nvCxnSpPr>
              <p:cNvPr id="51" name="直線コネクタ 50">
                <a:extLst>
                  <a:ext uri="{FF2B5EF4-FFF2-40B4-BE49-F238E27FC236}">
                    <a16:creationId xmlns:a16="http://schemas.microsoft.com/office/drawing/2014/main" id="{347BC90F-AC30-F789-408D-1F4AD6A711EC}"/>
                  </a:ext>
                </a:extLst>
              </p:cNvPr>
              <p:cNvCxnSpPr>
                <a:cxnSpLocks/>
              </p:cNvCxnSpPr>
              <p:nvPr/>
            </p:nvCxnSpPr>
            <p:spPr>
              <a:xfrm>
                <a:off x="4238049" y="2579470"/>
                <a:ext cx="0" cy="200569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01" name="グループ化 100">
                <a:extLst>
                  <a:ext uri="{FF2B5EF4-FFF2-40B4-BE49-F238E27FC236}">
                    <a16:creationId xmlns:a16="http://schemas.microsoft.com/office/drawing/2014/main" id="{5C235032-105E-B5D1-5801-4FA48F2DC588}"/>
                  </a:ext>
                </a:extLst>
              </p:cNvPr>
              <p:cNvGrpSpPr/>
              <p:nvPr/>
            </p:nvGrpSpPr>
            <p:grpSpPr>
              <a:xfrm>
                <a:off x="370898" y="2194090"/>
                <a:ext cx="3968889" cy="4327571"/>
                <a:chOff x="370898" y="2194090"/>
                <a:chExt cx="3968889" cy="4327571"/>
              </a:xfrm>
            </p:grpSpPr>
            <p:cxnSp>
              <p:nvCxnSpPr>
                <p:cNvPr id="44" name="直線コネクタ 43">
                  <a:extLst>
                    <a:ext uri="{FF2B5EF4-FFF2-40B4-BE49-F238E27FC236}">
                      <a16:creationId xmlns:a16="http://schemas.microsoft.com/office/drawing/2014/main" id="{BA02FCDB-FFF9-A217-9FEF-E6B4E1C81CA6}"/>
                    </a:ext>
                  </a:extLst>
                </p:cNvPr>
                <p:cNvCxnSpPr>
                  <a:cxnSpLocks/>
                </p:cNvCxnSpPr>
                <p:nvPr/>
              </p:nvCxnSpPr>
              <p:spPr>
                <a:xfrm flipV="1">
                  <a:off x="444708" y="2585220"/>
                  <a:ext cx="0" cy="144473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00" name="グループ化 99">
                  <a:extLst>
                    <a:ext uri="{FF2B5EF4-FFF2-40B4-BE49-F238E27FC236}">
                      <a16:creationId xmlns:a16="http://schemas.microsoft.com/office/drawing/2014/main" id="{56730B6D-70AD-AE1F-3D59-2DEF4143339F}"/>
                    </a:ext>
                  </a:extLst>
                </p:cNvPr>
                <p:cNvGrpSpPr/>
                <p:nvPr/>
              </p:nvGrpSpPr>
              <p:grpSpPr>
                <a:xfrm>
                  <a:off x="370898" y="2194090"/>
                  <a:ext cx="3968889" cy="4327571"/>
                  <a:chOff x="422364" y="1803545"/>
                  <a:chExt cx="3968889" cy="4327571"/>
                </a:xfrm>
              </p:grpSpPr>
              <p:sp>
                <p:nvSpPr>
                  <p:cNvPr id="33" name="テキスト ボックス 32">
                    <a:extLst>
                      <a:ext uri="{FF2B5EF4-FFF2-40B4-BE49-F238E27FC236}">
                        <a16:creationId xmlns:a16="http://schemas.microsoft.com/office/drawing/2014/main" id="{2AEE2AAE-7D7F-E306-5AFB-C48BE76EFAB2}"/>
                      </a:ext>
                    </a:extLst>
                  </p:cNvPr>
                  <p:cNvSpPr txBox="1"/>
                  <p:nvPr/>
                </p:nvSpPr>
                <p:spPr>
                  <a:xfrm>
                    <a:off x="575657" y="2571879"/>
                    <a:ext cx="1838731" cy="669092"/>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・土地改良事業費支出</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・付帯事業費支出</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・一般管理費支出　等</a:t>
                    </a:r>
                    <a:endParaRPr kumimoji="1" lang="en-US" altLang="ja-JP" sz="1100" dirty="0">
                      <a:latin typeface="Meiryo UI" panose="020B0604030504040204" pitchFamily="50" charset="-128"/>
                      <a:ea typeface="Meiryo UI" panose="020B0604030504040204" pitchFamily="50" charset="-128"/>
                    </a:endParaRPr>
                  </a:p>
                </p:txBody>
              </p:sp>
              <p:sp>
                <p:nvSpPr>
                  <p:cNvPr id="34" name="テキスト ボックス 33">
                    <a:extLst>
                      <a:ext uri="{FF2B5EF4-FFF2-40B4-BE49-F238E27FC236}">
                        <a16:creationId xmlns:a16="http://schemas.microsoft.com/office/drawing/2014/main" id="{9B7DA871-ADE8-23D1-8481-EB732FC09A26}"/>
                      </a:ext>
                    </a:extLst>
                  </p:cNvPr>
                  <p:cNvSpPr txBox="1"/>
                  <p:nvPr/>
                </p:nvSpPr>
                <p:spPr>
                  <a:xfrm>
                    <a:off x="2459955" y="2541897"/>
                    <a:ext cx="1572186" cy="542251"/>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・土地改良事業収入</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・付帯事業収入</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・補助金等収入　等</a:t>
                    </a:r>
                    <a:endParaRPr lang="en-US" altLang="ja-JP" sz="1100" dirty="0">
                      <a:latin typeface="Meiryo UI" panose="020B0604030504040204" pitchFamily="50" charset="-128"/>
                      <a:ea typeface="Meiryo UI" panose="020B0604030504040204" pitchFamily="50" charset="-128"/>
                    </a:endParaRPr>
                  </a:p>
                </p:txBody>
              </p:sp>
              <p:sp>
                <p:nvSpPr>
                  <p:cNvPr id="35" name="テキスト ボックス 34">
                    <a:extLst>
                      <a:ext uri="{FF2B5EF4-FFF2-40B4-BE49-F238E27FC236}">
                        <a16:creationId xmlns:a16="http://schemas.microsoft.com/office/drawing/2014/main" id="{AA7FCD7B-0124-905A-A5A0-95006CCE2543}"/>
                      </a:ext>
                    </a:extLst>
                  </p:cNvPr>
                  <p:cNvSpPr txBox="1"/>
                  <p:nvPr/>
                </p:nvSpPr>
                <p:spPr>
                  <a:xfrm>
                    <a:off x="578612" y="4505299"/>
                    <a:ext cx="1604518" cy="461290"/>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・特定資産積立支出</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・他会計繰出額</a:t>
                    </a:r>
                    <a:endParaRPr kumimoji="1" lang="en-US" altLang="ja-JP" sz="1100" dirty="0">
                      <a:latin typeface="Meiryo UI" panose="020B0604030504040204" pitchFamily="50" charset="-128"/>
                      <a:ea typeface="Meiryo UI" panose="020B0604030504040204" pitchFamily="50" charset="-128"/>
                    </a:endParaRPr>
                  </a:p>
                </p:txBody>
              </p:sp>
              <p:sp>
                <p:nvSpPr>
                  <p:cNvPr id="38" name="テキスト ボックス 37">
                    <a:extLst>
                      <a:ext uri="{FF2B5EF4-FFF2-40B4-BE49-F238E27FC236}">
                        <a16:creationId xmlns:a16="http://schemas.microsoft.com/office/drawing/2014/main" id="{4D826ECA-417B-2E92-71AD-5EA3DF6245C4}"/>
                      </a:ext>
                    </a:extLst>
                  </p:cNvPr>
                  <p:cNvSpPr txBox="1"/>
                  <p:nvPr/>
                </p:nvSpPr>
                <p:spPr>
                  <a:xfrm>
                    <a:off x="2565193" y="4484600"/>
                    <a:ext cx="1516607" cy="461290"/>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・特定資産取崩収入</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・他会計繰入金</a:t>
                    </a:r>
                    <a:endParaRPr kumimoji="1" lang="en-US" altLang="ja-JP" sz="1100" dirty="0">
                      <a:latin typeface="Meiryo UI" panose="020B0604030504040204" pitchFamily="50" charset="-128"/>
                      <a:ea typeface="Meiryo UI" panose="020B0604030504040204" pitchFamily="50" charset="-128"/>
                    </a:endParaRPr>
                  </a:p>
                </p:txBody>
              </p:sp>
              <p:grpSp>
                <p:nvGrpSpPr>
                  <p:cNvPr id="99" name="グループ化 98">
                    <a:extLst>
                      <a:ext uri="{FF2B5EF4-FFF2-40B4-BE49-F238E27FC236}">
                        <a16:creationId xmlns:a16="http://schemas.microsoft.com/office/drawing/2014/main" id="{1FB4F1A7-49FB-CD8B-9FD4-796804CFAFF6}"/>
                      </a:ext>
                    </a:extLst>
                  </p:cNvPr>
                  <p:cNvGrpSpPr/>
                  <p:nvPr/>
                </p:nvGrpSpPr>
                <p:grpSpPr>
                  <a:xfrm>
                    <a:off x="422364" y="1803545"/>
                    <a:ext cx="3968889" cy="4327571"/>
                    <a:chOff x="422364" y="1846217"/>
                    <a:chExt cx="3968889" cy="4327571"/>
                  </a:xfrm>
                </p:grpSpPr>
                <p:grpSp>
                  <p:nvGrpSpPr>
                    <p:cNvPr id="2" name="グループ化 1">
                      <a:extLst>
                        <a:ext uri="{FF2B5EF4-FFF2-40B4-BE49-F238E27FC236}">
                          <a16:creationId xmlns:a16="http://schemas.microsoft.com/office/drawing/2014/main" id="{973E1FD0-CED8-E67E-1608-C2D45852C97F}"/>
                        </a:ext>
                      </a:extLst>
                    </p:cNvPr>
                    <p:cNvGrpSpPr/>
                    <p:nvPr/>
                  </p:nvGrpSpPr>
                  <p:grpSpPr>
                    <a:xfrm>
                      <a:off x="422364" y="1846217"/>
                      <a:ext cx="3968889" cy="4327571"/>
                      <a:chOff x="271102" y="1030581"/>
                      <a:chExt cx="4405881" cy="5325769"/>
                    </a:xfrm>
                  </p:grpSpPr>
                  <p:cxnSp>
                    <p:nvCxnSpPr>
                      <p:cNvPr id="3" name="直線コネクタ 2">
                        <a:extLst>
                          <a:ext uri="{FF2B5EF4-FFF2-40B4-BE49-F238E27FC236}">
                            <a16:creationId xmlns:a16="http://schemas.microsoft.com/office/drawing/2014/main" id="{FE0BE694-308B-7CAE-4AC6-40B3B8166EC4}"/>
                          </a:ext>
                        </a:extLst>
                      </p:cNvPr>
                      <p:cNvCxnSpPr>
                        <a:cxnSpLocks/>
                      </p:cNvCxnSpPr>
                      <p:nvPr/>
                    </p:nvCxnSpPr>
                    <p:spPr>
                      <a:xfrm>
                        <a:off x="278247" y="5936051"/>
                        <a:ext cx="4328537" cy="0"/>
                      </a:xfrm>
                      <a:prstGeom prst="line">
                        <a:avLst/>
                      </a:prstGeom>
                      <a:ln w="12700"/>
                    </p:spPr>
                    <p:style>
                      <a:lnRef idx="1">
                        <a:schemeClr val="dk1"/>
                      </a:lnRef>
                      <a:fillRef idx="0">
                        <a:schemeClr val="dk1"/>
                      </a:fillRef>
                      <a:effectRef idx="0">
                        <a:schemeClr val="dk1"/>
                      </a:effectRef>
                      <a:fontRef idx="minor">
                        <a:schemeClr val="tx1"/>
                      </a:fontRef>
                    </p:style>
                  </p:cxnSp>
                  <p:grpSp>
                    <p:nvGrpSpPr>
                      <p:cNvPr id="4" name="グループ化 3">
                        <a:extLst>
                          <a:ext uri="{FF2B5EF4-FFF2-40B4-BE49-F238E27FC236}">
                            <a16:creationId xmlns:a16="http://schemas.microsoft.com/office/drawing/2014/main" id="{25DBEAD3-EAE1-BA69-9E16-3749D116F849}"/>
                          </a:ext>
                        </a:extLst>
                      </p:cNvPr>
                      <p:cNvGrpSpPr/>
                      <p:nvPr/>
                    </p:nvGrpSpPr>
                    <p:grpSpPr>
                      <a:xfrm>
                        <a:off x="271102" y="1030581"/>
                        <a:ext cx="4405881" cy="5325769"/>
                        <a:chOff x="454012" y="1102018"/>
                        <a:chExt cx="4405881" cy="5325769"/>
                      </a:xfrm>
                    </p:grpSpPr>
                    <p:sp>
                      <p:nvSpPr>
                        <p:cNvPr id="8" name="正方形/長方形 7">
                          <a:extLst>
                            <a:ext uri="{FF2B5EF4-FFF2-40B4-BE49-F238E27FC236}">
                              <a16:creationId xmlns:a16="http://schemas.microsoft.com/office/drawing/2014/main" id="{9E2B8B7B-22B8-2562-1CDF-6CFF067DF2AD}"/>
                            </a:ext>
                          </a:extLst>
                        </p:cNvPr>
                        <p:cNvSpPr/>
                        <p:nvPr/>
                      </p:nvSpPr>
                      <p:spPr>
                        <a:xfrm>
                          <a:off x="454012" y="1102018"/>
                          <a:ext cx="4341236" cy="532576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Meiryo UI" panose="020B0604030504040204" pitchFamily="50" charset="-128"/>
                            <a:ea typeface="Meiryo UI" panose="020B0604030504040204" pitchFamily="50" charset="-128"/>
                          </a:endParaRPr>
                        </a:p>
                      </p:txBody>
                    </p:sp>
                    <p:cxnSp>
                      <p:nvCxnSpPr>
                        <p:cNvPr id="9" name="直線コネクタ 8">
                          <a:extLst>
                            <a:ext uri="{FF2B5EF4-FFF2-40B4-BE49-F238E27FC236}">
                              <a16:creationId xmlns:a16="http://schemas.microsoft.com/office/drawing/2014/main" id="{2573B9F9-AB1C-0FC9-3FD1-CC1F28AD8BE8}"/>
                            </a:ext>
                          </a:extLst>
                        </p:cNvPr>
                        <p:cNvCxnSpPr>
                          <a:cxnSpLocks/>
                          <a:stCxn id="8" idx="0"/>
                          <a:endCxn id="8" idx="2"/>
                        </p:cNvCxnSpPr>
                        <p:nvPr/>
                      </p:nvCxnSpPr>
                      <p:spPr>
                        <a:xfrm>
                          <a:off x="2624630" y="1102018"/>
                          <a:ext cx="0" cy="53257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EA06D5E3-D16D-AB87-7F48-25CA66326CAD}"/>
                            </a:ext>
                          </a:extLst>
                        </p:cNvPr>
                        <p:cNvCxnSpPr>
                          <a:cxnSpLocks/>
                        </p:cNvCxnSpPr>
                        <p:nvPr/>
                      </p:nvCxnSpPr>
                      <p:spPr>
                        <a:xfrm>
                          <a:off x="461157" y="1507045"/>
                          <a:ext cx="4337951" cy="12239"/>
                        </a:xfrm>
                        <a:prstGeom prst="line">
                          <a:avLst/>
                        </a:prstGeom>
                        <a:ln w="12700"/>
                      </p:spPr>
                      <p:style>
                        <a:lnRef idx="1">
                          <a:schemeClr val="dk1"/>
                        </a:lnRef>
                        <a:fillRef idx="0">
                          <a:schemeClr val="dk1"/>
                        </a:fillRef>
                        <a:effectRef idx="0">
                          <a:schemeClr val="dk1"/>
                        </a:effectRef>
                        <a:fontRef idx="minor">
                          <a:schemeClr val="tx1"/>
                        </a:fontRef>
                      </p:style>
                    </p:cxnSp>
                    <p:cxnSp>
                      <p:nvCxnSpPr>
                        <p:cNvPr id="14" name="直線コネクタ 13">
                          <a:extLst>
                            <a:ext uri="{FF2B5EF4-FFF2-40B4-BE49-F238E27FC236}">
                              <a16:creationId xmlns:a16="http://schemas.microsoft.com/office/drawing/2014/main" id="{36740664-6C38-2792-23E7-6A58A1838200}"/>
                            </a:ext>
                          </a:extLst>
                        </p:cNvPr>
                        <p:cNvCxnSpPr>
                          <a:cxnSpLocks/>
                        </p:cNvCxnSpPr>
                        <p:nvPr/>
                      </p:nvCxnSpPr>
                      <p:spPr>
                        <a:xfrm>
                          <a:off x="461157" y="3365474"/>
                          <a:ext cx="216347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 name="直線コネクタ 14">
                          <a:extLst>
                            <a:ext uri="{FF2B5EF4-FFF2-40B4-BE49-F238E27FC236}">
                              <a16:creationId xmlns:a16="http://schemas.microsoft.com/office/drawing/2014/main" id="{468C8CFE-84FB-EE09-33C1-A1456F9CBCA1}"/>
                            </a:ext>
                          </a:extLst>
                        </p:cNvPr>
                        <p:cNvCxnSpPr>
                          <a:cxnSpLocks/>
                        </p:cNvCxnSpPr>
                        <p:nvPr/>
                      </p:nvCxnSpPr>
                      <p:spPr>
                        <a:xfrm>
                          <a:off x="2614807" y="4044612"/>
                          <a:ext cx="2174886"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8" name="直線コネクタ 17">
                          <a:extLst>
                            <a:ext uri="{FF2B5EF4-FFF2-40B4-BE49-F238E27FC236}">
                              <a16:creationId xmlns:a16="http://schemas.microsoft.com/office/drawing/2014/main" id="{E51B6534-698B-EA5F-97F7-48E494CB9AC6}"/>
                            </a:ext>
                          </a:extLst>
                        </p:cNvPr>
                        <p:cNvCxnSpPr>
                          <a:cxnSpLocks/>
                        </p:cNvCxnSpPr>
                        <p:nvPr/>
                      </p:nvCxnSpPr>
                      <p:spPr>
                        <a:xfrm>
                          <a:off x="454012" y="5122303"/>
                          <a:ext cx="2152778"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9" name="直線コネクタ 18">
                          <a:extLst>
                            <a:ext uri="{FF2B5EF4-FFF2-40B4-BE49-F238E27FC236}">
                              <a16:creationId xmlns:a16="http://schemas.microsoft.com/office/drawing/2014/main" id="{70C72F22-A797-62B0-78A6-F7E41B0934A6}"/>
                            </a:ext>
                          </a:extLst>
                        </p:cNvPr>
                        <p:cNvCxnSpPr>
                          <a:cxnSpLocks/>
                        </p:cNvCxnSpPr>
                        <p:nvPr/>
                      </p:nvCxnSpPr>
                      <p:spPr>
                        <a:xfrm>
                          <a:off x="2641391" y="5122303"/>
                          <a:ext cx="2170042" cy="0"/>
                        </a:xfrm>
                        <a:prstGeom prst="line">
                          <a:avLst/>
                        </a:prstGeom>
                        <a:ln w="12700"/>
                      </p:spPr>
                      <p:style>
                        <a:lnRef idx="1">
                          <a:schemeClr val="dk1"/>
                        </a:lnRef>
                        <a:fillRef idx="0">
                          <a:schemeClr val="dk1"/>
                        </a:fillRef>
                        <a:effectRef idx="0">
                          <a:schemeClr val="dk1"/>
                        </a:effectRef>
                        <a:fontRef idx="minor">
                          <a:schemeClr val="tx1"/>
                        </a:fontRef>
                      </p:style>
                    </p:cxnSp>
                    <p:sp>
                      <p:nvSpPr>
                        <p:cNvPr id="20" name="テキスト ボックス 19">
                          <a:extLst>
                            <a:ext uri="{FF2B5EF4-FFF2-40B4-BE49-F238E27FC236}">
                              <a16:creationId xmlns:a16="http://schemas.microsoft.com/office/drawing/2014/main" id="{20EAB425-2831-474F-9E17-BD1F0F3E6B09}"/>
                            </a:ext>
                          </a:extLst>
                        </p:cNvPr>
                        <p:cNvSpPr txBox="1"/>
                        <p:nvPr/>
                      </p:nvSpPr>
                      <p:spPr>
                        <a:xfrm>
                          <a:off x="1067556" y="1104905"/>
                          <a:ext cx="1187373" cy="405495"/>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支出の部</a:t>
                          </a:r>
                          <a:endParaRPr kumimoji="1" lang="en-US" altLang="ja-JP" sz="1400"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AC1E9698-9278-6A77-E92D-BFB254329A2A}"/>
                            </a:ext>
                          </a:extLst>
                        </p:cNvPr>
                        <p:cNvSpPr txBox="1"/>
                        <p:nvPr/>
                      </p:nvSpPr>
                      <p:spPr>
                        <a:xfrm>
                          <a:off x="3160293" y="1116176"/>
                          <a:ext cx="1225633" cy="405495"/>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収入の部</a:t>
                          </a:r>
                          <a:endParaRPr kumimoji="1" lang="en-US" altLang="ja-JP" sz="1400" dirty="0">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26853C8E-033D-2A0E-B96C-59FA83F7454A}"/>
                            </a:ext>
                          </a:extLst>
                        </p:cNvPr>
                        <p:cNvSpPr txBox="1"/>
                        <p:nvPr/>
                      </p:nvSpPr>
                      <p:spPr>
                        <a:xfrm>
                          <a:off x="885979" y="6007488"/>
                          <a:ext cx="1511406" cy="405495"/>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支出の部　計</a:t>
                          </a:r>
                          <a:endParaRPr kumimoji="1" lang="en-US" altLang="ja-JP" sz="14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4A028B18-5982-5DBD-E737-F770B01BC1EE}"/>
                            </a:ext>
                          </a:extLst>
                        </p:cNvPr>
                        <p:cNvSpPr txBox="1"/>
                        <p:nvPr/>
                      </p:nvSpPr>
                      <p:spPr>
                        <a:xfrm>
                          <a:off x="2986738" y="5996210"/>
                          <a:ext cx="1591267" cy="405495"/>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収入の部　計</a:t>
                          </a:r>
                          <a:endParaRPr kumimoji="1" lang="en-US" altLang="ja-JP" sz="1400" dirty="0">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07F712F3-4979-2E2D-366E-823E4DFB2155}"/>
                            </a:ext>
                          </a:extLst>
                        </p:cNvPr>
                        <p:cNvSpPr txBox="1"/>
                        <p:nvPr/>
                      </p:nvSpPr>
                      <p:spPr>
                        <a:xfrm>
                          <a:off x="596306" y="1703408"/>
                          <a:ext cx="1900617" cy="422270"/>
                        </a:xfrm>
                        <a:prstGeom prst="rect">
                          <a:avLst/>
                        </a:prstGeom>
                        <a:noFill/>
                      </p:spPr>
                      <p:txBody>
                        <a:bodyPr wrap="square" rtlCol="0">
                          <a:spAutoFit/>
                        </a:bodyPr>
                        <a:lstStyle/>
                        <a:p>
                          <a:r>
                            <a:rPr kumimoji="1" lang="ja-JP" altLang="en-US" sz="1400" b="1" u="sng" dirty="0">
                              <a:latin typeface="Meiryo UI" panose="020B0604030504040204" pitchFamily="50" charset="-128"/>
                              <a:ea typeface="Meiryo UI" panose="020B0604030504040204" pitchFamily="50" charset="-128"/>
                            </a:rPr>
                            <a:t>事業活動支出</a:t>
                          </a:r>
                          <a:endParaRPr kumimoji="1" lang="en-US" altLang="ja-JP" sz="1400" u="sng" dirty="0">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D4660300-766C-CC0B-8308-265994D499E6}"/>
                            </a:ext>
                          </a:extLst>
                        </p:cNvPr>
                        <p:cNvSpPr txBox="1"/>
                        <p:nvPr/>
                      </p:nvSpPr>
                      <p:spPr>
                        <a:xfrm>
                          <a:off x="2712866" y="1701817"/>
                          <a:ext cx="1947354" cy="422270"/>
                        </a:xfrm>
                        <a:prstGeom prst="rect">
                          <a:avLst/>
                        </a:prstGeom>
                        <a:noFill/>
                      </p:spPr>
                      <p:txBody>
                        <a:bodyPr wrap="square" rtlCol="0">
                          <a:spAutoFit/>
                        </a:bodyPr>
                        <a:lstStyle/>
                        <a:p>
                          <a:r>
                            <a:rPr kumimoji="1" lang="ja-JP" altLang="en-US" sz="1400" b="1" u="sng" dirty="0">
                              <a:latin typeface="Meiryo UI" panose="020B0604030504040204" pitchFamily="50" charset="-128"/>
                              <a:ea typeface="Meiryo UI" panose="020B0604030504040204" pitchFamily="50" charset="-128"/>
                            </a:rPr>
                            <a:t>事業活動収入</a:t>
                          </a:r>
                          <a:endParaRPr kumimoji="1" lang="en-US" altLang="ja-JP" sz="1400" b="1" u="sng" dirty="0">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5544EFE5-B9D6-7AF0-F5B0-D3CBC573CEB5}"/>
                            </a:ext>
                          </a:extLst>
                        </p:cNvPr>
                        <p:cNvSpPr txBox="1"/>
                        <p:nvPr/>
                      </p:nvSpPr>
                      <p:spPr>
                        <a:xfrm>
                          <a:off x="602814" y="4069900"/>
                          <a:ext cx="1900617" cy="422270"/>
                        </a:xfrm>
                        <a:prstGeom prst="rect">
                          <a:avLst/>
                        </a:prstGeom>
                        <a:noFill/>
                      </p:spPr>
                      <p:txBody>
                        <a:bodyPr wrap="square" rtlCol="0">
                          <a:spAutoFit/>
                        </a:bodyPr>
                        <a:lstStyle/>
                        <a:p>
                          <a:r>
                            <a:rPr kumimoji="1" lang="ja-JP" altLang="en-US" sz="1400" b="1" u="sng" dirty="0">
                              <a:latin typeface="Meiryo UI" panose="020B0604030504040204" pitchFamily="50" charset="-128"/>
                              <a:ea typeface="Meiryo UI" panose="020B0604030504040204" pitchFamily="50" charset="-128"/>
                            </a:rPr>
                            <a:t>事業活動外支出</a:t>
                          </a:r>
                          <a:endParaRPr kumimoji="1" lang="en-US" altLang="ja-JP" sz="1400" b="1" u="sng"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72B4D500-3A79-3414-5682-C300B455A4CD}"/>
                            </a:ext>
                          </a:extLst>
                        </p:cNvPr>
                        <p:cNvSpPr txBox="1"/>
                        <p:nvPr/>
                      </p:nvSpPr>
                      <p:spPr>
                        <a:xfrm>
                          <a:off x="2760358" y="4069900"/>
                          <a:ext cx="2099535" cy="422270"/>
                        </a:xfrm>
                        <a:prstGeom prst="rect">
                          <a:avLst/>
                        </a:prstGeom>
                        <a:noFill/>
                      </p:spPr>
                      <p:txBody>
                        <a:bodyPr wrap="square" rtlCol="0">
                          <a:spAutoFit/>
                        </a:bodyPr>
                        <a:lstStyle/>
                        <a:p>
                          <a:r>
                            <a:rPr kumimoji="1" lang="ja-JP" altLang="en-US" sz="1400" b="1" u="sng" dirty="0">
                              <a:latin typeface="Meiryo UI" panose="020B0604030504040204" pitchFamily="50" charset="-128"/>
                              <a:ea typeface="Meiryo UI" panose="020B0604030504040204" pitchFamily="50" charset="-128"/>
                            </a:rPr>
                            <a:t>事業活動外収入</a:t>
                          </a:r>
                          <a:endParaRPr kumimoji="1" lang="en-US" altLang="ja-JP" sz="1400" b="1" u="sng"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0F9FE0B3-673F-E066-00B2-EF34CC2998CC}"/>
                            </a:ext>
                          </a:extLst>
                        </p:cNvPr>
                        <p:cNvSpPr txBox="1"/>
                        <p:nvPr/>
                      </p:nvSpPr>
                      <p:spPr>
                        <a:xfrm>
                          <a:off x="3013091" y="5451765"/>
                          <a:ext cx="1583939" cy="405495"/>
                        </a:xfrm>
                        <a:prstGeom prst="rect">
                          <a:avLst/>
                        </a:prstGeom>
                        <a:noFill/>
                        <a:ln>
                          <a:noFill/>
                          <a:prstDash val="sysDash"/>
                        </a:ln>
                      </p:spPr>
                      <p:txBody>
                        <a:bodyPr wrap="square" rtlCol="0">
                          <a:spAutoFit/>
                        </a:bodyPr>
                        <a:lstStyle/>
                        <a:p>
                          <a:r>
                            <a:rPr lang="ja-JP" altLang="en-US" sz="1400" b="1" u="sng" dirty="0">
                              <a:latin typeface="Meiryo UI" panose="020B0604030504040204" pitchFamily="50" charset="-128"/>
                              <a:ea typeface="Meiryo UI" panose="020B0604030504040204" pitchFamily="50" charset="-128"/>
                            </a:rPr>
                            <a:t>前年度繰越金</a:t>
                          </a:r>
                          <a:endParaRPr kumimoji="1" lang="en-US" altLang="ja-JP" sz="1400" b="1" u="sng" dirty="0">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0998318A-5CE3-633A-F449-E8A03D52AC1E}"/>
                            </a:ext>
                          </a:extLst>
                        </p:cNvPr>
                        <p:cNvSpPr txBox="1"/>
                        <p:nvPr/>
                      </p:nvSpPr>
                      <p:spPr>
                        <a:xfrm>
                          <a:off x="804495" y="5451765"/>
                          <a:ext cx="1604151" cy="405495"/>
                        </a:xfrm>
                        <a:prstGeom prst="rect">
                          <a:avLst/>
                        </a:prstGeom>
                        <a:noFill/>
                      </p:spPr>
                      <p:txBody>
                        <a:bodyPr wrap="square" rtlCol="0">
                          <a:spAutoFit/>
                        </a:bodyPr>
                        <a:lstStyle/>
                        <a:p>
                          <a:r>
                            <a:rPr lang="ja-JP" altLang="en-US" sz="1400" b="1" u="sng" dirty="0">
                              <a:latin typeface="Meiryo UI" panose="020B0604030504040204" pitchFamily="50" charset="-128"/>
                              <a:ea typeface="Meiryo UI" panose="020B0604030504040204" pitchFamily="50" charset="-128"/>
                            </a:rPr>
                            <a:t>次年度繰越金</a:t>
                          </a:r>
                          <a:endParaRPr kumimoji="1" lang="en-US" altLang="ja-JP" sz="1400" b="1" u="sng" dirty="0">
                            <a:latin typeface="Meiryo UI" panose="020B0604030504040204" pitchFamily="50" charset="-128"/>
                            <a:ea typeface="Meiryo UI" panose="020B0604030504040204" pitchFamily="50" charset="-128"/>
                          </a:endParaRPr>
                        </a:p>
                      </p:txBody>
                    </p:sp>
                    <p:cxnSp>
                      <p:nvCxnSpPr>
                        <p:cNvPr id="30" name="直線コネクタ 29">
                          <a:extLst>
                            <a:ext uri="{FF2B5EF4-FFF2-40B4-BE49-F238E27FC236}">
                              <a16:creationId xmlns:a16="http://schemas.microsoft.com/office/drawing/2014/main" id="{32BBB9A2-6280-5C98-35FF-188BAEA17611}"/>
                            </a:ext>
                          </a:extLst>
                        </p:cNvPr>
                        <p:cNvCxnSpPr>
                          <a:cxnSpLocks/>
                        </p:cNvCxnSpPr>
                        <p:nvPr/>
                      </p:nvCxnSpPr>
                      <p:spPr>
                        <a:xfrm>
                          <a:off x="2625445" y="3361342"/>
                          <a:ext cx="2185989" cy="0"/>
                        </a:xfrm>
                        <a:prstGeom prst="line">
                          <a:avLst/>
                        </a:prstGeom>
                        <a:ln w="38100">
                          <a:solidFill>
                            <a:srgbClr val="FF0000"/>
                          </a:solidFill>
                          <a:prstDash val="sysDash"/>
                        </a:ln>
                      </p:spPr>
                      <p:style>
                        <a:lnRef idx="1">
                          <a:schemeClr val="dk1"/>
                        </a:lnRef>
                        <a:fillRef idx="0">
                          <a:schemeClr val="dk1"/>
                        </a:fillRef>
                        <a:effectRef idx="0">
                          <a:schemeClr val="dk1"/>
                        </a:effectRef>
                        <a:fontRef idx="minor">
                          <a:schemeClr val="tx1"/>
                        </a:fontRef>
                      </p:style>
                    </p:cxnSp>
                  </p:grpSp>
                </p:grpSp>
                <p:grpSp>
                  <p:nvGrpSpPr>
                    <p:cNvPr id="98" name="グループ化 97">
                      <a:extLst>
                        <a:ext uri="{FF2B5EF4-FFF2-40B4-BE49-F238E27FC236}">
                          <a16:creationId xmlns:a16="http://schemas.microsoft.com/office/drawing/2014/main" id="{0FDB0BC6-7A01-1DDC-CEFE-89DF9535F095}"/>
                        </a:ext>
                      </a:extLst>
                    </p:cNvPr>
                    <p:cNvGrpSpPr/>
                    <p:nvPr/>
                  </p:nvGrpSpPr>
                  <p:grpSpPr>
                    <a:xfrm>
                      <a:off x="461314" y="2230686"/>
                      <a:ext cx="3860267" cy="3592414"/>
                      <a:chOff x="452834" y="2239474"/>
                      <a:chExt cx="3860267" cy="3592414"/>
                    </a:xfrm>
                  </p:grpSpPr>
                  <p:cxnSp>
                    <p:nvCxnSpPr>
                      <p:cNvPr id="42" name="直線コネクタ 41">
                        <a:extLst>
                          <a:ext uri="{FF2B5EF4-FFF2-40B4-BE49-F238E27FC236}">
                            <a16:creationId xmlns:a16="http://schemas.microsoft.com/office/drawing/2014/main" id="{2EEC650F-0A99-9649-9312-9DE6F2C6FAFD}"/>
                          </a:ext>
                        </a:extLst>
                      </p:cNvPr>
                      <p:cNvCxnSpPr>
                        <a:cxnSpLocks/>
                      </p:cNvCxnSpPr>
                      <p:nvPr/>
                    </p:nvCxnSpPr>
                    <p:spPr>
                      <a:xfrm>
                        <a:off x="489433" y="3690868"/>
                        <a:ext cx="1915646" cy="637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9E08B26E-47F6-8F2D-9C31-B5F253A04FD9}"/>
                          </a:ext>
                        </a:extLst>
                      </p:cNvPr>
                      <p:cNvCxnSpPr>
                        <a:cxnSpLocks/>
                      </p:cNvCxnSpPr>
                      <p:nvPr/>
                    </p:nvCxnSpPr>
                    <p:spPr>
                      <a:xfrm flipV="1">
                        <a:off x="2378723" y="4215731"/>
                        <a:ext cx="1902312" cy="478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9A4A3C9F-FEBF-0096-75E5-FAC6D2B71FDD}"/>
                          </a:ext>
                        </a:extLst>
                      </p:cNvPr>
                      <p:cNvCxnSpPr>
                        <a:cxnSpLocks/>
                      </p:cNvCxnSpPr>
                      <p:nvPr/>
                    </p:nvCxnSpPr>
                    <p:spPr>
                      <a:xfrm flipV="1">
                        <a:off x="452834" y="2239474"/>
                        <a:ext cx="3860267" cy="666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5974770E-FDD7-EB4A-BA38-C4704288C345}"/>
                          </a:ext>
                        </a:extLst>
                      </p:cNvPr>
                      <p:cNvCxnSpPr>
                        <a:cxnSpLocks/>
                      </p:cNvCxnSpPr>
                      <p:nvPr/>
                    </p:nvCxnSpPr>
                    <p:spPr>
                      <a:xfrm>
                        <a:off x="2372402" y="3707285"/>
                        <a:ext cx="0" cy="54144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58" name="テキスト ボックス 57">
                        <a:extLst>
                          <a:ext uri="{FF2B5EF4-FFF2-40B4-BE49-F238E27FC236}">
                            <a16:creationId xmlns:a16="http://schemas.microsoft.com/office/drawing/2014/main" id="{F9754D2F-0745-8DBA-5760-3F5C1D085D7E}"/>
                          </a:ext>
                        </a:extLst>
                      </p:cNvPr>
                      <p:cNvSpPr txBox="1"/>
                      <p:nvPr/>
                    </p:nvSpPr>
                    <p:spPr>
                      <a:xfrm>
                        <a:off x="2825274" y="3798342"/>
                        <a:ext cx="1236036" cy="305885"/>
                      </a:xfrm>
                      <a:prstGeom prst="rect">
                        <a:avLst/>
                      </a:prstGeom>
                      <a:noFill/>
                    </p:spPr>
                    <p:txBody>
                      <a:bodyPr wrap="square" rtlCol="0">
                        <a:spAutoFit/>
                      </a:bodyPr>
                      <a:lstStyle/>
                      <a:p>
                        <a:r>
                          <a:rPr kumimoji="1" lang="ja-JP" altLang="en-US" sz="1600" b="1" u="sng" dirty="0">
                            <a:solidFill>
                              <a:srgbClr val="FF0000"/>
                            </a:solidFill>
                            <a:latin typeface="Meiryo UI" panose="020B0604030504040204" pitchFamily="50" charset="-128"/>
                            <a:ea typeface="Meiryo UI" panose="020B0604030504040204" pitchFamily="50" charset="-128"/>
                          </a:rPr>
                          <a:t>目　標 ①</a:t>
                        </a:r>
                        <a:endParaRPr kumimoji="1" lang="en-US" altLang="ja-JP" sz="1600" b="1" u="sng" dirty="0">
                          <a:solidFill>
                            <a:srgbClr val="FF0000"/>
                          </a:solidFill>
                          <a:latin typeface="Meiryo UI" panose="020B0604030504040204" pitchFamily="50" charset="-128"/>
                          <a:ea typeface="Meiryo UI" panose="020B0604030504040204" pitchFamily="50" charset="-128"/>
                        </a:endParaRPr>
                      </a:p>
                    </p:txBody>
                  </p:sp>
                  <p:cxnSp>
                    <p:nvCxnSpPr>
                      <p:cNvPr id="61" name="直線コネクタ 60">
                        <a:extLst>
                          <a:ext uri="{FF2B5EF4-FFF2-40B4-BE49-F238E27FC236}">
                            <a16:creationId xmlns:a16="http://schemas.microsoft.com/office/drawing/2014/main" id="{677636AB-CF8F-981E-BF22-F961CB48858F}"/>
                          </a:ext>
                        </a:extLst>
                      </p:cNvPr>
                      <p:cNvCxnSpPr>
                        <a:cxnSpLocks/>
                      </p:cNvCxnSpPr>
                      <p:nvPr/>
                    </p:nvCxnSpPr>
                    <p:spPr>
                      <a:xfrm flipV="1">
                        <a:off x="4290405" y="5145649"/>
                        <a:ext cx="0" cy="686239"/>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41F872FB-EE92-42BD-FCF8-584E75536A7C}"/>
                          </a:ext>
                        </a:extLst>
                      </p:cNvPr>
                      <p:cNvCxnSpPr>
                        <a:cxnSpLocks/>
                      </p:cNvCxnSpPr>
                      <p:nvPr/>
                    </p:nvCxnSpPr>
                    <p:spPr>
                      <a:xfrm flipV="1">
                        <a:off x="456311" y="5121776"/>
                        <a:ext cx="0" cy="710112"/>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2114BD8E-ECC2-B9C5-13E0-15F69269B40B}"/>
                          </a:ext>
                        </a:extLst>
                      </p:cNvPr>
                      <p:cNvCxnSpPr>
                        <a:cxnSpLocks/>
                      </p:cNvCxnSpPr>
                      <p:nvPr/>
                    </p:nvCxnSpPr>
                    <p:spPr>
                      <a:xfrm>
                        <a:off x="456311" y="5138065"/>
                        <a:ext cx="3856790" cy="758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4" name="直線コネクタ 63">
                        <a:extLst>
                          <a:ext uri="{FF2B5EF4-FFF2-40B4-BE49-F238E27FC236}">
                            <a16:creationId xmlns:a16="http://schemas.microsoft.com/office/drawing/2014/main" id="{E3BDB0FC-8F31-F77F-1C7D-9A0EC5B1D629}"/>
                          </a:ext>
                        </a:extLst>
                      </p:cNvPr>
                      <p:cNvCxnSpPr>
                        <a:cxnSpLocks/>
                      </p:cNvCxnSpPr>
                      <p:nvPr/>
                    </p:nvCxnSpPr>
                    <p:spPr>
                      <a:xfrm>
                        <a:off x="456311" y="5831888"/>
                        <a:ext cx="3834094"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2" name="テキスト ボックス 81">
                        <a:extLst>
                          <a:ext uri="{FF2B5EF4-FFF2-40B4-BE49-F238E27FC236}">
                            <a16:creationId xmlns:a16="http://schemas.microsoft.com/office/drawing/2014/main" id="{D2CE96C7-464C-A96A-274B-26F59C087FE9}"/>
                          </a:ext>
                        </a:extLst>
                      </p:cNvPr>
                      <p:cNvSpPr txBox="1"/>
                      <p:nvPr/>
                    </p:nvSpPr>
                    <p:spPr>
                      <a:xfrm>
                        <a:off x="1967321" y="5154754"/>
                        <a:ext cx="1214800" cy="305885"/>
                      </a:xfrm>
                      <a:prstGeom prst="rect">
                        <a:avLst/>
                      </a:prstGeom>
                      <a:noFill/>
                    </p:spPr>
                    <p:txBody>
                      <a:bodyPr wrap="square" rtlCol="0">
                        <a:spAutoFit/>
                      </a:bodyPr>
                      <a:lstStyle/>
                      <a:p>
                        <a:r>
                          <a:rPr kumimoji="1" lang="ja-JP" altLang="en-US" sz="1600" b="1" u="sng" dirty="0">
                            <a:solidFill>
                              <a:schemeClr val="accent1"/>
                            </a:solidFill>
                            <a:latin typeface="Meiryo UI" panose="020B0604030504040204" pitchFamily="50" charset="-128"/>
                            <a:ea typeface="Meiryo UI" panose="020B0604030504040204" pitchFamily="50" charset="-128"/>
                          </a:rPr>
                          <a:t>目　標 ②</a:t>
                        </a:r>
                        <a:endParaRPr kumimoji="1" lang="en-US" altLang="ja-JP" sz="1600" b="1" u="sng" dirty="0">
                          <a:solidFill>
                            <a:schemeClr val="accent1"/>
                          </a:solidFill>
                          <a:latin typeface="Meiryo UI" panose="020B0604030504040204" pitchFamily="50" charset="-128"/>
                          <a:ea typeface="Meiryo UI" panose="020B0604030504040204" pitchFamily="50" charset="-128"/>
                        </a:endParaRPr>
                      </a:p>
                    </p:txBody>
                  </p:sp>
                </p:grpSp>
              </p:grpSp>
            </p:grpSp>
          </p:grpSp>
        </p:grpSp>
        <p:sp>
          <p:nvSpPr>
            <p:cNvPr id="115" name="テキスト ボックス 114">
              <a:extLst>
                <a:ext uri="{FF2B5EF4-FFF2-40B4-BE49-F238E27FC236}">
                  <a16:creationId xmlns:a16="http://schemas.microsoft.com/office/drawing/2014/main" id="{6E6E98B4-D2A2-BACE-7C3C-A2BFDA9C28CA}"/>
                </a:ext>
              </a:extLst>
            </p:cNvPr>
            <p:cNvSpPr txBox="1"/>
            <p:nvPr/>
          </p:nvSpPr>
          <p:spPr>
            <a:xfrm>
              <a:off x="1810530" y="1803259"/>
              <a:ext cx="1486873" cy="377436"/>
            </a:xfrm>
            <a:prstGeom prst="rect">
              <a:avLst/>
            </a:prstGeom>
            <a:noFill/>
          </p:spPr>
          <p:txBody>
            <a:bodyPr wrap="square" rtlCol="0">
              <a:spAutoFit/>
            </a:bodyPr>
            <a:lstStyle/>
            <a:p>
              <a:r>
                <a:rPr kumimoji="1" lang="ja-JP" altLang="en-US" sz="1600" b="1" u="sng" dirty="0">
                  <a:latin typeface="Meiryo UI" panose="020B0604030504040204" pitchFamily="50" charset="-128"/>
                  <a:ea typeface="Meiryo UI" panose="020B0604030504040204" pitchFamily="50" charset="-128"/>
                </a:rPr>
                <a:t>収支決算書</a:t>
              </a:r>
            </a:p>
          </p:txBody>
        </p:sp>
      </p:grpSp>
      <p:sp>
        <p:nvSpPr>
          <p:cNvPr id="122" name="テキスト ボックス 121">
            <a:extLst>
              <a:ext uri="{FF2B5EF4-FFF2-40B4-BE49-F238E27FC236}">
                <a16:creationId xmlns:a16="http://schemas.microsoft.com/office/drawing/2014/main" id="{EC955D5A-99B6-7626-642D-CF08D3725BD3}"/>
              </a:ext>
            </a:extLst>
          </p:cNvPr>
          <p:cNvSpPr txBox="1"/>
          <p:nvPr/>
        </p:nvSpPr>
        <p:spPr>
          <a:xfrm>
            <a:off x="442995" y="461743"/>
            <a:ext cx="4847295" cy="369332"/>
          </a:xfrm>
          <a:prstGeom prst="rect">
            <a:avLst/>
          </a:prstGeom>
          <a:noFill/>
        </p:spPr>
        <p:txBody>
          <a:bodyPr wrap="square" rtlCol="0">
            <a:spAutoFit/>
          </a:bodyPr>
          <a:lstStyle/>
          <a:p>
            <a:r>
              <a:rPr kumimoji="1" lang="ja-JP" altLang="en-US" u="sng" dirty="0">
                <a:latin typeface="Meiryo UI" panose="020B0604030504040204" pitchFamily="50" charset="-128"/>
                <a:ea typeface="Meiryo UI" panose="020B0604030504040204" pitchFamily="50" charset="-128"/>
              </a:rPr>
              <a:t>２　土地改良区が目指すべき収支構造　　</a:t>
            </a:r>
          </a:p>
        </p:txBody>
      </p:sp>
      <p:grpSp>
        <p:nvGrpSpPr>
          <p:cNvPr id="16" name="グループ化 15">
            <a:extLst>
              <a:ext uri="{FF2B5EF4-FFF2-40B4-BE49-F238E27FC236}">
                <a16:creationId xmlns:a16="http://schemas.microsoft.com/office/drawing/2014/main" id="{27068630-F327-2521-D5F9-52A7C2C4BE1A}"/>
              </a:ext>
            </a:extLst>
          </p:cNvPr>
          <p:cNvGrpSpPr/>
          <p:nvPr/>
        </p:nvGrpSpPr>
        <p:grpSpPr>
          <a:xfrm>
            <a:off x="4665595" y="1013429"/>
            <a:ext cx="3651182" cy="5365830"/>
            <a:chOff x="4665595" y="1013429"/>
            <a:chExt cx="3651182" cy="4345975"/>
          </a:xfrm>
        </p:grpSpPr>
        <p:grpSp>
          <p:nvGrpSpPr>
            <p:cNvPr id="87" name="グループ化 86">
              <a:extLst>
                <a:ext uri="{FF2B5EF4-FFF2-40B4-BE49-F238E27FC236}">
                  <a16:creationId xmlns:a16="http://schemas.microsoft.com/office/drawing/2014/main" id="{3B55B4B7-C1F6-84F9-57F2-E75A2A560E1A}"/>
                </a:ext>
              </a:extLst>
            </p:cNvPr>
            <p:cNvGrpSpPr/>
            <p:nvPr/>
          </p:nvGrpSpPr>
          <p:grpSpPr>
            <a:xfrm>
              <a:off x="4665595" y="1013429"/>
              <a:ext cx="3637696" cy="4100321"/>
              <a:chOff x="4877257" y="897775"/>
              <a:chExt cx="3947133" cy="5271990"/>
            </a:xfrm>
          </p:grpSpPr>
          <p:sp>
            <p:nvSpPr>
              <p:cNvPr id="88" name="テキスト ボックス 87">
                <a:extLst>
                  <a:ext uri="{FF2B5EF4-FFF2-40B4-BE49-F238E27FC236}">
                    <a16:creationId xmlns:a16="http://schemas.microsoft.com/office/drawing/2014/main" id="{7F5237C6-8070-8ED1-463C-764E4A7A9582}"/>
                  </a:ext>
                </a:extLst>
              </p:cNvPr>
              <p:cNvSpPr txBox="1"/>
              <p:nvPr/>
            </p:nvSpPr>
            <p:spPr>
              <a:xfrm>
                <a:off x="5020012" y="948412"/>
                <a:ext cx="1135296" cy="320511"/>
              </a:xfrm>
              <a:prstGeom prst="rect">
                <a:avLst/>
              </a:prstGeom>
              <a:noFill/>
            </p:spPr>
            <p:txBody>
              <a:bodyPr wrap="square" rtlCol="0">
                <a:spAutoFit/>
              </a:bodyPr>
              <a:lstStyle/>
              <a:p>
                <a:r>
                  <a:rPr kumimoji="1" lang="ja-JP" altLang="en-US" sz="1400" b="1" u="sng" dirty="0">
                    <a:solidFill>
                      <a:srgbClr val="FF0000"/>
                    </a:solidFill>
                    <a:latin typeface="Meiryo UI" panose="020B0604030504040204" pitchFamily="50" charset="-128"/>
                    <a:ea typeface="Meiryo UI" panose="020B0604030504040204" pitchFamily="50" charset="-128"/>
                  </a:rPr>
                  <a:t>目　標</a:t>
                </a:r>
                <a:r>
                  <a:rPr lang="ja-JP" altLang="en-US" sz="1400" b="1" u="sng" dirty="0">
                    <a:solidFill>
                      <a:srgbClr val="FF0000"/>
                    </a:solidFill>
                    <a:latin typeface="Meiryo UI" panose="020B0604030504040204" pitchFamily="50" charset="-128"/>
                    <a:ea typeface="Meiryo UI" panose="020B0604030504040204" pitchFamily="50" charset="-128"/>
                  </a:rPr>
                  <a:t> </a:t>
                </a:r>
                <a:r>
                  <a:rPr kumimoji="1" lang="ja-JP" altLang="en-US" sz="1400" b="1" u="sng" dirty="0">
                    <a:solidFill>
                      <a:srgbClr val="FF0000"/>
                    </a:solidFill>
                    <a:latin typeface="Meiryo UI" panose="020B0604030504040204" pitchFamily="50" charset="-128"/>
                    <a:ea typeface="Meiryo UI" panose="020B0604030504040204" pitchFamily="50" charset="-128"/>
                  </a:rPr>
                  <a:t>①</a:t>
                </a:r>
                <a:endParaRPr kumimoji="1" lang="en-US" altLang="ja-JP" sz="1400" b="1" u="sng" dirty="0">
                  <a:solidFill>
                    <a:srgbClr val="FF0000"/>
                  </a:solidFill>
                  <a:latin typeface="Meiryo UI" panose="020B0604030504040204" pitchFamily="50" charset="-128"/>
                  <a:ea typeface="Meiryo UI" panose="020B0604030504040204" pitchFamily="50" charset="-128"/>
                </a:endParaRPr>
              </a:p>
            </p:txBody>
          </p:sp>
          <p:sp>
            <p:nvSpPr>
              <p:cNvPr id="89" name="テキスト ボックス 88">
                <a:extLst>
                  <a:ext uri="{FF2B5EF4-FFF2-40B4-BE49-F238E27FC236}">
                    <a16:creationId xmlns:a16="http://schemas.microsoft.com/office/drawing/2014/main" id="{09615955-A7CE-8B6B-9FF8-CF9E53B0FD04}"/>
                  </a:ext>
                </a:extLst>
              </p:cNvPr>
              <p:cNvSpPr txBox="1"/>
              <p:nvPr/>
            </p:nvSpPr>
            <p:spPr>
              <a:xfrm>
                <a:off x="5014129" y="2575623"/>
                <a:ext cx="1122770" cy="320511"/>
              </a:xfrm>
              <a:prstGeom prst="rect">
                <a:avLst/>
              </a:prstGeom>
              <a:noFill/>
            </p:spPr>
            <p:txBody>
              <a:bodyPr wrap="square" rtlCol="0">
                <a:spAutoFit/>
              </a:bodyPr>
              <a:lstStyle/>
              <a:p>
                <a:r>
                  <a:rPr kumimoji="1" lang="ja-JP" altLang="en-US" sz="1400" b="1" u="sng" dirty="0">
                    <a:solidFill>
                      <a:schemeClr val="accent1"/>
                    </a:solidFill>
                    <a:latin typeface="Meiryo UI" panose="020B0604030504040204" pitchFamily="50" charset="-128"/>
                    <a:ea typeface="Meiryo UI" panose="020B0604030504040204" pitchFamily="50" charset="-128"/>
                  </a:rPr>
                  <a:t>目　標 ②</a:t>
                </a:r>
                <a:endParaRPr kumimoji="1" lang="en-US" altLang="ja-JP" sz="1400" b="1" u="sng" dirty="0">
                  <a:solidFill>
                    <a:schemeClr val="accent1"/>
                  </a:solidFill>
                  <a:latin typeface="Meiryo UI" panose="020B0604030504040204" pitchFamily="50" charset="-128"/>
                  <a:ea typeface="Meiryo UI" panose="020B0604030504040204" pitchFamily="50" charset="-128"/>
                </a:endParaRPr>
              </a:p>
            </p:txBody>
          </p:sp>
          <p:sp>
            <p:nvSpPr>
              <p:cNvPr id="90" name="テキスト ボックス 89">
                <a:extLst>
                  <a:ext uri="{FF2B5EF4-FFF2-40B4-BE49-F238E27FC236}">
                    <a16:creationId xmlns:a16="http://schemas.microsoft.com/office/drawing/2014/main" id="{D34E2206-0C18-6C5B-56BD-5B74D54359D3}"/>
                  </a:ext>
                </a:extLst>
              </p:cNvPr>
              <p:cNvSpPr txBox="1"/>
              <p:nvPr/>
            </p:nvSpPr>
            <p:spPr>
              <a:xfrm>
                <a:off x="5020011" y="1238044"/>
                <a:ext cx="3804379" cy="769226"/>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事業活動収支を収入超過へ（黒字状態へ）</a:t>
                </a:r>
                <a:endParaRPr kumimoji="1"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　</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プラス分を施設更新等への積立に回す</a:t>
                </a:r>
                <a:endParaRPr lang="en-US" altLang="ja-JP" sz="1400" dirty="0">
                  <a:latin typeface="Meiryo UI" panose="020B0604030504040204" pitchFamily="50" charset="-128"/>
                  <a:ea typeface="Meiryo UI" panose="020B0604030504040204" pitchFamily="50" charset="-128"/>
                </a:endParaRPr>
              </a:p>
            </p:txBody>
          </p:sp>
          <p:sp>
            <p:nvSpPr>
              <p:cNvPr id="91" name="矢印: 右 90">
                <a:extLst>
                  <a:ext uri="{FF2B5EF4-FFF2-40B4-BE49-F238E27FC236}">
                    <a16:creationId xmlns:a16="http://schemas.microsoft.com/office/drawing/2014/main" id="{37CBC9FC-D11C-02FD-F368-3741D9D7979F}"/>
                  </a:ext>
                </a:extLst>
              </p:cNvPr>
              <p:cNvSpPr/>
              <p:nvPr/>
            </p:nvSpPr>
            <p:spPr>
              <a:xfrm rot="5400000">
                <a:off x="6488556" y="3784026"/>
                <a:ext cx="508269" cy="2048861"/>
              </a:xfrm>
              <a:prstGeom prst="rightArrow">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Meiryo UI" panose="020B0604030504040204" pitchFamily="50" charset="-128"/>
                  <a:ea typeface="Meiryo UI" panose="020B0604030504040204" pitchFamily="50" charset="-128"/>
                </a:endParaRPr>
              </a:p>
            </p:txBody>
          </p:sp>
          <p:sp>
            <p:nvSpPr>
              <p:cNvPr id="96" name="テキスト ボックス 95">
                <a:extLst>
                  <a:ext uri="{FF2B5EF4-FFF2-40B4-BE49-F238E27FC236}">
                    <a16:creationId xmlns:a16="http://schemas.microsoft.com/office/drawing/2014/main" id="{8EA6228C-48CC-E7EA-AF7A-B424C1805414}"/>
                  </a:ext>
                </a:extLst>
              </p:cNvPr>
              <p:cNvSpPr txBox="1"/>
              <p:nvPr/>
            </p:nvSpPr>
            <p:spPr>
              <a:xfrm>
                <a:off x="5150234" y="5432590"/>
                <a:ext cx="3419586" cy="737175"/>
              </a:xfrm>
              <a:prstGeom prst="rect">
                <a:avLst/>
              </a:prstGeom>
              <a:noFill/>
            </p:spPr>
            <p:txBody>
              <a:bodyPr wrap="square" rtlCol="0">
                <a:spAutoFit/>
              </a:bodyPr>
              <a:lstStyle/>
              <a:p>
                <a:r>
                  <a:rPr kumimoji="1" lang="ja-JP" altLang="en-US" sz="2000" b="1" dirty="0">
                    <a:solidFill>
                      <a:srgbClr val="FF0000"/>
                    </a:solidFill>
                    <a:latin typeface="Meiryo UI" panose="020B0604030504040204" pitchFamily="50" charset="-128"/>
                    <a:ea typeface="Meiryo UI" panose="020B0604030504040204" pitchFamily="50" charset="-128"/>
                  </a:rPr>
                  <a:t>積立資産が増加することで将来への備えとなる</a:t>
                </a:r>
                <a:endParaRPr kumimoji="1" lang="en-US" altLang="ja-JP" sz="2000" b="1" dirty="0">
                  <a:solidFill>
                    <a:srgbClr val="FF0000"/>
                  </a:solidFill>
                  <a:latin typeface="Meiryo UI" panose="020B0604030504040204" pitchFamily="50" charset="-128"/>
                  <a:ea typeface="Meiryo UI" panose="020B0604030504040204" pitchFamily="50" charset="-128"/>
                </a:endParaRPr>
              </a:p>
            </p:txBody>
          </p:sp>
          <p:sp>
            <p:nvSpPr>
              <p:cNvPr id="93" name="テキスト ボックス 92">
                <a:extLst>
                  <a:ext uri="{FF2B5EF4-FFF2-40B4-BE49-F238E27FC236}">
                    <a16:creationId xmlns:a16="http://schemas.microsoft.com/office/drawing/2014/main" id="{69768372-8491-4427-9DC1-E8B8A351940E}"/>
                  </a:ext>
                </a:extLst>
              </p:cNvPr>
              <p:cNvSpPr txBox="1"/>
              <p:nvPr/>
            </p:nvSpPr>
            <p:spPr>
              <a:xfrm>
                <a:off x="5028103" y="2891245"/>
                <a:ext cx="3787410" cy="1442299"/>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実質の単年度収支を均衡に</a:t>
                </a:r>
                <a:endParaRPr kumimoji="1"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事業活動での収入超過分を積立に回すことで</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繰越金が均衡</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必要な運転資金の一定額を確保</a:t>
                </a:r>
                <a:endParaRPr kumimoji="1" lang="en-US" altLang="ja-JP" sz="1400" dirty="0">
                  <a:latin typeface="Meiryo UI" panose="020B0604030504040204" pitchFamily="50" charset="-128"/>
                  <a:ea typeface="Meiryo UI" panose="020B0604030504040204" pitchFamily="50" charset="-128"/>
                </a:endParaRPr>
              </a:p>
            </p:txBody>
          </p:sp>
          <p:sp>
            <p:nvSpPr>
              <p:cNvPr id="94" name="正方形/長方形 93">
                <a:extLst>
                  <a:ext uri="{FF2B5EF4-FFF2-40B4-BE49-F238E27FC236}">
                    <a16:creationId xmlns:a16="http://schemas.microsoft.com/office/drawing/2014/main" id="{AE78F64D-9A8D-F0A9-0BBE-C7F2085CAF8A}"/>
                  </a:ext>
                </a:extLst>
              </p:cNvPr>
              <p:cNvSpPr/>
              <p:nvPr/>
            </p:nvSpPr>
            <p:spPr>
              <a:xfrm>
                <a:off x="4880344" y="897775"/>
                <a:ext cx="3932355" cy="1388658"/>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Meiryo UI" panose="020B0604030504040204" pitchFamily="50" charset="-128"/>
                  <a:ea typeface="Meiryo UI" panose="020B0604030504040204" pitchFamily="50" charset="-128"/>
                </a:endParaRPr>
              </a:p>
            </p:txBody>
          </p:sp>
          <p:sp>
            <p:nvSpPr>
              <p:cNvPr id="95" name="正方形/長方形 94">
                <a:extLst>
                  <a:ext uri="{FF2B5EF4-FFF2-40B4-BE49-F238E27FC236}">
                    <a16:creationId xmlns:a16="http://schemas.microsoft.com/office/drawing/2014/main" id="{CD61B587-DAA2-880E-2340-1F8325EE70A7}"/>
                  </a:ext>
                </a:extLst>
              </p:cNvPr>
              <p:cNvSpPr/>
              <p:nvPr/>
            </p:nvSpPr>
            <p:spPr>
              <a:xfrm>
                <a:off x="4877257" y="2512204"/>
                <a:ext cx="3928725" cy="1954595"/>
              </a:xfrm>
              <a:prstGeom prst="rect">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Meiryo UI" panose="020B0604030504040204" pitchFamily="50" charset="-128"/>
                  <a:ea typeface="Meiryo UI" panose="020B0604030504040204" pitchFamily="50" charset="-128"/>
                </a:endParaRPr>
              </a:p>
            </p:txBody>
          </p:sp>
        </p:grpSp>
        <p:sp>
          <p:nvSpPr>
            <p:cNvPr id="124" name="フレーム 123">
              <a:extLst>
                <a:ext uri="{FF2B5EF4-FFF2-40B4-BE49-F238E27FC236}">
                  <a16:creationId xmlns:a16="http://schemas.microsoft.com/office/drawing/2014/main" id="{E37494BA-0AAA-8B04-C4B3-5CACE5A2A91A}"/>
                </a:ext>
              </a:extLst>
            </p:cNvPr>
            <p:cNvSpPr/>
            <p:nvPr/>
          </p:nvSpPr>
          <p:spPr>
            <a:xfrm>
              <a:off x="4669073" y="4320709"/>
              <a:ext cx="3647704" cy="1038695"/>
            </a:xfrm>
            <a:prstGeom prst="frame">
              <a:avLst>
                <a:gd name="adj1" fmla="val 6631"/>
              </a:avLst>
            </a:prstGeom>
            <a:solidFill>
              <a:schemeClr val="accent6"/>
            </a:solidFill>
            <a:ln w="285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3885483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グラフ 20">
            <a:extLst>
              <a:ext uri="{FF2B5EF4-FFF2-40B4-BE49-F238E27FC236}">
                <a16:creationId xmlns:a16="http://schemas.microsoft.com/office/drawing/2014/main" id="{00000000-0008-0000-0200-000002000000}"/>
              </a:ext>
            </a:extLst>
          </p:cNvPr>
          <p:cNvGraphicFramePr>
            <a:graphicFrameLocks/>
          </p:cNvGraphicFramePr>
          <p:nvPr>
            <p:extLst>
              <p:ext uri="{D42A27DB-BD31-4B8C-83A1-F6EECF244321}">
                <p14:modId xmlns:p14="http://schemas.microsoft.com/office/powerpoint/2010/main" val="3183248622"/>
              </p:ext>
            </p:extLst>
          </p:nvPr>
        </p:nvGraphicFramePr>
        <p:xfrm>
          <a:off x="324339" y="1924545"/>
          <a:ext cx="8495321" cy="4653614"/>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title"/>
          </p:nvPr>
        </p:nvSpPr>
        <p:spPr>
          <a:xfrm>
            <a:off x="0" y="891243"/>
            <a:ext cx="4572000" cy="379703"/>
          </a:xfrm>
        </p:spPr>
        <p:txBody>
          <a:bodyPr>
            <a:normAutofit/>
          </a:bodyPr>
          <a:lstStyle/>
          <a:p>
            <a:r>
              <a:rPr lang="ja-JP" altLang="en-US" sz="1800" b="1" dirty="0">
                <a:latin typeface="Meiryo UI" panose="020B0604030504040204" pitchFamily="50" charset="-128"/>
                <a:ea typeface="Meiryo UI" panose="020B0604030504040204" pitchFamily="50" charset="-128"/>
              </a:rPr>
              <a:t>　　　</a:t>
            </a:r>
            <a:r>
              <a:rPr kumimoji="0" lang="ja-JP" altLang="en-US" sz="2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　賦課金の未納理由</a:t>
            </a:r>
            <a:endParaRPr lang="ja-JP" altLang="en-US" sz="1800" b="1"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93D88F92-4FFC-4FDC-B92F-216FF4A5735D}"/>
              </a:ext>
            </a:extLst>
          </p:cNvPr>
          <p:cNvSpPr txBox="1"/>
          <p:nvPr/>
        </p:nvSpPr>
        <p:spPr>
          <a:xfrm>
            <a:off x="7541102" y="6016443"/>
            <a:ext cx="1136850" cy="220188"/>
          </a:xfrm>
          <a:prstGeom prst="rect">
            <a:avLst/>
          </a:prstGeom>
          <a:noFill/>
        </p:spPr>
        <p:txBody>
          <a:bodyPr wrap="none" rtlCol="0">
            <a:spAutoFit/>
          </a:bodyPr>
          <a:lstStyle/>
          <a:p>
            <a:pPr marL="0" marR="0" lvl="0" indent="0" algn="l" defTabSz="422041" rtl="0" eaLnBrk="1" fontAlgn="auto" latinLnBrk="0" hangingPunct="1">
              <a:lnSpc>
                <a:spcPct val="100000"/>
              </a:lnSpc>
              <a:spcBef>
                <a:spcPts val="0"/>
              </a:spcBef>
              <a:spcAft>
                <a:spcPts val="0"/>
              </a:spcAft>
              <a:buClrTx/>
              <a:buSzTx/>
              <a:buFontTx/>
              <a:buNone/>
              <a:tabLst/>
              <a:defRPr/>
            </a:pPr>
            <a:r>
              <a:rPr kumimoji="1" lang="ja-JP" altLang="en-US" sz="831"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（農林水産省調べ）</a:t>
            </a:r>
          </a:p>
        </p:txBody>
      </p:sp>
      <p:sp>
        <p:nvSpPr>
          <p:cNvPr id="6" name="テキスト ボックス 5">
            <a:extLst>
              <a:ext uri="{FF2B5EF4-FFF2-40B4-BE49-F238E27FC236}">
                <a16:creationId xmlns:a16="http://schemas.microsoft.com/office/drawing/2014/main" id="{349179D6-AAF8-4C14-9E88-77837DC1F95C}"/>
              </a:ext>
            </a:extLst>
          </p:cNvPr>
          <p:cNvSpPr txBox="1"/>
          <p:nvPr/>
        </p:nvSpPr>
        <p:spPr>
          <a:xfrm>
            <a:off x="437748" y="1786045"/>
            <a:ext cx="1129972" cy="276999"/>
          </a:xfrm>
          <a:prstGeom prst="rect">
            <a:avLst/>
          </a:prstGeom>
          <a:noFill/>
        </p:spPr>
        <p:txBody>
          <a:bodyPr wrap="square" rtlCol="0">
            <a:spAutoFit/>
          </a:bodyPr>
          <a:lstStyle/>
          <a:p>
            <a:pPr marL="0" marR="0" lvl="0" indent="0" algn="ctr" defTabSz="422041"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土地改良区数</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 name="テキスト ボックス 1">
            <a:extLst>
              <a:ext uri="{FF2B5EF4-FFF2-40B4-BE49-F238E27FC236}">
                <a16:creationId xmlns:a16="http://schemas.microsoft.com/office/drawing/2014/main" id="{F31E680E-7D66-49BA-8E68-3335C99CF9A7}"/>
              </a:ext>
            </a:extLst>
          </p:cNvPr>
          <p:cNvSpPr txBox="1"/>
          <p:nvPr/>
        </p:nvSpPr>
        <p:spPr>
          <a:xfrm>
            <a:off x="1865878" y="2557275"/>
            <a:ext cx="439465" cy="213075"/>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422041" rtl="0" eaLnBrk="1" fontAlgn="auto" latinLnBrk="0" hangingPunct="1">
              <a:lnSpc>
                <a:spcPct val="100000"/>
              </a:lnSpc>
              <a:spcBef>
                <a:spcPts val="0"/>
              </a:spcBef>
              <a:spcAft>
                <a:spcPts val="0"/>
              </a:spcAft>
              <a:buClrTx/>
              <a:buSzTx/>
              <a:buFontTx/>
              <a:buNone/>
              <a:tabLst/>
              <a:defRPr/>
            </a:pPr>
            <a:r>
              <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17.0%</a:t>
            </a:r>
          </a:p>
          <a:p>
            <a:pPr marL="0" marR="0" lvl="0" indent="0" algn="l" defTabSz="422041"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テキスト ボックス 1">
            <a:extLst>
              <a:ext uri="{FF2B5EF4-FFF2-40B4-BE49-F238E27FC236}">
                <a16:creationId xmlns:a16="http://schemas.microsoft.com/office/drawing/2014/main" id="{2E373A3E-462D-49F2-898F-8A3257B37875}"/>
              </a:ext>
            </a:extLst>
          </p:cNvPr>
          <p:cNvSpPr txBox="1"/>
          <p:nvPr/>
        </p:nvSpPr>
        <p:spPr>
          <a:xfrm>
            <a:off x="2459876" y="2631129"/>
            <a:ext cx="483411" cy="213075"/>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422041" rtl="0" eaLnBrk="1" fontAlgn="auto" latinLnBrk="0" hangingPunct="1">
              <a:lnSpc>
                <a:spcPct val="100000"/>
              </a:lnSpc>
              <a:spcBef>
                <a:spcPts val="0"/>
              </a:spcBef>
              <a:spcAft>
                <a:spcPts val="0"/>
              </a:spcAft>
              <a:buClrTx/>
              <a:buSzTx/>
              <a:buFontTx/>
              <a:buNone/>
              <a:tabLst/>
              <a:defRPr/>
            </a:pPr>
            <a:r>
              <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16.4%</a:t>
            </a:r>
            <a:endParaRPr kumimoji="0"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p:txBody>
      </p:sp>
      <p:sp>
        <p:nvSpPr>
          <p:cNvPr id="12" name="テキスト ボックス 1">
            <a:extLst>
              <a:ext uri="{FF2B5EF4-FFF2-40B4-BE49-F238E27FC236}">
                <a16:creationId xmlns:a16="http://schemas.microsoft.com/office/drawing/2014/main" id="{31496446-671D-4AA8-A30D-545EFB731BCE}"/>
              </a:ext>
            </a:extLst>
          </p:cNvPr>
          <p:cNvSpPr txBox="1"/>
          <p:nvPr/>
        </p:nvSpPr>
        <p:spPr>
          <a:xfrm>
            <a:off x="3081935" y="2880251"/>
            <a:ext cx="483411" cy="213075"/>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422041" rtl="0" eaLnBrk="1" fontAlgn="auto" latinLnBrk="0" hangingPunct="1">
              <a:lnSpc>
                <a:spcPct val="100000"/>
              </a:lnSpc>
              <a:spcBef>
                <a:spcPts val="0"/>
              </a:spcBef>
              <a:spcAft>
                <a:spcPts val="0"/>
              </a:spcAft>
              <a:buClrTx/>
              <a:buSzTx/>
              <a:buFontTx/>
              <a:buNone/>
              <a:tabLst/>
              <a:defRPr/>
            </a:pPr>
            <a:r>
              <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14.3%</a:t>
            </a:r>
            <a:endParaRPr kumimoji="0"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p:txBody>
      </p:sp>
      <p:sp>
        <p:nvSpPr>
          <p:cNvPr id="13" name="テキスト ボックス 1">
            <a:extLst>
              <a:ext uri="{FF2B5EF4-FFF2-40B4-BE49-F238E27FC236}">
                <a16:creationId xmlns:a16="http://schemas.microsoft.com/office/drawing/2014/main" id="{5AE52031-86C9-4F3C-BF47-206EFB5B083A}"/>
              </a:ext>
            </a:extLst>
          </p:cNvPr>
          <p:cNvSpPr txBox="1"/>
          <p:nvPr/>
        </p:nvSpPr>
        <p:spPr>
          <a:xfrm>
            <a:off x="3671586" y="3883065"/>
            <a:ext cx="531751" cy="213075"/>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422041" rtl="0" eaLnBrk="1" fontAlgn="auto" latinLnBrk="0" hangingPunct="1">
              <a:lnSpc>
                <a:spcPct val="100000"/>
              </a:lnSpc>
              <a:spcBef>
                <a:spcPts val="0"/>
              </a:spcBef>
              <a:spcAft>
                <a:spcPts val="0"/>
              </a:spcAft>
              <a:buClrTx/>
              <a:buSzTx/>
              <a:buFontTx/>
              <a:buNone/>
              <a:tabLst/>
              <a:defRPr/>
            </a:pPr>
            <a:r>
              <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6.2%</a:t>
            </a:r>
            <a:endParaRPr kumimoji="0"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p:txBody>
      </p:sp>
      <p:sp>
        <p:nvSpPr>
          <p:cNvPr id="14" name="テキスト ボックス 1">
            <a:extLst>
              <a:ext uri="{FF2B5EF4-FFF2-40B4-BE49-F238E27FC236}">
                <a16:creationId xmlns:a16="http://schemas.microsoft.com/office/drawing/2014/main" id="{80E45A80-EE74-4F47-AD20-B2CD9E99E249}"/>
              </a:ext>
            </a:extLst>
          </p:cNvPr>
          <p:cNvSpPr txBox="1"/>
          <p:nvPr/>
        </p:nvSpPr>
        <p:spPr>
          <a:xfrm>
            <a:off x="4339704" y="4232781"/>
            <a:ext cx="438089" cy="187729"/>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422041" rtl="0" eaLnBrk="1" fontAlgn="auto" latinLnBrk="0" hangingPunct="1">
              <a:lnSpc>
                <a:spcPct val="100000"/>
              </a:lnSpc>
              <a:spcBef>
                <a:spcPts val="0"/>
              </a:spcBef>
              <a:spcAft>
                <a:spcPts val="0"/>
              </a:spcAft>
              <a:buClrTx/>
              <a:buSzTx/>
              <a:buFontTx/>
              <a:buNone/>
              <a:tabLst/>
              <a:defRPr/>
            </a:pPr>
            <a:r>
              <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3.5%</a:t>
            </a:r>
            <a:endParaRPr kumimoji="0"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p:txBody>
      </p:sp>
      <p:sp>
        <p:nvSpPr>
          <p:cNvPr id="16" name="テキスト ボックス 1">
            <a:extLst>
              <a:ext uri="{FF2B5EF4-FFF2-40B4-BE49-F238E27FC236}">
                <a16:creationId xmlns:a16="http://schemas.microsoft.com/office/drawing/2014/main" id="{4AEB3435-4C50-4398-BD53-31D6BFC96542}"/>
              </a:ext>
            </a:extLst>
          </p:cNvPr>
          <p:cNvSpPr txBox="1"/>
          <p:nvPr/>
        </p:nvSpPr>
        <p:spPr>
          <a:xfrm>
            <a:off x="4902930" y="4251352"/>
            <a:ext cx="531751" cy="213075"/>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422041" rtl="0" eaLnBrk="1" fontAlgn="auto" latinLnBrk="0" hangingPunct="1">
              <a:lnSpc>
                <a:spcPct val="100000"/>
              </a:lnSpc>
              <a:spcBef>
                <a:spcPts val="0"/>
              </a:spcBef>
              <a:spcAft>
                <a:spcPts val="0"/>
              </a:spcAft>
              <a:buClrTx/>
              <a:buSzTx/>
              <a:buFontTx/>
              <a:buNone/>
              <a:tabLst/>
              <a:defRPr/>
            </a:pPr>
            <a:r>
              <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3.2%</a:t>
            </a:r>
            <a:endParaRPr kumimoji="0"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p:txBody>
      </p:sp>
      <p:sp>
        <p:nvSpPr>
          <p:cNvPr id="17" name="テキスト ボックス 1">
            <a:extLst>
              <a:ext uri="{FF2B5EF4-FFF2-40B4-BE49-F238E27FC236}">
                <a16:creationId xmlns:a16="http://schemas.microsoft.com/office/drawing/2014/main" id="{6CE277D2-20CC-4E5F-8694-6EAE42F442B1}"/>
              </a:ext>
            </a:extLst>
          </p:cNvPr>
          <p:cNvSpPr txBox="1"/>
          <p:nvPr/>
        </p:nvSpPr>
        <p:spPr>
          <a:xfrm>
            <a:off x="5518153" y="4423189"/>
            <a:ext cx="531751" cy="213075"/>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422041" rtl="0" eaLnBrk="1" fontAlgn="auto" latinLnBrk="0" hangingPunct="1">
              <a:lnSpc>
                <a:spcPct val="100000"/>
              </a:lnSpc>
              <a:spcBef>
                <a:spcPts val="0"/>
              </a:spcBef>
              <a:spcAft>
                <a:spcPts val="0"/>
              </a:spcAft>
              <a:buClrTx/>
              <a:buSzTx/>
              <a:buFontTx/>
              <a:buNone/>
              <a:tabLst/>
              <a:defRPr/>
            </a:pPr>
            <a:r>
              <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1.8%</a:t>
            </a:r>
            <a:endParaRPr kumimoji="0"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p:txBody>
      </p:sp>
      <p:sp>
        <p:nvSpPr>
          <p:cNvPr id="18" name="テキスト ボックス 1">
            <a:extLst>
              <a:ext uri="{FF2B5EF4-FFF2-40B4-BE49-F238E27FC236}">
                <a16:creationId xmlns:a16="http://schemas.microsoft.com/office/drawing/2014/main" id="{8DFACAC6-D929-4E58-B516-B2CFB43B2AE4}"/>
              </a:ext>
            </a:extLst>
          </p:cNvPr>
          <p:cNvSpPr txBox="1"/>
          <p:nvPr/>
        </p:nvSpPr>
        <p:spPr>
          <a:xfrm>
            <a:off x="6184868" y="4423189"/>
            <a:ext cx="439465" cy="213075"/>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422041" rtl="0" eaLnBrk="1" fontAlgn="auto" latinLnBrk="0" hangingPunct="1">
              <a:lnSpc>
                <a:spcPct val="100000"/>
              </a:lnSpc>
              <a:spcBef>
                <a:spcPts val="0"/>
              </a:spcBef>
              <a:spcAft>
                <a:spcPts val="0"/>
              </a:spcAft>
              <a:buClrTx/>
              <a:buSzTx/>
              <a:buFontTx/>
              <a:buNone/>
              <a:tabLst/>
              <a:defRPr/>
            </a:pPr>
            <a:r>
              <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1.8%</a:t>
            </a:r>
            <a:endParaRPr kumimoji="0"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p:txBody>
      </p:sp>
      <p:sp>
        <p:nvSpPr>
          <p:cNvPr id="19" name="テキスト ボックス 1">
            <a:extLst>
              <a:ext uri="{FF2B5EF4-FFF2-40B4-BE49-F238E27FC236}">
                <a16:creationId xmlns:a16="http://schemas.microsoft.com/office/drawing/2014/main" id="{4019119D-4E24-4B52-BA4C-E4A57C999DE5}"/>
              </a:ext>
            </a:extLst>
          </p:cNvPr>
          <p:cNvSpPr txBox="1"/>
          <p:nvPr/>
        </p:nvSpPr>
        <p:spPr>
          <a:xfrm>
            <a:off x="6767974" y="4457290"/>
            <a:ext cx="531751" cy="213075"/>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422041" rtl="0" eaLnBrk="1" fontAlgn="auto" latinLnBrk="0" hangingPunct="1">
              <a:lnSpc>
                <a:spcPct val="100000"/>
              </a:lnSpc>
              <a:spcBef>
                <a:spcPts val="0"/>
              </a:spcBef>
              <a:spcAft>
                <a:spcPts val="0"/>
              </a:spcAft>
              <a:buClrTx/>
              <a:buSzTx/>
              <a:buFontTx/>
              <a:buNone/>
              <a:tabLst/>
              <a:defRPr/>
            </a:pPr>
            <a:r>
              <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1.5%</a:t>
            </a:r>
            <a:endParaRPr kumimoji="0"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p:txBody>
      </p:sp>
      <p:sp>
        <p:nvSpPr>
          <p:cNvPr id="20" name="テキスト ボックス 1">
            <a:extLst>
              <a:ext uri="{FF2B5EF4-FFF2-40B4-BE49-F238E27FC236}">
                <a16:creationId xmlns:a16="http://schemas.microsoft.com/office/drawing/2014/main" id="{9669C4AD-1A4B-4863-8AE4-BF4B4BA8DE1C}"/>
              </a:ext>
            </a:extLst>
          </p:cNvPr>
          <p:cNvSpPr txBox="1"/>
          <p:nvPr/>
        </p:nvSpPr>
        <p:spPr>
          <a:xfrm>
            <a:off x="8000538" y="3087128"/>
            <a:ext cx="531751" cy="213075"/>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422041" rtl="0" eaLnBrk="1" fontAlgn="auto" latinLnBrk="0" hangingPunct="1">
              <a:lnSpc>
                <a:spcPct val="100000"/>
              </a:lnSpc>
              <a:spcBef>
                <a:spcPts val="0"/>
              </a:spcBef>
              <a:spcAft>
                <a:spcPts val="0"/>
              </a:spcAft>
              <a:buClrTx/>
              <a:buSzTx/>
              <a:buFontTx/>
              <a:buNone/>
              <a:tabLst/>
              <a:defRPr/>
            </a:pPr>
            <a:r>
              <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12.7%</a:t>
            </a:r>
            <a:endParaRPr kumimoji="0"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テキスト ボックス 2">
            <a:extLst>
              <a:ext uri="{FF2B5EF4-FFF2-40B4-BE49-F238E27FC236}">
                <a16:creationId xmlns:a16="http://schemas.microsoft.com/office/drawing/2014/main" id="{F90EBE2F-B153-40E3-8D22-B3A027D57BCF}"/>
              </a:ext>
            </a:extLst>
          </p:cNvPr>
          <p:cNvSpPr txBox="1"/>
          <p:nvPr/>
        </p:nvSpPr>
        <p:spPr>
          <a:xfrm>
            <a:off x="6682112" y="1416713"/>
            <a:ext cx="2419252" cy="646331"/>
          </a:xfrm>
          <a:prstGeom prst="rect">
            <a:avLst/>
          </a:prstGeom>
          <a:noFill/>
        </p:spPr>
        <p:txBody>
          <a:bodyPr wrap="none" rtlCol="0">
            <a:spAutoFit/>
          </a:bodyPr>
          <a:lstStyle/>
          <a:p>
            <a:pPr marL="0" marR="0" lvl="0" indent="0" algn="l" defTabSz="422041"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令和３年度調査</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22041"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対象地区数</a:t>
            </a:r>
            <a:r>
              <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2,034</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地区</a:t>
            </a:r>
            <a:endPar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22041"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回答総数　</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4,354</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件（複数回答）</a:t>
            </a:r>
          </a:p>
        </p:txBody>
      </p:sp>
      <p:sp>
        <p:nvSpPr>
          <p:cNvPr id="24" name="正方形/長方形 23">
            <a:extLst>
              <a:ext uri="{FF2B5EF4-FFF2-40B4-BE49-F238E27FC236}">
                <a16:creationId xmlns:a16="http://schemas.microsoft.com/office/drawing/2014/main" id="{CD060B8E-0707-490B-AE87-1B04A1B247DE}"/>
              </a:ext>
            </a:extLst>
          </p:cNvPr>
          <p:cNvSpPr/>
          <p:nvPr/>
        </p:nvSpPr>
        <p:spPr>
          <a:xfrm>
            <a:off x="1164484" y="2106645"/>
            <a:ext cx="635134"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06" tIns="42203" rIns="84406" bIns="42203"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22041" rtl="0" eaLnBrk="1" fontAlgn="auto" latinLnBrk="0" hangingPunct="1">
              <a:lnSpc>
                <a:spcPct val="100000"/>
              </a:lnSpc>
              <a:spcBef>
                <a:spcPts val="0"/>
              </a:spcBef>
              <a:spcAft>
                <a:spcPts val="0"/>
              </a:spcAft>
              <a:buClrTx/>
              <a:buSzTx/>
              <a:buFontTx/>
              <a:buNone/>
              <a:tabLst/>
              <a:defRPr/>
            </a:pPr>
            <a:r>
              <a:rPr kumimoji="0"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20.6%</a:t>
            </a:r>
            <a:r>
              <a:rPr kumimoji="0"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endPar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2" name="テキスト ボックス 1">
            <a:extLst>
              <a:ext uri="{FF2B5EF4-FFF2-40B4-BE49-F238E27FC236}">
                <a16:creationId xmlns:a16="http://schemas.microsoft.com/office/drawing/2014/main" id="{24410FD2-257A-4A21-9CDA-094E84F787A9}"/>
              </a:ext>
            </a:extLst>
          </p:cNvPr>
          <p:cNvSpPr txBox="1"/>
          <p:nvPr/>
        </p:nvSpPr>
        <p:spPr>
          <a:xfrm>
            <a:off x="7359987" y="4492459"/>
            <a:ext cx="531751" cy="213075"/>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422041" rtl="0" eaLnBrk="1" fontAlgn="auto" latinLnBrk="0" hangingPunct="1">
              <a:lnSpc>
                <a:spcPct val="100000"/>
              </a:lnSpc>
              <a:spcBef>
                <a:spcPts val="0"/>
              </a:spcBef>
              <a:spcAft>
                <a:spcPts val="0"/>
              </a:spcAft>
              <a:buClrTx/>
              <a:buSzTx/>
              <a:buFontTx/>
              <a:buNone/>
              <a:tabLst/>
              <a:defRPr/>
            </a:pPr>
            <a:r>
              <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0.9%</a:t>
            </a:r>
            <a:endParaRPr kumimoji="0"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C2172E40-29B9-B4D4-46F6-4FC52ED10842}"/>
              </a:ext>
            </a:extLst>
          </p:cNvPr>
          <p:cNvSpPr txBox="1">
            <a:spLocks/>
          </p:cNvSpPr>
          <p:nvPr/>
        </p:nvSpPr>
        <p:spPr>
          <a:xfrm>
            <a:off x="8028384" y="6453336"/>
            <a:ext cx="1115616" cy="404664"/>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263FA20-C340-4DF6-8F1F-34B9EF7D1B2A}" type="slidenum">
              <a:rPr kumimoji="1" lang="ja-JP" altLang="en-US" sz="12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タイトル 1">
            <a:extLst>
              <a:ext uri="{FF2B5EF4-FFF2-40B4-BE49-F238E27FC236}">
                <a16:creationId xmlns:a16="http://schemas.microsoft.com/office/drawing/2014/main" id="{B072455F-1338-BD79-E050-FDDBE2075012}"/>
              </a:ext>
            </a:extLst>
          </p:cNvPr>
          <p:cNvSpPr txBox="1">
            <a:spLocks/>
          </p:cNvSpPr>
          <p:nvPr/>
        </p:nvSpPr>
        <p:spPr>
          <a:xfrm>
            <a:off x="-9236" y="319796"/>
            <a:ext cx="8118763" cy="347405"/>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　</a:t>
            </a:r>
            <a:r>
              <a:rPr kumimoji="1" lang="en-US" altLang="ja-JP"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Ⅰ</a:t>
            </a: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　賦課金の賦課</a:t>
            </a:r>
          </a:p>
        </p:txBody>
      </p:sp>
    </p:spTree>
    <p:extLst>
      <p:ext uri="{BB962C8B-B14F-4D97-AF65-F5344CB8AC3E}">
        <p14:creationId xmlns:p14="http://schemas.microsoft.com/office/powerpoint/2010/main" val="3315854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0" y="1138186"/>
            <a:ext cx="8279843" cy="498399"/>
          </a:xfrm>
        </p:spPr>
        <p:txBody>
          <a:bodyPr>
            <a:normAutofit/>
          </a:bodyPr>
          <a:lstStyle/>
          <a:p>
            <a:pPr algn="l">
              <a:defRPr/>
            </a:pPr>
            <a:r>
              <a:rPr lang="ja-JP" altLang="en-US" sz="2100" b="1" dirty="0">
                <a:latin typeface="Meiryo UI" panose="020B0604030504040204" pitchFamily="50" charset="-128"/>
                <a:ea typeface="Meiryo UI" panose="020B0604030504040204" pitchFamily="50" charset="-128"/>
              </a:rPr>
              <a:t>　　　２　賦課金の消滅時効</a:t>
            </a:r>
          </a:p>
        </p:txBody>
      </p:sp>
      <p:sp>
        <p:nvSpPr>
          <p:cNvPr id="5" name="コンテンツ プレースホルダー 4"/>
          <p:cNvSpPr>
            <a:spLocks noGrp="1"/>
          </p:cNvSpPr>
          <p:nvPr>
            <p:ph sz="half" idx="1"/>
          </p:nvPr>
        </p:nvSpPr>
        <p:spPr>
          <a:xfrm>
            <a:off x="677635" y="1898146"/>
            <a:ext cx="7735722" cy="4217538"/>
          </a:xfrm>
          <a:prstGeom prst="rect">
            <a:avLst/>
          </a:prstGeom>
          <a:ln>
            <a:noFill/>
          </a:ln>
        </p:spPr>
        <p:txBody>
          <a:bodyPr>
            <a:noAutofit/>
          </a:bodyPr>
          <a:lstStyle/>
          <a:p>
            <a:pPr marL="0" indent="0">
              <a:buNone/>
              <a:defRPr/>
            </a:pPr>
            <a:r>
              <a:rPr lang="ja-JP" altLang="en-US" sz="1800" b="1" dirty="0">
                <a:latin typeface="Meiryo UI" panose="020B0604030504040204" pitchFamily="50" charset="-128"/>
                <a:ea typeface="Meiryo UI" panose="020B0604030504040204" pitchFamily="50" charset="-128"/>
              </a:rPr>
              <a:t>（１）消滅時効 </a:t>
            </a:r>
            <a:endParaRPr lang="en-US" altLang="ja-JP" sz="1800" b="1" dirty="0">
              <a:latin typeface="Meiryo UI" panose="020B0604030504040204" pitchFamily="50" charset="-128"/>
              <a:ea typeface="Meiryo UI" panose="020B0604030504040204" pitchFamily="50" charset="-128"/>
            </a:endParaRPr>
          </a:p>
          <a:p>
            <a:pPr marL="0" indent="0">
              <a:buNone/>
              <a:defRPr/>
            </a:pPr>
            <a:r>
              <a:rPr lang="ja-JP" altLang="en-US" sz="1600" dirty="0">
                <a:latin typeface="Meiryo UI" panose="020B0604030504040204" pitchFamily="50" charset="-128"/>
                <a:ea typeface="Meiryo UI" panose="020B0604030504040204" pitchFamily="50" charset="-128"/>
              </a:rPr>
              <a:t>　 　　　一定期間行使されない権利を消滅させる制度。　</a:t>
            </a:r>
            <a:endParaRPr lang="en-US" altLang="ja-JP" sz="1600" dirty="0">
              <a:latin typeface="Meiryo UI" panose="020B0604030504040204" pitchFamily="50" charset="-128"/>
              <a:ea typeface="Meiryo UI" panose="020B0604030504040204" pitchFamily="50" charset="-128"/>
            </a:endParaRPr>
          </a:p>
          <a:p>
            <a:pPr marL="0" indent="0">
              <a:buNone/>
              <a:defRPr/>
            </a:pPr>
            <a:r>
              <a:rPr lang="ja-JP" altLang="en-US" sz="1600" dirty="0">
                <a:latin typeface="Meiryo UI" panose="020B0604030504040204" pitchFamily="50" charset="-128"/>
                <a:ea typeface="Meiryo UI" panose="020B0604030504040204" pitchFamily="50" charset="-128"/>
              </a:rPr>
              <a:t>　　　　　① </a:t>
            </a:r>
            <a:r>
              <a:rPr lang="ja-JP" altLang="en-US" sz="1600" b="1" dirty="0">
                <a:latin typeface="Meiryo UI" panose="020B0604030504040204" pitchFamily="50" charset="-128"/>
                <a:ea typeface="Meiryo UI" panose="020B0604030504040204" pitchFamily="50" charset="-128"/>
              </a:rPr>
              <a:t>徴収権</a:t>
            </a:r>
            <a:r>
              <a:rPr lang="ja-JP" altLang="en-US" sz="1600" dirty="0">
                <a:latin typeface="Meiryo UI" panose="020B0604030504040204" pitchFamily="50" charset="-128"/>
                <a:ea typeface="Meiryo UI" panose="020B0604030504040204" pitchFamily="50" charset="-128"/>
              </a:rPr>
              <a:t>　賦課通知書に記載された</a:t>
            </a:r>
            <a:r>
              <a:rPr lang="ja-JP" altLang="en-US" sz="1600" b="1" dirty="0">
                <a:latin typeface="Meiryo UI" panose="020B0604030504040204" pitchFamily="50" charset="-128"/>
                <a:ea typeface="Meiryo UI" panose="020B0604030504040204" pitchFamily="50" charset="-128"/>
              </a:rPr>
              <a:t>納付期限の翌日から５年間　　　</a:t>
            </a:r>
            <a:endParaRPr lang="en-US" altLang="ja-JP" sz="1600" b="1" dirty="0">
              <a:latin typeface="Meiryo UI" panose="020B0604030504040204" pitchFamily="50" charset="-128"/>
              <a:ea typeface="Meiryo UI" panose="020B0604030504040204" pitchFamily="50" charset="-128"/>
            </a:endParaRPr>
          </a:p>
          <a:p>
            <a:pPr marL="0" indent="0">
              <a:buNone/>
              <a:defRPr/>
            </a:pPr>
            <a:r>
              <a:rPr lang="ja-JP" altLang="en-US" sz="1600" dirty="0">
                <a:latin typeface="Meiryo UI" panose="020B0604030504040204" pitchFamily="50" charset="-128"/>
                <a:ea typeface="Meiryo UI" panose="020B0604030504040204" pitchFamily="50" charset="-128"/>
              </a:rPr>
              <a:t>　　　　　② </a:t>
            </a:r>
            <a:r>
              <a:rPr lang="ja-JP" altLang="en-US" sz="1600" b="1" dirty="0">
                <a:latin typeface="Meiryo UI" panose="020B0604030504040204" pitchFamily="50" charset="-128"/>
                <a:ea typeface="Meiryo UI" panose="020B0604030504040204" pitchFamily="50" charset="-128"/>
              </a:rPr>
              <a:t>賦課権</a:t>
            </a:r>
            <a:r>
              <a:rPr lang="ja-JP" altLang="en-US" sz="1600" dirty="0">
                <a:latin typeface="Meiryo UI" panose="020B0604030504040204" pitchFamily="50" charset="-128"/>
                <a:ea typeface="Meiryo UI" panose="020B0604030504040204" pitchFamily="50" charset="-128"/>
              </a:rPr>
              <a:t>　徴収権の時効と同様、</a:t>
            </a:r>
            <a:r>
              <a:rPr lang="ja-JP" altLang="en-US" sz="1600" b="1" dirty="0">
                <a:latin typeface="Meiryo UI" panose="020B0604030504040204" pitchFamily="50" charset="-128"/>
                <a:ea typeface="Meiryo UI" panose="020B0604030504040204" pitchFamily="50" charset="-128"/>
              </a:rPr>
              <a:t>５年間</a:t>
            </a:r>
            <a:endParaRPr lang="en-US" altLang="ja-JP" sz="1600" b="1" dirty="0">
              <a:latin typeface="Meiryo UI" panose="020B0604030504040204" pitchFamily="50" charset="-128"/>
              <a:ea typeface="Meiryo UI" panose="020B0604030504040204" pitchFamily="50" charset="-128"/>
            </a:endParaRPr>
          </a:p>
          <a:p>
            <a:pPr marL="0" indent="0">
              <a:buNone/>
              <a:defRPr/>
            </a:pPr>
            <a:endParaRPr lang="en-US" altLang="ja-JP" sz="1600" dirty="0">
              <a:latin typeface="Meiryo UI" panose="020B0604030504040204" pitchFamily="50" charset="-128"/>
              <a:ea typeface="Meiryo UI" panose="020B0604030504040204" pitchFamily="50" charset="-128"/>
            </a:endParaRPr>
          </a:p>
          <a:p>
            <a:pPr marL="0" indent="0">
              <a:buNone/>
              <a:defRPr/>
            </a:pPr>
            <a:r>
              <a:rPr lang="ja-JP" altLang="en-US" sz="1800" b="1" dirty="0">
                <a:latin typeface="Meiryo UI" panose="020B0604030504040204" pitchFamily="50" charset="-128"/>
                <a:ea typeface="Meiryo UI" panose="020B0604030504040204" pitchFamily="50" charset="-128"/>
              </a:rPr>
              <a:t>（２）時効の更新事由</a:t>
            </a:r>
            <a:endParaRPr lang="en-US" altLang="ja-JP" sz="1800" b="1" dirty="0">
              <a:latin typeface="Meiryo UI" panose="020B0604030504040204" pitchFamily="50" charset="-128"/>
              <a:ea typeface="Meiryo UI" panose="020B0604030504040204" pitchFamily="50" charset="-128"/>
            </a:endParaRPr>
          </a:p>
          <a:p>
            <a:pPr marL="0" indent="0">
              <a:buNone/>
              <a:defRPr/>
            </a:pPr>
            <a:r>
              <a:rPr lang="ja-JP" altLang="en-US" sz="1600"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「時効の更新」とは、</a:t>
            </a:r>
            <a:r>
              <a:rPr lang="ja-JP" altLang="en-US" sz="1600" dirty="0">
                <a:latin typeface="Meiryo UI" panose="020B0604030504040204" pitchFamily="50" charset="-128"/>
                <a:ea typeface="Meiryo UI" panose="020B0604030504040204" pitchFamily="50" charset="-128"/>
              </a:rPr>
              <a:t>それまで経過した時効時間がリセットされ、</a:t>
            </a:r>
            <a:r>
              <a:rPr lang="ja-JP" altLang="en-US" sz="1600" b="1" dirty="0">
                <a:latin typeface="Meiryo UI" panose="020B0604030504040204" pitchFamily="50" charset="-128"/>
                <a:ea typeface="Meiryo UI" panose="020B0604030504040204" pitchFamily="50" charset="-128"/>
              </a:rPr>
              <a:t>新たにゼロから</a:t>
            </a:r>
            <a:endParaRPr lang="en-US" altLang="ja-JP" sz="1600" b="1" dirty="0">
              <a:latin typeface="Meiryo UI" panose="020B0604030504040204" pitchFamily="50" charset="-128"/>
              <a:ea typeface="Meiryo UI" panose="020B0604030504040204" pitchFamily="50" charset="-128"/>
            </a:endParaRPr>
          </a:p>
          <a:p>
            <a:pPr marL="0" indent="0">
              <a:buNone/>
              <a:defRPr/>
            </a:pPr>
            <a:r>
              <a:rPr lang="ja-JP" altLang="en-US" sz="1600" b="1" dirty="0">
                <a:latin typeface="Meiryo UI" panose="020B0604030504040204" pitchFamily="50" charset="-128"/>
                <a:ea typeface="Meiryo UI" panose="020B0604030504040204" pitchFamily="50" charset="-128"/>
              </a:rPr>
              <a:t>　　　　期間がスタート</a:t>
            </a:r>
            <a:r>
              <a:rPr lang="ja-JP" altLang="en-US" sz="1600" dirty="0">
                <a:latin typeface="Meiryo UI" panose="020B0604030504040204" pitchFamily="50" charset="-128"/>
                <a:ea typeface="Meiryo UI" panose="020B0604030504040204" pitchFamily="50" charset="-128"/>
              </a:rPr>
              <a:t>するもの。その事由の主なものは「督促」と「承認」。</a:t>
            </a:r>
            <a:endParaRPr lang="en-US" altLang="ja-JP" sz="1600" dirty="0">
              <a:latin typeface="Meiryo UI" panose="020B0604030504040204" pitchFamily="50" charset="-128"/>
              <a:ea typeface="Meiryo UI" panose="020B0604030504040204" pitchFamily="50" charset="-128"/>
            </a:endParaRPr>
          </a:p>
          <a:p>
            <a:pPr marL="0" indent="0">
              <a:buNone/>
              <a:defRPr/>
            </a:pPr>
            <a:r>
              <a:rPr lang="ja-JP" altLang="en-US" sz="1600" dirty="0">
                <a:latin typeface="Meiryo UI" panose="020B0604030504040204" pitchFamily="50" charset="-128"/>
                <a:ea typeface="Meiryo UI" panose="020B0604030504040204" pitchFamily="50" charset="-128"/>
              </a:rPr>
              <a:t>　　　　　① </a:t>
            </a:r>
            <a:r>
              <a:rPr lang="ja-JP" altLang="en-US" sz="1600" b="1" dirty="0">
                <a:latin typeface="Meiryo UI" panose="020B0604030504040204" pitchFamily="50" charset="-128"/>
                <a:ea typeface="Meiryo UI" panose="020B0604030504040204" pitchFamily="50" charset="-128"/>
              </a:rPr>
              <a:t>督促</a:t>
            </a:r>
            <a:r>
              <a:rPr lang="ja-JP" altLang="en-US" sz="1600" dirty="0">
                <a:latin typeface="Meiryo UI" panose="020B0604030504040204" pitchFamily="50" charset="-128"/>
                <a:ea typeface="Meiryo UI" panose="020B0604030504040204" pitchFamily="50" charset="-128"/>
              </a:rPr>
              <a:t>（土地改良法第</a:t>
            </a:r>
            <a:r>
              <a:rPr lang="en-US" altLang="ja-JP" sz="1600" dirty="0">
                <a:latin typeface="Meiryo UI" panose="020B0604030504040204" pitchFamily="50" charset="-128"/>
                <a:ea typeface="Meiryo UI" panose="020B0604030504040204" pitchFamily="50" charset="-128"/>
              </a:rPr>
              <a:t>39</a:t>
            </a:r>
            <a:r>
              <a:rPr lang="ja-JP" altLang="en-US" sz="1600" dirty="0">
                <a:latin typeface="Meiryo UI" panose="020B0604030504040204" pitchFamily="50" charset="-128"/>
                <a:ea typeface="Meiryo UI" panose="020B0604030504040204" pitchFamily="50" charset="-128"/>
              </a:rPr>
              <a:t>条第</a:t>
            </a:r>
            <a:r>
              <a:rPr lang="en-US" altLang="ja-JP" sz="1600" dirty="0">
                <a:latin typeface="Meiryo UI" panose="020B0604030504040204" pitchFamily="50" charset="-128"/>
                <a:ea typeface="Meiryo UI" panose="020B0604030504040204" pitchFamily="50" charset="-128"/>
              </a:rPr>
              <a:t>8</a:t>
            </a:r>
            <a:r>
              <a:rPr lang="ja-JP" altLang="en-US" sz="1600" dirty="0">
                <a:latin typeface="Meiryo UI" panose="020B0604030504040204" pitchFamily="50" charset="-128"/>
                <a:ea typeface="Meiryo UI" panose="020B0604030504040204" pitchFamily="50" charset="-128"/>
              </a:rPr>
              <a:t>項）</a:t>
            </a:r>
            <a:endParaRPr lang="en-US" altLang="ja-JP" sz="1600" dirty="0">
              <a:latin typeface="Meiryo UI" panose="020B0604030504040204" pitchFamily="50" charset="-128"/>
              <a:ea typeface="Meiryo UI" panose="020B0604030504040204" pitchFamily="50" charset="-128"/>
            </a:endParaRPr>
          </a:p>
          <a:p>
            <a:pPr marL="0" indent="0">
              <a:buNone/>
              <a:defRPr/>
            </a:pPr>
            <a:r>
              <a:rPr lang="ja-JP" altLang="en-US" sz="1600" dirty="0">
                <a:latin typeface="Meiryo UI" panose="020B0604030504040204" pitchFamily="50" charset="-128"/>
                <a:ea typeface="Meiryo UI" panose="020B0604030504040204" pitchFamily="50" charset="-128"/>
              </a:rPr>
              <a:t>　　　 　　　　</a:t>
            </a:r>
            <a:r>
              <a:rPr lang="ja-JP" altLang="en-US" sz="1600" u="sng" dirty="0">
                <a:latin typeface="Meiryo UI" panose="020B0604030504040204" pitchFamily="50" charset="-128"/>
                <a:ea typeface="Meiryo UI" panose="020B0604030504040204" pitchFamily="50" charset="-128"/>
              </a:rPr>
              <a:t>督促は１回のみ時効の更新の効力</a:t>
            </a:r>
            <a:r>
              <a:rPr lang="ja-JP" altLang="en-US" sz="1600" dirty="0">
                <a:latin typeface="Meiryo UI" panose="020B0604030504040204" pitchFamily="50" charset="-128"/>
                <a:ea typeface="Meiryo UI" panose="020B0604030504040204" pitchFamily="50" charset="-128"/>
              </a:rPr>
              <a:t>を有する（２回目以降は、支払催促の意）</a:t>
            </a:r>
            <a:endParaRPr lang="en-US" altLang="ja-JP" sz="1600" dirty="0">
              <a:latin typeface="Meiryo UI" panose="020B0604030504040204" pitchFamily="50" charset="-128"/>
              <a:ea typeface="Meiryo UI" panose="020B0604030504040204" pitchFamily="50" charset="-128"/>
            </a:endParaRPr>
          </a:p>
          <a:p>
            <a:pPr marL="0" indent="0">
              <a:buNone/>
              <a:defRPr/>
            </a:pPr>
            <a:r>
              <a:rPr lang="ja-JP" altLang="en-US" sz="1600" dirty="0">
                <a:latin typeface="Meiryo UI" panose="020B0604030504040204" pitchFamily="50" charset="-128"/>
                <a:ea typeface="Meiryo UI" panose="020B0604030504040204" pitchFamily="50" charset="-128"/>
              </a:rPr>
              <a:t>　　　　　② </a:t>
            </a:r>
            <a:r>
              <a:rPr lang="ja-JP" altLang="en-US" sz="1600" b="1" dirty="0">
                <a:latin typeface="Meiryo UI" panose="020B0604030504040204" pitchFamily="50" charset="-128"/>
                <a:ea typeface="Meiryo UI" panose="020B0604030504040204" pitchFamily="50" charset="-128"/>
              </a:rPr>
              <a:t>承認</a:t>
            </a:r>
            <a:r>
              <a:rPr lang="ja-JP" altLang="en-US" sz="1600" dirty="0">
                <a:latin typeface="Meiryo UI" panose="020B0604030504040204" pitchFamily="50" charset="-128"/>
                <a:ea typeface="Meiryo UI" panose="020B0604030504040204" pitchFamily="50" charset="-128"/>
              </a:rPr>
              <a:t>（民法第</a:t>
            </a:r>
            <a:r>
              <a:rPr lang="en-US" altLang="ja-JP" sz="1600" dirty="0">
                <a:latin typeface="Meiryo UI" panose="020B0604030504040204" pitchFamily="50" charset="-128"/>
                <a:ea typeface="Meiryo UI" panose="020B0604030504040204" pitchFamily="50" charset="-128"/>
              </a:rPr>
              <a:t>152</a:t>
            </a:r>
            <a:r>
              <a:rPr lang="ja-JP" altLang="en-US" sz="1600" dirty="0">
                <a:latin typeface="Meiryo UI" panose="020B0604030504040204" pitchFamily="50" charset="-128"/>
                <a:ea typeface="Meiryo UI" panose="020B0604030504040204" pitchFamily="50" charset="-128"/>
              </a:rPr>
              <a:t>条）</a:t>
            </a:r>
            <a:endParaRPr lang="en-US" altLang="ja-JP" sz="1600" dirty="0">
              <a:latin typeface="Meiryo UI" panose="020B0604030504040204" pitchFamily="50" charset="-128"/>
              <a:ea typeface="Meiryo UI" panose="020B0604030504040204" pitchFamily="50" charset="-128"/>
            </a:endParaRPr>
          </a:p>
          <a:p>
            <a:pPr marL="0" indent="0">
              <a:buNone/>
              <a:defRPr/>
            </a:pPr>
            <a:r>
              <a:rPr lang="ja-JP" altLang="en-US" sz="1600" dirty="0">
                <a:latin typeface="Meiryo UI" panose="020B0604030504040204" pitchFamily="50" charset="-128"/>
                <a:ea typeface="Meiryo UI" panose="020B0604030504040204" pitchFamily="50" charset="-128"/>
              </a:rPr>
              <a:t>　　　　　　　 </a:t>
            </a:r>
            <a:r>
              <a:rPr lang="ja-JP" altLang="en-US" sz="1600" u="sng" dirty="0">
                <a:latin typeface="Meiryo UI" panose="020B0604030504040204" pitchFamily="50" charset="-128"/>
                <a:ea typeface="Meiryo UI" panose="020B0604030504040204" pitchFamily="50" charset="-128"/>
              </a:rPr>
              <a:t>納付誓約、納付期限の延長・納付の猶予・延納の申請、一部納付</a:t>
            </a:r>
            <a:r>
              <a:rPr lang="ja-JP" altLang="en-US" sz="1600" dirty="0">
                <a:latin typeface="Meiryo UI" panose="020B0604030504040204" pitchFamily="50" charset="-128"/>
                <a:ea typeface="Meiryo UI" panose="020B0604030504040204" pitchFamily="50" charset="-128"/>
              </a:rPr>
              <a:t>等</a:t>
            </a:r>
            <a:endParaRPr lang="en-US" altLang="ja-JP" sz="1600" dirty="0">
              <a:latin typeface="Meiryo UI" panose="020B0604030504040204" pitchFamily="50" charset="-128"/>
              <a:ea typeface="Meiryo UI" panose="020B0604030504040204" pitchFamily="50" charset="-128"/>
            </a:endParaRPr>
          </a:p>
        </p:txBody>
      </p:sp>
      <p:sp>
        <p:nvSpPr>
          <p:cNvPr id="7" name="スライド番号プレースホルダー 2">
            <a:extLst>
              <a:ext uri="{FF2B5EF4-FFF2-40B4-BE49-F238E27FC236}">
                <a16:creationId xmlns:a16="http://schemas.microsoft.com/office/drawing/2014/main" id="{8C0110C8-A6D9-C84B-F74A-1819CF04DCBF}"/>
              </a:ext>
            </a:extLst>
          </p:cNvPr>
          <p:cNvSpPr txBox="1">
            <a:spLocks/>
          </p:cNvSpPr>
          <p:nvPr/>
        </p:nvSpPr>
        <p:spPr>
          <a:xfrm>
            <a:off x="8279843" y="6507716"/>
            <a:ext cx="8645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EADBB762-FC46-45BE-A99A-E2DA0B4ACF90}" type="slidenum">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886857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コンテンツ プレースホルダー 4"/>
          <p:cNvSpPr>
            <a:spLocks noGrp="1"/>
          </p:cNvSpPr>
          <p:nvPr>
            <p:ph sz="half" idx="1"/>
          </p:nvPr>
        </p:nvSpPr>
        <p:spPr>
          <a:xfrm>
            <a:off x="544121" y="1320231"/>
            <a:ext cx="7735722" cy="4217538"/>
          </a:xfrm>
          <a:prstGeom prst="rect">
            <a:avLst/>
          </a:prstGeom>
          <a:ln>
            <a:noFill/>
          </a:ln>
        </p:spPr>
        <p:txBody>
          <a:bodyPr>
            <a:noAutofit/>
          </a:bodyPr>
          <a:lstStyle/>
          <a:p>
            <a:pPr marL="0" indent="0">
              <a:buNone/>
              <a:defRPr/>
            </a:pPr>
            <a:r>
              <a:rPr lang="ja-JP" altLang="en-US" sz="1800" b="1" dirty="0">
                <a:latin typeface="Meiryo UI" panose="020B0604030504040204" pitchFamily="50" charset="-128"/>
                <a:ea typeface="Meiryo UI" panose="020B0604030504040204" pitchFamily="50" charset="-128"/>
              </a:rPr>
              <a:t>（３）時効の完成猶予 </a:t>
            </a:r>
            <a:endParaRPr lang="en-US" altLang="ja-JP" sz="1800" b="1" dirty="0">
              <a:latin typeface="Meiryo UI" panose="020B0604030504040204" pitchFamily="50" charset="-128"/>
              <a:ea typeface="Meiryo UI" panose="020B0604030504040204" pitchFamily="50" charset="-128"/>
            </a:endParaRPr>
          </a:p>
          <a:p>
            <a:pPr marL="0" indent="0">
              <a:buNone/>
              <a:defRPr/>
            </a:pPr>
            <a:r>
              <a:rPr lang="ja-JP" altLang="en-US" sz="1600" dirty="0">
                <a:latin typeface="Meiryo UI" panose="020B0604030504040204" pitchFamily="50" charset="-128"/>
                <a:ea typeface="Meiryo UI" panose="020B0604030504040204" pitchFamily="50" charset="-128"/>
              </a:rPr>
              <a:t>　 　　　次に掲げる事由がある場合には、その事由が終了するまでの間は、時効は、完成しない。</a:t>
            </a:r>
            <a:endParaRPr lang="en-US" altLang="ja-JP" sz="1600" dirty="0">
              <a:latin typeface="Meiryo UI" panose="020B0604030504040204" pitchFamily="50" charset="-128"/>
              <a:ea typeface="Meiryo UI" panose="020B0604030504040204" pitchFamily="50" charset="-128"/>
            </a:endParaRPr>
          </a:p>
          <a:p>
            <a:pPr marL="0" indent="0">
              <a:buNone/>
              <a:defRPr/>
            </a:pPr>
            <a:r>
              <a:rPr lang="ja-JP" altLang="en-US" sz="1600" dirty="0">
                <a:latin typeface="Meiryo UI" panose="020B0604030504040204" pitchFamily="50" charset="-128"/>
                <a:ea typeface="Meiryo UI" panose="020B0604030504040204" pitchFamily="50" charset="-128"/>
              </a:rPr>
              <a:t>　　　①　裁判上の請求（賦課処分の取消訴訟中等）</a:t>
            </a:r>
            <a:endParaRPr lang="en-US" altLang="ja-JP" sz="1600" dirty="0">
              <a:latin typeface="Meiryo UI" panose="020B0604030504040204" pitchFamily="50" charset="-128"/>
              <a:ea typeface="Meiryo UI" panose="020B0604030504040204" pitchFamily="50" charset="-128"/>
            </a:endParaRPr>
          </a:p>
          <a:p>
            <a:pPr marL="0" indent="0">
              <a:buNone/>
              <a:defRPr/>
            </a:pPr>
            <a:r>
              <a:rPr lang="ja-JP" altLang="en-US" sz="1600" dirty="0">
                <a:latin typeface="Meiryo UI" panose="020B0604030504040204" pitchFamily="50" charset="-128"/>
                <a:ea typeface="Meiryo UI" panose="020B0604030504040204" pitchFamily="50" charset="-128"/>
              </a:rPr>
              <a:t>　　　②  催告（催告書、差押予告通知書の送達等による納付の催告）</a:t>
            </a:r>
            <a:endParaRPr lang="en-US" altLang="ja-JP" sz="1600" dirty="0">
              <a:latin typeface="Meiryo UI" panose="020B0604030504040204" pitchFamily="50" charset="-128"/>
              <a:ea typeface="Meiryo UI" panose="020B0604030504040204" pitchFamily="50" charset="-128"/>
            </a:endParaRPr>
          </a:p>
          <a:p>
            <a:pPr marL="0" indent="0">
              <a:buNone/>
              <a:defRPr/>
            </a:pPr>
            <a:r>
              <a:rPr lang="ja-JP" altLang="en-US" sz="1600" dirty="0">
                <a:latin typeface="Meiryo UI" panose="020B0604030504040204" pitchFamily="50" charset="-128"/>
                <a:ea typeface="Meiryo UI" panose="020B0604030504040204" pitchFamily="50" charset="-128"/>
              </a:rPr>
              <a:t>　　　③　滞納処分による差押え、換価及び配当</a:t>
            </a:r>
            <a:endParaRPr lang="en-US" altLang="ja-JP" sz="1600" dirty="0">
              <a:latin typeface="Meiryo UI" panose="020B0604030504040204" pitchFamily="50" charset="-128"/>
              <a:ea typeface="Meiryo UI" panose="020B0604030504040204" pitchFamily="50" charset="-128"/>
            </a:endParaRPr>
          </a:p>
          <a:p>
            <a:pPr marL="0" indent="0">
              <a:buNone/>
              <a:defRPr/>
            </a:pPr>
            <a:r>
              <a:rPr lang="ja-JP" altLang="en-US" sz="1600" dirty="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a:p>
            <a:pPr marL="0" indent="0">
              <a:buNone/>
              <a:defRPr/>
            </a:pPr>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滞納処分の認可を受けての催告、差押え、換価等の間は時効の完成が猶予される。　　</a:t>
            </a:r>
            <a:endParaRPr lang="en-US" altLang="ja-JP" sz="1600" dirty="0">
              <a:latin typeface="Meiryo UI" panose="020B0604030504040204" pitchFamily="50" charset="-128"/>
              <a:ea typeface="Meiryo UI" panose="020B0604030504040204" pitchFamily="50" charset="-128"/>
            </a:endParaRPr>
          </a:p>
          <a:p>
            <a:pPr marL="0" indent="0">
              <a:buNone/>
              <a:defRPr/>
            </a:pPr>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行政不服審査請求に係る審理は、これらに含まれていないことに注意。</a:t>
            </a:r>
            <a:endParaRPr lang="en-US" altLang="ja-JP" sz="1600" dirty="0">
              <a:latin typeface="Meiryo UI" panose="020B0604030504040204" pitchFamily="50" charset="-128"/>
              <a:ea typeface="Meiryo UI" panose="020B0604030504040204" pitchFamily="50" charset="-128"/>
            </a:endParaRPr>
          </a:p>
          <a:p>
            <a:pPr marL="0" indent="0">
              <a:buNone/>
              <a:defRPr/>
            </a:pPr>
            <a:r>
              <a:rPr lang="ja-JP" altLang="en-US" sz="1600" dirty="0">
                <a:latin typeface="Meiryo UI" panose="020B0604030504040204" pitchFamily="50" charset="-128"/>
                <a:ea typeface="Meiryo UI" panose="020B0604030504040204" pitchFamily="50" charset="-128"/>
              </a:rPr>
              <a:t>　　　　　　（執行不停止の原則、速やかな処理が必要）</a:t>
            </a:r>
            <a:endParaRPr lang="en-US" altLang="ja-JP" sz="1600" dirty="0">
              <a:latin typeface="Meiryo UI" panose="020B0604030504040204" pitchFamily="50" charset="-128"/>
              <a:ea typeface="Meiryo UI" panose="020B0604030504040204" pitchFamily="50" charset="-128"/>
            </a:endParaRPr>
          </a:p>
        </p:txBody>
      </p:sp>
      <p:sp>
        <p:nvSpPr>
          <p:cNvPr id="7" name="スライド番号プレースホルダー 2">
            <a:extLst>
              <a:ext uri="{FF2B5EF4-FFF2-40B4-BE49-F238E27FC236}">
                <a16:creationId xmlns:a16="http://schemas.microsoft.com/office/drawing/2014/main" id="{8C0110C8-A6D9-C84B-F74A-1819CF04DCBF}"/>
              </a:ext>
            </a:extLst>
          </p:cNvPr>
          <p:cNvSpPr txBox="1">
            <a:spLocks/>
          </p:cNvSpPr>
          <p:nvPr/>
        </p:nvSpPr>
        <p:spPr>
          <a:xfrm>
            <a:off x="8279843" y="6507716"/>
            <a:ext cx="8645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EADBB762-FC46-45BE-A99A-E2DA0B4ACF90}" type="slidenum">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413356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79" name="Rectangle 16"/>
          <p:cNvSpPr>
            <a:spLocks noChangeArrowheads="1"/>
          </p:cNvSpPr>
          <p:nvPr/>
        </p:nvSpPr>
        <p:spPr bwMode="auto">
          <a:xfrm>
            <a:off x="92765" y="1053010"/>
            <a:ext cx="3394014" cy="332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marL="0" marR="0" lvl="0" indent="0" algn="l" defTabSz="422041"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8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（４）</a:t>
            </a:r>
            <a:r>
              <a:rPr kumimoji="0" lang="ja-JP" altLang="en-US" sz="18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時効の更新のイメージ</a:t>
            </a:r>
          </a:p>
        </p:txBody>
      </p:sp>
      <p:graphicFrame>
        <p:nvGraphicFramePr>
          <p:cNvPr id="3" name="オブジェクト 2">
            <a:extLst>
              <a:ext uri="{FF2B5EF4-FFF2-40B4-BE49-F238E27FC236}">
                <a16:creationId xmlns:a16="http://schemas.microsoft.com/office/drawing/2014/main" id="{72C16AB5-B62C-4598-B8C8-4AF2DC3D2C88}"/>
              </a:ext>
            </a:extLst>
          </p:cNvPr>
          <p:cNvGraphicFramePr>
            <a:graphicFrameLocks noChangeAspect="1"/>
          </p:cNvGraphicFramePr>
          <p:nvPr/>
        </p:nvGraphicFramePr>
        <p:xfrm>
          <a:off x="608013" y="1581150"/>
          <a:ext cx="7918450" cy="3198813"/>
        </p:xfrm>
        <a:graphic>
          <a:graphicData uri="http://schemas.openxmlformats.org/presentationml/2006/ole">
            <mc:AlternateContent xmlns:mc="http://schemas.openxmlformats.org/markup-compatibility/2006">
              <mc:Choice xmlns:v="urn:schemas-microsoft-com:vml" Requires="v">
                <p:oleObj name="Worksheet" r:id="rId3" imgW="7467542" imgH="3019374" progId="Excel.Sheet.12">
                  <p:embed/>
                </p:oleObj>
              </mc:Choice>
              <mc:Fallback>
                <p:oleObj name="Worksheet" r:id="rId3" imgW="7467542" imgH="3019374" progId="Excel.Sheet.12">
                  <p:embed/>
                  <p:pic>
                    <p:nvPicPr>
                      <p:cNvPr id="3" name="オブジェクト 2">
                        <a:extLst>
                          <a:ext uri="{FF2B5EF4-FFF2-40B4-BE49-F238E27FC236}">
                            <a16:creationId xmlns:a16="http://schemas.microsoft.com/office/drawing/2014/main" id="{72C16AB5-B62C-4598-B8C8-4AF2DC3D2C88}"/>
                          </a:ext>
                        </a:extLst>
                      </p:cNvPr>
                      <p:cNvPicPr/>
                      <p:nvPr/>
                    </p:nvPicPr>
                    <p:blipFill>
                      <a:blip r:embed="rId4"/>
                      <a:stretch>
                        <a:fillRect/>
                      </a:stretch>
                    </p:blipFill>
                    <p:spPr>
                      <a:xfrm>
                        <a:off x="608013" y="1581150"/>
                        <a:ext cx="7918450" cy="3198813"/>
                      </a:xfrm>
                      <a:prstGeom prst="rect">
                        <a:avLst/>
                      </a:prstGeom>
                    </p:spPr>
                  </p:pic>
                </p:oleObj>
              </mc:Fallback>
            </mc:AlternateContent>
          </a:graphicData>
        </a:graphic>
      </p:graphicFrame>
      <p:sp>
        <p:nvSpPr>
          <p:cNvPr id="2" name="スライド番号プレースホルダー 2">
            <a:extLst>
              <a:ext uri="{FF2B5EF4-FFF2-40B4-BE49-F238E27FC236}">
                <a16:creationId xmlns:a16="http://schemas.microsoft.com/office/drawing/2014/main" id="{94265CB6-A327-1613-2267-5325091FCC24}"/>
              </a:ext>
            </a:extLst>
          </p:cNvPr>
          <p:cNvSpPr txBox="1">
            <a:spLocks/>
          </p:cNvSpPr>
          <p:nvPr/>
        </p:nvSpPr>
        <p:spPr>
          <a:xfrm>
            <a:off x="8270318" y="6507716"/>
            <a:ext cx="8645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EADBB762-FC46-45BE-A99A-E2DA0B4ACF90}" type="slidenum">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127987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 name="四角形: 角を丸くする 28">
            <a:extLst>
              <a:ext uri="{FF2B5EF4-FFF2-40B4-BE49-F238E27FC236}">
                <a16:creationId xmlns:a16="http://schemas.microsoft.com/office/drawing/2014/main" id="{C539958D-75C2-762F-2A24-CCE16AD9140B}"/>
              </a:ext>
            </a:extLst>
          </p:cNvPr>
          <p:cNvSpPr/>
          <p:nvPr/>
        </p:nvSpPr>
        <p:spPr>
          <a:xfrm>
            <a:off x="4362450" y="1304925"/>
            <a:ext cx="4187804" cy="2123658"/>
          </a:xfrm>
          <a:prstGeom prst="roundRect">
            <a:avLst>
              <a:gd name="adj" fmla="val 5006"/>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 name="字幕 2">
            <a:extLst>
              <a:ext uri="{FF2B5EF4-FFF2-40B4-BE49-F238E27FC236}">
                <a16:creationId xmlns:a16="http://schemas.microsoft.com/office/drawing/2014/main" id="{100407F1-390A-A4E7-FA30-DBD92FA73A8A}"/>
              </a:ext>
            </a:extLst>
          </p:cNvPr>
          <p:cNvSpPr>
            <a:spLocks noGrp="1"/>
          </p:cNvSpPr>
          <p:nvPr>
            <p:ph type="subTitle" idx="1"/>
          </p:nvPr>
        </p:nvSpPr>
        <p:spPr>
          <a:xfrm>
            <a:off x="0" y="622641"/>
            <a:ext cx="8550254" cy="306931"/>
          </a:xfrm>
        </p:spPr>
        <p:txBody>
          <a:bodyPr>
            <a:noAutofit/>
          </a:bodyPr>
          <a:lstStyle/>
          <a:p>
            <a:pPr algn="l"/>
            <a:r>
              <a:rPr kumimoji="1" lang="ja-JP" altLang="en-US" sz="2100" b="1" dirty="0">
                <a:latin typeface="Meiryo UI" panose="020B0604030504040204" pitchFamily="50" charset="-128"/>
                <a:ea typeface="Meiryo UI" panose="020B0604030504040204" pitchFamily="50" charset="-128"/>
              </a:rPr>
              <a:t>　　　</a:t>
            </a:r>
            <a:r>
              <a:rPr kumimoji="1" lang="ja-JP" altLang="en-US" sz="1800" b="1" dirty="0">
                <a:latin typeface="Meiryo UI" panose="020B0604030504040204" pitchFamily="50" charset="-128"/>
                <a:ea typeface="Meiryo UI" panose="020B0604030504040204" pitchFamily="50" charset="-128"/>
              </a:rPr>
              <a:t>（１）賦課処分（処分庁としての土地改良区）</a:t>
            </a:r>
            <a:endParaRPr kumimoji="1" lang="en-US" altLang="ja-JP" sz="1800" b="1" dirty="0">
              <a:latin typeface="Meiryo UI" panose="020B0604030504040204" pitchFamily="50" charset="-128"/>
              <a:ea typeface="Meiryo UI" panose="020B0604030504040204" pitchFamily="50" charset="-128"/>
            </a:endParaRPr>
          </a:p>
        </p:txBody>
      </p:sp>
      <p:sp>
        <p:nvSpPr>
          <p:cNvPr id="20" name="スライド番号プレースホルダー 2">
            <a:extLst>
              <a:ext uri="{FF2B5EF4-FFF2-40B4-BE49-F238E27FC236}">
                <a16:creationId xmlns:a16="http://schemas.microsoft.com/office/drawing/2014/main" id="{A04F3C0C-8F14-DCC2-FA58-39EA7A5E032E}"/>
              </a:ext>
            </a:extLst>
          </p:cNvPr>
          <p:cNvSpPr txBox="1">
            <a:spLocks/>
          </p:cNvSpPr>
          <p:nvPr/>
        </p:nvSpPr>
        <p:spPr>
          <a:xfrm>
            <a:off x="8270318" y="6517241"/>
            <a:ext cx="8645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EADBB762-FC46-45BE-A99A-E2DA0B4ACF90}" type="slidenum">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5" name="テキスト ボックス 24">
            <a:extLst>
              <a:ext uri="{FF2B5EF4-FFF2-40B4-BE49-F238E27FC236}">
                <a16:creationId xmlns:a16="http://schemas.microsoft.com/office/drawing/2014/main" id="{942AAF5A-ED90-312D-8531-9E476B40BA7D}"/>
              </a:ext>
            </a:extLst>
          </p:cNvPr>
          <p:cNvSpPr txBox="1"/>
          <p:nvPr/>
        </p:nvSpPr>
        <p:spPr>
          <a:xfrm>
            <a:off x="4495801" y="1304925"/>
            <a:ext cx="3924300" cy="212365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（教示）</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　この賦課の算定について不服がある場合は、この</a:t>
            </a:r>
            <a:r>
              <a:rPr kumimoji="1" lang="ja-JP" altLang="en-US" sz="1200" b="1" i="0" u="sng"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cs typeface="+mn-cs"/>
              </a:rPr>
              <a:t>賦課処分のあったことを知った日の翌日から起算して</a:t>
            </a:r>
            <a:r>
              <a:rPr kumimoji="1" lang="en-US" altLang="ja-JP" sz="1200" b="1" i="0" u="sng"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cs typeface="+mn-cs"/>
              </a:rPr>
              <a:t>30</a:t>
            </a:r>
            <a:r>
              <a:rPr kumimoji="1" lang="ja-JP" altLang="en-US" sz="1200" b="1" i="0" u="sng"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cs typeface="+mn-cs"/>
              </a:rPr>
              <a:t>日以内に、○○土地改良区に対して審査請求をすることができる</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　この賦課の算定について不服がある場合は、上記１の審査請求のほか、この賦課金通知書のあったことを知った日の翌日から起算して６か月以内に、○○土地改良区を被告として、賦課の取消しの訴えを提起することができる。　</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32" name="表 31">
            <a:extLst>
              <a:ext uri="{FF2B5EF4-FFF2-40B4-BE49-F238E27FC236}">
                <a16:creationId xmlns:a16="http://schemas.microsoft.com/office/drawing/2014/main" id="{AE2A830B-6829-A3B4-806A-F5610B4D7E4B}"/>
              </a:ext>
            </a:extLst>
          </p:cNvPr>
          <p:cNvGraphicFramePr>
            <a:graphicFrameLocks noGrp="1"/>
          </p:cNvGraphicFramePr>
          <p:nvPr/>
        </p:nvGraphicFramePr>
        <p:xfrm>
          <a:off x="3740150" y="1016000"/>
          <a:ext cx="330200" cy="370840"/>
        </p:xfrm>
        <a:graphic>
          <a:graphicData uri="http://schemas.openxmlformats.org/drawingml/2006/table">
            <a:tbl>
              <a:tblPr firstRow="1" bandRow="1">
                <a:tableStyleId>{5C22544A-7EE6-4342-B048-85BDC9FD1C3A}</a:tableStyleId>
              </a:tblPr>
              <a:tblGrid>
                <a:gridCol w="330200">
                  <a:extLst>
                    <a:ext uri="{9D8B030D-6E8A-4147-A177-3AD203B41FA5}">
                      <a16:colId xmlns:a16="http://schemas.microsoft.com/office/drawing/2014/main" val="1358304224"/>
                    </a:ext>
                  </a:extLst>
                </a:gridCol>
              </a:tblGrid>
              <a:tr h="370840">
                <a:tc>
                  <a:txBody>
                    <a:bodyPr/>
                    <a:lstStyle/>
                    <a:p>
                      <a:endParaRPr kumimoji="1" lang="ja-JP" altLang="en-US" dirty="0"/>
                    </a:p>
                  </a:txBody>
                  <a:tcPr>
                    <a:noFill/>
                  </a:tcPr>
                </a:tc>
                <a:extLst>
                  <a:ext uri="{0D108BD9-81ED-4DB2-BD59-A6C34878D82A}">
                    <a16:rowId xmlns:a16="http://schemas.microsoft.com/office/drawing/2014/main" val="2497795778"/>
                  </a:ext>
                </a:extLst>
              </a:tr>
            </a:tbl>
          </a:graphicData>
        </a:graphic>
      </p:graphicFrame>
      <p:pic>
        <p:nvPicPr>
          <p:cNvPr id="33" name="図 32">
            <a:extLst>
              <a:ext uri="{FF2B5EF4-FFF2-40B4-BE49-F238E27FC236}">
                <a16:creationId xmlns:a16="http://schemas.microsoft.com/office/drawing/2014/main" id="{ABE6355A-0DA9-F242-00D1-9A002A0CDC06}"/>
              </a:ext>
            </a:extLst>
          </p:cNvPr>
          <p:cNvPicPr>
            <a:picLocks noChangeAspect="1"/>
          </p:cNvPicPr>
          <p:nvPr/>
        </p:nvPicPr>
        <p:blipFill>
          <a:blip r:embed="rId2"/>
          <a:stretch>
            <a:fillRect/>
          </a:stretch>
        </p:blipFill>
        <p:spPr>
          <a:xfrm>
            <a:off x="541216" y="1068446"/>
            <a:ext cx="8346948" cy="5305044"/>
          </a:xfrm>
          <a:prstGeom prst="rect">
            <a:avLst/>
          </a:prstGeom>
        </p:spPr>
      </p:pic>
      <p:sp>
        <p:nvSpPr>
          <p:cNvPr id="5" name="テキスト ボックス 4">
            <a:extLst>
              <a:ext uri="{FF2B5EF4-FFF2-40B4-BE49-F238E27FC236}">
                <a16:creationId xmlns:a16="http://schemas.microsoft.com/office/drawing/2014/main" id="{DBAF0622-C6EE-A50F-93A8-9955B8483F2B}"/>
              </a:ext>
            </a:extLst>
          </p:cNvPr>
          <p:cNvSpPr txBox="1"/>
          <p:nvPr/>
        </p:nvSpPr>
        <p:spPr>
          <a:xfrm>
            <a:off x="4714689" y="4698059"/>
            <a:ext cx="3356573" cy="584775"/>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C00000"/>
                </a:solidFill>
                <a:effectLst/>
                <a:uLnTx/>
                <a:uFillTx/>
                <a:latin typeface="Calibri" panose="020F0502020204030204"/>
                <a:ea typeface="游ゴシック" panose="020B0400000000000000" pitchFamily="50" charset="-128"/>
                <a:cs typeface="+mn-cs"/>
              </a:rPr>
              <a:t>客観的な賦課基準で、調定事務手続、調定額に誤りが無いこと</a:t>
            </a:r>
          </a:p>
        </p:txBody>
      </p:sp>
      <p:sp>
        <p:nvSpPr>
          <p:cNvPr id="6" name="テキスト ボックス 5">
            <a:extLst>
              <a:ext uri="{FF2B5EF4-FFF2-40B4-BE49-F238E27FC236}">
                <a16:creationId xmlns:a16="http://schemas.microsoft.com/office/drawing/2014/main" id="{6F81866D-3592-6ECF-16DC-AC095AD9AC98}"/>
              </a:ext>
            </a:extLst>
          </p:cNvPr>
          <p:cNvSpPr txBox="1"/>
          <p:nvPr/>
        </p:nvSpPr>
        <p:spPr>
          <a:xfrm>
            <a:off x="4714690" y="4040238"/>
            <a:ext cx="3356573" cy="338554"/>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C00000"/>
                </a:solidFill>
                <a:effectLst/>
                <a:uLnTx/>
                <a:uFillTx/>
                <a:latin typeface="Calibri" panose="020F0502020204030204"/>
                <a:ea typeface="游ゴシック" panose="020B0400000000000000" pitchFamily="50" charset="-128"/>
                <a:cs typeface="+mn-cs"/>
              </a:rPr>
              <a:t>教示に落ちがないこと</a:t>
            </a:r>
            <a:endParaRPr kumimoji="1" lang="ja-JP" altLang="en-US" sz="1800" b="1" i="0" u="none" strike="noStrike" kern="1200" cap="none" spc="0" normalizeH="0" baseline="0" noProof="0" dirty="0">
              <a:ln>
                <a:noFill/>
              </a:ln>
              <a:solidFill>
                <a:srgbClr val="C00000"/>
              </a:solidFill>
              <a:effectLst/>
              <a:uLnTx/>
              <a:uFillTx/>
              <a:latin typeface="Calibri" panose="020F0502020204030204"/>
              <a:ea typeface="游ゴシック" panose="020B0400000000000000" pitchFamily="50" charset="-128"/>
              <a:cs typeface="+mn-cs"/>
            </a:endParaRPr>
          </a:p>
        </p:txBody>
      </p:sp>
      <p:sp>
        <p:nvSpPr>
          <p:cNvPr id="2" name="タイトル 3">
            <a:extLst>
              <a:ext uri="{FF2B5EF4-FFF2-40B4-BE49-F238E27FC236}">
                <a16:creationId xmlns:a16="http://schemas.microsoft.com/office/drawing/2014/main" id="{5310992A-979F-1CBE-1FF3-CC8307545920}"/>
              </a:ext>
            </a:extLst>
          </p:cNvPr>
          <p:cNvSpPr txBox="1">
            <a:spLocks/>
          </p:cNvSpPr>
          <p:nvPr/>
        </p:nvSpPr>
        <p:spPr>
          <a:xfrm>
            <a:off x="-102207" y="124242"/>
            <a:ext cx="8279843" cy="4983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defRPr/>
            </a:pPr>
            <a:r>
              <a:rPr lang="ja-JP" altLang="en-US" sz="2100" b="1" dirty="0">
                <a:solidFill>
                  <a:prstClr val="black"/>
                </a:solidFill>
                <a:latin typeface="Meiryo UI" panose="020B0604030504040204" pitchFamily="50" charset="-128"/>
                <a:ea typeface="Meiryo UI" panose="020B0604030504040204" pitchFamily="50" charset="-128"/>
              </a:rPr>
              <a:t>　　　３　行政不服審査請求</a:t>
            </a:r>
          </a:p>
        </p:txBody>
      </p:sp>
    </p:spTree>
    <p:extLst>
      <p:ext uri="{BB962C8B-B14F-4D97-AF65-F5344CB8AC3E}">
        <p14:creationId xmlns:p14="http://schemas.microsoft.com/office/powerpoint/2010/main" val="3685441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100407F1-390A-A4E7-FA30-DBD92FA73A8A}"/>
              </a:ext>
            </a:extLst>
          </p:cNvPr>
          <p:cNvSpPr>
            <a:spLocks noGrp="1"/>
          </p:cNvSpPr>
          <p:nvPr>
            <p:ph type="subTitle" idx="1"/>
          </p:nvPr>
        </p:nvSpPr>
        <p:spPr>
          <a:xfrm>
            <a:off x="321266" y="619142"/>
            <a:ext cx="8550254" cy="306931"/>
          </a:xfrm>
        </p:spPr>
        <p:txBody>
          <a:bodyPr>
            <a:noAutofit/>
          </a:bodyPr>
          <a:lstStyle/>
          <a:p>
            <a:pPr algn="l"/>
            <a:r>
              <a:rPr kumimoji="1" lang="ja-JP" altLang="en-US" sz="2100" b="1" dirty="0">
                <a:latin typeface="Meiryo UI" panose="020B0604030504040204" pitchFamily="50" charset="-128"/>
                <a:ea typeface="Meiryo UI" panose="020B0604030504040204" pitchFamily="50" charset="-128"/>
              </a:rPr>
              <a:t>　</a:t>
            </a:r>
            <a:r>
              <a:rPr kumimoji="1" lang="ja-JP" altLang="en-US" sz="1800" b="1" dirty="0">
                <a:latin typeface="Meiryo UI" panose="020B0604030504040204" pitchFamily="50" charset="-128"/>
                <a:ea typeface="Meiryo UI" panose="020B0604030504040204" pitchFamily="50" charset="-128"/>
              </a:rPr>
              <a:t>（２）土地改良区の賦課処分に対する審査請求から裁決までの流れ</a:t>
            </a:r>
            <a:endParaRPr kumimoji="1" lang="en-US" altLang="ja-JP" sz="1800" b="1" dirty="0">
              <a:latin typeface="Meiryo UI" panose="020B0604030504040204" pitchFamily="50" charset="-128"/>
              <a:ea typeface="Meiryo UI" panose="020B0604030504040204" pitchFamily="50" charset="-128"/>
            </a:endParaRPr>
          </a:p>
        </p:txBody>
      </p:sp>
      <p:sp>
        <p:nvSpPr>
          <p:cNvPr id="4" name="矢印: 五方向 3">
            <a:extLst>
              <a:ext uri="{FF2B5EF4-FFF2-40B4-BE49-F238E27FC236}">
                <a16:creationId xmlns:a16="http://schemas.microsoft.com/office/drawing/2014/main" id="{4FBEFBA5-C726-3291-1F74-01B7EB64E37D}"/>
              </a:ext>
            </a:extLst>
          </p:cNvPr>
          <p:cNvSpPr/>
          <p:nvPr/>
        </p:nvSpPr>
        <p:spPr>
          <a:xfrm>
            <a:off x="2288382" y="1163139"/>
            <a:ext cx="1380766" cy="336314"/>
          </a:xfrm>
          <a:prstGeom prst="homePlate">
            <a:avLst/>
          </a:prstGeom>
          <a:solidFill>
            <a:srgbClr val="00B0F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4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審 査 請 求</a:t>
            </a:r>
          </a:p>
        </p:txBody>
      </p:sp>
      <p:sp>
        <p:nvSpPr>
          <p:cNvPr id="5" name="矢印: 五方向 4">
            <a:extLst>
              <a:ext uri="{FF2B5EF4-FFF2-40B4-BE49-F238E27FC236}">
                <a16:creationId xmlns:a16="http://schemas.microsoft.com/office/drawing/2014/main" id="{2D45FDDB-F056-3188-5E1B-D6519FF502DF}"/>
              </a:ext>
            </a:extLst>
          </p:cNvPr>
          <p:cNvSpPr/>
          <p:nvPr/>
        </p:nvSpPr>
        <p:spPr>
          <a:xfrm>
            <a:off x="4604311" y="1171137"/>
            <a:ext cx="1692160" cy="306931"/>
          </a:xfrm>
          <a:prstGeom prst="homePlate">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4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審 理 手 続</a:t>
            </a:r>
          </a:p>
        </p:txBody>
      </p:sp>
      <p:sp>
        <p:nvSpPr>
          <p:cNvPr id="6" name="矢印: 五方向 5">
            <a:extLst>
              <a:ext uri="{FF2B5EF4-FFF2-40B4-BE49-F238E27FC236}">
                <a16:creationId xmlns:a16="http://schemas.microsoft.com/office/drawing/2014/main" id="{6C4AEFEA-336A-F4F2-9325-F5A0B184D223}"/>
              </a:ext>
            </a:extLst>
          </p:cNvPr>
          <p:cNvSpPr/>
          <p:nvPr/>
        </p:nvSpPr>
        <p:spPr>
          <a:xfrm>
            <a:off x="7192897" y="1166284"/>
            <a:ext cx="984739" cy="306931"/>
          </a:xfrm>
          <a:prstGeom prst="homePlate">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4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裁　決</a:t>
            </a:r>
          </a:p>
        </p:txBody>
      </p:sp>
      <p:sp>
        <p:nvSpPr>
          <p:cNvPr id="7" name="正方形/長方形 6">
            <a:extLst>
              <a:ext uri="{FF2B5EF4-FFF2-40B4-BE49-F238E27FC236}">
                <a16:creationId xmlns:a16="http://schemas.microsoft.com/office/drawing/2014/main" id="{6A175A84-C254-6477-94F7-A2AD673D7B90}"/>
              </a:ext>
            </a:extLst>
          </p:cNvPr>
          <p:cNvSpPr/>
          <p:nvPr/>
        </p:nvSpPr>
        <p:spPr>
          <a:xfrm>
            <a:off x="926005" y="1569276"/>
            <a:ext cx="7340777" cy="1313398"/>
          </a:xfrm>
          <a:prstGeom prst="rect">
            <a:avLst/>
          </a:prstGeom>
          <a:solidFill>
            <a:srgbClr val="FFFFC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46"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8" name="正方形/長方形 7">
            <a:extLst>
              <a:ext uri="{FF2B5EF4-FFF2-40B4-BE49-F238E27FC236}">
                <a16:creationId xmlns:a16="http://schemas.microsoft.com/office/drawing/2014/main" id="{EA095FD8-3F7F-8542-2554-1B8264F280AA}"/>
              </a:ext>
            </a:extLst>
          </p:cNvPr>
          <p:cNvSpPr/>
          <p:nvPr/>
        </p:nvSpPr>
        <p:spPr>
          <a:xfrm>
            <a:off x="926005" y="2984630"/>
            <a:ext cx="7340778" cy="1318616"/>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46"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 name="正方形/長方形 8">
            <a:extLst>
              <a:ext uri="{FF2B5EF4-FFF2-40B4-BE49-F238E27FC236}">
                <a16:creationId xmlns:a16="http://schemas.microsoft.com/office/drawing/2014/main" id="{DB63101D-A3E9-B287-6265-C7838ACFC5A0}"/>
              </a:ext>
            </a:extLst>
          </p:cNvPr>
          <p:cNvSpPr/>
          <p:nvPr/>
        </p:nvSpPr>
        <p:spPr>
          <a:xfrm>
            <a:off x="926005" y="4409915"/>
            <a:ext cx="7340778" cy="1313398"/>
          </a:xfrm>
          <a:prstGeom prst="rect">
            <a:avLst/>
          </a:prstGeom>
          <a:solidFill>
            <a:srgbClr val="FFFFCC"/>
          </a:solid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46"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0" name="フローチャート: 端子 9">
            <a:extLst>
              <a:ext uri="{FF2B5EF4-FFF2-40B4-BE49-F238E27FC236}">
                <a16:creationId xmlns:a16="http://schemas.microsoft.com/office/drawing/2014/main" id="{9B81A9AF-DC69-F4FA-BA19-9107A9309796}"/>
              </a:ext>
            </a:extLst>
          </p:cNvPr>
          <p:cNvSpPr/>
          <p:nvPr/>
        </p:nvSpPr>
        <p:spPr>
          <a:xfrm>
            <a:off x="946077" y="2043973"/>
            <a:ext cx="1242872" cy="270291"/>
          </a:xfrm>
          <a:prstGeom prst="flowChartTerminator">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審査請求人</a:t>
            </a:r>
          </a:p>
        </p:txBody>
      </p:sp>
      <p:sp>
        <p:nvSpPr>
          <p:cNvPr id="11" name="正方形/長方形 10">
            <a:extLst>
              <a:ext uri="{FF2B5EF4-FFF2-40B4-BE49-F238E27FC236}">
                <a16:creationId xmlns:a16="http://schemas.microsoft.com/office/drawing/2014/main" id="{32CDB71D-B18D-C940-B007-BE6710D3CD8F}"/>
              </a:ext>
            </a:extLst>
          </p:cNvPr>
          <p:cNvSpPr/>
          <p:nvPr/>
        </p:nvSpPr>
        <p:spPr>
          <a:xfrm>
            <a:off x="963287" y="2382146"/>
            <a:ext cx="1229318" cy="230199"/>
          </a:xfrm>
          <a:prstGeom prst="rect">
            <a:avLst/>
          </a:prstGeom>
          <a:solidFill>
            <a:srgbClr val="FFFF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9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（組合員）</a:t>
            </a:r>
          </a:p>
        </p:txBody>
      </p:sp>
      <p:sp>
        <p:nvSpPr>
          <p:cNvPr id="12" name="字幕 2">
            <a:extLst>
              <a:ext uri="{FF2B5EF4-FFF2-40B4-BE49-F238E27FC236}">
                <a16:creationId xmlns:a16="http://schemas.microsoft.com/office/drawing/2014/main" id="{F39BE56E-4062-6493-8D92-BDC188018037}"/>
              </a:ext>
            </a:extLst>
          </p:cNvPr>
          <p:cNvSpPr txBox="1">
            <a:spLocks/>
          </p:cNvSpPr>
          <p:nvPr/>
        </p:nvSpPr>
        <p:spPr>
          <a:xfrm>
            <a:off x="893613" y="5821771"/>
            <a:ext cx="7340777" cy="1030459"/>
          </a:xfrm>
          <a:prstGeom prst="rect">
            <a:avLst/>
          </a:prstGeom>
        </p:spPr>
        <p:txBody>
          <a:bodyPr vert="horz" lIns="63305" tIns="31652" rIns="63305" bIns="31652"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0" marR="0" lvl="0" indent="0" algn="l" defTabSz="914400" rtl="0" eaLnBrk="1" fontAlgn="auto" latinLnBrk="0" hangingPunct="1">
              <a:lnSpc>
                <a:spcPct val="80000"/>
              </a:lnSpc>
              <a:spcBef>
                <a:spcPts val="415"/>
              </a:spcBef>
              <a:spcAft>
                <a:spcPts val="0"/>
              </a:spcAft>
              <a:buClrTx/>
              <a:buSzTx/>
              <a:buFont typeface="Arial" panose="020B0604020202020204" pitchFamily="34" charset="0"/>
              <a:buNone/>
              <a:tabLst/>
              <a:defRPr/>
            </a:pP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注　①　賦課通知書（賦課処分）に、審査請求できる旨の教示。</a:t>
            </a:r>
            <a:endParaRPr kumimoji="1" lang="en-US" altLang="ja-JP"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80000"/>
              </a:lnSpc>
              <a:spcBef>
                <a:spcPts val="415"/>
              </a:spcBef>
              <a:spcAft>
                <a:spcPts val="0"/>
              </a:spcAft>
              <a:buClrTx/>
              <a:buSzTx/>
              <a:buFont typeface="Arial" panose="020B0604020202020204" pitchFamily="34" charset="0"/>
              <a:buNone/>
              <a:tabLst/>
              <a:defRPr/>
            </a:pP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②　土地改良区が処分庁と審査庁を兼ねる。</a:t>
            </a:r>
            <a:endParaRPr kumimoji="1" lang="en-US" altLang="ja-JP"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80000"/>
              </a:lnSpc>
              <a:spcBef>
                <a:spcPts val="415"/>
              </a:spcBef>
              <a:spcAft>
                <a:spcPts val="0"/>
              </a:spcAft>
              <a:buClrTx/>
              <a:buSzTx/>
              <a:buFont typeface="Arial" panose="020B0604020202020204" pitchFamily="34" charset="0"/>
              <a:buNone/>
              <a:tabLst/>
              <a:defRPr/>
            </a:pP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③　土地改良区の職員（又は監事）であって、当該請求に係る処分に関与していない者を審理員として指名。</a:t>
            </a:r>
            <a:endParaRPr kumimoji="1" lang="en-US" altLang="ja-JP"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80000"/>
              </a:lnSpc>
              <a:spcBef>
                <a:spcPts val="415"/>
              </a:spcBef>
              <a:spcAft>
                <a:spcPts val="0"/>
              </a:spcAft>
              <a:buClrTx/>
              <a:buSzTx/>
              <a:buFont typeface="Arial" panose="020B0604020202020204" pitchFamily="34" charset="0"/>
              <a:buNone/>
              <a:tabLst/>
              <a:defRPr/>
            </a:pP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ア　理事会に出席していた監事は審理員としては不可。</a:t>
            </a:r>
            <a:endParaRPr kumimoji="1" lang="en-US" altLang="ja-JP"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80000"/>
              </a:lnSpc>
              <a:spcBef>
                <a:spcPts val="415"/>
              </a:spcBef>
              <a:spcAft>
                <a:spcPts val="0"/>
              </a:spcAft>
              <a:buClrTx/>
              <a:buSzTx/>
              <a:buFont typeface="Arial" panose="020B0604020202020204" pitchFamily="34" charset="0"/>
              <a:buNone/>
              <a:tabLst/>
              <a:defRPr/>
            </a:pP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イ　適当な者がいないときは、外部の者（弁護士等の有識者）に依存（任期付き職員として契約）</a:t>
            </a:r>
            <a:endParaRPr kumimoji="1" lang="en-US" altLang="ja-JP"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 name="フローチャート: 端子 12">
            <a:extLst>
              <a:ext uri="{FF2B5EF4-FFF2-40B4-BE49-F238E27FC236}">
                <a16:creationId xmlns:a16="http://schemas.microsoft.com/office/drawing/2014/main" id="{778BA9D3-1440-C553-6784-2BFA41665CD8}"/>
              </a:ext>
            </a:extLst>
          </p:cNvPr>
          <p:cNvSpPr/>
          <p:nvPr/>
        </p:nvSpPr>
        <p:spPr>
          <a:xfrm>
            <a:off x="950122" y="3406165"/>
            <a:ext cx="1242483" cy="264261"/>
          </a:xfrm>
          <a:prstGeom prst="flowChartTerminator">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処分庁</a:t>
            </a:r>
          </a:p>
        </p:txBody>
      </p:sp>
      <p:sp>
        <p:nvSpPr>
          <p:cNvPr id="15" name="フローチャート: 端子 14">
            <a:extLst>
              <a:ext uri="{FF2B5EF4-FFF2-40B4-BE49-F238E27FC236}">
                <a16:creationId xmlns:a16="http://schemas.microsoft.com/office/drawing/2014/main" id="{A4A39268-7DE9-76A8-1E26-64514572BCC5}"/>
              </a:ext>
            </a:extLst>
          </p:cNvPr>
          <p:cNvSpPr/>
          <p:nvPr/>
        </p:nvSpPr>
        <p:spPr>
          <a:xfrm>
            <a:off x="949221" y="4638561"/>
            <a:ext cx="1239727" cy="277415"/>
          </a:xfrm>
          <a:prstGeom prst="flowChartTerminator">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8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審査庁</a:t>
            </a:r>
          </a:p>
        </p:txBody>
      </p:sp>
      <p:sp>
        <p:nvSpPr>
          <p:cNvPr id="16" name="フローチャート: 端子 15">
            <a:extLst>
              <a:ext uri="{FF2B5EF4-FFF2-40B4-BE49-F238E27FC236}">
                <a16:creationId xmlns:a16="http://schemas.microsoft.com/office/drawing/2014/main" id="{E23228C0-024C-7A12-A649-A1D50512E78C}"/>
              </a:ext>
            </a:extLst>
          </p:cNvPr>
          <p:cNvSpPr/>
          <p:nvPr/>
        </p:nvSpPr>
        <p:spPr>
          <a:xfrm>
            <a:off x="947875" y="5365496"/>
            <a:ext cx="1241073" cy="268299"/>
          </a:xfrm>
          <a:prstGeom prst="flowChartTerminator">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審理員</a:t>
            </a:r>
          </a:p>
        </p:txBody>
      </p:sp>
      <p:sp>
        <p:nvSpPr>
          <p:cNvPr id="17" name="正方形/長方形 16">
            <a:extLst>
              <a:ext uri="{FF2B5EF4-FFF2-40B4-BE49-F238E27FC236}">
                <a16:creationId xmlns:a16="http://schemas.microsoft.com/office/drawing/2014/main" id="{D43C337A-D121-E0CD-6F9B-75F26E4CB4B0}"/>
              </a:ext>
            </a:extLst>
          </p:cNvPr>
          <p:cNvSpPr/>
          <p:nvPr/>
        </p:nvSpPr>
        <p:spPr>
          <a:xfrm>
            <a:off x="942746" y="4944079"/>
            <a:ext cx="1304459" cy="230199"/>
          </a:xfrm>
          <a:prstGeom prst="rect">
            <a:avLst/>
          </a:prstGeom>
          <a:solidFill>
            <a:srgbClr val="FFFF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4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（土地改良区）</a:t>
            </a:r>
          </a:p>
        </p:txBody>
      </p:sp>
      <p:sp>
        <p:nvSpPr>
          <p:cNvPr id="18" name="正方形/長方形 17">
            <a:extLst>
              <a:ext uri="{FF2B5EF4-FFF2-40B4-BE49-F238E27FC236}">
                <a16:creationId xmlns:a16="http://schemas.microsoft.com/office/drawing/2014/main" id="{0A3126F6-11BC-643C-3C03-A1DF3228E4EE}"/>
              </a:ext>
            </a:extLst>
          </p:cNvPr>
          <p:cNvSpPr/>
          <p:nvPr/>
        </p:nvSpPr>
        <p:spPr>
          <a:xfrm>
            <a:off x="2410690" y="1828159"/>
            <a:ext cx="297343" cy="798496"/>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不服</a:t>
            </a:r>
          </a:p>
        </p:txBody>
      </p:sp>
      <p:sp>
        <p:nvSpPr>
          <p:cNvPr id="19" name="正方形/長方形 18">
            <a:extLst>
              <a:ext uri="{FF2B5EF4-FFF2-40B4-BE49-F238E27FC236}">
                <a16:creationId xmlns:a16="http://schemas.microsoft.com/office/drawing/2014/main" id="{B805B2C0-32E4-200E-6AA4-DDB450ABAE41}"/>
              </a:ext>
            </a:extLst>
          </p:cNvPr>
          <p:cNvSpPr/>
          <p:nvPr/>
        </p:nvSpPr>
        <p:spPr>
          <a:xfrm>
            <a:off x="2979433" y="1612417"/>
            <a:ext cx="282956" cy="1227119"/>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審査請求書</a:t>
            </a:r>
          </a:p>
        </p:txBody>
      </p:sp>
      <p:sp>
        <p:nvSpPr>
          <p:cNvPr id="21" name="正方形/長方形 20">
            <a:extLst>
              <a:ext uri="{FF2B5EF4-FFF2-40B4-BE49-F238E27FC236}">
                <a16:creationId xmlns:a16="http://schemas.microsoft.com/office/drawing/2014/main" id="{3C6CA4D6-302E-FFB9-462E-8B767BC8A9E2}"/>
              </a:ext>
            </a:extLst>
          </p:cNvPr>
          <p:cNvSpPr/>
          <p:nvPr/>
        </p:nvSpPr>
        <p:spPr>
          <a:xfrm>
            <a:off x="2410689" y="3224140"/>
            <a:ext cx="297343" cy="100203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賦課処分</a:t>
            </a:r>
          </a:p>
        </p:txBody>
      </p:sp>
      <p:sp>
        <p:nvSpPr>
          <p:cNvPr id="22" name="フローチャート: 端子 21">
            <a:extLst>
              <a:ext uri="{FF2B5EF4-FFF2-40B4-BE49-F238E27FC236}">
                <a16:creationId xmlns:a16="http://schemas.microsoft.com/office/drawing/2014/main" id="{3FEE4D0D-36A9-8FCC-1BFF-FF4E59BAB9D2}"/>
              </a:ext>
            </a:extLst>
          </p:cNvPr>
          <p:cNvSpPr/>
          <p:nvPr/>
        </p:nvSpPr>
        <p:spPr>
          <a:xfrm>
            <a:off x="2240917" y="4919430"/>
            <a:ext cx="1273249" cy="230199"/>
          </a:xfrm>
          <a:prstGeom prst="flowChartTerminator">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土地改良区</a:t>
            </a:r>
          </a:p>
        </p:txBody>
      </p:sp>
      <p:cxnSp>
        <p:nvCxnSpPr>
          <p:cNvPr id="24" name="直線コネクタ 23">
            <a:extLst>
              <a:ext uri="{FF2B5EF4-FFF2-40B4-BE49-F238E27FC236}">
                <a16:creationId xmlns:a16="http://schemas.microsoft.com/office/drawing/2014/main" id="{FFAA864C-5941-4F27-9F09-7FA33F3C90F0}"/>
              </a:ext>
            </a:extLst>
          </p:cNvPr>
          <p:cNvCxnSpPr>
            <a:cxnSpLocks/>
          </p:cNvCxnSpPr>
          <p:nvPr/>
        </p:nvCxnSpPr>
        <p:spPr>
          <a:xfrm>
            <a:off x="2230466" y="1569276"/>
            <a:ext cx="1832" cy="1308683"/>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直線コネクタ 26">
            <a:extLst>
              <a:ext uri="{FF2B5EF4-FFF2-40B4-BE49-F238E27FC236}">
                <a16:creationId xmlns:a16="http://schemas.microsoft.com/office/drawing/2014/main" id="{C9832078-F475-C12B-97A8-192330059E9D}"/>
              </a:ext>
            </a:extLst>
          </p:cNvPr>
          <p:cNvCxnSpPr>
            <a:cxnSpLocks/>
          </p:cNvCxnSpPr>
          <p:nvPr/>
        </p:nvCxnSpPr>
        <p:spPr>
          <a:xfrm>
            <a:off x="2235399" y="4415918"/>
            <a:ext cx="0" cy="1307397"/>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直線コネクタ 27">
            <a:extLst>
              <a:ext uri="{FF2B5EF4-FFF2-40B4-BE49-F238E27FC236}">
                <a16:creationId xmlns:a16="http://schemas.microsoft.com/office/drawing/2014/main" id="{C33D3BD9-4CA2-643F-F428-43FA2D3EBFA9}"/>
              </a:ext>
            </a:extLst>
          </p:cNvPr>
          <p:cNvCxnSpPr>
            <a:cxnSpLocks/>
          </p:cNvCxnSpPr>
          <p:nvPr/>
        </p:nvCxnSpPr>
        <p:spPr>
          <a:xfrm>
            <a:off x="3735543" y="1174506"/>
            <a:ext cx="37372" cy="4538961"/>
          </a:xfrm>
          <a:prstGeom prst="line">
            <a:avLst/>
          </a:prstGeom>
        </p:spPr>
        <p:style>
          <a:lnRef idx="2">
            <a:schemeClr val="accent1"/>
          </a:lnRef>
          <a:fillRef idx="0">
            <a:schemeClr val="accent1"/>
          </a:fillRef>
          <a:effectRef idx="1">
            <a:schemeClr val="accent1"/>
          </a:effectRef>
          <a:fontRef idx="minor">
            <a:schemeClr val="tx1"/>
          </a:fontRef>
        </p:style>
      </p:cxnSp>
      <p:sp>
        <p:nvSpPr>
          <p:cNvPr id="36" name="正方形/長方形 35">
            <a:extLst>
              <a:ext uri="{FF2B5EF4-FFF2-40B4-BE49-F238E27FC236}">
                <a16:creationId xmlns:a16="http://schemas.microsoft.com/office/drawing/2014/main" id="{98248FFF-E000-C33D-E1D3-8711BF52F7BC}"/>
              </a:ext>
            </a:extLst>
          </p:cNvPr>
          <p:cNvSpPr/>
          <p:nvPr/>
        </p:nvSpPr>
        <p:spPr>
          <a:xfrm>
            <a:off x="4745443" y="3056636"/>
            <a:ext cx="268569" cy="1039153"/>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弁明書</a:t>
            </a:r>
          </a:p>
        </p:txBody>
      </p:sp>
      <p:sp>
        <p:nvSpPr>
          <p:cNvPr id="39" name="正方形/長方形 38">
            <a:extLst>
              <a:ext uri="{FF2B5EF4-FFF2-40B4-BE49-F238E27FC236}">
                <a16:creationId xmlns:a16="http://schemas.microsoft.com/office/drawing/2014/main" id="{2F1E6AC8-5D85-7E11-7504-1392226C6E77}"/>
              </a:ext>
            </a:extLst>
          </p:cNvPr>
          <p:cNvSpPr/>
          <p:nvPr/>
        </p:nvSpPr>
        <p:spPr>
          <a:xfrm>
            <a:off x="7594959" y="4611861"/>
            <a:ext cx="296142" cy="1021936"/>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裁</a:t>
            </a:r>
            <a:endPar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決</a:t>
            </a:r>
          </a:p>
        </p:txBody>
      </p:sp>
      <p:sp>
        <p:nvSpPr>
          <p:cNvPr id="41" name="正方形/長方形 40">
            <a:extLst>
              <a:ext uri="{FF2B5EF4-FFF2-40B4-BE49-F238E27FC236}">
                <a16:creationId xmlns:a16="http://schemas.microsoft.com/office/drawing/2014/main" id="{3C6298EE-8864-5D71-E3C7-B7154FD11FE2}"/>
              </a:ext>
            </a:extLst>
          </p:cNvPr>
          <p:cNvSpPr/>
          <p:nvPr/>
        </p:nvSpPr>
        <p:spPr>
          <a:xfrm>
            <a:off x="6033807" y="4448054"/>
            <a:ext cx="304733" cy="1251546"/>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意見書の作成</a:t>
            </a:r>
          </a:p>
        </p:txBody>
      </p:sp>
      <p:sp>
        <p:nvSpPr>
          <p:cNvPr id="46" name="正方形/長方形 45">
            <a:extLst>
              <a:ext uri="{FF2B5EF4-FFF2-40B4-BE49-F238E27FC236}">
                <a16:creationId xmlns:a16="http://schemas.microsoft.com/office/drawing/2014/main" id="{48DFB8FB-7D12-55BC-DA3A-47C5808B2BF9}"/>
              </a:ext>
            </a:extLst>
          </p:cNvPr>
          <p:cNvSpPr/>
          <p:nvPr/>
        </p:nvSpPr>
        <p:spPr>
          <a:xfrm>
            <a:off x="1760877" y="3231888"/>
            <a:ext cx="501968" cy="10331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69"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注②</a:t>
            </a:r>
          </a:p>
        </p:txBody>
      </p:sp>
      <p:sp>
        <p:nvSpPr>
          <p:cNvPr id="47" name="正方形/長方形 46">
            <a:extLst>
              <a:ext uri="{FF2B5EF4-FFF2-40B4-BE49-F238E27FC236}">
                <a16:creationId xmlns:a16="http://schemas.microsoft.com/office/drawing/2014/main" id="{4FEADCDA-2ED4-6D2D-2BF2-342ABFA0EC2C}"/>
              </a:ext>
            </a:extLst>
          </p:cNvPr>
          <p:cNvSpPr/>
          <p:nvPr/>
        </p:nvSpPr>
        <p:spPr>
          <a:xfrm>
            <a:off x="1767749" y="4489615"/>
            <a:ext cx="467649" cy="9561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69"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注②</a:t>
            </a:r>
          </a:p>
        </p:txBody>
      </p:sp>
      <p:sp>
        <p:nvSpPr>
          <p:cNvPr id="48" name="正方形/長方形 47">
            <a:extLst>
              <a:ext uri="{FF2B5EF4-FFF2-40B4-BE49-F238E27FC236}">
                <a16:creationId xmlns:a16="http://schemas.microsoft.com/office/drawing/2014/main" id="{70F4C521-A3C7-4248-E698-2DE97669EB3A}"/>
              </a:ext>
            </a:extLst>
          </p:cNvPr>
          <p:cNvSpPr/>
          <p:nvPr/>
        </p:nvSpPr>
        <p:spPr>
          <a:xfrm>
            <a:off x="2535125" y="3094670"/>
            <a:ext cx="476103" cy="5605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69"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注①</a:t>
            </a:r>
          </a:p>
        </p:txBody>
      </p:sp>
      <p:sp>
        <p:nvSpPr>
          <p:cNvPr id="49" name="正方形/長方形 48">
            <a:extLst>
              <a:ext uri="{FF2B5EF4-FFF2-40B4-BE49-F238E27FC236}">
                <a16:creationId xmlns:a16="http://schemas.microsoft.com/office/drawing/2014/main" id="{E4727168-5443-3510-A950-5DCA2F15B66D}"/>
              </a:ext>
            </a:extLst>
          </p:cNvPr>
          <p:cNvSpPr/>
          <p:nvPr/>
        </p:nvSpPr>
        <p:spPr>
          <a:xfrm>
            <a:off x="3715101" y="4467873"/>
            <a:ext cx="447210" cy="10812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69"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注③</a:t>
            </a:r>
          </a:p>
        </p:txBody>
      </p:sp>
      <p:sp>
        <p:nvSpPr>
          <p:cNvPr id="53" name="フローチャート: 端子 52">
            <a:extLst>
              <a:ext uri="{FF2B5EF4-FFF2-40B4-BE49-F238E27FC236}">
                <a16:creationId xmlns:a16="http://schemas.microsoft.com/office/drawing/2014/main" id="{1EEEFACD-16FC-620B-4F44-96C30D488107}"/>
              </a:ext>
            </a:extLst>
          </p:cNvPr>
          <p:cNvSpPr/>
          <p:nvPr/>
        </p:nvSpPr>
        <p:spPr>
          <a:xfrm rot="5400000">
            <a:off x="4289114" y="4961602"/>
            <a:ext cx="1181226" cy="268569"/>
          </a:xfrm>
          <a:prstGeom prst="flowChartTerminator">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審理員</a:t>
            </a:r>
          </a:p>
        </p:txBody>
      </p:sp>
      <p:sp>
        <p:nvSpPr>
          <p:cNvPr id="54" name="フローチャート: 端子 53">
            <a:extLst>
              <a:ext uri="{FF2B5EF4-FFF2-40B4-BE49-F238E27FC236}">
                <a16:creationId xmlns:a16="http://schemas.microsoft.com/office/drawing/2014/main" id="{78608EAB-858E-61A2-90E0-0FFD82D47C27}"/>
              </a:ext>
            </a:extLst>
          </p:cNvPr>
          <p:cNvSpPr/>
          <p:nvPr/>
        </p:nvSpPr>
        <p:spPr>
          <a:xfrm rot="5400000">
            <a:off x="6462708" y="4945850"/>
            <a:ext cx="1190218" cy="270159"/>
          </a:xfrm>
          <a:prstGeom prst="flowChartTerminator">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土地改良区</a:t>
            </a:r>
          </a:p>
        </p:txBody>
      </p:sp>
      <p:sp>
        <p:nvSpPr>
          <p:cNvPr id="55" name="フローチャート: 端子 54">
            <a:extLst>
              <a:ext uri="{FF2B5EF4-FFF2-40B4-BE49-F238E27FC236}">
                <a16:creationId xmlns:a16="http://schemas.microsoft.com/office/drawing/2014/main" id="{D381DC16-90F0-CF6D-04A7-1CB869DC242B}"/>
              </a:ext>
            </a:extLst>
          </p:cNvPr>
          <p:cNvSpPr/>
          <p:nvPr/>
        </p:nvSpPr>
        <p:spPr>
          <a:xfrm rot="5400000">
            <a:off x="7445502" y="2082213"/>
            <a:ext cx="1209750" cy="270159"/>
          </a:xfrm>
          <a:prstGeom prst="flowChartTerminator">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審査請求人</a:t>
            </a:r>
          </a:p>
        </p:txBody>
      </p:sp>
      <p:cxnSp>
        <p:nvCxnSpPr>
          <p:cNvPr id="59" name="直線コネクタ 58">
            <a:extLst>
              <a:ext uri="{FF2B5EF4-FFF2-40B4-BE49-F238E27FC236}">
                <a16:creationId xmlns:a16="http://schemas.microsoft.com/office/drawing/2014/main" id="{86767AFD-14CB-6404-C789-B260569FD178}"/>
              </a:ext>
            </a:extLst>
          </p:cNvPr>
          <p:cNvCxnSpPr>
            <a:cxnSpLocks/>
            <a:endCxn id="54" idx="1"/>
          </p:cNvCxnSpPr>
          <p:nvPr/>
        </p:nvCxnSpPr>
        <p:spPr>
          <a:xfrm>
            <a:off x="7057816" y="1163139"/>
            <a:ext cx="0" cy="3322682"/>
          </a:xfrm>
          <a:prstGeom prst="line">
            <a:avLst/>
          </a:prstGeom>
        </p:spPr>
        <p:style>
          <a:lnRef idx="2">
            <a:schemeClr val="accent1"/>
          </a:lnRef>
          <a:fillRef idx="0">
            <a:schemeClr val="accent1"/>
          </a:fillRef>
          <a:effectRef idx="1">
            <a:schemeClr val="accent1"/>
          </a:effectRef>
          <a:fontRef idx="minor">
            <a:schemeClr val="tx1"/>
          </a:fontRef>
        </p:style>
      </p:cxnSp>
      <p:cxnSp>
        <p:nvCxnSpPr>
          <p:cNvPr id="62" name="直線矢印コネクタ 61">
            <a:extLst>
              <a:ext uri="{FF2B5EF4-FFF2-40B4-BE49-F238E27FC236}">
                <a16:creationId xmlns:a16="http://schemas.microsoft.com/office/drawing/2014/main" id="{2B9D00DA-10C8-0E90-ED84-DEBA539309E8}"/>
              </a:ext>
            </a:extLst>
          </p:cNvPr>
          <p:cNvCxnSpPr>
            <a:cxnSpLocks/>
            <a:stCxn id="21" idx="0"/>
            <a:endCxn id="18" idx="2"/>
          </p:cNvCxnSpPr>
          <p:nvPr/>
        </p:nvCxnSpPr>
        <p:spPr>
          <a:xfrm flipV="1">
            <a:off x="2559361" y="2626655"/>
            <a:ext cx="1" cy="597485"/>
          </a:xfrm>
          <a:prstGeom prst="straightConnector1">
            <a:avLst/>
          </a:prstGeom>
          <a:ln w="19050">
            <a:tailEnd type="triangle"/>
          </a:ln>
        </p:spPr>
        <p:style>
          <a:lnRef idx="2">
            <a:schemeClr val="accent1"/>
          </a:lnRef>
          <a:fillRef idx="0">
            <a:schemeClr val="accent1"/>
          </a:fillRef>
          <a:effectRef idx="1">
            <a:schemeClr val="accent1"/>
          </a:effectRef>
          <a:fontRef idx="minor">
            <a:schemeClr val="tx1"/>
          </a:fontRef>
        </p:style>
      </p:cxnSp>
      <p:cxnSp>
        <p:nvCxnSpPr>
          <p:cNvPr id="65" name="直線矢印コネクタ 64">
            <a:extLst>
              <a:ext uri="{FF2B5EF4-FFF2-40B4-BE49-F238E27FC236}">
                <a16:creationId xmlns:a16="http://schemas.microsoft.com/office/drawing/2014/main" id="{883FFBB0-9DA2-91FF-5E30-C70091935E3D}"/>
              </a:ext>
            </a:extLst>
          </p:cNvPr>
          <p:cNvCxnSpPr>
            <a:cxnSpLocks/>
            <a:stCxn id="18" idx="3"/>
            <a:endCxn id="19" idx="1"/>
          </p:cNvCxnSpPr>
          <p:nvPr/>
        </p:nvCxnSpPr>
        <p:spPr>
          <a:xfrm flipV="1">
            <a:off x="2708034" y="2225975"/>
            <a:ext cx="271399" cy="143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7" name="直線矢印コネクタ 66">
            <a:extLst>
              <a:ext uri="{FF2B5EF4-FFF2-40B4-BE49-F238E27FC236}">
                <a16:creationId xmlns:a16="http://schemas.microsoft.com/office/drawing/2014/main" id="{C64EA452-023E-FB8C-6DA3-1700EF37A93A}"/>
              </a:ext>
            </a:extLst>
          </p:cNvPr>
          <p:cNvCxnSpPr>
            <a:cxnSpLocks/>
            <a:stCxn id="19" idx="2"/>
          </p:cNvCxnSpPr>
          <p:nvPr/>
        </p:nvCxnSpPr>
        <p:spPr>
          <a:xfrm>
            <a:off x="3120911" y="2839534"/>
            <a:ext cx="21500" cy="2061257"/>
          </a:xfrm>
          <a:prstGeom prst="straightConnector1">
            <a:avLst/>
          </a:prstGeom>
          <a:ln w="19050">
            <a:tailEnd type="triangle"/>
          </a:ln>
        </p:spPr>
        <p:style>
          <a:lnRef idx="2">
            <a:schemeClr val="accent1"/>
          </a:lnRef>
          <a:fillRef idx="0">
            <a:schemeClr val="accent1"/>
          </a:fillRef>
          <a:effectRef idx="1">
            <a:schemeClr val="accent1"/>
          </a:effectRef>
          <a:fontRef idx="minor">
            <a:schemeClr val="tx1"/>
          </a:fontRef>
        </p:style>
      </p:cxnSp>
      <p:sp>
        <p:nvSpPr>
          <p:cNvPr id="68" name="正方形/長方形 67">
            <a:extLst>
              <a:ext uri="{FF2B5EF4-FFF2-40B4-BE49-F238E27FC236}">
                <a16:creationId xmlns:a16="http://schemas.microsoft.com/office/drawing/2014/main" id="{359232FE-D49F-A6D3-2720-EA74713EFF57}"/>
              </a:ext>
            </a:extLst>
          </p:cNvPr>
          <p:cNvSpPr/>
          <p:nvPr/>
        </p:nvSpPr>
        <p:spPr>
          <a:xfrm>
            <a:off x="3185642" y="3426865"/>
            <a:ext cx="268569" cy="49556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46"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提出</a:t>
            </a:r>
          </a:p>
        </p:txBody>
      </p:sp>
      <p:cxnSp>
        <p:nvCxnSpPr>
          <p:cNvPr id="72" name="直線矢印コネクタ 71">
            <a:extLst>
              <a:ext uri="{FF2B5EF4-FFF2-40B4-BE49-F238E27FC236}">
                <a16:creationId xmlns:a16="http://schemas.microsoft.com/office/drawing/2014/main" id="{5194AC3B-BF0D-BBDC-8720-83312822D552}"/>
              </a:ext>
            </a:extLst>
          </p:cNvPr>
          <p:cNvCxnSpPr>
            <a:cxnSpLocks/>
          </p:cNvCxnSpPr>
          <p:nvPr/>
        </p:nvCxnSpPr>
        <p:spPr>
          <a:xfrm>
            <a:off x="3537291" y="5029906"/>
            <a:ext cx="582889" cy="0"/>
          </a:xfrm>
          <a:prstGeom prst="straightConnector1">
            <a:avLst/>
          </a:prstGeom>
          <a:ln w="19050">
            <a:tailEnd type="triangle"/>
          </a:ln>
        </p:spPr>
        <p:style>
          <a:lnRef idx="2">
            <a:schemeClr val="accent1"/>
          </a:lnRef>
          <a:fillRef idx="0">
            <a:schemeClr val="accent1"/>
          </a:fillRef>
          <a:effectRef idx="1">
            <a:schemeClr val="accent1"/>
          </a:effectRef>
          <a:fontRef idx="minor">
            <a:schemeClr val="tx1"/>
          </a:fontRef>
        </p:style>
      </p:cxnSp>
      <p:sp>
        <p:nvSpPr>
          <p:cNvPr id="76" name="正方形/長方形 75">
            <a:extLst>
              <a:ext uri="{FF2B5EF4-FFF2-40B4-BE49-F238E27FC236}">
                <a16:creationId xmlns:a16="http://schemas.microsoft.com/office/drawing/2014/main" id="{BC63C7F2-3333-13DB-F685-42102FC608AF}"/>
              </a:ext>
            </a:extLst>
          </p:cNvPr>
          <p:cNvSpPr/>
          <p:nvPr/>
        </p:nvSpPr>
        <p:spPr>
          <a:xfrm>
            <a:off x="4534237" y="4099157"/>
            <a:ext cx="693800" cy="22249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4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提　出</a:t>
            </a:r>
          </a:p>
        </p:txBody>
      </p:sp>
      <p:cxnSp>
        <p:nvCxnSpPr>
          <p:cNvPr id="77" name="直線矢印コネクタ 76">
            <a:extLst>
              <a:ext uri="{FF2B5EF4-FFF2-40B4-BE49-F238E27FC236}">
                <a16:creationId xmlns:a16="http://schemas.microsoft.com/office/drawing/2014/main" id="{2A7E7039-8182-AD8B-B322-2149DA0F54E3}"/>
              </a:ext>
            </a:extLst>
          </p:cNvPr>
          <p:cNvCxnSpPr>
            <a:cxnSpLocks/>
          </p:cNvCxnSpPr>
          <p:nvPr/>
        </p:nvCxnSpPr>
        <p:spPr>
          <a:xfrm>
            <a:off x="5027004" y="5043080"/>
            <a:ext cx="1015321" cy="5587"/>
          </a:xfrm>
          <a:prstGeom prst="straightConnector1">
            <a:avLst/>
          </a:prstGeom>
          <a:ln w="19050">
            <a:tailEnd type="triangle"/>
          </a:ln>
        </p:spPr>
        <p:style>
          <a:lnRef idx="2">
            <a:schemeClr val="accent1"/>
          </a:lnRef>
          <a:fillRef idx="0">
            <a:schemeClr val="accent1"/>
          </a:fillRef>
          <a:effectRef idx="1">
            <a:schemeClr val="accent1"/>
          </a:effectRef>
          <a:fontRef idx="minor">
            <a:schemeClr val="tx1"/>
          </a:fontRef>
        </p:style>
      </p:cxnSp>
      <p:cxnSp>
        <p:nvCxnSpPr>
          <p:cNvPr id="79" name="直線矢印コネクタ 78">
            <a:extLst>
              <a:ext uri="{FF2B5EF4-FFF2-40B4-BE49-F238E27FC236}">
                <a16:creationId xmlns:a16="http://schemas.microsoft.com/office/drawing/2014/main" id="{683FBE1A-8086-4295-AFD5-4EF8B542625B}"/>
              </a:ext>
            </a:extLst>
          </p:cNvPr>
          <p:cNvCxnSpPr>
            <a:cxnSpLocks/>
          </p:cNvCxnSpPr>
          <p:nvPr/>
        </p:nvCxnSpPr>
        <p:spPr>
          <a:xfrm>
            <a:off x="6338538" y="5043078"/>
            <a:ext cx="584197" cy="0"/>
          </a:xfrm>
          <a:prstGeom prst="straightConnector1">
            <a:avLst/>
          </a:prstGeom>
          <a:ln w="19050">
            <a:tailEnd type="triangle"/>
          </a:ln>
        </p:spPr>
        <p:style>
          <a:lnRef idx="2">
            <a:schemeClr val="accent1"/>
          </a:lnRef>
          <a:fillRef idx="0">
            <a:schemeClr val="accent1"/>
          </a:fillRef>
          <a:effectRef idx="1">
            <a:schemeClr val="accent1"/>
          </a:effectRef>
          <a:fontRef idx="minor">
            <a:schemeClr val="tx1"/>
          </a:fontRef>
        </p:style>
      </p:cxnSp>
      <p:cxnSp>
        <p:nvCxnSpPr>
          <p:cNvPr id="81" name="直線矢印コネクタ 80">
            <a:extLst>
              <a:ext uri="{FF2B5EF4-FFF2-40B4-BE49-F238E27FC236}">
                <a16:creationId xmlns:a16="http://schemas.microsoft.com/office/drawing/2014/main" id="{698A9AB9-2E15-4344-FCAD-3A49A47C73F2}"/>
              </a:ext>
            </a:extLst>
          </p:cNvPr>
          <p:cNvCxnSpPr>
            <a:cxnSpLocks/>
          </p:cNvCxnSpPr>
          <p:nvPr/>
        </p:nvCxnSpPr>
        <p:spPr>
          <a:xfrm>
            <a:off x="7192896" y="5036598"/>
            <a:ext cx="385670" cy="0"/>
          </a:xfrm>
          <a:prstGeom prst="straightConnector1">
            <a:avLst/>
          </a:prstGeom>
          <a:ln w="19050">
            <a:tailEnd type="triangle"/>
          </a:ln>
        </p:spPr>
        <p:style>
          <a:lnRef idx="2">
            <a:schemeClr val="accent1"/>
          </a:lnRef>
          <a:fillRef idx="0">
            <a:schemeClr val="accent1"/>
          </a:fillRef>
          <a:effectRef idx="1">
            <a:schemeClr val="accent1"/>
          </a:effectRef>
          <a:fontRef idx="minor">
            <a:schemeClr val="tx1"/>
          </a:fontRef>
        </p:style>
      </p:cxnSp>
      <p:cxnSp>
        <p:nvCxnSpPr>
          <p:cNvPr id="90" name="コネクタ: カギ線 89">
            <a:extLst>
              <a:ext uri="{FF2B5EF4-FFF2-40B4-BE49-F238E27FC236}">
                <a16:creationId xmlns:a16="http://schemas.microsoft.com/office/drawing/2014/main" id="{82E4D9B3-DC21-BE60-FD8A-B57DFEDAC654}"/>
              </a:ext>
            </a:extLst>
          </p:cNvPr>
          <p:cNvCxnSpPr>
            <a:cxnSpLocks/>
          </p:cNvCxnSpPr>
          <p:nvPr/>
        </p:nvCxnSpPr>
        <p:spPr>
          <a:xfrm rot="5400000" flipH="1" flipV="1">
            <a:off x="4275239" y="3591299"/>
            <a:ext cx="2061256" cy="557727"/>
          </a:xfrm>
          <a:prstGeom prst="bentConnector3">
            <a:avLst>
              <a:gd name="adj1" fmla="val -462"/>
            </a:avLst>
          </a:prstGeom>
          <a:ln w="19050">
            <a:tailEnd type="triangle"/>
          </a:ln>
        </p:spPr>
        <p:style>
          <a:lnRef idx="2">
            <a:schemeClr val="accent1"/>
          </a:lnRef>
          <a:fillRef idx="0">
            <a:schemeClr val="accent1"/>
          </a:fillRef>
          <a:effectRef idx="1">
            <a:schemeClr val="accent1"/>
          </a:effectRef>
          <a:fontRef idx="minor">
            <a:schemeClr val="tx1"/>
          </a:fontRef>
        </p:style>
      </p:cxnSp>
      <p:sp>
        <p:nvSpPr>
          <p:cNvPr id="93" name="正方形/長方形 92">
            <a:extLst>
              <a:ext uri="{FF2B5EF4-FFF2-40B4-BE49-F238E27FC236}">
                <a16:creationId xmlns:a16="http://schemas.microsoft.com/office/drawing/2014/main" id="{9E1298CB-3AEB-50A9-8A41-11183523AB5F}"/>
              </a:ext>
            </a:extLst>
          </p:cNvPr>
          <p:cNvSpPr/>
          <p:nvPr/>
        </p:nvSpPr>
        <p:spPr>
          <a:xfrm>
            <a:off x="5667425" y="3089823"/>
            <a:ext cx="268569" cy="107981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弁明書の送付</a:t>
            </a:r>
          </a:p>
        </p:txBody>
      </p:sp>
      <p:cxnSp>
        <p:nvCxnSpPr>
          <p:cNvPr id="95" name="コネクタ: カギ線 94">
            <a:extLst>
              <a:ext uri="{FF2B5EF4-FFF2-40B4-BE49-F238E27FC236}">
                <a16:creationId xmlns:a16="http://schemas.microsoft.com/office/drawing/2014/main" id="{6DC5A144-9EC7-7F08-E22C-0C768CDDF6A8}"/>
              </a:ext>
            </a:extLst>
          </p:cNvPr>
          <p:cNvCxnSpPr>
            <a:cxnSpLocks/>
            <a:stCxn id="39" idx="0"/>
          </p:cNvCxnSpPr>
          <p:nvPr/>
        </p:nvCxnSpPr>
        <p:spPr>
          <a:xfrm rot="5400000" flipH="1" flipV="1">
            <a:off x="6624122" y="3344882"/>
            <a:ext cx="2385884" cy="148071"/>
          </a:xfrm>
          <a:prstGeom prst="bentConnector3">
            <a:avLst>
              <a:gd name="adj1" fmla="val 99671"/>
            </a:avLst>
          </a:prstGeom>
          <a:ln w="19050">
            <a:tailEnd type="triangle"/>
          </a:ln>
        </p:spPr>
        <p:style>
          <a:lnRef idx="2">
            <a:schemeClr val="accent1"/>
          </a:lnRef>
          <a:fillRef idx="0">
            <a:schemeClr val="accent1"/>
          </a:fillRef>
          <a:effectRef idx="1">
            <a:schemeClr val="accent1"/>
          </a:effectRef>
          <a:fontRef idx="minor">
            <a:schemeClr val="tx1"/>
          </a:fontRef>
        </p:style>
      </p:cxnSp>
      <p:sp>
        <p:nvSpPr>
          <p:cNvPr id="106" name="正方形/長方形 105">
            <a:extLst>
              <a:ext uri="{FF2B5EF4-FFF2-40B4-BE49-F238E27FC236}">
                <a16:creationId xmlns:a16="http://schemas.microsoft.com/office/drawing/2014/main" id="{11506387-A012-5DFB-41A0-C80CDAC41137}"/>
              </a:ext>
            </a:extLst>
          </p:cNvPr>
          <p:cNvSpPr/>
          <p:nvPr/>
        </p:nvSpPr>
        <p:spPr>
          <a:xfrm>
            <a:off x="6361743" y="4759851"/>
            <a:ext cx="606270" cy="22249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4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提出</a:t>
            </a:r>
          </a:p>
        </p:txBody>
      </p:sp>
      <p:sp>
        <p:nvSpPr>
          <p:cNvPr id="109" name="正方形/長方形 108">
            <a:extLst>
              <a:ext uri="{FF2B5EF4-FFF2-40B4-BE49-F238E27FC236}">
                <a16:creationId xmlns:a16="http://schemas.microsoft.com/office/drawing/2014/main" id="{0DA6E352-9138-E4EC-609F-3E2FFB961605}"/>
              </a:ext>
            </a:extLst>
          </p:cNvPr>
          <p:cNvSpPr/>
          <p:nvPr/>
        </p:nvSpPr>
        <p:spPr>
          <a:xfrm>
            <a:off x="7730036" y="3094670"/>
            <a:ext cx="268569" cy="107981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8"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裁決結果の通知</a:t>
            </a:r>
          </a:p>
        </p:txBody>
      </p:sp>
      <p:sp>
        <p:nvSpPr>
          <p:cNvPr id="52" name="正方形/長方形 51">
            <a:extLst>
              <a:ext uri="{FF2B5EF4-FFF2-40B4-BE49-F238E27FC236}">
                <a16:creationId xmlns:a16="http://schemas.microsoft.com/office/drawing/2014/main" id="{8A09FC69-F1A2-14F4-AE3A-400EB6398D78}"/>
              </a:ext>
            </a:extLst>
          </p:cNvPr>
          <p:cNvSpPr/>
          <p:nvPr/>
        </p:nvSpPr>
        <p:spPr>
          <a:xfrm>
            <a:off x="5432364" y="1598936"/>
            <a:ext cx="304733" cy="1251546"/>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弁明書の確認</a:t>
            </a:r>
          </a:p>
        </p:txBody>
      </p:sp>
      <p:cxnSp>
        <p:nvCxnSpPr>
          <p:cNvPr id="73" name="直線矢印コネクタ 72">
            <a:extLst>
              <a:ext uri="{FF2B5EF4-FFF2-40B4-BE49-F238E27FC236}">
                <a16:creationId xmlns:a16="http://schemas.microsoft.com/office/drawing/2014/main" id="{A171A795-160C-5184-6B75-D579609295CB}"/>
              </a:ext>
            </a:extLst>
          </p:cNvPr>
          <p:cNvCxnSpPr>
            <a:cxnSpLocks/>
          </p:cNvCxnSpPr>
          <p:nvPr/>
        </p:nvCxnSpPr>
        <p:spPr>
          <a:xfrm>
            <a:off x="4881136" y="4118888"/>
            <a:ext cx="6321" cy="405153"/>
          </a:xfrm>
          <a:prstGeom prst="straightConnector1">
            <a:avLst/>
          </a:prstGeom>
          <a:ln w="19050">
            <a:tailEnd type="triangle"/>
          </a:ln>
        </p:spPr>
        <p:style>
          <a:lnRef idx="2">
            <a:schemeClr val="accent1"/>
          </a:lnRef>
          <a:fillRef idx="0">
            <a:schemeClr val="accent1"/>
          </a:fillRef>
          <a:effectRef idx="1">
            <a:schemeClr val="accent1"/>
          </a:effectRef>
          <a:fontRef idx="minor">
            <a:schemeClr val="tx1"/>
          </a:fontRef>
        </p:style>
      </p:cxnSp>
      <p:sp>
        <p:nvSpPr>
          <p:cNvPr id="104" name="正方形/長方形 103">
            <a:extLst>
              <a:ext uri="{FF2B5EF4-FFF2-40B4-BE49-F238E27FC236}">
                <a16:creationId xmlns:a16="http://schemas.microsoft.com/office/drawing/2014/main" id="{38D7F7BF-5D62-3922-4827-C417B744AABE}"/>
              </a:ext>
            </a:extLst>
          </p:cNvPr>
          <p:cNvSpPr/>
          <p:nvPr/>
        </p:nvSpPr>
        <p:spPr>
          <a:xfrm>
            <a:off x="4110068" y="4440842"/>
            <a:ext cx="304733" cy="1251546"/>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審理員の指名</a:t>
            </a:r>
          </a:p>
        </p:txBody>
      </p:sp>
      <p:sp>
        <p:nvSpPr>
          <p:cNvPr id="20" name="スライド番号プレースホルダー 2">
            <a:extLst>
              <a:ext uri="{FF2B5EF4-FFF2-40B4-BE49-F238E27FC236}">
                <a16:creationId xmlns:a16="http://schemas.microsoft.com/office/drawing/2014/main" id="{A04F3C0C-8F14-DCC2-FA58-39EA7A5E032E}"/>
              </a:ext>
            </a:extLst>
          </p:cNvPr>
          <p:cNvSpPr txBox="1">
            <a:spLocks/>
          </p:cNvSpPr>
          <p:nvPr/>
        </p:nvSpPr>
        <p:spPr>
          <a:xfrm>
            <a:off x="8270318" y="6517241"/>
            <a:ext cx="8645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EADBB762-FC46-45BE-A99A-E2DA0B4ACF90}" type="slidenum">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3" name="正方形/長方形 22">
            <a:extLst>
              <a:ext uri="{FF2B5EF4-FFF2-40B4-BE49-F238E27FC236}">
                <a16:creationId xmlns:a16="http://schemas.microsoft.com/office/drawing/2014/main" id="{4A04CDF6-3555-5AE4-D261-0F0E7541CD9C}"/>
              </a:ext>
            </a:extLst>
          </p:cNvPr>
          <p:cNvSpPr/>
          <p:nvPr/>
        </p:nvSpPr>
        <p:spPr>
          <a:xfrm>
            <a:off x="943835" y="3771097"/>
            <a:ext cx="1304459" cy="230199"/>
          </a:xfrm>
          <a:prstGeom prst="rect">
            <a:avLst/>
          </a:prstGeom>
          <a:solidFill>
            <a:srgbClr val="E2F0D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4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（土地改良区）</a:t>
            </a:r>
          </a:p>
        </p:txBody>
      </p:sp>
      <p:cxnSp>
        <p:nvCxnSpPr>
          <p:cNvPr id="26" name="直線コネクタ 25">
            <a:extLst>
              <a:ext uri="{FF2B5EF4-FFF2-40B4-BE49-F238E27FC236}">
                <a16:creationId xmlns:a16="http://schemas.microsoft.com/office/drawing/2014/main" id="{CA70E135-A855-0100-7EBD-EE5F2BBA75C5}"/>
              </a:ext>
            </a:extLst>
          </p:cNvPr>
          <p:cNvCxnSpPr>
            <a:cxnSpLocks/>
          </p:cNvCxnSpPr>
          <p:nvPr/>
        </p:nvCxnSpPr>
        <p:spPr>
          <a:xfrm>
            <a:off x="2228526" y="2984630"/>
            <a:ext cx="6874" cy="1307200"/>
          </a:xfrm>
          <a:prstGeom prst="line">
            <a:avLst/>
          </a:prstGeom>
        </p:spPr>
        <p:style>
          <a:lnRef idx="2">
            <a:schemeClr val="accent1"/>
          </a:lnRef>
          <a:fillRef idx="0">
            <a:schemeClr val="accent1"/>
          </a:fillRef>
          <a:effectRef idx="1">
            <a:schemeClr val="accent1"/>
          </a:effectRef>
          <a:fontRef idx="minor">
            <a:schemeClr val="tx1"/>
          </a:fontRef>
        </p:style>
      </p:cxnSp>
      <p:sp>
        <p:nvSpPr>
          <p:cNvPr id="25" name="正方形/長方形 24">
            <a:extLst>
              <a:ext uri="{FF2B5EF4-FFF2-40B4-BE49-F238E27FC236}">
                <a16:creationId xmlns:a16="http://schemas.microsoft.com/office/drawing/2014/main" id="{A5A83618-ED3B-0DE8-A5DB-03AADE014343}"/>
              </a:ext>
            </a:extLst>
          </p:cNvPr>
          <p:cNvSpPr/>
          <p:nvPr/>
        </p:nvSpPr>
        <p:spPr>
          <a:xfrm>
            <a:off x="1757529" y="5205555"/>
            <a:ext cx="467649" cy="9561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69"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注③</a:t>
            </a:r>
          </a:p>
        </p:txBody>
      </p:sp>
    </p:spTree>
    <p:extLst>
      <p:ext uri="{BB962C8B-B14F-4D97-AF65-F5344CB8AC3E}">
        <p14:creationId xmlns:p14="http://schemas.microsoft.com/office/powerpoint/2010/main" val="4199985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97073" y="1194532"/>
            <a:ext cx="593860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（１）滞納処分の状況</a:t>
            </a:r>
          </a:p>
        </p:txBody>
      </p:sp>
      <p:sp>
        <p:nvSpPr>
          <p:cNvPr id="7" name="正方形/長方形 6"/>
          <p:cNvSpPr/>
          <p:nvPr/>
        </p:nvSpPr>
        <p:spPr>
          <a:xfrm>
            <a:off x="-22789" y="3540560"/>
            <a:ext cx="613513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（２）　「差押え」及び「取立又は換価」の状況</a:t>
            </a:r>
          </a:p>
        </p:txBody>
      </p:sp>
      <p:sp>
        <p:nvSpPr>
          <p:cNvPr id="10" name="テキスト ボックス 9">
            <a:extLst>
              <a:ext uri="{FF2B5EF4-FFF2-40B4-BE49-F238E27FC236}">
                <a16:creationId xmlns:a16="http://schemas.microsoft.com/office/drawing/2014/main" id="{7A0FC3C1-D719-481F-9B2A-5455FAFCDFB3}"/>
              </a:ext>
            </a:extLst>
          </p:cNvPr>
          <p:cNvSpPr txBox="1"/>
          <p:nvPr/>
        </p:nvSpPr>
        <p:spPr>
          <a:xfrm>
            <a:off x="6716248" y="6356352"/>
            <a:ext cx="1540806"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（農林水産省調べ）</a:t>
            </a:r>
          </a:p>
        </p:txBody>
      </p:sp>
      <p:graphicFrame>
        <p:nvGraphicFramePr>
          <p:cNvPr id="4" name="オブジェクト 3">
            <a:extLst>
              <a:ext uri="{FF2B5EF4-FFF2-40B4-BE49-F238E27FC236}">
                <a16:creationId xmlns:a16="http://schemas.microsoft.com/office/drawing/2014/main" id="{B4287CC1-583B-49E1-9A47-9FBA35C3E026}"/>
              </a:ext>
            </a:extLst>
          </p:cNvPr>
          <p:cNvGraphicFramePr>
            <a:graphicFrameLocks noChangeAspect="1"/>
          </p:cNvGraphicFramePr>
          <p:nvPr>
            <p:extLst>
              <p:ext uri="{D42A27DB-BD31-4B8C-83A1-F6EECF244321}">
                <p14:modId xmlns:p14="http://schemas.microsoft.com/office/powerpoint/2010/main" val="3112340012"/>
              </p:ext>
            </p:extLst>
          </p:nvPr>
        </p:nvGraphicFramePr>
        <p:xfrm>
          <a:off x="1027054" y="1684267"/>
          <a:ext cx="4035444" cy="1781633"/>
        </p:xfrm>
        <a:graphic>
          <a:graphicData uri="http://schemas.openxmlformats.org/presentationml/2006/ole">
            <mc:AlternateContent xmlns:mc="http://schemas.openxmlformats.org/markup-compatibility/2006">
              <mc:Choice xmlns:v="urn:schemas-microsoft-com:vml" Requires="v">
                <p:oleObj name="Worksheet" r:id="rId2" imgW="2695658" imgH="1181267" progId="Excel.Sheet.12">
                  <p:embed/>
                </p:oleObj>
              </mc:Choice>
              <mc:Fallback>
                <p:oleObj name="Worksheet" r:id="rId2" imgW="2695658" imgH="1181267" progId="Excel.Sheet.12">
                  <p:embed/>
                  <p:pic>
                    <p:nvPicPr>
                      <p:cNvPr id="4" name="オブジェクト 3">
                        <a:extLst>
                          <a:ext uri="{FF2B5EF4-FFF2-40B4-BE49-F238E27FC236}">
                            <a16:creationId xmlns:a16="http://schemas.microsoft.com/office/drawing/2014/main" id="{B4287CC1-583B-49E1-9A47-9FBA35C3E026}"/>
                          </a:ext>
                        </a:extLst>
                      </p:cNvPr>
                      <p:cNvPicPr/>
                      <p:nvPr/>
                    </p:nvPicPr>
                    <p:blipFill>
                      <a:blip r:embed="rId3"/>
                      <a:stretch>
                        <a:fillRect/>
                      </a:stretch>
                    </p:blipFill>
                    <p:spPr>
                      <a:xfrm>
                        <a:off x="1027054" y="1684267"/>
                        <a:ext cx="4035444" cy="1781633"/>
                      </a:xfrm>
                      <a:prstGeom prst="rect">
                        <a:avLst/>
                      </a:prstGeom>
                    </p:spPr>
                  </p:pic>
                </p:oleObj>
              </mc:Fallback>
            </mc:AlternateContent>
          </a:graphicData>
        </a:graphic>
      </p:graphicFrame>
      <p:graphicFrame>
        <p:nvGraphicFramePr>
          <p:cNvPr id="5" name="オブジェクト 4">
            <a:extLst>
              <a:ext uri="{FF2B5EF4-FFF2-40B4-BE49-F238E27FC236}">
                <a16:creationId xmlns:a16="http://schemas.microsoft.com/office/drawing/2014/main" id="{4B418057-F795-48E1-BA2C-173571234EF8}"/>
              </a:ext>
            </a:extLst>
          </p:cNvPr>
          <p:cNvGraphicFramePr>
            <a:graphicFrameLocks noChangeAspect="1"/>
          </p:cNvGraphicFramePr>
          <p:nvPr>
            <p:extLst>
              <p:ext uri="{D42A27DB-BD31-4B8C-83A1-F6EECF244321}">
                <p14:modId xmlns:p14="http://schemas.microsoft.com/office/powerpoint/2010/main" val="254322990"/>
              </p:ext>
            </p:extLst>
          </p:nvPr>
        </p:nvGraphicFramePr>
        <p:xfrm>
          <a:off x="321978" y="4039617"/>
          <a:ext cx="8500043" cy="2286207"/>
        </p:xfrm>
        <a:graphic>
          <a:graphicData uri="http://schemas.openxmlformats.org/presentationml/2006/ole">
            <mc:AlternateContent xmlns:mc="http://schemas.openxmlformats.org/markup-compatibility/2006">
              <mc:Choice xmlns:v="urn:schemas-microsoft-com:vml" Requires="v">
                <p:oleObj name="Worksheet" r:id="rId4" imgW="6696115" imgH="1571548" progId="Excel.Sheet.12">
                  <p:embed/>
                </p:oleObj>
              </mc:Choice>
              <mc:Fallback>
                <p:oleObj name="Worksheet" r:id="rId4" imgW="6696115" imgH="1571548" progId="Excel.Sheet.12">
                  <p:embed/>
                  <p:pic>
                    <p:nvPicPr>
                      <p:cNvPr id="5" name="オブジェクト 4">
                        <a:extLst>
                          <a:ext uri="{FF2B5EF4-FFF2-40B4-BE49-F238E27FC236}">
                            <a16:creationId xmlns:a16="http://schemas.microsoft.com/office/drawing/2014/main" id="{4B418057-F795-48E1-BA2C-173571234EF8}"/>
                          </a:ext>
                        </a:extLst>
                      </p:cNvPr>
                      <p:cNvPicPr/>
                      <p:nvPr/>
                    </p:nvPicPr>
                    <p:blipFill>
                      <a:blip r:embed="rId5"/>
                      <a:stretch>
                        <a:fillRect/>
                      </a:stretch>
                    </p:blipFill>
                    <p:spPr>
                      <a:xfrm>
                        <a:off x="321978" y="4039617"/>
                        <a:ext cx="8500043" cy="2286207"/>
                      </a:xfrm>
                      <a:prstGeom prst="rect">
                        <a:avLst/>
                      </a:prstGeom>
                    </p:spPr>
                  </p:pic>
                </p:oleObj>
              </mc:Fallback>
            </mc:AlternateContent>
          </a:graphicData>
        </a:graphic>
      </p:graphicFrame>
      <p:sp>
        <p:nvSpPr>
          <p:cNvPr id="2" name="スライド番号プレースホルダー 3">
            <a:extLst>
              <a:ext uri="{FF2B5EF4-FFF2-40B4-BE49-F238E27FC236}">
                <a16:creationId xmlns:a16="http://schemas.microsoft.com/office/drawing/2014/main" id="{A6848DED-D78B-FA2B-9881-BC1FCCCD992C}"/>
              </a:ext>
            </a:extLst>
          </p:cNvPr>
          <p:cNvSpPr txBox="1">
            <a:spLocks/>
          </p:cNvSpPr>
          <p:nvPr/>
        </p:nvSpPr>
        <p:spPr>
          <a:xfrm>
            <a:off x="8028384" y="6453336"/>
            <a:ext cx="1115616" cy="404664"/>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263FA20-C340-4DF6-8F1F-34B9EF7D1B2A}" type="slidenum">
              <a:rPr kumimoji="1" lang="ja-JP" altLang="en-US" sz="12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四角形: 角を丸くする 5">
            <a:extLst>
              <a:ext uri="{FF2B5EF4-FFF2-40B4-BE49-F238E27FC236}">
                <a16:creationId xmlns:a16="http://schemas.microsoft.com/office/drawing/2014/main" id="{51050025-7BC8-8C4F-B49D-A040D10929E2}"/>
              </a:ext>
            </a:extLst>
          </p:cNvPr>
          <p:cNvSpPr/>
          <p:nvPr/>
        </p:nvSpPr>
        <p:spPr>
          <a:xfrm>
            <a:off x="6716248" y="3222634"/>
            <a:ext cx="1651897" cy="689471"/>
          </a:xfrm>
          <a:prstGeom prst="roundRect">
            <a:avLst/>
          </a:prstGeom>
          <a:solidFill>
            <a:schemeClr val="accent5">
              <a:lumMod val="20000"/>
              <a:lumOff val="80000"/>
            </a:schemeClr>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差押えは納付催促の効果あり </a:t>
            </a:r>
            <a:endParaRPr kumimoji="1" lang="en-US" altLang="ja-JP" sz="1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endParaRPr>
          </a:p>
        </p:txBody>
      </p:sp>
      <p:sp>
        <p:nvSpPr>
          <p:cNvPr id="9" name="タイトル 3">
            <a:extLst>
              <a:ext uri="{FF2B5EF4-FFF2-40B4-BE49-F238E27FC236}">
                <a16:creationId xmlns:a16="http://schemas.microsoft.com/office/drawing/2014/main" id="{F003D2EF-DAAF-756E-A761-A39A61F75509}"/>
              </a:ext>
            </a:extLst>
          </p:cNvPr>
          <p:cNvSpPr txBox="1">
            <a:spLocks/>
          </p:cNvSpPr>
          <p:nvPr/>
        </p:nvSpPr>
        <p:spPr>
          <a:xfrm>
            <a:off x="-97073" y="638446"/>
            <a:ext cx="8279843" cy="4983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defRPr/>
            </a:pPr>
            <a:r>
              <a:rPr lang="ja-JP" altLang="en-US" sz="2100" b="1" dirty="0">
                <a:latin typeface="Meiryo UI" panose="020B0604030504040204" pitchFamily="50" charset="-128"/>
                <a:ea typeface="Meiryo UI" panose="020B0604030504040204" pitchFamily="50" charset="-128"/>
              </a:rPr>
              <a:t>　　　１　土地改良区が行う滞納処分の状況</a:t>
            </a:r>
          </a:p>
        </p:txBody>
      </p:sp>
      <p:sp>
        <p:nvSpPr>
          <p:cNvPr id="11" name="タイトル 1">
            <a:extLst>
              <a:ext uri="{FF2B5EF4-FFF2-40B4-BE49-F238E27FC236}">
                <a16:creationId xmlns:a16="http://schemas.microsoft.com/office/drawing/2014/main" id="{A8B8FA60-F39D-9094-FA9D-3FE1FB619DAD}"/>
              </a:ext>
            </a:extLst>
          </p:cNvPr>
          <p:cNvSpPr txBox="1">
            <a:spLocks/>
          </p:cNvSpPr>
          <p:nvPr/>
        </p:nvSpPr>
        <p:spPr>
          <a:xfrm>
            <a:off x="0" y="227285"/>
            <a:ext cx="8118763" cy="347405"/>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　</a:t>
            </a:r>
            <a:r>
              <a:rPr kumimoji="1" lang="en-US" altLang="ja-JP"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Ⅱ</a:t>
            </a: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　</a:t>
            </a: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滞納処分</a:t>
            </a:r>
            <a:endPar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endParaRPr>
          </a:p>
        </p:txBody>
      </p:sp>
    </p:spTree>
    <p:extLst>
      <p:ext uri="{BB962C8B-B14F-4D97-AF65-F5344CB8AC3E}">
        <p14:creationId xmlns:p14="http://schemas.microsoft.com/office/powerpoint/2010/main" val="967083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メモ 10"/>
          <p:cNvSpPr/>
          <p:nvPr/>
        </p:nvSpPr>
        <p:spPr>
          <a:xfrm>
            <a:off x="7393903" y="2648152"/>
            <a:ext cx="1032052" cy="1500198"/>
          </a:xfrm>
          <a:prstGeom prst="foldedCorner">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国税徴収法基本通達</a:t>
            </a:r>
          </a:p>
        </p:txBody>
      </p:sp>
      <p:sp>
        <p:nvSpPr>
          <p:cNvPr id="6" name="角丸四角形 5"/>
          <p:cNvSpPr/>
          <p:nvPr/>
        </p:nvSpPr>
        <p:spPr>
          <a:xfrm>
            <a:off x="755576" y="1218925"/>
            <a:ext cx="7500990" cy="114300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marR="0" lvl="0" indent="-180975"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土地改良区の理事は、地方税の滞納処分の例により県知事の認可を受けてその処分をすることができる。</a:t>
            </a:r>
            <a:endParaRPr kumimoji="0"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61950" marR="0" lvl="0" indent="-180975"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その地方税法において、滞納処分は、国税徴収法に規定する滞納処分の例によるとされている。</a:t>
            </a:r>
          </a:p>
        </p:txBody>
      </p:sp>
      <p:sp>
        <p:nvSpPr>
          <p:cNvPr id="7" name="メモ 6"/>
          <p:cNvSpPr/>
          <p:nvPr/>
        </p:nvSpPr>
        <p:spPr>
          <a:xfrm>
            <a:off x="969890" y="2624372"/>
            <a:ext cx="1643074" cy="3286148"/>
          </a:xfrm>
          <a:prstGeom prst="foldedCorner">
            <a:avLst/>
          </a:prstGeom>
          <a:solidFill>
            <a:schemeClr val="accent4">
              <a:lumMod val="20000"/>
              <a:lumOff val="80000"/>
            </a:schemeClr>
          </a:solidFill>
          <a:ln/>
        </p:spPr>
        <p:style>
          <a:lnRef idx="2">
            <a:schemeClr val="accent5"/>
          </a:lnRef>
          <a:fillRef idx="1">
            <a:schemeClr val="lt1"/>
          </a:fillRef>
          <a:effectRef idx="0">
            <a:schemeClr val="accent5"/>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土地改良法</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第３９条</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５　市町村が第３項の請求を受けた日から３０日以内にその処分に着手せず、又は</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９０日以内にこれを終了しない場合には、理事は、地方税の滞納処分の例により、都道府県知事の認可を受けて、その処分をすることができる。</a:t>
            </a:r>
          </a:p>
        </p:txBody>
      </p:sp>
      <p:sp>
        <p:nvSpPr>
          <p:cNvPr id="8" name="メモ 7"/>
          <p:cNvSpPr/>
          <p:nvPr/>
        </p:nvSpPr>
        <p:spPr>
          <a:xfrm>
            <a:off x="3327344" y="2624372"/>
            <a:ext cx="1571636" cy="3286148"/>
          </a:xfrm>
          <a:prstGeom prst="foldedCorner">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地方税法</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第４８条</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第４６条第２項の規定によって市町村長から道府県知事に対し、道府県民税の滞納に関する報告があった場合には、</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中略</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個人の市町村民税の徴収の例により徴収し、又はこれについて国税徴収法に規定する滞納処分の例により滞納処分をすることができる。</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 name="メモ 9"/>
          <p:cNvSpPr/>
          <p:nvPr/>
        </p:nvSpPr>
        <p:spPr>
          <a:xfrm>
            <a:off x="6414275" y="2810738"/>
            <a:ext cx="979628" cy="1643074"/>
          </a:xfrm>
          <a:prstGeom prst="foldedCorner">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国税</a:t>
            </a:r>
            <a:r>
              <a:rPr kumimoji="0"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徴収法施行令</a:t>
            </a:r>
            <a:endPar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 name="メモ 8"/>
          <p:cNvSpPr/>
          <p:nvPr/>
        </p:nvSpPr>
        <p:spPr>
          <a:xfrm>
            <a:off x="5469621" y="2972062"/>
            <a:ext cx="944654" cy="1714512"/>
          </a:xfrm>
          <a:prstGeom prst="foldedCorner">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国税　　徴収法</a:t>
            </a:r>
          </a:p>
        </p:txBody>
      </p:sp>
      <p:sp>
        <p:nvSpPr>
          <p:cNvPr id="12" name="上矢印吹き出し 11"/>
          <p:cNvSpPr/>
          <p:nvPr/>
        </p:nvSpPr>
        <p:spPr>
          <a:xfrm>
            <a:off x="5613360" y="4696074"/>
            <a:ext cx="2643206" cy="1214446"/>
          </a:xfrm>
          <a:prstGeom prst="upArrowCallout">
            <a:avLst>
              <a:gd name="adj1" fmla="val 8032"/>
              <a:gd name="adj2" fmla="val 25000"/>
              <a:gd name="adj3" fmla="val 25000"/>
              <a:gd name="adj4" fmla="val 64977"/>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結局のところ、土地改良区の行う滞納処分はこれらの法令、通達に定められた滞納処分の手法に準じて執行することとなる。</a:t>
            </a:r>
          </a:p>
        </p:txBody>
      </p:sp>
      <p:sp>
        <p:nvSpPr>
          <p:cNvPr id="13" name="右矢印 12"/>
          <p:cNvSpPr/>
          <p:nvPr/>
        </p:nvSpPr>
        <p:spPr>
          <a:xfrm>
            <a:off x="2755840" y="4053132"/>
            <a:ext cx="428628" cy="214314"/>
          </a:xfrm>
          <a:prstGeom prst="right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 name="右矢印 13"/>
          <p:cNvSpPr/>
          <p:nvPr/>
        </p:nvSpPr>
        <p:spPr>
          <a:xfrm>
            <a:off x="5041856" y="3553066"/>
            <a:ext cx="428628" cy="285752"/>
          </a:xfrm>
          <a:prstGeom prst="right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 name="正方形/長方形 2"/>
          <p:cNvSpPr/>
          <p:nvPr/>
        </p:nvSpPr>
        <p:spPr>
          <a:xfrm>
            <a:off x="-9236" y="661130"/>
            <a:ext cx="5832648" cy="415498"/>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2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　滞納処分を規定する法令体系</a:t>
            </a:r>
          </a:p>
        </p:txBody>
      </p:sp>
    </p:spTree>
    <p:extLst>
      <p:ext uri="{BB962C8B-B14F-4D97-AF65-F5344CB8AC3E}">
        <p14:creationId xmlns:p14="http://schemas.microsoft.com/office/powerpoint/2010/main" val="778856149"/>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2013 - 2022 テーマ">
  <a:themeElements>
    <a:clrScheme name="Office 2013 - 2022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3.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4044</TotalTime>
  <Words>2835</Words>
  <Application>Microsoft Office PowerPoint</Application>
  <PresentationFormat>画面に合わせる (4:3)</PresentationFormat>
  <Paragraphs>319</Paragraphs>
  <Slides>16</Slides>
  <Notes>8</Notes>
  <HiddenSlides>0</HiddenSlides>
  <MMClips>0</MMClips>
  <ScaleCrop>false</ScaleCrop>
  <HeadingPairs>
    <vt:vector size="8" baseType="variant">
      <vt:variant>
        <vt:lpstr>使用されているフォント</vt:lpstr>
      </vt:variant>
      <vt:variant>
        <vt:i4>9</vt:i4>
      </vt:variant>
      <vt:variant>
        <vt:lpstr>テーマ</vt:lpstr>
      </vt:variant>
      <vt:variant>
        <vt:i4>3</vt:i4>
      </vt:variant>
      <vt:variant>
        <vt:lpstr>埋め込まれた OLE サーバー</vt:lpstr>
      </vt:variant>
      <vt:variant>
        <vt:i4>1</vt:i4>
      </vt:variant>
      <vt:variant>
        <vt:lpstr>スライド タイトル</vt:lpstr>
      </vt:variant>
      <vt:variant>
        <vt:i4>16</vt:i4>
      </vt:variant>
    </vt:vector>
  </HeadingPairs>
  <TitlesOfParts>
    <vt:vector size="29" baseType="lpstr">
      <vt:lpstr>Meiryo UI</vt:lpstr>
      <vt:lpstr>ＭＳ Ｐゴシック</vt:lpstr>
      <vt:lpstr>游ゴシック</vt:lpstr>
      <vt:lpstr>Arial</vt:lpstr>
      <vt:lpstr>Calibri</vt:lpstr>
      <vt:lpstr>Calibri Light</vt:lpstr>
      <vt:lpstr>Lucida Sans Unicode</vt:lpstr>
      <vt:lpstr>Times New Roman</vt:lpstr>
      <vt:lpstr>Wingdings</vt:lpstr>
      <vt:lpstr>1_Office テーマ</vt:lpstr>
      <vt:lpstr>Office 2013 - 2022 テーマ</vt:lpstr>
      <vt:lpstr>2_Office テーマ</vt:lpstr>
      <vt:lpstr>Worksheet</vt:lpstr>
      <vt:lpstr>賦課金の賦課徴収と収支構造の分析</vt:lpstr>
      <vt:lpstr>　　　１　賦課金の未納理由</vt:lpstr>
      <vt:lpstr>　　　２　賦課金の消滅時効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ICHIMURA KAZUTOSHI</dc:creator>
  <cp:lastModifiedBy>ICHIMURA KAZUTOSHI</cp:lastModifiedBy>
  <cp:revision>10</cp:revision>
  <cp:lastPrinted>2024-09-27T10:44:29Z</cp:lastPrinted>
  <dcterms:created xsi:type="dcterms:W3CDTF">2024-09-27T08:27:28Z</dcterms:created>
  <dcterms:modified xsi:type="dcterms:W3CDTF">2024-10-07T05:28:39Z</dcterms:modified>
</cp:coreProperties>
</file>