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20"/>
  </p:notesMasterIdLst>
  <p:sldIdLst>
    <p:sldId id="5271" r:id="rId4"/>
    <p:sldId id="440" r:id="rId5"/>
    <p:sldId id="460" r:id="rId6"/>
    <p:sldId id="5270" r:id="rId7"/>
    <p:sldId id="461" r:id="rId8"/>
    <p:sldId id="5267" r:id="rId9"/>
    <p:sldId id="256" r:id="rId10"/>
    <p:sldId id="443" r:id="rId11"/>
    <p:sldId id="441" r:id="rId12"/>
    <p:sldId id="445" r:id="rId13"/>
    <p:sldId id="5269" r:id="rId14"/>
    <p:sldId id="453" r:id="rId15"/>
    <p:sldId id="353" r:id="rId16"/>
    <p:sldId id="462" r:id="rId17"/>
    <p:sldId id="5366" r:id="rId18"/>
    <p:sldId id="5367"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4" d="100"/>
          <a:sy n="104" d="100"/>
        </p:scale>
        <p:origin x="18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Server\&#24453;&#36991;&#29992;\&#25903;&#25588;&#37096;\01_&#32113;&#21512;&#25972;&#20633;\02_&#32113;&#21512;&#25972;&#20633;&#25512;&#36914;&#30740;&#20462;&#65288;H30&#65374;\R04\05_&#12486;&#12461;&#12473;&#12488;\&#9670;&#9670;&#9670;R4&#30740;&#20462;&#12486;&#12461;&#12473;&#12488;\&#20316;&#25104;&#36039;&#26009;\R4&#12288;&#20840;&#22269;&#30740;&#20462;&#36039;&#26009;&#12288;&#21512;&#20341;&#21332;&#35696;&#12464;&#12521;&#12501;&#12398;&#2252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5281103197454156E-2"/>
          <c:y val="6.4501077099544779E-2"/>
          <c:w val="0.87141759585490419"/>
          <c:h val="0.61364206166357849"/>
        </c:manualLayout>
      </c:layout>
      <c:barChart>
        <c:barDir val="col"/>
        <c:grouping val="clustered"/>
        <c:varyColors val="0"/>
        <c:ser>
          <c:idx val="0"/>
          <c:order val="0"/>
          <c:spPr>
            <a:solidFill>
              <a:schemeClr val="bg1"/>
            </a:solidFill>
            <a:ln>
              <a:solidFill>
                <a:schemeClr val="tx1"/>
              </a:solidFill>
            </a:ln>
            <a:effectLst/>
          </c:spPr>
          <c:invertIfNegative val="0"/>
          <c:dPt>
            <c:idx val="0"/>
            <c:invertIfNegative val="0"/>
            <c:bubble3D val="0"/>
            <c:spPr>
              <a:solidFill>
                <a:schemeClr val="accent1"/>
              </a:solidFill>
              <a:ln>
                <a:solidFill>
                  <a:schemeClr val="tx1"/>
                </a:solidFill>
              </a:ln>
              <a:effectLst/>
            </c:spPr>
            <c:extLst>
              <c:ext xmlns:c16="http://schemas.microsoft.com/office/drawing/2014/chart" uri="{C3380CC4-5D6E-409C-BE32-E72D297353CC}">
                <c16:uniqueId val="{00000000-A9CC-4D1D-B47A-0F94607994B1}"/>
              </c:ext>
            </c:extLst>
          </c:dPt>
          <c:dPt>
            <c:idx val="1"/>
            <c:invertIfNegative val="0"/>
            <c:bubble3D val="0"/>
            <c:spPr>
              <a:solidFill>
                <a:schemeClr val="accent4"/>
              </a:solidFill>
              <a:ln>
                <a:solidFill>
                  <a:schemeClr val="tx1"/>
                </a:solidFill>
              </a:ln>
              <a:effectLst/>
            </c:spPr>
            <c:extLst>
              <c:ext xmlns:c16="http://schemas.microsoft.com/office/drawing/2014/chart" uri="{C3380CC4-5D6E-409C-BE32-E72D297353CC}">
                <c16:uniqueId val="{00000001-A9CC-4D1D-B47A-0F94607994B1}"/>
              </c:ext>
            </c:extLst>
          </c:dPt>
          <c:dPt>
            <c:idx val="2"/>
            <c:invertIfNegative val="0"/>
            <c:bubble3D val="0"/>
            <c:spPr>
              <a:solidFill>
                <a:schemeClr val="accent4"/>
              </a:solidFill>
              <a:ln>
                <a:solidFill>
                  <a:schemeClr val="tx1"/>
                </a:solidFill>
              </a:ln>
              <a:effectLst/>
            </c:spPr>
            <c:extLst>
              <c:ext xmlns:c16="http://schemas.microsoft.com/office/drawing/2014/chart" uri="{C3380CC4-5D6E-409C-BE32-E72D297353CC}">
                <c16:uniqueId val="{00000002-A9CC-4D1D-B47A-0F94607994B1}"/>
              </c:ext>
            </c:extLst>
          </c:dPt>
          <c:dPt>
            <c:idx val="3"/>
            <c:invertIfNegative val="0"/>
            <c:bubble3D val="0"/>
            <c:spPr>
              <a:solidFill>
                <a:schemeClr val="accent4"/>
              </a:solidFill>
              <a:ln>
                <a:solidFill>
                  <a:schemeClr val="tx1"/>
                </a:solidFill>
              </a:ln>
              <a:effectLst/>
            </c:spPr>
            <c:extLst>
              <c:ext xmlns:c16="http://schemas.microsoft.com/office/drawing/2014/chart" uri="{C3380CC4-5D6E-409C-BE32-E72D297353CC}">
                <c16:uniqueId val="{00000003-A9CC-4D1D-B47A-0F94607994B1}"/>
              </c:ext>
            </c:extLst>
          </c:dPt>
          <c:dPt>
            <c:idx val="4"/>
            <c:invertIfNegative val="0"/>
            <c:bubble3D val="0"/>
            <c:spPr>
              <a:solidFill>
                <a:schemeClr val="accent4"/>
              </a:solidFill>
              <a:ln>
                <a:solidFill>
                  <a:schemeClr val="tx1"/>
                </a:solidFill>
              </a:ln>
              <a:effectLst/>
            </c:spPr>
            <c:extLst>
              <c:ext xmlns:c16="http://schemas.microsoft.com/office/drawing/2014/chart" uri="{C3380CC4-5D6E-409C-BE32-E72D297353CC}">
                <c16:uniqueId val="{00000004-A9CC-4D1D-B47A-0F94607994B1}"/>
              </c:ext>
            </c:extLst>
          </c:dPt>
          <c:dPt>
            <c:idx val="5"/>
            <c:invertIfNegative val="0"/>
            <c:bubble3D val="0"/>
            <c:spPr>
              <a:solidFill>
                <a:schemeClr val="accent4"/>
              </a:solidFill>
              <a:ln>
                <a:solidFill>
                  <a:schemeClr val="tx1"/>
                </a:solidFill>
              </a:ln>
              <a:effectLst/>
            </c:spPr>
            <c:extLst>
              <c:ext xmlns:c16="http://schemas.microsoft.com/office/drawing/2014/chart" uri="{C3380CC4-5D6E-409C-BE32-E72D297353CC}">
                <c16:uniqueId val="{00000005-A9CC-4D1D-B47A-0F94607994B1}"/>
              </c:ext>
            </c:extLst>
          </c:dPt>
          <c:dPt>
            <c:idx val="6"/>
            <c:invertIfNegative val="0"/>
            <c:bubble3D val="0"/>
            <c:spPr>
              <a:solidFill>
                <a:schemeClr val="accent4"/>
              </a:solidFill>
              <a:ln>
                <a:solidFill>
                  <a:schemeClr val="tx1"/>
                </a:solidFill>
              </a:ln>
              <a:effectLst/>
            </c:spPr>
            <c:extLst>
              <c:ext xmlns:c16="http://schemas.microsoft.com/office/drawing/2014/chart" uri="{C3380CC4-5D6E-409C-BE32-E72D297353CC}">
                <c16:uniqueId val="{00000006-A9CC-4D1D-B47A-0F94607994B1}"/>
              </c:ext>
            </c:extLst>
          </c:dPt>
          <c:dPt>
            <c:idx val="7"/>
            <c:invertIfNegative val="0"/>
            <c:bubble3D val="0"/>
            <c:spPr>
              <a:solidFill>
                <a:schemeClr val="accent4"/>
              </a:solidFill>
              <a:ln>
                <a:solidFill>
                  <a:schemeClr val="tx1"/>
                </a:solidFill>
              </a:ln>
              <a:effectLst/>
            </c:spPr>
            <c:extLst>
              <c:ext xmlns:c16="http://schemas.microsoft.com/office/drawing/2014/chart" uri="{C3380CC4-5D6E-409C-BE32-E72D297353CC}">
                <c16:uniqueId val="{00000007-A9CC-4D1D-B47A-0F94607994B1}"/>
              </c:ext>
            </c:extLst>
          </c:dPt>
          <c:dPt>
            <c:idx val="8"/>
            <c:invertIfNegative val="0"/>
            <c:bubble3D val="0"/>
            <c:spPr>
              <a:solidFill>
                <a:schemeClr val="accent4"/>
              </a:solidFill>
              <a:ln>
                <a:solidFill>
                  <a:schemeClr val="tx1"/>
                </a:solidFill>
              </a:ln>
              <a:effectLst/>
            </c:spPr>
            <c:extLst>
              <c:ext xmlns:c16="http://schemas.microsoft.com/office/drawing/2014/chart" uri="{C3380CC4-5D6E-409C-BE32-E72D297353CC}">
                <c16:uniqueId val="{00000008-A9CC-4D1D-B47A-0F94607994B1}"/>
              </c:ext>
            </c:extLst>
          </c:dPt>
          <c:dPt>
            <c:idx val="9"/>
            <c:invertIfNegative val="0"/>
            <c:bubble3D val="0"/>
            <c:spPr>
              <a:solidFill>
                <a:schemeClr val="accent4"/>
              </a:solidFill>
              <a:ln>
                <a:solidFill>
                  <a:schemeClr val="tx1"/>
                </a:solidFill>
              </a:ln>
              <a:effectLst/>
            </c:spPr>
            <c:extLst>
              <c:ext xmlns:c16="http://schemas.microsoft.com/office/drawing/2014/chart" uri="{C3380CC4-5D6E-409C-BE32-E72D297353CC}">
                <c16:uniqueId val="{00000009-A9CC-4D1D-B47A-0F94607994B1}"/>
              </c:ext>
            </c:extLst>
          </c:dPt>
          <c:dPt>
            <c:idx val="10"/>
            <c:invertIfNegative val="0"/>
            <c:bubble3D val="0"/>
            <c:spPr>
              <a:solidFill>
                <a:schemeClr val="accent6">
                  <a:lumMod val="20000"/>
                  <a:lumOff val="80000"/>
                </a:schemeClr>
              </a:solidFill>
              <a:ln>
                <a:solidFill>
                  <a:schemeClr val="tx1">
                    <a:alpha val="0"/>
                  </a:schemeClr>
                </a:solidFill>
              </a:ln>
              <a:effectLst/>
            </c:spPr>
            <c:extLst>
              <c:ext xmlns:c16="http://schemas.microsoft.com/office/drawing/2014/chart" uri="{C3380CC4-5D6E-409C-BE32-E72D297353CC}">
                <c16:uniqueId val="{0000000A-A9CC-4D1D-B47A-0F94607994B1}"/>
              </c:ext>
            </c:extLst>
          </c:dPt>
          <c:dPt>
            <c:idx val="11"/>
            <c:invertIfNegative val="0"/>
            <c:bubble3D val="0"/>
            <c:spPr>
              <a:solidFill>
                <a:schemeClr val="accent6">
                  <a:lumMod val="20000"/>
                  <a:lumOff val="80000"/>
                </a:schemeClr>
              </a:solidFill>
              <a:ln>
                <a:solidFill>
                  <a:schemeClr val="tx1"/>
                </a:solidFill>
              </a:ln>
              <a:effectLst/>
            </c:spPr>
            <c:extLst>
              <c:ext xmlns:c16="http://schemas.microsoft.com/office/drawing/2014/chart" uri="{C3380CC4-5D6E-409C-BE32-E72D297353CC}">
                <c16:uniqueId val="{0000000B-A9CC-4D1D-B47A-0F94607994B1}"/>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'P.13~課題と対応'!$B$11:$M$11</c:f>
              <c:strCache>
                <c:ptCount val="12"/>
                <c:pt idx="0">
                  <c:v>組合員不明</c:v>
                </c:pt>
                <c:pt idx="1">
                  <c:v>営農意欲欠如</c:v>
                </c:pt>
                <c:pt idx="2">
                  <c:v>耕作放棄地</c:v>
                </c:pt>
                <c:pt idx="3">
                  <c:v>負担過重</c:v>
                </c:pt>
                <c:pt idx="4">
                  <c:v>受益が無い</c:v>
                </c:pt>
                <c:pt idx="5">
                  <c:v>運営に不満</c:v>
                </c:pt>
                <c:pt idx="6">
                  <c:v>土地改良区に不満</c:v>
                </c:pt>
                <c:pt idx="7">
                  <c:v>転作による</c:v>
                </c:pt>
                <c:pt idx="8">
                  <c:v>事業に反対</c:v>
                </c:pt>
                <c:pt idx="9">
                  <c:v>換地が不満</c:v>
                </c:pt>
                <c:pt idx="10">
                  <c:v>事務職員不在</c:v>
                </c:pt>
                <c:pt idx="11">
                  <c:v>その他</c:v>
                </c:pt>
              </c:strCache>
            </c:strRef>
          </c:cat>
          <c:val>
            <c:numRef>
              <c:f>'P.13~課題と対応'!$B$12:$M$12</c:f>
              <c:numCache>
                <c:formatCode>#,##0_);[Red]\(#,##0\)</c:formatCode>
                <c:ptCount val="12"/>
                <c:pt idx="0">
                  <c:v>897</c:v>
                </c:pt>
                <c:pt idx="1">
                  <c:v>741</c:v>
                </c:pt>
                <c:pt idx="2">
                  <c:v>714</c:v>
                </c:pt>
                <c:pt idx="3">
                  <c:v>623</c:v>
                </c:pt>
                <c:pt idx="4">
                  <c:v>272</c:v>
                </c:pt>
                <c:pt idx="5">
                  <c:v>152</c:v>
                </c:pt>
                <c:pt idx="6">
                  <c:v>140</c:v>
                </c:pt>
                <c:pt idx="7">
                  <c:v>80</c:v>
                </c:pt>
                <c:pt idx="8">
                  <c:v>80</c:v>
                </c:pt>
                <c:pt idx="9">
                  <c:v>64</c:v>
                </c:pt>
                <c:pt idx="10">
                  <c:v>38</c:v>
                </c:pt>
                <c:pt idx="11">
                  <c:v>553</c:v>
                </c:pt>
              </c:numCache>
            </c:numRef>
          </c:val>
          <c:extLst>
            <c:ext xmlns:c16="http://schemas.microsoft.com/office/drawing/2014/chart" uri="{C3380CC4-5D6E-409C-BE32-E72D297353CC}">
              <c16:uniqueId val="{00000000-1EEC-4464-B81B-E887C000A3C3}"/>
            </c:ext>
          </c:extLst>
        </c:ser>
        <c:dLbls>
          <c:dLblPos val="outEnd"/>
          <c:showLegendKey val="0"/>
          <c:showVal val="1"/>
          <c:showCatName val="0"/>
          <c:showSerName val="0"/>
          <c:showPercent val="0"/>
          <c:showBubbleSize val="0"/>
        </c:dLbls>
        <c:gapWidth val="40"/>
        <c:overlap val="-27"/>
        <c:axId val="347605016"/>
        <c:axId val="347602664"/>
      </c:barChart>
      <c:catAx>
        <c:axId val="34760501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eiryo UI" panose="020B0604030504040204" pitchFamily="50" charset="-128"/>
                <a:ea typeface="游ゴシック" panose="020B0400000000000000" pitchFamily="50" charset="-128"/>
                <a:cs typeface="+mn-cs"/>
              </a:defRPr>
            </a:pPr>
            <a:endParaRPr lang="ja-JP"/>
          </a:p>
        </c:txPr>
        <c:crossAx val="347602664"/>
        <c:crosses val="autoZero"/>
        <c:auto val="0"/>
        <c:lblAlgn val="ctr"/>
        <c:lblOffset val="100"/>
        <c:noMultiLvlLbl val="0"/>
      </c:catAx>
      <c:valAx>
        <c:axId val="347602664"/>
        <c:scaling>
          <c:orientation val="minMax"/>
        </c:scaling>
        <c:delete val="0"/>
        <c:axPos val="l"/>
        <c:majorGridlines>
          <c:spPr>
            <a:ln w="9525" cap="flat" cmpd="sng" algn="ctr">
              <a:solidFill>
                <a:schemeClr val="tx1">
                  <a:alpha val="0"/>
                </a:schemeClr>
              </a:solidFill>
              <a:round/>
            </a:ln>
            <a:effectLst/>
          </c:spPr>
        </c:majorGridlines>
        <c:numFmt formatCode="#,##0_);[Red]\(#,##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47605016"/>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40" tIns="45720" rIns="91440" bIns="45720" rtlCol="0"/>
          <a:lstStyle>
            <a:lvl1pPr algn="r">
              <a:defRPr sz="1200"/>
            </a:lvl1pPr>
          </a:lstStyle>
          <a:p>
            <a:fld id="{4E9EE10C-A853-482E-81C4-8A5C3FE634AF}" type="datetimeFigureOut">
              <a:rPr kumimoji="1" lang="ja-JP" altLang="en-US" smtClean="0"/>
              <a:t>2024/10/7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40" tIns="45720" rIns="91440" bIns="45720" rtlCol="0" anchor="b"/>
          <a:lstStyle>
            <a:lvl1pPr algn="r">
              <a:defRPr sz="1200"/>
            </a:lvl1pPr>
          </a:lstStyle>
          <a:p>
            <a:fld id="{89452D84-B224-4CC2-B16B-87C5C5CB8E6B}" type="slidenum">
              <a:rPr kumimoji="1" lang="ja-JP" altLang="en-US" smtClean="0"/>
              <a:t>‹#›</a:t>
            </a:fld>
            <a:endParaRPr kumimoji="1" lang="ja-JP" altLang="en-US"/>
          </a:p>
        </p:txBody>
      </p:sp>
    </p:spTree>
    <p:extLst>
      <p:ext uri="{BB962C8B-B14F-4D97-AF65-F5344CB8AC3E}">
        <p14:creationId xmlns:p14="http://schemas.microsoft.com/office/powerpoint/2010/main" val="16418047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1350963"/>
            <a:ext cx="4859338" cy="36464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87632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1350963"/>
            <a:ext cx="4859338" cy="36464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307676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txBox="1">
            <a:spLocks noGrp="1" noChangeArrowheads="1"/>
          </p:cNvSpPr>
          <p:nvPr/>
        </p:nvSpPr>
        <p:spPr bwMode="auto">
          <a:xfrm>
            <a:off x="3774877" y="11170949"/>
            <a:ext cx="2879897" cy="5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280" tIns="44138" rIns="88280" bIns="44138" anchor="b"/>
          <a:lstStyle>
            <a:lvl1pPr defTabSz="873125" eaLnBrk="0" hangingPunct="0">
              <a:defRPr kumimoji="1" sz="2000">
                <a:solidFill>
                  <a:schemeClr val="tx1"/>
                </a:solidFill>
                <a:latin typeface="Times New Roman" pitchFamily="18" charset="0"/>
                <a:ea typeface="ＭＳ Ｐゴシック" charset="-128"/>
              </a:defRPr>
            </a:lvl1pPr>
            <a:lvl2pPr marL="742950" indent="-285750" defTabSz="873125" eaLnBrk="0" hangingPunct="0">
              <a:defRPr kumimoji="1" sz="2000">
                <a:solidFill>
                  <a:schemeClr val="tx1"/>
                </a:solidFill>
                <a:latin typeface="Times New Roman" pitchFamily="18" charset="0"/>
                <a:ea typeface="ＭＳ Ｐゴシック" charset="-128"/>
              </a:defRPr>
            </a:lvl2pPr>
            <a:lvl3pPr marL="1143000" indent="-228600" defTabSz="873125" eaLnBrk="0" hangingPunct="0">
              <a:defRPr kumimoji="1" sz="2000">
                <a:solidFill>
                  <a:schemeClr val="tx1"/>
                </a:solidFill>
                <a:latin typeface="Times New Roman" pitchFamily="18" charset="0"/>
                <a:ea typeface="ＭＳ Ｐゴシック" charset="-128"/>
              </a:defRPr>
            </a:lvl3pPr>
            <a:lvl4pPr marL="1600200" indent="-228600" defTabSz="873125" eaLnBrk="0" hangingPunct="0">
              <a:defRPr kumimoji="1" sz="2000">
                <a:solidFill>
                  <a:schemeClr val="tx1"/>
                </a:solidFill>
                <a:latin typeface="Times New Roman" pitchFamily="18" charset="0"/>
                <a:ea typeface="ＭＳ Ｐゴシック" charset="-128"/>
              </a:defRPr>
            </a:lvl4pPr>
            <a:lvl5pPr marL="2057400" indent="-228600" defTabSz="873125" eaLnBrk="0" hangingPunct="0">
              <a:defRPr kumimoji="1" sz="2000">
                <a:solidFill>
                  <a:schemeClr val="tx1"/>
                </a:solidFill>
                <a:latin typeface="Times New Roman" pitchFamily="18" charset="0"/>
                <a:ea typeface="ＭＳ Ｐゴシック" charset="-128"/>
              </a:defRPr>
            </a:lvl5pPr>
            <a:lvl6pPr marL="2514600" indent="-228600" defTabSz="873125" eaLnBrk="0" fontAlgn="base" hangingPunct="0">
              <a:spcBef>
                <a:spcPct val="20000"/>
              </a:spcBef>
              <a:spcAft>
                <a:spcPct val="0"/>
              </a:spcAft>
              <a:defRPr kumimoji="1" sz="2000">
                <a:solidFill>
                  <a:schemeClr val="tx1"/>
                </a:solidFill>
                <a:latin typeface="Times New Roman" pitchFamily="18" charset="0"/>
                <a:ea typeface="ＭＳ Ｐゴシック" charset="-128"/>
              </a:defRPr>
            </a:lvl6pPr>
            <a:lvl7pPr marL="2971800" indent="-228600" defTabSz="873125" eaLnBrk="0" fontAlgn="base" hangingPunct="0">
              <a:spcBef>
                <a:spcPct val="20000"/>
              </a:spcBef>
              <a:spcAft>
                <a:spcPct val="0"/>
              </a:spcAft>
              <a:defRPr kumimoji="1" sz="2000">
                <a:solidFill>
                  <a:schemeClr val="tx1"/>
                </a:solidFill>
                <a:latin typeface="Times New Roman" pitchFamily="18" charset="0"/>
                <a:ea typeface="ＭＳ Ｐゴシック" charset="-128"/>
              </a:defRPr>
            </a:lvl7pPr>
            <a:lvl8pPr marL="3429000" indent="-228600" defTabSz="873125" eaLnBrk="0" fontAlgn="base" hangingPunct="0">
              <a:spcBef>
                <a:spcPct val="20000"/>
              </a:spcBef>
              <a:spcAft>
                <a:spcPct val="0"/>
              </a:spcAft>
              <a:defRPr kumimoji="1" sz="2000">
                <a:solidFill>
                  <a:schemeClr val="tx1"/>
                </a:solidFill>
                <a:latin typeface="Times New Roman" pitchFamily="18" charset="0"/>
                <a:ea typeface="ＭＳ Ｐゴシック" charset="-128"/>
              </a:defRPr>
            </a:lvl8pPr>
            <a:lvl9pPr marL="3886200" indent="-228600" defTabSz="873125" eaLnBrk="0" fontAlgn="base" hangingPunct="0">
              <a:spcBef>
                <a:spcPct val="20000"/>
              </a:spcBef>
              <a:spcAft>
                <a:spcPct val="0"/>
              </a:spcAft>
              <a:defRPr kumimoji="1" sz="2000">
                <a:solidFill>
                  <a:schemeClr val="tx1"/>
                </a:solidFill>
                <a:latin typeface="Times New Roman" pitchFamily="18" charset="0"/>
                <a:ea typeface="ＭＳ Ｐゴシック" charset="-128"/>
              </a:defRPr>
            </a:lvl9pPr>
          </a:lstStyle>
          <a:p>
            <a:pPr marL="0" marR="0" lvl="0" indent="0" algn="r" defTabSz="873125" rtl="0" eaLnBrk="1" fontAlgn="auto" latinLnBrk="0" hangingPunct="1">
              <a:lnSpc>
                <a:spcPct val="100000"/>
              </a:lnSpc>
              <a:spcBef>
                <a:spcPct val="0"/>
              </a:spcBef>
              <a:spcAft>
                <a:spcPts val="0"/>
              </a:spcAft>
              <a:buClrTx/>
              <a:buSzTx/>
              <a:buFontTx/>
              <a:buNone/>
              <a:tabLst/>
              <a:defRPr/>
            </a:pPr>
            <a:fld id="{E40A14F9-4F86-4968-A94E-C249A537166E}" type="slidenum">
              <a:rPr kumimoji="1" lang="en-US" altLang="ja-JP" sz="1200" b="1" i="0" u="none" strike="noStrike" kern="1200" cap="none" spc="0" normalizeH="0" baseline="0" noProof="0">
                <a:ln>
                  <a:noFill/>
                </a:ln>
                <a:solidFill>
                  <a:prstClr val="black"/>
                </a:solidFill>
                <a:effectLst/>
                <a:uLnTx/>
                <a:uFillTx/>
                <a:latin typeface="Times New Roman" pitchFamily="18" charset="0"/>
                <a:ea typeface="ＭＳ Ｐゴシック" charset="-128"/>
                <a:cs typeface="+mn-cs"/>
              </a:rPr>
              <a:pPr marL="0" marR="0" lvl="0" indent="0" algn="r" defTabSz="873125" rtl="0" eaLnBrk="1" fontAlgn="auto" latinLnBrk="0" hangingPunct="1">
                <a:lnSpc>
                  <a:spcPct val="100000"/>
                </a:lnSpc>
                <a:spcBef>
                  <a:spcPct val="0"/>
                </a:spcBef>
                <a:spcAft>
                  <a:spcPts val="0"/>
                </a:spcAft>
                <a:buClrTx/>
                <a:buSzTx/>
                <a:buFontTx/>
                <a:buNone/>
                <a:tabLst/>
                <a:defRPr/>
              </a:pPr>
              <a:t>5</a:t>
            </a:fld>
            <a:endParaRPr kumimoji="1" lang="en-US" altLang="ja-JP" sz="1200" b="1" i="0" u="none" strike="noStrike" kern="1200" cap="none" spc="0" normalizeH="0" baseline="0" noProof="0">
              <a:ln>
                <a:noFill/>
              </a:ln>
              <a:solidFill>
                <a:prstClr val="black"/>
              </a:solidFill>
              <a:effectLst/>
              <a:uLnTx/>
              <a:uFillTx/>
              <a:latin typeface="Times New Roman" pitchFamily="18" charset="0"/>
              <a:ea typeface="ＭＳ Ｐゴシック" charset="-128"/>
              <a:cs typeface="+mn-cs"/>
            </a:endParaRPr>
          </a:p>
        </p:txBody>
      </p:sp>
      <p:sp>
        <p:nvSpPr>
          <p:cNvPr id="40963" name="Rectangle 2"/>
          <p:cNvSpPr>
            <a:spLocks noGrp="1" noRot="1" noChangeAspect="1" noChangeArrowheads="1" noTextEdit="1"/>
          </p:cNvSpPr>
          <p:nvPr>
            <p:ph type="sldImg"/>
          </p:nvPr>
        </p:nvSpPr>
        <p:spPr>
          <a:xfrm>
            <a:off x="949325" y="1350963"/>
            <a:ext cx="4859338" cy="3646487"/>
          </a:xfrm>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p>
        </p:txBody>
      </p:sp>
    </p:spTree>
    <p:extLst>
      <p:ext uri="{BB962C8B-B14F-4D97-AF65-F5344CB8AC3E}">
        <p14:creationId xmlns:p14="http://schemas.microsoft.com/office/powerpoint/2010/main" val="1313104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E513E77-08FD-4336-BE29-996A13535C0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52425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949325" y="1350963"/>
            <a:ext cx="4859338" cy="3646487"/>
          </a:xfrm>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557111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1350963"/>
            <a:ext cx="4859338" cy="36464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4027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A70A8C-7F96-46E8-805F-F2FE9CBD87A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3340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49325" y="1350963"/>
            <a:ext cx="4859338" cy="3646487"/>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0237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31" indent="0" algn="ctr">
              <a:buNone/>
              <a:defRPr sz="1846"/>
            </a:lvl2pPr>
            <a:lvl3pPr marL="844061" indent="0" algn="ctr">
              <a:buNone/>
              <a:defRPr sz="1662"/>
            </a:lvl3pPr>
            <a:lvl4pPr marL="1266093" indent="0" algn="ctr">
              <a:buNone/>
              <a:defRPr sz="1477"/>
            </a:lvl4pPr>
            <a:lvl5pPr marL="1688123" indent="0" algn="ctr">
              <a:buNone/>
              <a:defRPr sz="1477"/>
            </a:lvl5pPr>
            <a:lvl6pPr marL="2110154" indent="0" algn="ctr">
              <a:buNone/>
              <a:defRPr sz="1477"/>
            </a:lvl6pPr>
            <a:lvl7pPr marL="2532184" indent="0" algn="ctr">
              <a:buNone/>
              <a:defRPr sz="1477"/>
            </a:lvl7pPr>
            <a:lvl8pPr marL="2954215" indent="0" algn="ctr">
              <a:buNone/>
              <a:defRPr sz="1477"/>
            </a:lvl8pPr>
            <a:lvl9pPr marL="3376247" indent="0" algn="ctr">
              <a:buNone/>
              <a:defRPr sz="147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A784400-DB89-46CE-9DF6-4D5326CF9CF2}"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26447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5A4996-9859-44B4-9360-A71A6A5F47DC}"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88052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7"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C65AC8-F660-48A7-8EA1-735BA37BD226}"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705350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530162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0B1580-15DE-4971-B214-C44BC1744B7B}" type="slidenum">
              <a:rPr kumimoji="1" lang="ja-JP" altLang="en-US" smtClean="0"/>
              <a:t>‹#›</a:t>
            </a:fld>
            <a:endParaRPr kumimoji="1" lang="ja-JP" altLang="en-US" dirty="0"/>
          </a:p>
        </p:txBody>
      </p:sp>
    </p:spTree>
    <p:extLst>
      <p:ext uri="{BB962C8B-B14F-4D97-AF65-F5344CB8AC3E}">
        <p14:creationId xmlns:p14="http://schemas.microsoft.com/office/powerpoint/2010/main" val="2604529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034664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674765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460034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220574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3892652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229003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99682D-20AF-4CA8-AC37-52B1E1AEC9A5}"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4784662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19117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591737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0B1580-15DE-4971-B214-C44BC1744B7B}" type="slidenum">
              <a:rPr kumimoji="1" lang="ja-JP" altLang="en-US" smtClean="0"/>
              <a:t>‹#›</a:t>
            </a:fld>
            <a:endParaRPr kumimoji="1" lang="ja-JP" altLang="en-US"/>
          </a:p>
        </p:txBody>
      </p:sp>
    </p:spTree>
    <p:extLst>
      <p:ext uri="{BB962C8B-B14F-4D97-AF65-F5344CB8AC3E}">
        <p14:creationId xmlns:p14="http://schemas.microsoft.com/office/powerpoint/2010/main" val="270266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4"/>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A784400-DB89-46CE-9DF6-4D5326CF9CF2}"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42880586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99682D-20AF-4CA8-AC37-52B1E1AEC9A5}"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6352482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0"/>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5"/>
            <a:ext cx="7886700" cy="1500187"/>
          </a:xfrm>
        </p:spPr>
        <p:txBody>
          <a:bodyPr/>
          <a:lstStyle>
            <a:lvl1pPr marL="0" indent="0">
              <a:buNone/>
              <a:defRPr sz="24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6ABF32-3EE6-4F5F-8789-DE664E87F765}"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9115263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727B3-45CE-482B-8F21-EA87561D0587}"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4581458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7"/>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FB2FE0A-7A27-4457-9D94-471750C9148F}" type="datetime1">
              <a:rPr kumimoji="1" lang="ja-JP" altLang="en-US" smtClean="0"/>
              <a:t>2024/10/7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25864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DC7065-973D-4D21-B6AF-080C50226051}" type="datetime1">
              <a:rPr kumimoji="1" lang="ja-JP" altLang="en-US" smtClean="0"/>
              <a:t>2024/10/7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2424381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94231-FAB4-4084-9F8D-2A030E5596EC}" type="datetime1">
              <a:rPr kumimoji="1" lang="ja-JP" altLang="en-US" smtClean="0"/>
              <a:t>2024/10/7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6626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90" y="1709742"/>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90" y="4589467"/>
            <a:ext cx="7886700" cy="1500187"/>
          </a:xfrm>
        </p:spPr>
        <p:txBody>
          <a:bodyPr/>
          <a:lstStyle>
            <a:lvl1pPr marL="0" indent="0">
              <a:buNone/>
              <a:defRPr sz="2215">
                <a:solidFill>
                  <a:schemeClr val="tx1"/>
                </a:solidFill>
              </a:defRPr>
            </a:lvl1pPr>
            <a:lvl2pPr marL="422031" indent="0">
              <a:buNone/>
              <a:defRPr sz="1846">
                <a:solidFill>
                  <a:schemeClr val="tx1">
                    <a:tint val="75000"/>
                  </a:schemeClr>
                </a:solidFill>
              </a:defRPr>
            </a:lvl2pPr>
            <a:lvl3pPr marL="844061" indent="0">
              <a:buNone/>
              <a:defRPr sz="1662">
                <a:solidFill>
                  <a:schemeClr val="tx1">
                    <a:tint val="75000"/>
                  </a:schemeClr>
                </a:solidFill>
              </a:defRPr>
            </a:lvl3pPr>
            <a:lvl4pPr marL="1266093" indent="0">
              <a:buNone/>
              <a:defRPr sz="1477">
                <a:solidFill>
                  <a:schemeClr val="tx1">
                    <a:tint val="75000"/>
                  </a:schemeClr>
                </a:solidFill>
              </a:defRPr>
            </a:lvl4pPr>
            <a:lvl5pPr marL="1688123" indent="0">
              <a:buNone/>
              <a:defRPr sz="1477">
                <a:solidFill>
                  <a:schemeClr val="tx1">
                    <a:tint val="75000"/>
                  </a:schemeClr>
                </a:solidFill>
              </a:defRPr>
            </a:lvl5pPr>
            <a:lvl6pPr marL="2110154" indent="0">
              <a:buNone/>
              <a:defRPr sz="1477">
                <a:solidFill>
                  <a:schemeClr val="tx1">
                    <a:tint val="75000"/>
                  </a:schemeClr>
                </a:solidFill>
              </a:defRPr>
            </a:lvl6pPr>
            <a:lvl7pPr marL="2532184" indent="0">
              <a:buNone/>
              <a:defRPr sz="1477">
                <a:solidFill>
                  <a:schemeClr val="tx1">
                    <a:tint val="75000"/>
                  </a:schemeClr>
                </a:solidFill>
              </a:defRPr>
            </a:lvl7pPr>
            <a:lvl8pPr marL="2954215" indent="0">
              <a:buNone/>
              <a:defRPr sz="1477">
                <a:solidFill>
                  <a:schemeClr val="tx1">
                    <a:tint val="75000"/>
                  </a:schemeClr>
                </a:solidFill>
              </a:defRPr>
            </a:lvl8pPr>
            <a:lvl9pPr marL="3376247" indent="0">
              <a:buNone/>
              <a:defRPr sz="147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C6ABF32-3EE6-4F5F-8789-DE664E87F765}"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1463796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02A61F-EDFE-4D09-BFEF-8FD869BDBDE8}"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0094621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1"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12818-8A97-4359-8B99-A2BE04B42364}"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0313627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5A4996-9859-44B4-9360-A71A6A5F47DC}"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3572552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C65AC8-F660-48A7-8EA1-735BA37BD226}" type="datetime1">
              <a:rPr kumimoji="1" lang="ja-JP" altLang="en-US" smtClean="0"/>
              <a:t>2024/10/7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424646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8727B3-45CE-482B-8F21-EA87561D0587}"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977684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3"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4"/>
            <a:ext cx="3868340" cy="823912"/>
          </a:xfrm>
        </p:spPr>
        <p:txBody>
          <a:bodyPr anchor="b"/>
          <a:lstStyle>
            <a:lvl1pPr marL="0" indent="0">
              <a:buNone/>
              <a:defRPr sz="2215" b="1"/>
            </a:lvl1pPr>
            <a:lvl2pPr marL="422031" indent="0">
              <a:buNone/>
              <a:defRPr sz="1846" b="1"/>
            </a:lvl2pPr>
            <a:lvl3pPr marL="844061" indent="0">
              <a:buNone/>
              <a:defRPr sz="1662" b="1"/>
            </a:lvl3pPr>
            <a:lvl4pPr marL="1266093" indent="0">
              <a:buNone/>
              <a:defRPr sz="1477" b="1"/>
            </a:lvl4pPr>
            <a:lvl5pPr marL="1688123" indent="0">
              <a:buNone/>
              <a:defRPr sz="1477" b="1"/>
            </a:lvl5pPr>
            <a:lvl6pPr marL="2110154" indent="0">
              <a:buNone/>
              <a:defRPr sz="1477" b="1"/>
            </a:lvl6pPr>
            <a:lvl7pPr marL="2532184" indent="0">
              <a:buNone/>
              <a:defRPr sz="1477" b="1"/>
            </a:lvl7pPr>
            <a:lvl8pPr marL="2954215" indent="0">
              <a:buNone/>
              <a:defRPr sz="1477" b="1"/>
            </a:lvl8pPr>
            <a:lvl9pPr marL="3376247"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4"/>
            <a:ext cx="3887391" cy="823912"/>
          </a:xfrm>
        </p:spPr>
        <p:txBody>
          <a:bodyPr anchor="b"/>
          <a:lstStyle>
            <a:lvl1pPr marL="0" indent="0">
              <a:buNone/>
              <a:defRPr sz="2215" b="1"/>
            </a:lvl1pPr>
            <a:lvl2pPr marL="422031" indent="0">
              <a:buNone/>
              <a:defRPr sz="1846" b="1"/>
            </a:lvl2pPr>
            <a:lvl3pPr marL="844061" indent="0">
              <a:buNone/>
              <a:defRPr sz="1662" b="1"/>
            </a:lvl3pPr>
            <a:lvl4pPr marL="1266093" indent="0">
              <a:buNone/>
              <a:defRPr sz="1477" b="1"/>
            </a:lvl4pPr>
            <a:lvl5pPr marL="1688123" indent="0">
              <a:buNone/>
              <a:defRPr sz="1477" b="1"/>
            </a:lvl5pPr>
            <a:lvl6pPr marL="2110154" indent="0">
              <a:buNone/>
              <a:defRPr sz="1477" b="1"/>
            </a:lvl6pPr>
            <a:lvl7pPr marL="2532184" indent="0">
              <a:buNone/>
              <a:defRPr sz="1477" b="1"/>
            </a:lvl7pPr>
            <a:lvl8pPr marL="2954215" indent="0">
              <a:buNone/>
              <a:defRPr sz="1477" b="1"/>
            </a:lvl8pPr>
            <a:lvl9pPr marL="3376247"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FB2FE0A-7A27-4457-9D94-471750C9148F}" type="datetime1">
              <a:rPr kumimoji="1" lang="ja-JP" altLang="en-US" smtClean="0"/>
              <a:t>2024/10/7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130206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DC7065-973D-4D21-B6AF-080C50226051}" type="datetime1">
              <a:rPr kumimoji="1" lang="ja-JP" altLang="en-US" smtClean="0"/>
              <a:t>2024/10/7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7274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94231-FAB4-4084-9F8D-2A030E5596EC}" type="datetime1">
              <a:rPr kumimoji="1" lang="ja-JP" altLang="en-US" smtClean="0"/>
              <a:t>2024/10/7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410467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2" y="987429"/>
            <a:ext cx="4629151"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477"/>
            </a:lvl1pPr>
            <a:lvl2pPr marL="422031" indent="0">
              <a:buNone/>
              <a:defRPr sz="1292"/>
            </a:lvl2pPr>
            <a:lvl3pPr marL="844061" indent="0">
              <a:buNone/>
              <a:defRPr sz="1108"/>
            </a:lvl3pPr>
            <a:lvl4pPr marL="1266093" indent="0">
              <a:buNone/>
              <a:defRPr sz="923"/>
            </a:lvl4pPr>
            <a:lvl5pPr marL="1688123" indent="0">
              <a:buNone/>
              <a:defRPr sz="923"/>
            </a:lvl5pPr>
            <a:lvl6pPr marL="2110154" indent="0">
              <a:buNone/>
              <a:defRPr sz="923"/>
            </a:lvl6pPr>
            <a:lvl7pPr marL="2532184" indent="0">
              <a:buNone/>
              <a:defRPr sz="923"/>
            </a:lvl7pPr>
            <a:lvl8pPr marL="2954215" indent="0">
              <a:buNone/>
              <a:defRPr sz="923"/>
            </a:lvl8pPr>
            <a:lvl9pPr marL="3376247"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02A61F-EDFE-4D09-BFEF-8FD869BDBDE8}"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41412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9"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2" y="987429"/>
            <a:ext cx="4629151" cy="4873625"/>
          </a:xfrm>
        </p:spPr>
        <p:txBody>
          <a:bodyPr anchor="t"/>
          <a:lstStyle>
            <a:lvl1pPr marL="0" indent="0">
              <a:buNone/>
              <a:defRPr sz="2954"/>
            </a:lvl1pPr>
            <a:lvl2pPr marL="422031" indent="0">
              <a:buNone/>
              <a:defRPr sz="2585"/>
            </a:lvl2pPr>
            <a:lvl3pPr marL="844061" indent="0">
              <a:buNone/>
              <a:defRPr sz="2215"/>
            </a:lvl3pPr>
            <a:lvl4pPr marL="1266093" indent="0">
              <a:buNone/>
              <a:defRPr sz="1846"/>
            </a:lvl4pPr>
            <a:lvl5pPr marL="1688123" indent="0">
              <a:buNone/>
              <a:defRPr sz="1846"/>
            </a:lvl5pPr>
            <a:lvl6pPr marL="2110154" indent="0">
              <a:buNone/>
              <a:defRPr sz="1846"/>
            </a:lvl6pPr>
            <a:lvl7pPr marL="2532184" indent="0">
              <a:buNone/>
              <a:defRPr sz="1846"/>
            </a:lvl7pPr>
            <a:lvl8pPr marL="2954215" indent="0">
              <a:buNone/>
              <a:defRPr sz="1846"/>
            </a:lvl8pPr>
            <a:lvl9pPr marL="3376247" indent="0">
              <a:buNone/>
              <a:defRPr sz="184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9" cy="3811588"/>
          </a:xfrm>
        </p:spPr>
        <p:txBody>
          <a:bodyPr/>
          <a:lstStyle>
            <a:lvl1pPr marL="0" indent="0">
              <a:buNone/>
              <a:defRPr sz="1477"/>
            </a:lvl1pPr>
            <a:lvl2pPr marL="422031" indent="0">
              <a:buNone/>
              <a:defRPr sz="1292"/>
            </a:lvl2pPr>
            <a:lvl3pPr marL="844061" indent="0">
              <a:buNone/>
              <a:defRPr sz="1108"/>
            </a:lvl3pPr>
            <a:lvl4pPr marL="1266093" indent="0">
              <a:buNone/>
              <a:defRPr sz="923"/>
            </a:lvl4pPr>
            <a:lvl5pPr marL="1688123" indent="0">
              <a:buNone/>
              <a:defRPr sz="923"/>
            </a:lvl5pPr>
            <a:lvl6pPr marL="2110154" indent="0">
              <a:buNone/>
              <a:defRPr sz="923"/>
            </a:lvl6pPr>
            <a:lvl7pPr marL="2532184" indent="0">
              <a:buNone/>
              <a:defRPr sz="923"/>
            </a:lvl7pPr>
            <a:lvl8pPr marL="2954215" indent="0">
              <a:buNone/>
              <a:defRPr sz="923"/>
            </a:lvl8pPr>
            <a:lvl9pPr marL="3376247" indent="0">
              <a:buNone/>
              <a:defRPr sz="92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812818-8A97-4359-8B99-A2BE04B42364}" type="datetime1">
              <a:rPr kumimoji="1" lang="ja-JP" altLang="en-US" smtClean="0"/>
              <a:t>2024/10/7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38491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2" y="365129"/>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2"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1" y="6356354"/>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264B7849-2FCA-40EE-A691-4D7E841A2765}" type="datetime1">
              <a:rPr kumimoji="1" lang="ja-JP" altLang="en-US" smtClean="0"/>
              <a:t>2024/10/7</a:t>
            </a:fld>
            <a:endParaRPr kumimoji="1" lang="ja-JP" altLang="en-US"/>
          </a:p>
        </p:txBody>
      </p:sp>
      <p:sp>
        <p:nvSpPr>
          <p:cNvPr id="5" name="Footer Placeholder 4"/>
          <p:cNvSpPr>
            <a:spLocks noGrp="1"/>
          </p:cNvSpPr>
          <p:nvPr>
            <p:ph type="ftr" sz="quarter" idx="3"/>
          </p:nvPr>
        </p:nvSpPr>
        <p:spPr>
          <a:xfrm>
            <a:off x="3028952" y="6356354"/>
            <a:ext cx="30861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6356354"/>
            <a:ext cx="2057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22086634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844061"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15" indent="-211015" algn="l" defTabSz="844061"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46" indent="-211015" algn="l" defTabSz="844061"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077" indent="-211015" algn="l" defTabSz="844061"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08"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39"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169"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00"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231"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262" indent="-211015" algn="l" defTabSz="844061"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61" rtl="0" eaLnBrk="1" latinLnBrk="0" hangingPunct="1">
        <a:defRPr kumimoji="1" sz="1662" kern="1200">
          <a:solidFill>
            <a:schemeClr val="tx1"/>
          </a:solidFill>
          <a:latin typeface="+mn-lt"/>
          <a:ea typeface="+mn-ea"/>
          <a:cs typeface="+mn-cs"/>
        </a:defRPr>
      </a:lvl1pPr>
      <a:lvl2pPr marL="422031" algn="l" defTabSz="844061" rtl="0" eaLnBrk="1" latinLnBrk="0" hangingPunct="1">
        <a:defRPr kumimoji="1" sz="1662" kern="1200">
          <a:solidFill>
            <a:schemeClr val="tx1"/>
          </a:solidFill>
          <a:latin typeface="+mn-lt"/>
          <a:ea typeface="+mn-ea"/>
          <a:cs typeface="+mn-cs"/>
        </a:defRPr>
      </a:lvl2pPr>
      <a:lvl3pPr marL="844061" algn="l" defTabSz="844061" rtl="0" eaLnBrk="1" latinLnBrk="0" hangingPunct="1">
        <a:defRPr kumimoji="1" sz="1662" kern="1200">
          <a:solidFill>
            <a:schemeClr val="tx1"/>
          </a:solidFill>
          <a:latin typeface="+mn-lt"/>
          <a:ea typeface="+mn-ea"/>
          <a:cs typeface="+mn-cs"/>
        </a:defRPr>
      </a:lvl3pPr>
      <a:lvl4pPr marL="1266093" algn="l" defTabSz="844061" rtl="0" eaLnBrk="1" latinLnBrk="0" hangingPunct="1">
        <a:defRPr kumimoji="1" sz="1662" kern="1200">
          <a:solidFill>
            <a:schemeClr val="tx1"/>
          </a:solidFill>
          <a:latin typeface="+mn-lt"/>
          <a:ea typeface="+mn-ea"/>
          <a:cs typeface="+mn-cs"/>
        </a:defRPr>
      </a:lvl4pPr>
      <a:lvl5pPr marL="1688123" algn="l" defTabSz="844061" rtl="0" eaLnBrk="1" latinLnBrk="0" hangingPunct="1">
        <a:defRPr kumimoji="1" sz="1662" kern="1200">
          <a:solidFill>
            <a:schemeClr val="tx1"/>
          </a:solidFill>
          <a:latin typeface="+mn-lt"/>
          <a:ea typeface="+mn-ea"/>
          <a:cs typeface="+mn-cs"/>
        </a:defRPr>
      </a:lvl5pPr>
      <a:lvl6pPr marL="2110154" algn="l" defTabSz="844061" rtl="0" eaLnBrk="1" latinLnBrk="0" hangingPunct="1">
        <a:defRPr kumimoji="1" sz="1662" kern="1200">
          <a:solidFill>
            <a:schemeClr val="tx1"/>
          </a:solidFill>
          <a:latin typeface="+mn-lt"/>
          <a:ea typeface="+mn-ea"/>
          <a:cs typeface="+mn-cs"/>
        </a:defRPr>
      </a:lvl6pPr>
      <a:lvl7pPr marL="2532184" algn="l" defTabSz="844061" rtl="0" eaLnBrk="1" latinLnBrk="0" hangingPunct="1">
        <a:defRPr kumimoji="1" sz="1662" kern="1200">
          <a:solidFill>
            <a:schemeClr val="tx1"/>
          </a:solidFill>
          <a:latin typeface="+mn-lt"/>
          <a:ea typeface="+mn-ea"/>
          <a:cs typeface="+mn-cs"/>
        </a:defRPr>
      </a:lvl7pPr>
      <a:lvl8pPr marL="2954215" algn="l" defTabSz="844061" rtl="0" eaLnBrk="1" latinLnBrk="0" hangingPunct="1">
        <a:defRPr kumimoji="1" sz="1662" kern="1200">
          <a:solidFill>
            <a:schemeClr val="tx1"/>
          </a:solidFill>
          <a:latin typeface="+mn-lt"/>
          <a:ea typeface="+mn-ea"/>
          <a:cs typeface="+mn-cs"/>
        </a:defRPr>
      </a:lvl8pPr>
      <a:lvl9pPr marL="3376247" algn="l" defTabSz="844061"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B1580-15DE-4971-B214-C44BC1744B7B}" type="slidenum">
              <a:rPr lang="ja-JP" altLang="en-US" smtClean="0"/>
              <a:pPr/>
              <a:t>‹#›</a:t>
            </a:fld>
            <a:endParaRPr lang="ja-JP" altLang="en-US" dirty="0"/>
          </a:p>
        </p:txBody>
      </p:sp>
      <p:sp>
        <p:nvSpPr>
          <p:cNvPr id="7" name="正方形/長方形 6">
            <a:extLst>
              <a:ext uri="{FF2B5EF4-FFF2-40B4-BE49-F238E27FC236}">
                <a16:creationId xmlns:a16="http://schemas.microsoft.com/office/drawing/2014/main" id="{5959AE15-DCCE-C74B-2C3A-550DAFC5C209}"/>
              </a:ext>
            </a:extLst>
          </p:cNvPr>
          <p:cNvSpPr/>
          <p:nvPr userDrawn="1"/>
        </p:nvSpPr>
        <p:spPr>
          <a:xfrm>
            <a:off x="0" y="811939"/>
            <a:ext cx="8153400" cy="714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Lucida Sans Unicode"/>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id="{8EBEF954-E68C-1F0C-CA38-B5E8A8C4CEFC}"/>
              </a:ext>
            </a:extLst>
          </p:cNvPr>
          <p:cNvSpPr/>
          <p:nvPr userDrawn="1"/>
        </p:nvSpPr>
        <p:spPr>
          <a:xfrm>
            <a:off x="0" y="740501"/>
            <a:ext cx="8001000" cy="71438"/>
          </a:xfrm>
          <a:prstGeom prst="rect">
            <a:avLst/>
          </a:prstGeom>
          <a:solidFill>
            <a:schemeClr val="tx2">
              <a:shade val="30000"/>
              <a:satMod val="1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prstClr val="white"/>
              </a:solidFill>
              <a:effectLst/>
              <a:uLnTx/>
              <a:uFillTx/>
              <a:latin typeface="Lucida Sans Unicode"/>
              <a:ea typeface="ＭＳ Ｐゴシック" panose="020B0600070205080204" pitchFamily="50" charset="-128"/>
              <a:cs typeface="+mn-cs"/>
            </a:endParaRPr>
          </a:p>
        </p:txBody>
      </p:sp>
    </p:spTree>
    <p:extLst>
      <p:ext uri="{BB962C8B-B14F-4D97-AF65-F5344CB8AC3E}">
        <p14:creationId xmlns:p14="http://schemas.microsoft.com/office/powerpoint/2010/main" val="294960597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1"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4B7849-2FCA-40EE-A691-4D7E841A2765}" type="datetime1">
              <a:rPr kumimoji="1" lang="ja-JP" altLang="en-US" smtClean="0"/>
              <a:t>2024/10/7</a:t>
            </a:fld>
            <a:endParaRPr kumimoji="1" lang="ja-JP" altLang="en-US"/>
          </a:p>
        </p:txBody>
      </p:sp>
      <p:sp>
        <p:nvSpPr>
          <p:cNvPr id="5" name="Footer Placeholder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1"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F4DAC-EF26-48F2-ADCB-2D43699A5C14}" type="slidenum">
              <a:rPr kumimoji="1" lang="ja-JP" altLang="en-US" smtClean="0"/>
              <a:t>‹#›</a:t>
            </a:fld>
            <a:endParaRPr kumimoji="1" lang="ja-JP" altLang="en-US"/>
          </a:p>
        </p:txBody>
      </p:sp>
    </p:spTree>
    <p:extLst>
      <p:ext uri="{BB962C8B-B14F-4D97-AF65-F5344CB8AC3E}">
        <p14:creationId xmlns:p14="http://schemas.microsoft.com/office/powerpoint/2010/main" val="37471908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1.xlsx"/><Relationship Id="rId1" Type="http://schemas.openxmlformats.org/officeDocument/2006/relationships/slideLayout" Target="../slideLayouts/slideLayout28.x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00A7915-442F-05A3-8343-078571F864D9}"/>
              </a:ext>
            </a:extLst>
          </p:cNvPr>
          <p:cNvSpPr txBox="1">
            <a:spLocks noGrp="1"/>
          </p:cNvSpPr>
          <p:nvPr>
            <p:ph type="ctrTitle"/>
          </p:nvPr>
        </p:nvSpPr>
        <p:spPr>
          <a:xfrm>
            <a:off x="0" y="1802626"/>
            <a:ext cx="9144000" cy="539058"/>
          </a:xfrm>
          <a:prstGeom prst="rect">
            <a:avLst/>
          </a:prstGeom>
          <a:noFill/>
        </p:spPr>
        <p:txBody>
          <a:bodyPr wrap="square" rtlCol="0">
            <a:spAutoFit/>
          </a:bodyPr>
          <a:lstStyle/>
          <a:p>
            <a:pPr defTabSz="342900"/>
            <a:r>
              <a:rPr lang="ja-JP" altLang="en-US" sz="3200" b="1" i="0" u="none" strike="noStrike" baseline="0" dirty="0">
                <a:latin typeface="+mn-ea"/>
                <a:ea typeface="+mn-ea"/>
              </a:rPr>
              <a:t>賦課金の賦課徴収と収支構造の分析</a:t>
            </a:r>
            <a:endParaRPr lang="ja-JP" altLang="en-US" sz="3200" b="1" dirty="0">
              <a:latin typeface="+mn-ea"/>
              <a:ea typeface="+mn-ea"/>
            </a:endParaRPr>
          </a:p>
        </p:txBody>
      </p:sp>
      <p:sp>
        <p:nvSpPr>
          <p:cNvPr id="5" name="字幕 4">
            <a:extLst>
              <a:ext uri="{FF2B5EF4-FFF2-40B4-BE49-F238E27FC236}">
                <a16:creationId xmlns:a16="http://schemas.microsoft.com/office/drawing/2014/main" id="{59FC42CF-62B2-6945-649B-252D936D5B79}"/>
              </a:ext>
            </a:extLst>
          </p:cNvPr>
          <p:cNvSpPr txBox="1">
            <a:spLocks noGrp="1"/>
          </p:cNvSpPr>
          <p:nvPr>
            <p:ph type="subTitle" idx="1"/>
          </p:nvPr>
        </p:nvSpPr>
        <p:spPr>
          <a:xfrm>
            <a:off x="1251284" y="4202279"/>
            <a:ext cx="6858000" cy="1843582"/>
          </a:xfrm>
          <a:prstGeom prst="rect">
            <a:avLst/>
          </a:prstGeom>
          <a:noFill/>
        </p:spPr>
        <p:txBody>
          <a:bodyPr wrap="square" rtlCol="0">
            <a:spAutoFit/>
          </a:bodyPr>
          <a:lstStyle/>
          <a:p>
            <a:pPr defTabSz="342900"/>
            <a:r>
              <a:rPr lang="ja-JP" altLang="en-US" sz="2400" b="1" dirty="0">
                <a:latin typeface="ＭＳ Ｐゴシック" panose="020B0600070205080204" pitchFamily="50" charset="-128"/>
                <a:ea typeface="ＭＳ Ｐゴシック" panose="020B0600070205080204" pitchFamily="50" charset="-128"/>
              </a:rPr>
              <a:t>令和６年１１月２２日</a:t>
            </a:r>
            <a:endParaRPr lang="en-US" altLang="ja-JP" sz="2400" b="1" dirty="0">
              <a:latin typeface="ＭＳ Ｐゴシック" panose="020B0600070205080204" pitchFamily="50" charset="-128"/>
              <a:ea typeface="ＭＳ Ｐゴシック" panose="020B0600070205080204" pitchFamily="50" charset="-128"/>
            </a:endParaRPr>
          </a:p>
          <a:p>
            <a:pPr defTabSz="342900">
              <a:lnSpc>
                <a:spcPct val="100000"/>
              </a:lnSpc>
            </a:pPr>
            <a:endParaRPr lang="ja-JP" altLang="en-US" sz="2400" b="1" dirty="0">
              <a:latin typeface="ＭＳ Ｐゴシック" panose="020B0600070205080204" pitchFamily="50" charset="-128"/>
              <a:ea typeface="ＭＳ Ｐゴシック" panose="020B0600070205080204" pitchFamily="50" charset="-128"/>
            </a:endParaRPr>
          </a:p>
          <a:p>
            <a:pPr algn="ctr" defTabSz="342900"/>
            <a:r>
              <a:rPr lang="ja-JP" altLang="en-US" sz="2400" b="1" dirty="0">
                <a:latin typeface="ＭＳ Ｐゴシック" panose="020B0600070205080204" pitchFamily="50" charset="-128"/>
                <a:ea typeface="ＭＳ Ｐゴシック" panose="020B0600070205080204" pitchFamily="50" charset="-128"/>
              </a:rPr>
              <a:t>全国土地改良事業団体連合会</a:t>
            </a:r>
            <a:endParaRPr lang="en-US" altLang="ja-JP" sz="2400" b="1" dirty="0">
              <a:latin typeface="ＭＳ Ｐゴシック" panose="020B0600070205080204" pitchFamily="50" charset="-128"/>
              <a:ea typeface="ＭＳ Ｐゴシック" panose="020B0600070205080204" pitchFamily="50" charset="-128"/>
            </a:endParaRPr>
          </a:p>
          <a:p>
            <a:pPr algn="ctr" defTabSz="342900"/>
            <a:endParaRPr lang="en-US" altLang="ja-JP"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4704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正方形/長方形 3"/>
          <p:cNvSpPr/>
          <p:nvPr/>
        </p:nvSpPr>
        <p:spPr>
          <a:xfrm>
            <a:off x="655169" y="1104905"/>
            <a:ext cx="4163334" cy="542724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p:cNvSpPr/>
          <p:nvPr/>
        </p:nvSpPr>
        <p:spPr>
          <a:xfrm>
            <a:off x="1046681" y="1194096"/>
            <a:ext cx="2576108" cy="292338"/>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滞納（賦課金、延滞金、過怠金）</a:t>
            </a:r>
          </a:p>
        </p:txBody>
      </p:sp>
      <p:sp>
        <p:nvSpPr>
          <p:cNvPr id="8" name="正方形/長方形 7"/>
          <p:cNvSpPr/>
          <p:nvPr/>
        </p:nvSpPr>
        <p:spPr>
          <a:xfrm>
            <a:off x="1046622" y="1655965"/>
            <a:ext cx="1196441"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督促状の発送</a:t>
            </a:r>
          </a:p>
        </p:txBody>
      </p:sp>
      <p:sp>
        <p:nvSpPr>
          <p:cNvPr id="9" name="正方形/長方形 8"/>
          <p:cNvSpPr/>
          <p:nvPr/>
        </p:nvSpPr>
        <p:spPr>
          <a:xfrm>
            <a:off x="1032615" y="2114292"/>
            <a:ext cx="1196441"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理事会の議決</a:t>
            </a:r>
          </a:p>
        </p:txBody>
      </p:sp>
      <p:sp>
        <p:nvSpPr>
          <p:cNvPr id="10" name="正方形/長方形 9"/>
          <p:cNvSpPr/>
          <p:nvPr/>
        </p:nvSpPr>
        <p:spPr>
          <a:xfrm>
            <a:off x="1041424" y="2563987"/>
            <a:ext cx="1742732" cy="265876"/>
          </a:xfrm>
          <a:prstGeom prst="rect">
            <a:avLst/>
          </a:prstGeom>
          <a:solidFill>
            <a:schemeClr val="accent4">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市町村への徴収請求</a:t>
            </a:r>
          </a:p>
        </p:txBody>
      </p:sp>
      <p:sp>
        <p:nvSpPr>
          <p:cNvPr id="11" name="正方形/長方形 10"/>
          <p:cNvSpPr/>
          <p:nvPr/>
        </p:nvSpPr>
        <p:spPr>
          <a:xfrm>
            <a:off x="1030502" y="3004867"/>
            <a:ext cx="2401034" cy="265876"/>
          </a:xfrm>
          <a:prstGeom prst="rect">
            <a:avLst/>
          </a:prstGeom>
          <a:solidFill>
            <a:schemeClr val="accent4">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市町村からの回答</a:t>
            </a: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（未着手等）</a:t>
            </a:r>
          </a:p>
        </p:txBody>
      </p:sp>
      <p:sp>
        <p:nvSpPr>
          <p:cNvPr id="12" name="正方形/長方形 11"/>
          <p:cNvSpPr/>
          <p:nvPr/>
        </p:nvSpPr>
        <p:spPr>
          <a:xfrm>
            <a:off x="1030502" y="3469194"/>
            <a:ext cx="2592288" cy="265876"/>
          </a:xfrm>
          <a:prstGeom prst="rect">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知事への滞納処分認可申請・認可</a:t>
            </a:r>
          </a:p>
        </p:txBody>
      </p:sp>
      <p:sp>
        <p:nvSpPr>
          <p:cNvPr id="13" name="正方形/長方形 12"/>
          <p:cNvSpPr/>
          <p:nvPr/>
        </p:nvSpPr>
        <p:spPr>
          <a:xfrm>
            <a:off x="1038591" y="3941109"/>
            <a:ext cx="2592288"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納付催告書、差押え予告書の送付</a:t>
            </a:r>
          </a:p>
        </p:txBody>
      </p:sp>
      <p:sp>
        <p:nvSpPr>
          <p:cNvPr id="14" name="正方形/長方形 13"/>
          <p:cNvSpPr/>
          <p:nvPr/>
        </p:nvSpPr>
        <p:spPr>
          <a:xfrm>
            <a:off x="1038591" y="4401603"/>
            <a:ext cx="2376828"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財産調査（質問・検査・捜索）</a:t>
            </a:r>
          </a:p>
        </p:txBody>
      </p:sp>
      <p:sp>
        <p:nvSpPr>
          <p:cNvPr id="15" name="正方形/長方形 14"/>
          <p:cNvSpPr/>
          <p:nvPr/>
        </p:nvSpPr>
        <p:spPr>
          <a:xfrm>
            <a:off x="1046622" y="5049195"/>
            <a:ext cx="661989"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差押え</a:t>
            </a:r>
          </a:p>
        </p:txBody>
      </p:sp>
      <p:sp>
        <p:nvSpPr>
          <p:cNvPr id="16" name="正方形/長方形 15"/>
          <p:cNvSpPr/>
          <p:nvPr/>
        </p:nvSpPr>
        <p:spPr>
          <a:xfrm>
            <a:off x="1038591" y="5487219"/>
            <a:ext cx="1771691" cy="265876"/>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差押調書の作成・交付</a:t>
            </a:r>
          </a:p>
        </p:txBody>
      </p:sp>
      <p:sp>
        <p:nvSpPr>
          <p:cNvPr id="17" name="正方形/長方形 16"/>
          <p:cNvSpPr/>
          <p:nvPr/>
        </p:nvSpPr>
        <p:spPr>
          <a:xfrm>
            <a:off x="1038591" y="6048833"/>
            <a:ext cx="989881" cy="257834"/>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債権の取立</a:t>
            </a:r>
          </a:p>
        </p:txBody>
      </p:sp>
      <p:sp>
        <p:nvSpPr>
          <p:cNvPr id="18" name="下矢印 17"/>
          <p:cNvSpPr/>
          <p:nvPr/>
        </p:nvSpPr>
        <p:spPr>
          <a:xfrm>
            <a:off x="743652" y="1192049"/>
            <a:ext cx="131029" cy="5142496"/>
          </a:xfrm>
          <a:prstGeom prst="downArrow">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9" name="正方形/長方形 18"/>
          <p:cNvSpPr/>
          <p:nvPr/>
        </p:nvSpPr>
        <p:spPr>
          <a:xfrm>
            <a:off x="3624732" y="1165371"/>
            <a:ext cx="984261"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0" name="正方形/長方形 19"/>
          <p:cNvSpPr/>
          <p:nvPr/>
        </p:nvSpPr>
        <p:spPr>
          <a:xfrm>
            <a:off x="2251174" y="1558502"/>
            <a:ext cx="984261"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1" name="正方形/長方形 20"/>
          <p:cNvSpPr/>
          <p:nvPr/>
        </p:nvSpPr>
        <p:spPr>
          <a:xfrm>
            <a:off x="2244551" y="1735260"/>
            <a:ext cx="2592288"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納付期限から</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60</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日以内、定款例</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44</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p:cNvSpPr/>
          <p:nvPr/>
        </p:nvSpPr>
        <p:spPr>
          <a:xfrm>
            <a:off x="2251174" y="2010893"/>
            <a:ext cx="2131456"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定款例</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108"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規約例</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p:cNvSpPr/>
          <p:nvPr/>
        </p:nvSpPr>
        <p:spPr>
          <a:xfrm>
            <a:off x="2251174" y="2190956"/>
            <a:ext cx="2592288"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滞納処分の内容、執行理事の選任</a:t>
            </a:r>
          </a:p>
        </p:txBody>
      </p:sp>
      <p:sp>
        <p:nvSpPr>
          <p:cNvPr id="24" name="正方形/長方形 23"/>
          <p:cNvSpPr/>
          <p:nvPr/>
        </p:nvSpPr>
        <p:spPr>
          <a:xfrm>
            <a:off x="2781720" y="2549449"/>
            <a:ext cx="984261"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5" name="正方形/長方形 24"/>
          <p:cNvSpPr/>
          <p:nvPr/>
        </p:nvSpPr>
        <p:spPr>
          <a:xfrm>
            <a:off x="3387190" y="2991928"/>
            <a:ext cx="984261"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6" name="正方形/長方形 25"/>
          <p:cNvSpPr/>
          <p:nvPr/>
        </p:nvSpPr>
        <p:spPr>
          <a:xfrm>
            <a:off x="3593912" y="3471319"/>
            <a:ext cx="984261"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39</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7" name="正方形/長方形 26"/>
          <p:cNvSpPr/>
          <p:nvPr/>
        </p:nvSpPr>
        <p:spPr>
          <a:xfrm>
            <a:off x="5265554" y="1104905"/>
            <a:ext cx="2839854" cy="53549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422031" algn="ctr" defTabSz="914400"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滞納処分の知事認可の</a:t>
            </a:r>
          </a:p>
          <a:p>
            <a:pPr marL="0" marR="0" lvl="0" indent="-422031" algn="ctr" defTabSz="914400" rtl="0" eaLnBrk="1" fontAlgn="auto" latinLnBrk="0" hangingPunct="1">
              <a:lnSpc>
                <a:spcPct val="100000"/>
              </a:lnSpc>
              <a:spcBef>
                <a:spcPts val="0"/>
              </a:spcBef>
              <a:spcAft>
                <a:spcPts val="0"/>
              </a:spcAft>
              <a:buClrTx/>
              <a:buSzTx/>
              <a:buFontTx/>
              <a:buNone/>
              <a:tabLst/>
              <a:defRPr/>
            </a:pPr>
            <a:r>
              <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ポイントとその効果</a:t>
            </a:r>
          </a:p>
          <a:p>
            <a:pPr marL="0" marR="0" lvl="0" indent="-422031" algn="ctr" defTabSz="914400" rtl="0" eaLnBrk="1" fontAlgn="auto" latinLnBrk="0" hangingPunct="1">
              <a:lnSpc>
                <a:spcPct val="100000"/>
              </a:lnSpc>
              <a:spcBef>
                <a:spcPts val="0"/>
              </a:spcBef>
              <a:spcAft>
                <a:spcPts val="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認可申請は、土地改良区を代表する理事名により行うが、県によっては理事全員の連署を求められる場合がある。</a:t>
            </a:r>
          </a:p>
          <a:p>
            <a:pPr marL="166154" marR="0" lvl="0" indent="-422031"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手続に瑕疵のある賦課金等に係る申請については、認可されない。</a:t>
            </a:r>
          </a:p>
          <a:p>
            <a:pPr marL="166154" marR="0" lvl="0" indent="-422031"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知事は、組合員ごとの滞納処分に対して認可する。</a:t>
            </a:r>
          </a:p>
          <a:p>
            <a:pPr marL="166154" marR="0" lvl="0" indent="-422031"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滞納処分の執行者は理事になる。</a:t>
            </a: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また、執行者たる理事には、国税徴収法の「徴税職員」、地方税法の「徴収吏員」に相当する権限が与えられる。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422031"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滞納処分の認可は、執行機関の理事に対して与えられるものであり、理事個人ではない。理事が交代しても前理事が受けた認可の効力は失わない。</a:t>
            </a:r>
          </a:p>
          <a:p>
            <a:pPr marL="166154" marR="0" lvl="0" indent="-422031"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66154" marR="0" lvl="0" indent="-422031"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理事に与えられた滞納処分の権限を職員等に委任することはできない。</a:t>
            </a:r>
          </a:p>
        </p:txBody>
      </p:sp>
      <p:sp>
        <p:nvSpPr>
          <p:cNvPr id="28" name="正方形/長方形 27"/>
          <p:cNvSpPr/>
          <p:nvPr/>
        </p:nvSpPr>
        <p:spPr>
          <a:xfrm>
            <a:off x="3378529" y="4431302"/>
            <a:ext cx="1415028" cy="2329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141､142</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p:cNvSpPr/>
          <p:nvPr/>
        </p:nvSpPr>
        <p:spPr>
          <a:xfrm>
            <a:off x="1708611" y="5127207"/>
            <a:ext cx="3263235" cy="126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47</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（効力発生（第三債務者送達</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62))</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p:cNvSpPr/>
          <p:nvPr/>
        </p:nvSpPr>
        <p:spPr>
          <a:xfrm>
            <a:off x="1038591" y="4671022"/>
            <a:ext cx="3937846" cy="257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身分証明書呈示　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147､</a:t>
            </a: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忌避等罰則 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188</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1" name="正方形/長方形 30"/>
          <p:cNvSpPr/>
          <p:nvPr/>
        </p:nvSpPr>
        <p:spPr>
          <a:xfrm>
            <a:off x="2791995" y="5437856"/>
            <a:ext cx="1262910"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54</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 name="正方形/長方形 31"/>
          <p:cNvSpPr/>
          <p:nvPr/>
        </p:nvSpPr>
        <p:spPr>
          <a:xfrm>
            <a:off x="2028472" y="6037248"/>
            <a:ext cx="1262910" cy="2658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国徴法</a:t>
            </a:r>
            <a:r>
              <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67</a:t>
            </a:r>
            <a:endPar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 name="正方形/長方形 32"/>
          <p:cNvSpPr/>
          <p:nvPr/>
        </p:nvSpPr>
        <p:spPr>
          <a:xfrm>
            <a:off x="1030502" y="5749741"/>
            <a:ext cx="4070784" cy="2578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動産・有価証券等の差押えは調書謄本を滞納者へ交付</a:t>
            </a:r>
          </a:p>
        </p:txBody>
      </p:sp>
      <p:sp>
        <p:nvSpPr>
          <p:cNvPr id="34" name="正方形/長方形 33">
            <a:extLst>
              <a:ext uri="{FF2B5EF4-FFF2-40B4-BE49-F238E27FC236}">
                <a16:creationId xmlns:a16="http://schemas.microsoft.com/office/drawing/2014/main" id="{EAA2230E-068F-4F53-AA0A-8D119D130807}"/>
              </a:ext>
            </a:extLst>
          </p:cNvPr>
          <p:cNvSpPr/>
          <p:nvPr/>
        </p:nvSpPr>
        <p:spPr>
          <a:xfrm>
            <a:off x="0" y="186244"/>
            <a:ext cx="7647709" cy="4154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３　土地改良区による滞納処分手続き</a:t>
            </a:r>
          </a:p>
        </p:txBody>
      </p:sp>
      <p:sp>
        <p:nvSpPr>
          <p:cNvPr id="2" name="スライド番号プレースホルダー 2">
            <a:extLst>
              <a:ext uri="{FF2B5EF4-FFF2-40B4-BE49-F238E27FC236}">
                <a16:creationId xmlns:a16="http://schemas.microsoft.com/office/drawing/2014/main" id="{C75220BA-3589-652E-EB7B-385F2042FE29}"/>
              </a:ext>
            </a:extLst>
          </p:cNvPr>
          <p:cNvSpPr txBox="1">
            <a:spLocks/>
          </p:cNvSpPr>
          <p:nvPr/>
        </p:nvSpPr>
        <p:spPr>
          <a:xfrm>
            <a:off x="8270318" y="6517241"/>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a:extLst>
              <a:ext uri="{FF2B5EF4-FFF2-40B4-BE49-F238E27FC236}">
                <a16:creationId xmlns:a16="http://schemas.microsoft.com/office/drawing/2014/main" id="{C3C8DEA9-F1CB-AF07-C583-39F7F7C933CB}"/>
              </a:ext>
            </a:extLst>
          </p:cNvPr>
          <p:cNvSpPr/>
          <p:nvPr/>
        </p:nvSpPr>
        <p:spPr>
          <a:xfrm>
            <a:off x="0" y="596686"/>
            <a:ext cx="7760649" cy="4154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（１）滞納処分の手続き</a:t>
            </a:r>
          </a:p>
        </p:txBody>
      </p:sp>
    </p:spTree>
    <p:extLst>
      <p:ext uri="{BB962C8B-B14F-4D97-AF65-F5344CB8AC3E}">
        <p14:creationId xmlns:p14="http://schemas.microsoft.com/office/powerpoint/2010/main" val="123553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534493"/>
            <a:ext cx="3978029"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（２）財産調査</a:t>
            </a:r>
            <a:endParaRPr kumimoji="0" lang="en-US" altLang="ja-JP"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579" name="Rectangle 3"/>
          <p:cNvSpPr>
            <a:spLocks noChangeArrowheads="1"/>
          </p:cNvSpPr>
          <p:nvPr/>
        </p:nvSpPr>
        <p:spPr bwMode="auto">
          <a:xfrm>
            <a:off x="534511" y="1664033"/>
            <a:ext cx="7704139" cy="1223963"/>
          </a:xfrm>
          <a:prstGeom prst="rect">
            <a:avLst/>
          </a:prstGeom>
          <a:solidFill>
            <a:schemeClr val="accent5">
              <a:lumMod val="20000"/>
              <a:lumOff val="80000"/>
            </a:schemeClr>
          </a:solidFill>
          <a:ln>
            <a:solidFill>
              <a:srgbClr val="000000"/>
            </a:solidFill>
          </a:ln>
        </p:spPr>
        <p:txBody>
          <a:bodyPr wrap="none" anchor="ct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◇財産調査は、滞納処分に必要となる重要な手続きであり、</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　滞納者が差押えの対象となる財産を有しているか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　滞納者所有の財産が価格、換価性に適しているか</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に主眼をおいて行う。  </a:t>
            </a:r>
          </a:p>
        </p:txBody>
      </p:sp>
      <p:sp>
        <p:nvSpPr>
          <p:cNvPr id="24580" name="Rectangle 5"/>
          <p:cNvSpPr>
            <a:spLocks noChangeArrowheads="1"/>
          </p:cNvSpPr>
          <p:nvPr/>
        </p:nvSpPr>
        <p:spPr bwMode="auto">
          <a:xfrm>
            <a:off x="539751" y="3572570"/>
            <a:ext cx="7777163" cy="2592735"/>
          </a:xfrm>
          <a:prstGeom prst="rect">
            <a:avLst/>
          </a:prstGeom>
          <a:solidFill>
            <a:schemeClr val="accent5">
              <a:lumMod val="20000"/>
              <a:lumOff val="80000"/>
            </a:schemeClr>
          </a:solidFill>
          <a:ln>
            <a:solidFill>
              <a:srgbClr val="000000"/>
            </a:solidFill>
          </a:ln>
        </p:spPr>
        <p:txBody>
          <a:bodyPr anchor="ct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質問・検査</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理事は滞納者の財産につき、必要と認められる範囲内で質問し、または財産に関する帳</a:t>
            </a: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簿や書類を検査することができる（ 徴収法</a:t>
            </a:r>
            <a:r>
              <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141</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強制力を持たない任意調査であり、第三債務者（金融機関など）等の協力の下に実施。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 滞納処分認可書、土地改良区資格証明書を携帯する必要（ 徴収法</a:t>
            </a:r>
            <a:r>
              <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147</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（２）財産の捜索</a:t>
            </a:r>
          </a:p>
          <a:p>
            <a:pPr marL="447675" marR="0" lvl="0" indent="-447675" algn="l" defTabSz="457200" rtl="0" eaLnBrk="1" fontAlgn="auto" latinLnBrk="0" hangingPunct="1">
              <a:lnSpc>
                <a:spcPct val="100000"/>
              </a:lnSpc>
              <a:spcBef>
                <a:spcPct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理事は滞納者の財産につき、必要と認められる場合は、立会人の下で強制捜索をすることができる（ 徴収法</a:t>
            </a:r>
            <a:r>
              <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142</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581" name="Text Box 4"/>
          <p:cNvSpPr txBox="1">
            <a:spLocks noChangeArrowheads="1"/>
          </p:cNvSpPr>
          <p:nvPr/>
        </p:nvSpPr>
        <p:spPr bwMode="auto">
          <a:xfrm>
            <a:off x="-35743" y="1172071"/>
            <a:ext cx="3527623" cy="369332"/>
          </a:xfrm>
          <a:prstGeom prst="rect">
            <a:avLst/>
          </a:prstGeom>
          <a:noFill/>
          <a:ln>
            <a:noFill/>
          </a:ln>
        </p:spPr>
        <p:txBody>
          <a:bodyPr wrap="square" anchor="ctr" anchorCtr="1">
            <a:spAutoFit/>
          </a:bodyPr>
          <a:lstStyle>
            <a:lvl1pPr eaLnBrk="0" hangingPunct="0">
              <a:defRPr kumimoji="1" sz="2000">
                <a:solidFill>
                  <a:schemeClr val="tx1"/>
                </a:solidFill>
                <a:latin typeface="Times New Roman" pitchFamily="18" charset="0"/>
                <a:ea typeface="ＭＳ Ｐゴシック" charset="-128"/>
              </a:defRPr>
            </a:lvl1pPr>
            <a:lvl2pPr marL="742950" indent="-285750" eaLnBrk="0" hangingPunct="0">
              <a:defRPr kumimoji="1" sz="2000">
                <a:solidFill>
                  <a:schemeClr val="tx1"/>
                </a:solidFill>
                <a:latin typeface="Times New Roman" pitchFamily="18" charset="0"/>
                <a:ea typeface="ＭＳ Ｐゴシック" charset="-128"/>
              </a:defRPr>
            </a:lvl2pPr>
            <a:lvl3pPr marL="1143000" indent="-228600" eaLnBrk="0" hangingPunct="0">
              <a:defRPr kumimoji="1" sz="2000">
                <a:solidFill>
                  <a:schemeClr val="tx1"/>
                </a:solidFill>
                <a:latin typeface="Times New Roman" pitchFamily="18" charset="0"/>
                <a:ea typeface="ＭＳ Ｐゴシック" charset="-128"/>
              </a:defRPr>
            </a:lvl3pPr>
            <a:lvl4pPr marL="1600200" indent="-228600" eaLnBrk="0" hangingPunct="0">
              <a:defRPr kumimoji="1" sz="2000">
                <a:solidFill>
                  <a:schemeClr val="tx1"/>
                </a:solidFill>
                <a:latin typeface="Times New Roman" pitchFamily="18" charset="0"/>
                <a:ea typeface="ＭＳ Ｐゴシック" charset="-128"/>
              </a:defRPr>
            </a:lvl4pPr>
            <a:lvl5pPr marL="2057400" indent="-228600" eaLnBrk="0" hangingPunct="0">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１．財産調査の意義</a:t>
            </a:r>
          </a:p>
        </p:txBody>
      </p:sp>
      <p:sp>
        <p:nvSpPr>
          <p:cNvPr id="24582" name="Text Box 4"/>
          <p:cNvSpPr txBox="1">
            <a:spLocks noChangeArrowheads="1"/>
          </p:cNvSpPr>
          <p:nvPr/>
        </p:nvSpPr>
        <p:spPr bwMode="auto">
          <a:xfrm>
            <a:off x="468313" y="3154542"/>
            <a:ext cx="2519363" cy="369332"/>
          </a:xfrm>
          <a:prstGeom prst="rect">
            <a:avLst/>
          </a:prstGeom>
          <a:noFill/>
          <a:ln>
            <a:noFill/>
          </a:ln>
        </p:spPr>
        <p:txBody>
          <a:bodyPr anchor="ctr" anchorCtr="1">
            <a:spAutoFit/>
          </a:bodyPr>
          <a:lstStyle>
            <a:lvl1pPr eaLnBrk="0" hangingPunct="0">
              <a:defRPr kumimoji="1" sz="2000">
                <a:solidFill>
                  <a:schemeClr val="tx1"/>
                </a:solidFill>
                <a:latin typeface="Times New Roman" pitchFamily="18" charset="0"/>
                <a:ea typeface="ＭＳ Ｐゴシック" charset="-128"/>
              </a:defRPr>
            </a:lvl1pPr>
            <a:lvl2pPr marL="742950" indent="-285750" eaLnBrk="0" hangingPunct="0">
              <a:defRPr kumimoji="1" sz="2000">
                <a:solidFill>
                  <a:schemeClr val="tx1"/>
                </a:solidFill>
                <a:latin typeface="Times New Roman" pitchFamily="18" charset="0"/>
                <a:ea typeface="ＭＳ Ｐゴシック" charset="-128"/>
              </a:defRPr>
            </a:lvl2pPr>
            <a:lvl3pPr marL="1143000" indent="-228600" eaLnBrk="0" hangingPunct="0">
              <a:defRPr kumimoji="1" sz="2000">
                <a:solidFill>
                  <a:schemeClr val="tx1"/>
                </a:solidFill>
                <a:latin typeface="Times New Roman" pitchFamily="18" charset="0"/>
                <a:ea typeface="ＭＳ Ｐゴシック" charset="-128"/>
              </a:defRPr>
            </a:lvl3pPr>
            <a:lvl4pPr marL="1600200" indent="-228600" eaLnBrk="0" hangingPunct="0">
              <a:defRPr kumimoji="1" sz="2000">
                <a:solidFill>
                  <a:schemeClr val="tx1"/>
                </a:solidFill>
                <a:latin typeface="Times New Roman" pitchFamily="18" charset="0"/>
                <a:ea typeface="ＭＳ Ｐゴシック" charset="-128"/>
              </a:defRPr>
            </a:lvl4pPr>
            <a:lvl5pPr marL="2057400" indent="-228600" eaLnBrk="0" hangingPunct="0">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defRPr kumimoji="1" sz="2000">
                <a:solidFill>
                  <a:schemeClr val="tx1"/>
                </a:solidFill>
                <a:latin typeface="Times New Roman" pitchFamily="18" charset="0"/>
                <a:ea typeface="ＭＳ Ｐゴシック" charset="-128"/>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２．財産調査の種類</a:t>
            </a:r>
          </a:p>
        </p:txBody>
      </p:sp>
      <p:sp>
        <p:nvSpPr>
          <p:cNvPr id="2" name="スライド番号プレースホルダー 3">
            <a:extLst>
              <a:ext uri="{FF2B5EF4-FFF2-40B4-BE49-F238E27FC236}">
                <a16:creationId xmlns:a16="http://schemas.microsoft.com/office/drawing/2014/main" id="{BD10C13F-697D-4287-A8F9-81462E50D0BB}"/>
              </a:ext>
            </a:extLst>
          </p:cNvPr>
          <p:cNvSpPr txBox="1">
            <a:spLocks/>
          </p:cNvSpPr>
          <p:nvPr/>
        </p:nvSpPr>
        <p:spPr>
          <a:xfrm>
            <a:off x="8028384" y="6453336"/>
            <a:ext cx="1115616" cy="40466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63FA20-C340-4DF6-8F1F-34B9EF7D1B2A}" type="slidenum">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90472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55576" y="1124745"/>
            <a:ext cx="7745515" cy="1000132"/>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差押え財産の選択に当たっては、滞納者からの申出があればそれを考慮する</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第三者の権利を害することが少なく、滞納者の生活の維持、事業の継続に支</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障が少なく、保管、換価に便利な財産であることが望ましい</a:t>
            </a:r>
          </a:p>
        </p:txBody>
      </p:sp>
      <p:sp>
        <p:nvSpPr>
          <p:cNvPr id="7" name="正方形/長方形 6"/>
          <p:cNvSpPr/>
          <p:nvPr/>
        </p:nvSpPr>
        <p:spPr>
          <a:xfrm>
            <a:off x="1139818" y="2368725"/>
            <a:ext cx="2786083" cy="428628"/>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不動産</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徴収法６８）</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1139818" y="3782437"/>
            <a:ext cx="2786083" cy="4322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有価証券</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徴収法５６）</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p:cNvSpPr/>
          <p:nvPr/>
        </p:nvSpPr>
        <p:spPr>
          <a:xfrm>
            <a:off x="1139818" y="3075581"/>
            <a:ext cx="2786083" cy="428628"/>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動　産</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徴収法５６）</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1139818" y="4492865"/>
            <a:ext cx="2786083" cy="432199"/>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債　権</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徴収法６２）</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p:cNvSpPr/>
          <p:nvPr/>
        </p:nvSpPr>
        <p:spPr>
          <a:xfrm>
            <a:off x="1139818" y="5203293"/>
            <a:ext cx="2786083" cy="576478"/>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自動車･建設機械</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徴収法７１）</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テキスト ボックス 11"/>
          <p:cNvSpPr txBox="1"/>
          <p:nvPr/>
        </p:nvSpPr>
        <p:spPr>
          <a:xfrm>
            <a:off x="4055382" y="3676835"/>
            <a:ext cx="4214843" cy="646331"/>
          </a:xfrm>
          <a:prstGeom prst="rect">
            <a:avLst/>
          </a:prstGeom>
          <a:solidFill>
            <a:srgbClr val="FFF2CC"/>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財産権を表す証書であり、その権利の行使又は移転が証書をもってなされるもの。手形、小切手、国債証券、地方債証券、商品券等。</a:t>
            </a:r>
          </a:p>
        </p:txBody>
      </p:sp>
      <p:sp>
        <p:nvSpPr>
          <p:cNvPr id="13" name="テキスト ボックス 12"/>
          <p:cNvSpPr txBox="1"/>
          <p:nvPr/>
        </p:nvSpPr>
        <p:spPr>
          <a:xfrm>
            <a:off x="4055383" y="2258602"/>
            <a:ext cx="4214843" cy="646331"/>
          </a:xfrm>
          <a:prstGeom prst="rect">
            <a:avLst/>
          </a:prstGeom>
          <a:solidFill>
            <a:srgbClr val="E2F0D9"/>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土地及び土地の定着物が不動産であり、土地の定着物である建物は土地とは別個の不動産として取り扱われる。不動産を目的とする物権である地上権、永小作権も不動産。</a:t>
            </a:r>
          </a:p>
        </p:txBody>
      </p:sp>
      <p:sp>
        <p:nvSpPr>
          <p:cNvPr id="14" name="テキスト ボックス 13"/>
          <p:cNvSpPr txBox="1"/>
          <p:nvPr/>
        </p:nvSpPr>
        <p:spPr>
          <a:xfrm>
            <a:off x="4055382" y="3055540"/>
            <a:ext cx="4214843" cy="461665"/>
          </a:xfrm>
          <a:prstGeom prst="rect">
            <a:avLst/>
          </a:prstGeom>
          <a:solidFill>
            <a:srgbClr val="DEEBF7"/>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不動産以外の有体物が動産であり、金銭、パソコン、テレビ、そ</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の他の家電品、建物の従物である建具、冷暖房機なども動産。</a:t>
            </a:r>
          </a:p>
        </p:txBody>
      </p:sp>
      <p:sp>
        <p:nvSpPr>
          <p:cNvPr id="15" name="テキスト ボックス 14"/>
          <p:cNvSpPr txBox="1"/>
          <p:nvPr/>
        </p:nvSpPr>
        <p:spPr>
          <a:xfrm>
            <a:off x="4055382" y="4475723"/>
            <a:ext cx="4214843" cy="461665"/>
          </a:xfrm>
          <a:prstGeom prst="rect">
            <a:avLst/>
          </a:prstGeom>
          <a:solidFill>
            <a:srgbClr val="EDEDED"/>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債権とは、金銭又は換価に適する財産の給付を目的とするもので、預金、貯金、給料･賃料債権、賃貸借における敷金も債権。</a:t>
            </a:r>
          </a:p>
        </p:txBody>
      </p:sp>
      <p:sp>
        <p:nvSpPr>
          <p:cNvPr id="17" name="テキスト ボックス 16"/>
          <p:cNvSpPr txBox="1"/>
          <p:nvPr/>
        </p:nvSpPr>
        <p:spPr>
          <a:xfrm>
            <a:off x="4055382" y="5168366"/>
            <a:ext cx="4214843" cy="646331"/>
          </a:xfrm>
          <a:prstGeom prst="rect">
            <a:avLst/>
          </a:prstGeom>
          <a:solidFill>
            <a:srgbClr val="FBE5D6"/>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いわゆる普通車以上のものが「自動車」であり、軽自動車、二輪車などは動産として扱われる。またトラクターなどの機械で建設機械登記簿に登録されたもの。登録外の物は動産。</a:t>
            </a:r>
          </a:p>
        </p:txBody>
      </p:sp>
      <p:sp>
        <p:nvSpPr>
          <p:cNvPr id="3" name="正方形/長方形 2"/>
          <p:cNvSpPr/>
          <p:nvPr/>
        </p:nvSpPr>
        <p:spPr>
          <a:xfrm>
            <a:off x="0" y="465399"/>
            <a:ext cx="7140099"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（３）滞納処分と差押えの対象となる財産</a:t>
            </a:r>
          </a:p>
        </p:txBody>
      </p:sp>
      <p:sp>
        <p:nvSpPr>
          <p:cNvPr id="16" name="正方形/長方形 15">
            <a:extLst>
              <a:ext uri="{FF2B5EF4-FFF2-40B4-BE49-F238E27FC236}">
                <a16:creationId xmlns:a16="http://schemas.microsoft.com/office/drawing/2014/main" id="{E75CD6BE-1821-43E1-8BD8-C56993C68FEB}"/>
              </a:ext>
            </a:extLst>
          </p:cNvPr>
          <p:cNvSpPr/>
          <p:nvPr/>
        </p:nvSpPr>
        <p:spPr>
          <a:xfrm>
            <a:off x="1139818" y="6058000"/>
            <a:ext cx="2786083" cy="576478"/>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無形財産権等</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徴収法７２、７３）</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テキスト ボックス 17">
            <a:extLst>
              <a:ext uri="{FF2B5EF4-FFF2-40B4-BE49-F238E27FC236}">
                <a16:creationId xmlns:a16="http://schemas.microsoft.com/office/drawing/2014/main" id="{61D05232-9C37-4F73-9BDA-B032B4F967C4}"/>
              </a:ext>
            </a:extLst>
          </p:cNvPr>
          <p:cNvSpPr txBox="1"/>
          <p:nvPr/>
        </p:nvSpPr>
        <p:spPr>
          <a:xfrm>
            <a:off x="4055381" y="6209629"/>
            <a:ext cx="4214843" cy="276999"/>
          </a:xfrm>
          <a:prstGeom prst="rect">
            <a:avLst/>
          </a:prstGeom>
          <a:solidFill>
            <a:srgbClr val="D0CECE"/>
          </a:solidFill>
          <a:ln>
            <a:solidFill>
              <a:schemeClr val="tx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特許権、著作権、電話加入権、合名会社の社員の持分等。</a:t>
            </a:r>
          </a:p>
        </p:txBody>
      </p:sp>
      <p:sp>
        <p:nvSpPr>
          <p:cNvPr id="2" name="スライド番号プレースホルダー 3">
            <a:extLst>
              <a:ext uri="{FF2B5EF4-FFF2-40B4-BE49-F238E27FC236}">
                <a16:creationId xmlns:a16="http://schemas.microsoft.com/office/drawing/2014/main" id="{283EF7F5-C41F-AC00-5A00-14F5B3D91138}"/>
              </a:ext>
            </a:extLst>
          </p:cNvPr>
          <p:cNvSpPr txBox="1">
            <a:spLocks/>
          </p:cNvSpPr>
          <p:nvPr/>
        </p:nvSpPr>
        <p:spPr>
          <a:xfrm>
            <a:off x="8028384" y="6453336"/>
            <a:ext cx="1115616" cy="40466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63FA20-C340-4DF6-8F1F-34B9EF7D1B2A}" type="slidenum">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841617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AC5650B-B5D9-4EE3-ABAC-86CD700FF688}"/>
              </a:ext>
            </a:extLst>
          </p:cNvPr>
          <p:cNvSpPr/>
          <p:nvPr/>
        </p:nvSpPr>
        <p:spPr>
          <a:xfrm>
            <a:off x="467439" y="849745"/>
            <a:ext cx="8381651" cy="5734257"/>
          </a:xfrm>
          <a:prstGeom prst="roundRect">
            <a:avLst>
              <a:gd name="adj" fmla="val 1534"/>
            </a:avLst>
          </a:prstGeom>
          <a:solidFill>
            <a:schemeClr val="accent2">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9" name="テキスト ボックス 38">
            <a:extLst>
              <a:ext uri="{FF2B5EF4-FFF2-40B4-BE49-F238E27FC236}">
                <a16:creationId xmlns:a16="http://schemas.microsoft.com/office/drawing/2014/main" id="{D1462FE0-0CBB-4410-A23A-81FD7E7CABD2}"/>
              </a:ext>
            </a:extLst>
          </p:cNvPr>
          <p:cNvSpPr txBox="1"/>
          <p:nvPr/>
        </p:nvSpPr>
        <p:spPr>
          <a:xfrm>
            <a:off x="476600" y="8562143"/>
            <a:ext cx="4884577" cy="2628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20" name="グループ化 19">
            <a:extLst>
              <a:ext uri="{FF2B5EF4-FFF2-40B4-BE49-F238E27FC236}">
                <a16:creationId xmlns:a16="http://schemas.microsoft.com/office/drawing/2014/main" id="{DA495F84-BAE3-46C3-D754-BA5DD72B7792}"/>
              </a:ext>
            </a:extLst>
          </p:cNvPr>
          <p:cNvGrpSpPr/>
          <p:nvPr/>
        </p:nvGrpSpPr>
        <p:grpSpPr>
          <a:xfrm>
            <a:off x="2298397" y="973551"/>
            <a:ext cx="5478670" cy="971990"/>
            <a:chOff x="1118719" y="810330"/>
            <a:chExt cx="5107910" cy="1052989"/>
          </a:xfrm>
        </p:grpSpPr>
        <p:sp>
          <p:nvSpPr>
            <p:cNvPr id="7" name="テキスト ボックス 6">
              <a:extLst>
                <a:ext uri="{FF2B5EF4-FFF2-40B4-BE49-F238E27FC236}">
                  <a16:creationId xmlns:a16="http://schemas.microsoft.com/office/drawing/2014/main" id="{D0571D4D-7244-1375-2E13-463614102168}"/>
                </a:ext>
              </a:extLst>
            </p:cNvPr>
            <p:cNvSpPr txBox="1"/>
            <p:nvPr/>
          </p:nvSpPr>
          <p:spPr>
            <a:xfrm>
              <a:off x="1224942" y="933731"/>
              <a:ext cx="4895463" cy="822447"/>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過年度に組合員に対し賦課調定した未収賦課金等（長期未収賦課金等）について</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徴収不能のおそれがある場合</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（滞納処分を行った場合であっても、時効が完了するまでに、当該長期未収賦課金等の全額を徴収することが困難な場合等）には、徴収不能見込額を不納欠損引当金として計上しなければならない。</a:t>
              </a:r>
            </a:p>
          </p:txBody>
        </p:sp>
        <p:sp>
          <p:nvSpPr>
            <p:cNvPr id="9" name="四角形: 角を丸くする 8">
              <a:extLst>
                <a:ext uri="{FF2B5EF4-FFF2-40B4-BE49-F238E27FC236}">
                  <a16:creationId xmlns:a16="http://schemas.microsoft.com/office/drawing/2014/main" id="{A42204B0-5553-30FC-B8E7-2A2A89B61355}"/>
                </a:ext>
              </a:extLst>
            </p:cNvPr>
            <p:cNvSpPr/>
            <p:nvPr/>
          </p:nvSpPr>
          <p:spPr>
            <a:xfrm>
              <a:off x="1118719" y="810330"/>
              <a:ext cx="5107910" cy="10529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10" name="フローチャート: 組合せ 9">
            <a:extLst>
              <a:ext uri="{FF2B5EF4-FFF2-40B4-BE49-F238E27FC236}">
                <a16:creationId xmlns:a16="http://schemas.microsoft.com/office/drawing/2014/main" id="{678EED57-EFD5-52B1-15F3-CCE762E278B4}"/>
              </a:ext>
            </a:extLst>
          </p:cNvPr>
          <p:cNvSpPr/>
          <p:nvPr/>
        </p:nvSpPr>
        <p:spPr>
          <a:xfrm>
            <a:off x="4572000" y="1992128"/>
            <a:ext cx="776148" cy="2309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フローチャート: 組合せ 17">
            <a:extLst>
              <a:ext uri="{FF2B5EF4-FFF2-40B4-BE49-F238E27FC236}">
                <a16:creationId xmlns:a16="http://schemas.microsoft.com/office/drawing/2014/main" id="{C15C17D7-3D2C-FFE6-2E7B-4279AA8B49EC}"/>
              </a:ext>
            </a:extLst>
          </p:cNvPr>
          <p:cNvSpPr/>
          <p:nvPr/>
        </p:nvSpPr>
        <p:spPr>
          <a:xfrm>
            <a:off x="4572000" y="3381608"/>
            <a:ext cx="776148" cy="230927"/>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19" name="表 18">
            <a:extLst>
              <a:ext uri="{FF2B5EF4-FFF2-40B4-BE49-F238E27FC236}">
                <a16:creationId xmlns:a16="http://schemas.microsoft.com/office/drawing/2014/main" id="{E4B0A5F5-45D7-EF94-37D5-E5DDB255D226}"/>
              </a:ext>
            </a:extLst>
          </p:cNvPr>
          <p:cNvGraphicFramePr>
            <a:graphicFrameLocks noGrp="1"/>
          </p:cNvGraphicFramePr>
          <p:nvPr>
            <p:extLst>
              <p:ext uri="{D42A27DB-BD31-4B8C-83A1-F6EECF244321}">
                <p14:modId xmlns:p14="http://schemas.microsoft.com/office/powerpoint/2010/main" val="1280439083"/>
              </p:ext>
            </p:extLst>
          </p:nvPr>
        </p:nvGraphicFramePr>
        <p:xfrm>
          <a:off x="639338" y="3645315"/>
          <a:ext cx="8056174" cy="2879846"/>
        </p:xfrm>
        <a:graphic>
          <a:graphicData uri="http://schemas.openxmlformats.org/drawingml/2006/table">
            <a:tbl>
              <a:tblPr firstRow="1" bandRow="1">
                <a:tableStyleId>{5C22544A-7EE6-4342-B048-85BDC9FD1C3A}</a:tableStyleId>
              </a:tblPr>
              <a:tblGrid>
                <a:gridCol w="3350385">
                  <a:extLst>
                    <a:ext uri="{9D8B030D-6E8A-4147-A177-3AD203B41FA5}">
                      <a16:colId xmlns:a16="http://schemas.microsoft.com/office/drawing/2014/main" val="1050981574"/>
                    </a:ext>
                  </a:extLst>
                </a:gridCol>
                <a:gridCol w="1324795">
                  <a:extLst>
                    <a:ext uri="{9D8B030D-6E8A-4147-A177-3AD203B41FA5}">
                      <a16:colId xmlns:a16="http://schemas.microsoft.com/office/drawing/2014/main" val="2004084796"/>
                    </a:ext>
                  </a:extLst>
                </a:gridCol>
                <a:gridCol w="3380994">
                  <a:extLst>
                    <a:ext uri="{9D8B030D-6E8A-4147-A177-3AD203B41FA5}">
                      <a16:colId xmlns:a16="http://schemas.microsoft.com/office/drawing/2014/main" val="843777762"/>
                    </a:ext>
                  </a:extLst>
                </a:gridCol>
              </a:tblGrid>
              <a:tr h="295009">
                <a:tc>
                  <a:txBody>
                    <a:bodyPr/>
                    <a:lstStyle/>
                    <a:p>
                      <a:pPr algn="ctr"/>
                      <a:r>
                        <a:rPr kumimoji="1" lang="ja-JP" altLang="en-US" sz="1000" dirty="0">
                          <a:latin typeface="Meiryo UI" panose="020B0604030504040204" pitchFamily="50" charset="-128"/>
                          <a:ea typeface="Meiryo UI" panose="020B0604030504040204" pitchFamily="50" charset="-128"/>
                        </a:rPr>
                        <a:t>計上の考え方</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rPr>
                        <a:t>計上の時期</a:t>
                      </a:r>
                    </a:p>
                  </a:txBody>
                  <a:tcPr marL="84406" marR="84406" marT="42203" marB="42203" anchor="ctr"/>
                </a:tc>
                <a:tc>
                  <a:txBody>
                    <a:bodyPr/>
                    <a:lstStyle/>
                    <a:p>
                      <a:pPr algn="ctr"/>
                      <a:r>
                        <a:rPr kumimoji="1" lang="ja-JP" altLang="en-US" sz="1000" dirty="0">
                          <a:latin typeface="Meiryo UI" panose="020B0604030504040204" pitchFamily="50" charset="-128"/>
                          <a:ea typeface="Meiryo UI" panose="020B0604030504040204" pitchFamily="50" charset="-128"/>
                        </a:rPr>
                        <a:t>計上額</a:t>
                      </a:r>
                    </a:p>
                  </a:txBody>
                  <a:tcPr marL="84406" marR="84406" marT="42203" marB="42203" anchor="ctr"/>
                </a:tc>
                <a:extLst>
                  <a:ext uri="{0D108BD9-81ED-4DB2-BD59-A6C34878D82A}">
                    <a16:rowId xmlns:a16="http://schemas.microsoft.com/office/drawing/2014/main" val="1265303714"/>
                  </a:ext>
                </a:extLst>
              </a:tr>
              <a:tr h="308992">
                <a:tc gridSpan="3">
                  <a:txBody>
                    <a:bodyPr/>
                    <a:lstStyle/>
                    <a:p>
                      <a:r>
                        <a:rPr kumimoji="1" lang="ja-JP" altLang="en-US" sz="1000" b="1" dirty="0">
                          <a:latin typeface="Meiryo UI" panose="020B0604030504040204" pitchFamily="50" charset="-128"/>
                          <a:ea typeface="Meiryo UI" panose="020B0604030504040204" pitchFamily="50" charset="-128"/>
                        </a:rPr>
                        <a:t>①  滞納処分を行っていないが、回収見込みが立たない</a:t>
                      </a:r>
                    </a:p>
                  </a:txBody>
                  <a:tcPr marL="84406" marR="84406" marT="42203" marB="42203" anchor="ctr">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40788280"/>
                  </a:ext>
                </a:extLst>
              </a:tr>
              <a:tr h="548640">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dirty="0">
                          <a:latin typeface="Meiryo UI" panose="020B0604030504040204" pitchFamily="50" charset="-128"/>
                          <a:ea typeface="Meiryo UI" panose="020B0604030504040204" pitchFamily="50" charset="-128"/>
                        </a:rPr>
                        <a:t>賦課調定時から潜在的に徴収不能の見込み</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a:latin typeface="Meiryo UI" panose="020B0604030504040204" pitchFamily="50" charset="-128"/>
                          <a:ea typeface="Meiryo UI" panose="020B0604030504040204" pitchFamily="50" charset="-128"/>
                        </a:rPr>
                        <a:t>長期未収賦課金等への振替年度</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・過年度の不納欠損率の平均から計算</a:t>
                      </a:r>
                      <a:endParaRPr kumimoji="1" lang="en-US" altLang="ja-JP" sz="100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・該当する長期未収賦課金額を備忘価額</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円まで減額する額</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3418983644"/>
                  </a:ext>
                </a:extLst>
              </a:tr>
              <a:tr h="456196">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dirty="0">
                          <a:latin typeface="Meiryo UI" panose="020B0604030504040204" pitchFamily="50" charset="-128"/>
                          <a:ea typeface="Meiryo UI" panose="020B0604030504040204" pitchFamily="50" charset="-128"/>
                        </a:rPr>
                        <a:t>所有者不明、相続放棄を確認し回収の目処が立たない</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a:latin typeface="Meiryo UI" panose="020B0604030504040204" pitchFamily="50" charset="-128"/>
                          <a:ea typeface="Meiryo UI" panose="020B0604030504040204" pitchFamily="50" charset="-128"/>
                        </a:rPr>
                        <a:t>所有者不明等を確認した年度</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dirty="0">
                          <a:latin typeface="Meiryo UI" panose="020B0604030504040204" pitchFamily="50" charset="-128"/>
                          <a:ea typeface="Meiryo UI" panose="020B0604030504040204" pitchFamily="50" charset="-128"/>
                        </a:rPr>
                        <a:t>・該当する長期未収賦課金額を備忘価額</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円まで減額する額</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3953916565"/>
                  </a:ext>
                </a:extLst>
              </a:tr>
              <a:tr h="527798">
                <a:tc>
                  <a:txBody>
                    <a:bodyPr/>
                    <a:lstStyle/>
                    <a:p>
                      <a:pPr marL="171450" indent="-171450">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rPr>
                        <a:t>滞納処分の認可を得て財産調査を行ったが、全額を回収できないことが判明</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pPr marL="171450" indent="-171450">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rPr>
                        <a:t>財産調査年度</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tc>
                  <a:txBody>
                    <a:bodyPr/>
                    <a:lstStyle/>
                    <a:p>
                      <a:pPr marL="0" indent="0">
                        <a:buFont typeface="Wingdings" panose="05000000000000000000" pitchFamily="2" charset="2"/>
                        <a:buNone/>
                      </a:pPr>
                      <a:r>
                        <a:rPr kumimoji="1" lang="ja-JP" altLang="en-US" sz="1000" dirty="0">
                          <a:latin typeface="Meiryo UI" panose="020B0604030504040204" pitchFamily="50" charset="-128"/>
                          <a:ea typeface="Meiryo UI" panose="020B0604030504040204" pitchFamily="50" charset="-128"/>
                        </a:rPr>
                        <a:t>・該当する長期未収賦課金額を備忘価額</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円まで減額する額</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2015901284"/>
                  </a:ext>
                </a:extLst>
              </a:tr>
              <a:tr h="319538">
                <a:tc gridSpan="3">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000" b="1" dirty="0">
                          <a:latin typeface="Meiryo UI" panose="020B0604030504040204" pitchFamily="50" charset="-128"/>
                          <a:ea typeface="Meiryo UI" panose="020B0604030504040204" pitchFamily="50" charset="-128"/>
                        </a:rPr>
                        <a:t>②  滞納処分を行った段階</a:t>
                      </a:r>
                      <a:endParaRPr kumimoji="1" lang="en-US" altLang="ja-JP" sz="1000" dirty="0">
                        <a:latin typeface="Meiryo UI" panose="020B0604030504040204" pitchFamily="50" charset="-128"/>
                        <a:ea typeface="Meiryo UI" panose="020B0604030504040204" pitchFamily="50" charset="-128"/>
                      </a:endParaRPr>
                    </a:p>
                  </a:txBody>
                  <a:tcPr marL="84406" marR="84406" marT="42203" marB="42203" anchor="ctr">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50284574"/>
                  </a:ext>
                </a:extLst>
              </a:tr>
              <a:tr h="423673">
                <a:tc>
                  <a:txBody>
                    <a:bodyPr/>
                    <a:lstStyle/>
                    <a:p>
                      <a:pPr marL="171450" indent="-171450">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rPr>
                        <a:t>滞納処分を行ったが全額を回収できなかった場合　</a:t>
                      </a:r>
                    </a:p>
                  </a:txBody>
                  <a:tcPr marL="84406" marR="84406" marT="42203" marB="42203" anchor="ctr">
                    <a:solidFill>
                      <a:schemeClr val="accent1">
                        <a:lumMod val="20000"/>
                        <a:lumOff val="80000"/>
                      </a:schemeClr>
                    </a:solidFill>
                  </a:tcPr>
                </a:tc>
                <a:tc>
                  <a:txBody>
                    <a:bodyPr/>
                    <a:lstStyle/>
                    <a:p>
                      <a:pPr marL="171450" indent="-171450">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rPr>
                        <a:t>滞納処分年度</a:t>
                      </a:r>
                      <a:br>
                        <a:rPr kumimoji="1" lang="en-US" altLang="ja-JP" sz="1000" dirty="0">
                          <a:latin typeface="Meiryo UI" panose="020B0604030504040204" pitchFamily="50" charset="-128"/>
                          <a:ea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rPr>
                        <a:t>（換価処分後）</a:t>
                      </a:r>
                    </a:p>
                  </a:txBody>
                  <a:tcPr marL="84406" marR="84406" marT="42203" marB="42203" anchor="ctr">
                    <a:solidFill>
                      <a:schemeClr val="accent1">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・回収できなかった長期未収賦課金額を備忘価額</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円まで減額する額</a:t>
                      </a:r>
                    </a:p>
                  </a:txBody>
                  <a:tcPr marL="84406" marR="84406" marT="42203" marB="42203">
                    <a:solidFill>
                      <a:schemeClr val="accent1">
                        <a:lumMod val="20000"/>
                        <a:lumOff val="80000"/>
                      </a:schemeClr>
                    </a:solidFill>
                  </a:tcPr>
                </a:tc>
                <a:extLst>
                  <a:ext uri="{0D108BD9-81ED-4DB2-BD59-A6C34878D82A}">
                    <a16:rowId xmlns:a16="http://schemas.microsoft.com/office/drawing/2014/main" val="483488819"/>
                  </a:ext>
                </a:extLst>
              </a:tr>
            </a:tbl>
          </a:graphicData>
        </a:graphic>
      </p:graphicFrame>
      <p:grpSp>
        <p:nvGrpSpPr>
          <p:cNvPr id="23" name="グループ化 22">
            <a:extLst>
              <a:ext uri="{FF2B5EF4-FFF2-40B4-BE49-F238E27FC236}">
                <a16:creationId xmlns:a16="http://schemas.microsoft.com/office/drawing/2014/main" id="{B7724714-5782-C37A-16C9-10C01535534C}"/>
              </a:ext>
            </a:extLst>
          </p:cNvPr>
          <p:cNvGrpSpPr/>
          <p:nvPr/>
        </p:nvGrpSpPr>
        <p:grpSpPr>
          <a:xfrm>
            <a:off x="2298397" y="2288828"/>
            <a:ext cx="5478670" cy="1045410"/>
            <a:chOff x="2477254" y="2115828"/>
            <a:chExt cx="5708621" cy="1132527"/>
          </a:xfrm>
        </p:grpSpPr>
        <p:sp>
          <p:nvSpPr>
            <p:cNvPr id="12" name="テキスト ボックス 11">
              <a:extLst>
                <a:ext uri="{FF2B5EF4-FFF2-40B4-BE49-F238E27FC236}">
                  <a16:creationId xmlns:a16="http://schemas.microsoft.com/office/drawing/2014/main" id="{A9DB9B0A-EE60-E8FC-8061-1D9553188E6C}"/>
                </a:ext>
              </a:extLst>
            </p:cNvPr>
            <p:cNvSpPr txBox="1"/>
            <p:nvPr/>
          </p:nvSpPr>
          <p:spPr>
            <a:xfrm>
              <a:off x="2595956" y="2195318"/>
              <a:ext cx="5456073" cy="1003052"/>
            </a:xfrm>
            <a:prstGeom prst="rect">
              <a:avLst/>
            </a:prstGeom>
            <a:noFill/>
          </p:spPr>
          <p:txBody>
            <a:bodyPr wrap="square" rtlCol="0">
              <a:spAutoFit/>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１．当年度に賦課した「未収賦課金等」は不納欠損引当金の対象とならない。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a:t>
              </a:r>
              <a:r>
                <a:rPr kumimoji="1" lang="ja-JP" altLang="en-US" sz="12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「徴収不能のおそれがある場合」</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の意味合いは二通り。</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①  滞納処分を行うまでもなく徴収不能と判断される。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  滞納処分を行った場合に現実に徴収不能と見込まれる。</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四角形: 角を丸くする 21">
              <a:extLst>
                <a:ext uri="{FF2B5EF4-FFF2-40B4-BE49-F238E27FC236}">
                  <a16:creationId xmlns:a16="http://schemas.microsoft.com/office/drawing/2014/main" id="{9EB91D08-AE0E-CE21-D488-98C3E00CC3CA}"/>
                </a:ext>
              </a:extLst>
            </p:cNvPr>
            <p:cNvSpPr/>
            <p:nvPr/>
          </p:nvSpPr>
          <p:spPr>
            <a:xfrm>
              <a:off x="2477254" y="2115828"/>
              <a:ext cx="5708621" cy="113252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
        <p:nvSpPr>
          <p:cNvPr id="24" name="テキスト ボックス 23">
            <a:extLst>
              <a:ext uri="{FF2B5EF4-FFF2-40B4-BE49-F238E27FC236}">
                <a16:creationId xmlns:a16="http://schemas.microsoft.com/office/drawing/2014/main" id="{1CF689DE-E36F-7E6A-3FBE-230F8A06C575}"/>
              </a:ext>
            </a:extLst>
          </p:cNvPr>
          <p:cNvSpPr txBox="1"/>
          <p:nvPr/>
        </p:nvSpPr>
        <p:spPr>
          <a:xfrm>
            <a:off x="907858" y="2463132"/>
            <a:ext cx="1133454" cy="603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不納欠損引当金の定義から得られる前提</a:t>
            </a:r>
          </a:p>
        </p:txBody>
      </p:sp>
      <p:sp>
        <p:nvSpPr>
          <p:cNvPr id="21" name="テキスト ボックス 20">
            <a:extLst>
              <a:ext uri="{FF2B5EF4-FFF2-40B4-BE49-F238E27FC236}">
                <a16:creationId xmlns:a16="http://schemas.microsoft.com/office/drawing/2014/main" id="{40C4557D-7AC4-693F-BA19-252925B09313}"/>
              </a:ext>
            </a:extLst>
          </p:cNvPr>
          <p:cNvSpPr txBox="1"/>
          <p:nvPr/>
        </p:nvSpPr>
        <p:spPr>
          <a:xfrm>
            <a:off x="968629" y="1304238"/>
            <a:ext cx="949303" cy="433324"/>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不納欠損引当金とは</a:t>
            </a:r>
            <a:r>
              <a:rPr kumimoji="1" lang="en-US" altLang="ja-JP" sz="1108"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27" name="吹き出し: 円形 26">
            <a:extLst>
              <a:ext uri="{FF2B5EF4-FFF2-40B4-BE49-F238E27FC236}">
                <a16:creationId xmlns:a16="http://schemas.microsoft.com/office/drawing/2014/main" id="{AECD563E-9297-8F7E-0EFB-710CC62E1F9A}"/>
              </a:ext>
            </a:extLst>
          </p:cNvPr>
          <p:cNvSpPr/>
          <p:nvPr/>
        </p:nvSpPr>
        <p:spPr>
          <a:xfrm>
            <a:off x="815481" y="2261179"/>
            <a:ext cx="1255600" cy="1108571"/>
          </a:xfrm>
          <a:prstGeom prst="wedgeEllipseCallout">
            <a:avLst>
              <a:gd name="adj1" fmla="val 60492"/>
              <a:gd name="adj2" fmla="val -5530"/>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吹き出し: 円形 27">
            <a:extLst>
              <a:ext uri="{FF2B5EF4-FFF2-40B4-BE49-F238E27FC236}">
                <a16:creationId xmlns:a16="http://schemas.microsoft.com/office/drawing/2014/main" id="{49467213-C940-041E-C39C-0C7DACC425CE}"/>
              </a:ext>
            </a:extLst>
          </p:cNvPr>
          <p:cNvSpPr/>
          <p:nvPr/>
        </p:nvSpPr>
        <p:spPr>
          <a:xfrm>
            <a:off x="785712" y="989235"/>
            <a:ext cx="1255600" cy="1108571"/>
          </a:xfrm>
          <a:prstGeom prst="wedgeEllipseCallout">
            <a:avLst>
              <a:gd name="adj1" fmla="val 60492"/>
              <a:gd name="adj2" fmla="val -5530"/>
            </a:avLst>
          </a:prstGeom>
          <a:noFill/>
          <a:ln w="28575">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62"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テキスト ボックス 29">
            <a:extLst>
              <a:ext uri="{FF2B5EF4-FFF2-40B4-BE49-F238E27FC236}">
                <a16:creationId xmlns:a16="http://schemas.microsoft.com/office/drawing/2014/main" id="{20B6FEC4-F5AB-5CA4-2AF4-06126941A8E9}"/>
              </a:ext>
            </a:extLst>
          </p:cNvPr>
          <p:cNvSpPr txBox="1"/>
          <p:nvPr/>
        </p:nvSpPr>
        <p:spPr>
          <a:xfrm>
            <a:off x="6061297" y="1935094"/>
            <a:ext cx="2331889" cy="2414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6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6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会計基準第２の５の</a:t>
            </a:r>
            <a:r>
              <a:rPr kumimoji="1" lang="en-US" altLang="ja-JP" sz="96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endParaRPr kumimoji="1" lang="ja-JP" altLang="en-US" sz="96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正方形/長方形 1">
            <a:extLst>
              <a:ext uri="{FF2B5EF4-FFF2-40B4-BE49-F238E27FC236}">
                <a16:creationId xmlns:a16="http://schemas.microsoft.com/office/drawing/2014/main" id="{CDFAB3A9-A2E0-AB3F-DAE2-4085A7E5A57C}"/>
              </a:ext>
            </a:extLst>
          </p:cNvPr>
          <p:cNvSpPr/>
          <p:nvPr/>
        </p:nvSpPr>
        <p:spPr>
          <a:xfrm>
            <a:off x="172158" y="488308"/>
            <a:ext cx="7188583" cy="41549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不納欠損引当金の計上タイミングと計上方法</a:t>
            </a:r>
          </a:p>
        </p:txBody>
      </p:sp>
      <p:sp>
        <p:nvSpPr>
          <p:cNvPr id="3" name="スライド番号プレースホルダー 2">
            <a:extLst>
              <a:ext uri="{FF2B5EF4-FFF2-40B4-BE49-F238E27FC236}">
                <a16:creationId xmlns:a16="http://schemas.microsoft.com/office/drawing/2014/main" id="{94DDA139-FC11-3DE4-7E63-0E94BA917C3A}"/>
              </a:ext>
            </a:extLst>
          </p:cNvPr>
          <p:cNvSpPr txBox="1">
            <a:spLocks/>
          </p:cNvSpPr>
          <p:nvPr/>
        </p:nvSpPr>
        <p:spPr>
          <a:xfrm>
            <a:off x="8279843" y="6517241"/>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タイトル 1">
            <a:extLst>
              <a:ext uri="{FF2B5EF4-FFF2-40B4-BE49-F238E27FC236}">
                <a16:creationId xmlns:a16="http://schemas.microsoft.com/office/drawing/2014/main" id="{40D17730-7372-B6E2-316B-DE25AEEB3893}"/>
              </a:ext>
            </a:extLst>
          </p:cNvPr>
          <p:cNvSpPr txBox="1">
            <a:spLocks/>
          </p:cNvSpPr>
          <p:nvPr/>
        </p:nvSpPr>
        <p:spPr>
          <a:xfrm>
            <a:off x="0" y="227285"/>
            <a:ext cx="8118763" cy="347405"/>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Ⅲ</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不納欠損引当金の計上と不納欠損処理</a:t>
            </a:r>
          </a:p>
        </p:txBody>
      </p:sp>
    </p:spTree>
    <p:extLst>
      <p:ext uri="{BB962C8B-B14F-4D97-AF65-F5344CB8AC3E}">
        <p14:creationId xmlns:p14="http://schemas.microsoft.com/office/powerpoint/2010/main" val="1679235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8F1A9E38-2131-0C1F-D828-C11F703537EA}"/>
              </a:ext>
            </a:extLst>
          </p:cNvPr>
          <p:cNvSpPr/>
          <p:nvPr/>
        </p:nvSpPr>
        <p:spPr>
          <a:xfrm>
            <a:off x="771525" y="3610186"/>
            <a:ext cx="7299049" cy="1969063"/>
          </a:xfrm>
          <a:prstGeom prst="roundRect">
            <a:avLst>
              <a:gd name="adj" fmla="val 7960"/>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四角形: 角を丸くする 3">
            <a:extLst>
              <a:ext uri="{FF2B5EF4-FFF2-40B4-BE49-F238E27FC236}">
                <a16:creationId xmlns:a16="http://schemas.microsoft.com/office/drawing/2014/main" id="{D00D050F-295A-6700-3DE2-C0D1A8ECB509}"/>
              </a:ext>
            </a:extLst>
          </p:cNvPr>
          <p:cNvSpPr/>
          <p:nvPr/>
        </p:nvSpPr>
        <p:spPr>
          <a:xfrm>
            <a:off x="771525" y="1374212"/>
            <a:ext cx="7299049" cy="1969063"/>
          </a:xfrm>
          <a:prstGeom prst="roundRect">
            <a:avLst>
              <a:gd name="adj" fmla="val 7960"/>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0723" name="タイトル 1"/>
          <p:cNvSpPr>
            <a:spLocks/>
          </p:cNvSpPr>
          <p:nvPr/>
        </p:nvSpPr>
        <p:spPr bwMode="auto">
          <a:xfrm>
            <a:off x="0" y="549786"/>
            <a:ext cx="5007265" cy="460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l" defTabSz="422041" rtl="0" eaLnBrk="0" fontAlgn="auto" latinLnBrk="0" hangingPunct="0">
              <a:lnSpc>
                <a:spcPct val="100000"/>
              </a:lnSpc>
              <a:spcBef>
                <a:spcPct val="0"/>
              </a:spcBef>
              <a:spcAft>
                <a:spcPts val="0"/>
              </a:spcAft>
              <a:buClrTx/>
              <a:buSzTx/>
              <a:buFontTx/>
              <a:buNone/>
              <a:tabLst/>
              <a:defRPr/>
            </a:pPr>
            <a:r>
              <a:rPr kumimoji="0"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２　不納欠損処理</a:t>
            </a:r>
          </a:p>
        </p:txBody>
      </p:sp>
      <p:sp>
        <p:nvSpPr>
          <p:cNvPr id="3" name="テキスト ボックス 2">
            <a:extLst>
              <a:ext uri="{FF2B5EF4-FFF2-40B4-BE49-F238E27FC236}">
                <a16:creationId xmlns:a16="http://schemas.microsoft.com/office/drawing/2014/main" id="{2DB0D903-9B84-97BD-2CD9-CD3BCA7E8A1F}"/>
              </a:ext>
            </a:extLst>
          </p:cNvPr>
          <p:cNvSpPr txBox="1"/>
          <p:nvPr/>
        </p:nvSpPr>
        <p:spPr>
          <a:xfrm>
            <a:off x="951700" y="1374212"/>
            <a:ext cx="7118874" cy="4103367"/>
          </a:xfrm>
          <a:prstGeom prst="rect">
            <a:avLst/>
          </a:prstGeom>
          <a:noFill/>
        </p:spPr>
        <p:txBody>
          <a:bodyPr wrap="square">
            <a:spAutoFit/>
          </a:bodyPr>
          <a:lstStyle/>
          <a:p>
            <a:pPr marL="0" marR="0" lvl="0" indent="0" algn="l" defTabSz="422041" rtl="0" eaLnBrk="1" fontAlgn="auto" latinLnBrk="0" hangingPunct="1">
              <a:lnSpc>
                <a:spcPct val="15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賦課金を徴収する際、誰がいくらどのような性格のお金を納めなければならないのかを確認した上で徴収額を決定する。この徴収額を決定する行為を賦課調定というが、この調定を行ったものの、債務者が死亡し相続人もいない場合や、時効が成立したときなどでは徴収が出来ず、</a:t>
            </a:r>
            <a:r>
              <a:rPr kumimoji="0"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今後も徴収の見込みがたたないため、徴収を諦める</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ことになる。このような場合に行われるのが</a:t>
            </a:r>
            <a:r>
              <a:rPr kumimoji="0"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不納欠損処理</a:t>
            </a:r>
            <a:r>
              <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22041" rtl="0" eaLnBrk="1" fontAlgn="auto" latinLnBrk="0" hangingPunct="1">
              <a:lnSpc>
                <a:spcPct val="150000"/>
              </a:lnSpc>
              <a:spcBef>
                <a:spcPts val="0"/>
              </a:spcBef>
              <a:spcAft>
                <a:spcPts val="0"/>
              </a:spcAft>
              <a:buClrTx/>
              <a:buSzTx/>
              <a:buFontTx/>
              <a:buNone/>
              <a:tabLst/>
              <a:defRPr/>
            </a:pPr>
            <a:endParaRPr kumimoji="0"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22041" rtl="0" eaLnBrk="1" fontAlgn="auto" latinLnBrk="0" hangingPunct="1">
              <a:lnSpc>
                <a:spcPct val="15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組合員の所在不明等の場合など</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時効が成立前</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でも権利（徴収権、賦課権）を放棄することは可能であるが、その場合は、</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債権の放棄と不納欠損処理の総代会の議決</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が必要</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。なお、</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時効が成立したとき</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は、総代会の承認の有無にかかわらず賦課金徴収できないので、不納欠損処理をするための総代会の議決は必ずしも必要としないが、長期未収賦課金を減額させるための</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決算関係書類の総代会の承認</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が必要</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3">
            <a:extLst>
              <a:ext uri="{FF2B5EF4-FFF2-40B4-BE49-F238E27FC236}">
                <a16:creationId xmlns:a16="http://schemas.microsoft.com/office/drawing/2014/main" id="{BA05BD72-A5A1-0BE4-A062-03E7469F2BA1}"/>
              </a:ext>
            </a:extLst>
          </p:cNvPr>
          <p:cNvSpPr txBox="1">
            <a:spLocks/>
          </p:cNvSpPr>
          <p:nvPr/>
        </p:nvSpPr>
        <p:spPr>
          <a:xfrm>
            <a:off x="8028384" y="6453336"/>
            <a:ext cx="1115616" cy="40466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63FA20-C340-4DF6-8F1F-34B9EF7D1B2A}" type="slidenum">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954600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ー 31">
            <a:extLst>
              <a:ext uri="{FF2B5EF4-FFF2-40B4-BE49-F238E27FC236}">
                <a16:creationId xmlns:a16="http://schemas.microsoft.com/office/drawing/2014/main" id="{778F4E0E-8924-44CE-96CE-BCF9D7328AFB}"/>
              </a:ext>
            </a:extLst>
          </p:cNvPr>
          <p:cNvSpPr>
            <a:spLocks noGrp="1"/>
          </p:cNvSpPr>
          <p:nvPr>
            <p:ph type="sldNum" sz="quarter" idx="12"/>
          </p:nvPr>
        </p:nvSpPr>
        <p:spPr/>
        <p:txBody>
          <a:bodyPr/>
          <a:lstStyle/>
          <a:p>
            <a:fld id="{D0493EAD-98C2-43FC-AC56-FA71A07A685E}" type="slidenum">
              <a:rPr kumimoji="1" lang="ja-JP" altLang="en-US" smtClean="0"/>
              <a:t>15</a:t>
            </a:fld>
            <a:endParaRPr kumimoji="1" lang="ja-JP" altLang="en-US" dirty="0"/>
          </a:p>
        </p:txBody>
      </p:sp>
      <p:grpSp>
        <p:nvGrpSpPr>
          <p:cNvPr id="118" name="グループ化 117">
            <a:extLst>
              <a:ext uri="{FF2B5EF4-FFF2-40B4-BE49-F238E27FC236}">
                <a16:creationId xmlns:a16="http://schemas.microsoft.com/office/drawing/2014/main" id="{83E9AC29-67CF-E6CC-3EEC-50EFA6878DB2}"/>
              </a:ext>
            </a:extLst>
          </p:cNvPr>
          <p:cNvGrpSpPr/>
          <p:nvPr/>
        </p:nvGrpSpPr>
        <p:grpSpPr>
          <a:xfrm>
            <a:off x="333826" y="1062054"/>
            <a:ext cx="3988595" cy="5139738"/>
            <a:chOff x="401503" y="1803259"/>
            <a:chExt cx="3988595" cy="4643779"/>
          </a:xfrm>
        </p:grpSpPr>
        <p:grpSp>
          <p:nvGrpSpPr>
            <p:cNvPr id="102" name="グループ化 101">
              <a:extLst>
                <a:ext uri="{FF2B5EF4-FFF2-40B4-BE49-F238E27FC236}">
                  <a16:creationId xmlns:a16="http://schemas.microsoft.com/office/drawing/2014/main" id="{CBFC3C6C-7918-DFA7-6471-07E09E989133}"/>
                </a:ext>
              </a:extLst>
            </p:cNvPr>
            <p:cNvGrpSpPr/>
            <p:nvPr/>
          </p:nvGrpSpPr>
          <p:grpSpPr>
            <a:xfrm>
              <a:off x="401503" y="2119467"/>
              <a:ext cx="3988595" cy="4327571"/>
              <a:chOff x="361264" y="2194090"/>
              <a:chExt cx="3988595" cy="4327571"/>
            </a:xfrm>
          </p:grpSpPr>
          <p:cxnSp>
            <p:nvCxnSpPr>
              <p:cNvPr id="51" name="直線コネクタ 50">
                <a:extLst>
                  <a:ext uri="{FF2B5EF4-FFF2-40B4-BE49-F238E27FC236}">
                    <a16:creationId xmlns:a16="http://schemas.microsoft.com/office/drawing/2014/main" id="{347BC90F-AC30-F789-408D-1F4AD6A711EC}"/>
                  </a:ext>
                </a:extLst>
              </p:cNvPr>
              <p:cNvCxnSpPr>
                <a:cxnSpLocks/>
              </p:cNvCxnSpPr>
              <p:nvPr/>
            </p:nvCxnSpPr>
            <p:spPr>
              <a:xfrm>
                <a:off x="4238049" y="2579470"/>
                <a:ext cx="0" cy="128791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5C235032-105E-B5D1-5801-4FA48F2DC588}"/>
                  </a:ext>
                </a:extLst>
              </p:cNvPr>
              <p:cNvGrpSpPr/>
              <p:nvPr/>
            </p:nvGrpSpPr>
            <p:grpSpPr>
              <a:xfrm>
                <a:off x="361264" y="2194090"/>
                <a:ext cx="3988595" cy="4327571"/>
                <a:chOff x="361264" y="2194090"/>
                <a:chExt cx="3988595" cy="4327571"/>
              </a:xfrm>
            </p:grpSpPr>
            <p:cxnSp>
              <p:nvCxnSpPr>
                <p:cNvPr id="44" name="直線コネクタ 43">
                  <a:extLst>
                    <a:ext uri="{FF2B5EF4-FFF2-40B4-BE49-F238E27FC236}">
                      <a16:creationId xmlns:a16="http://schemas.microsoft.com/office/drawing/2014/main" id="{BA02FCDB-FFF9-A217-9FEF-E6B4E1C81CA6}"/>
                    </a:ext>
                  </a:extLst>
                </p:cNvPr>
                <p:cNvCxnSpPr>
                  <a:cxnSpLocks/>
                </p:cNvCxnSpPr>
                <p:nvPr/>
              </p:nvCxnSpPr>
              <p:spPr>
                <a:xfrm flipV="1">
                  <a:off x="432486" y="2569017"/>
                  <a:ext cx="0" cy="1926949"/>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0" name="グループ化 99">
                  <a:extLst>
                    <a:ext uri="{FF2B5EF4-FFF2-40B4-BE49-F238E27FC236}">
                      <a16:creationId xmlns:a16="http://schemas.microsoft.com/office/drawing/2014/main" id="{56730B6D-70AD-AE1F-3D59-2DEF4143339F}"/>
                    </a:ext>
                  </a:extLst>
                </p:cNvPr>
                <p:cNvGrpSpPr/>
                <p:nvPr/>
              </p:nvGrpSpPr>
              <p:grpSpPr>
                <a:xfrm>
                  <a:off x="361264" y="2194090"/>
                  <a:ext cx="3988595" cy="4327571"/>
                  <a:chOff x="412730" y="1803545"/>
                  <a:chExt cx="3988595" cy="4327571"/>
                </a:xfrm>
              </p:grpSpPr>
              <p:sp>
                <p:nvSpPr>
                  <p:cNvPr id="33" name="テキスト ボックス 32">
                    <a:extLst>
                      <a:ext uri="{FF2B5EF4-FFF2-40B4-BE49-F238E27FC236}">
                        <a16:creationId xmlns:a16="http://schemas.microsoft.com/office/drawing/2014/main" id="{2AEE2AAE-7D7F-E306-5AFB-C48BE76EFAB2}"/>
                      </a:ext>
                    </a:extLst>
                  </p:cNvPr>
                  <p:cNvSpPr txBox="1"/>
                  <p:nvPr/>
                </p:nvSpPr>
                <p:spPr>
                  <a:xfrm>
                    <a:off x="575657" y="2571879"/>
                    <a:ext cx="1838731" cy="669092"/>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・土地改良事業費支出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・付帯事業費支出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・一般管理費支出　等</a:t>
                    </a:r>
                    <a:endParaRPr kumimoji="1" lang="en-US" altLang="ja-JP" sz="11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9B7DA871-ADE8-23D1-8481-EB732FC09A26}"/>
                      </a:ext>
                    </a:extLst>
                  </p:cNvPr>
                  <p:cNvSpPr txBox="1"/>
                  <p:nvPr/>
                </p:nvSpPr>
                <p:spPr>
                  <a:xfrm>
                    <a:off x="2459955" y="2541897"/>
                    <a:ext cx="1695143" cy="54225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・土地改良事業収入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・付帯事業収入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・補助金等収入　等</a:t>
                    </a:r>
                    <a:endParaRPr lang="en-US" altLang="ja-JP" sz="11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AA7FCD7B-0124-905A-A5A0-95006CCE2543}"/>
                      </a:ext>
                    </a:extLst>
                  </p:cNvPr>
                  <p:cNvSpPr txBox="1"/>
                  <p:nvPr/>
                </p:nvSpPr>
                <p:spPr>
                  <a:xfrm>
                    <a:off x="551524" y="4457142"/>
                    <a:ext cx="1604518" cy="46129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・特定資産積立支出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・他会計繰出額</a:t>
                    </a:r>
                    <a:endParaRPr kumimoji="1" lang="en-US" altLang="ja-JP" sz="1100"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4D826ECA-417B-2E92-71AD-5EA3DF6245C4}"/>
                      </a:ext>
                    </a:extLst>
                  </p:cNvPr>
                  <p:cNvSpPr txBox="1"/>
                  <p:nvPr/>
                </p:nvSpPr>
                <p:spPr>
                  <a:xfrm>
                    <a:off x="2515534" y="4444266"/>
                    <a:ext cx="1516607" cy="46129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・特定資産取崩収入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・他会計繰入金</a:t>
                    </a:r>
                    <a:endParaRPr kumimoji="1" lang="en-US" altLang="ja-JP" sz="1100" dirty="0">
                      <a:latin typeface="Meiryo UI" panose="020B0604030504040204" pitchFamily="50" charset="-128"/>
                      <a:ea typeface="Meiryo UI" panose="020B0604030504040204" pitchFamily="50" charset="-128"/>
                    </a:endParaRPr>
                  </a:p>
                </p:txBody>
              </p:sp>
              <p:grpSp>
                <p:nvGrpSpPr>
                  <p:cNvPr id="99" name="グループ化 98">
                    <a:extLst>
                      <a:ext uri="{FF2B5EF4-FFF2-40B4-BE49-F238E27FC236}">
                        <a16:creationId xmlns:a16="http://schemas.microsoft.com/office/drawing/2014/main" id="{1FB4F1A7-49FB-CD8B-9FD4-796804CFAFF6}"/>
                      </a:ext>
                    </a:extLst>
                  </p:cNvPr>
                  <p:cNvGrpSpPr/>
                  <p:nvPr/>
                </p:nvGrpSpPr>
                <p:grpSpPr>
                  <a:xfrm>
                    <a:off x="412730" y="1803545"/>
                    <a:ext cx="3988595" cy="4327571"/>
                    <a:chOff x="412730" y="1846217"/>
                    <a:chExt cx="3988595" cy="4327571"/>
                  </a:xfrm>
                </p:grpSpPr>
                <p:grpSp>
                  <p:nvGrpSpPr>
                    <p:cNvPr id="2" name="グループ化 1">
                      <a:extLst>
                        <a:ext uri="{FF2B5EF4-FFF2-40B4-BE49-F238E27FC236}">
                          <a16:creationId xmlns:a16="http://schemas.microsoft.com/office/drawing/2014/main" id="{973E1FD0-CED8-E67E-1608-C2D45852C97F}"/>
                        </a:ext>
                      </a:extLst>
                    </p:cNvPr>
                    <p:cNvGrpSpPr/>
                    <p:nvPr/>
                  </p:nvGrpSpPr>
                  <p:grpSpPr>
                    <a:xfrm>
                      <a:off x="412730" y="1846217"/>
                      <a:ext cx="3988595" cy="4327571"/>
                      <a:chOff x="260407" y="1030581"/>
                      <a:chExt cx="4427757" cy="5325769"/>
                    </a:xfrm>
                  </p:grpSpPr>
                  <p:cxnSp>
                    <p:nvCxnSpPr>
                      <p:cNvPr id="3" name="直線コネクタ 2">
                        <a:extLst>
                          <a:ext uri="{FF2B5EF4-FFF2-40B4-BE49-F238E27FC236}">
                            <a16:creationId xmlns:a16="http://schemas.microsoft.com/office/drawing/2014/main" id="{FE0BE694-308B-7CAE-4AC6-40B3B8166EC4}"/>
                          </a:ext>
                        </a:extLst>
                      </p:cNvPr>
                      <p:cNvCxnSpPr>
                        <a:cxnSpLocks/>
                      </p:cNvCxnSpPr>
                      <p:nvPr/>
                    </p:nvCxnSpPr>
                    <p:spPr>
                      <a:xfrm>
                        <a:off x="278247" y="5936051"/>
                        <a:ext cx="4328537" cy="0"/>
                      </a:xfrm>
                      <a:prstGeom prst="line">
                        <a:avLst/>
                      </a:prstGeom>
                      <a:ln w="12700"/>
                    </p:spPr>
                    <p:style>
                      <a:lnRef idx="1">
                        <a:schemeClr val="dk1"/>
                      </a:lnRef>
                      <a:fillRef idx="0">
                        <a:schemeClr val="dk1"/>
                      </a:fillRef>
                      <a:effectRef idx="0">
                        <a:schemeClr val="dk1"/>
                      </a:effectRef>
                      <a:fontRef idx="minor">
                        <a:schemeClr val="tx1"/>
                      </a:fontRef>
                    </p:style>
                  </p:cxnSp>
                  <p:grpSp>
                    <p:nvGrpSpPr>
                      <p:cNvPr id="4" name="グループ化 3">
                        <a:extLst>
                          <a:ext uri="{FF2B5EF4-FFF2-40B4-BE49-F238E27FC236}">
                            <a16:creationId xmlns:a16="http://schemas.microsoft.com/office/drawing/2014/main" id="{25DBEAD3-EAE1-BA69-9E16-3749D116F849}"/>
                          </a:ext>
                        </a:extLst>
                      </p:cNvPr>
                      <p:cNvGrpSpPr/>
                      <p:nvPr/>
                    </p:nvGrpSpPr>
                    <p:grpSpPr>
                      <a:xfrm>
                        <a:off x="260407" y="1030581"/>
                        <a:ext cx="4427757" cy="5325769"/>
                        <a:chOff x="443317" y="1102018"/>
                        <a:chExt cx="4427757" cy="5325769"/>
                      </a:xfrm>
                    </p:grpSpPr>
                    <p:sp>
                      <p:nvSpPr>
                        <p:cNvPr id="8" name="正方形/長方形 7">
                          <a:extLst>
                            <a:ext uri="{FF2B5EF4-FFF2-40B4-BE49-F238E27FC236}">
                              <a16:creationId xmlns:a16="http://schemas.microsoft.com/office/drawing/2014/main" id="{9E2B8B7B-22B8-2562-1CDF-6CFF067DF2AD}"/>
                            </a:ext>
                          </a:extLst>
                        </p:cNvPr>
                        <p:cNvSpPr/>
                        <p:nvPr/>
                      </p:nvSpPr>
                      <p:spPr>
                        <a:xfrm>
                          <a:off x="454012" y="1102018"/>
                          <a:ext cx="4341236" cy="5325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2573B9F9-AB1C-0FC9-3FD1-CC1F28AD8BE8}"/>
                            </a:ext>
                          </a:extLst>
                        </p:cNvPr>
                        <p:cNvCxnSpPr>
                          <a:cxnSpLocks/>
                          <a:stCxn id="8" idx="0"/>
                          <a:endCxn id="8" idx="2"/>
                        </p:cNvCxnSpPr>
                        <p:nvPr/>
                      </p:nvCxnSpPr>
                      <p:spPr>
                        <a:xfrm>
                          <a:off x="2624630" y="1102018"/>
                          <a:ext cx="0" cy="53257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EA06D5E3-D16D-AB87-7F48-25CA66326CAD}"/>
                            </a:ext>
                          </a:extLst>
                        </p:cNvPr>
                        <p:cNvCxnSpPr>
                          <a:cxnSpLocks/>
                        </p:cNvCxnSpPr>
                        <p:nvPr/>
                      </p:nvCxnSpPr>
                      <p:spPr>
                        <a:xfrm>
                          <a:off x="461157" y="1507045"/>
                          <a:ext cx="4337951" cy="12239"/>
                        </a:xfrm>
                        <a:prstGeom prst="line">
                          <a:avLst/>
                        </a:prstGeom>
                        <a:ln w="12700"/>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36740664-6C38-2792-23E7-6A58A1838200}"/>
                            </a:ext>
                          </a:extLst>
                        </p:cNvPr>
                        <p:cNvCxnSpPr>
                          <a:cxnSpLocks/>
                        </p:cNvCxnSpPr>
                        <p:nvPr/>
                      </p:nvCxnSpPr>
                      <p:spPr>
                        <a:xfrm>
                          <a:off x="443317" y="3867376"/>
                          <a:ext cx="216347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468C8CFE-84FB-EE09-33C1-A1456F9CBCA1}"/>
                            </a:ext>
                          </a:extLst>
                        </p:cNvPr>
                        <p:cNvCxnSpPr>
                          <a:cxnSpLocks/>
                        </p:cNvCxnSpPr>
                        <p:nvPr/>
                      </p:nvCxnSpPr>
                      <p:spPr>
                        <a:xfrm>
                          <a:off x="2606408" y="3161270"/>
                          <a:ext cx="217488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E51B6534-698B-EA5F-97F7-48E494CB9AC6}"/>
                            </a:ext>
                          </a:extLst>
                        </p:cNvPr>
                        <p:cNvCxnSpPr>
                          <a:cxnSpLocks/>
                        </p:cNvCxnSpPr>
                        <p:nvPr/>
                      </p:nvCxnSpPr>
                      <p:spPr>
                        <a:xfrm>
                          <a:off x="454012" y="5122303"/>
                          <a:ext cx="2152778"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70C72F22-A797-62B0-78A6-F7E41B0934A6}"/>
                            </a:ext>
                          </a:extLst>
                        </p:cNvPr>
                        <p:cNvCxnSpPr>
                          <a:cxnSpLocks/>
                        </p:cNvCxnSpPr>
                        <p:nvPr/>
                      </p:nvCxnSpPr>
                      <p:spPr>
                        <a:xfrm>
                          <a:off x="2641391" y="5122303"/>
                          <a:ext cx="2170042" cy="0"/>
                        </a:xfrm>
                        <a:prstGeom prst="line">
                          <a:avLst/>
                        </a:prstGeom>
                        <a:ln w="12700"/>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20EAB425-2831-474F-9E17-BD1F0F3E6B09}"/>
                            </a:ext>
                          </a:extLst>
                        </p:cNvPr>
                        <p:cNvSpPr txBox="1"/>
                        <p:nvPr/>
                      </p:nvSpPr>
                      <p:spPr>
                        <a:xfrm>
                          <a:off x="1067556" y="1104905"/>
                          <a:ext cx="1187373"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支出の部</a:t>
                          </a:r>
                          <a:endParaRPr kumimoji="1" lang="en-US" altLang="ja-JP" sz="14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AC1E9698-9278-6A77-E92D-BFB254329A2A}"/>
                            </a:ext>
                          </a:extLst>
                        </p:cNvPr>
                        <p:cNvSpPr txBox="1"/>
                        <p:nvPr/>
                      </p:nvSpPr>
                      <p:spPr>
                        <a:xfrm>
                          <a:off x="3160293" y="1116176"/>
                          <a:ext cx="1225633"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収入の部</a:t>
                          </a:r>
                          <a:endParaRPr kumimoji="1" lang="en-US" altLang="ja-JP" sz="14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26853C8E-033D-2A0E-B96C-59FA83F7454A}"/>
                            </a:ext>
                          </a:extLst>
                        </p:cNvPr>
                        <p:cNvSpPr txBox="1"/>
                        <p:nvPr/>
                      </p:nvSpPr>
                      <p:spPr>
                        <a:xfrm>
                          <a:off x="885979" y="6007488"/>
                          <a:ext cx="1511406"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支出の部　計</a:t>
                          </a:r>
                          <a:endParaRPr kumimoji="1"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4A028B18-5982-5DBD-E737-F770B01BC1EE}"/>
                            </a:ext>
                          </a:extLst>
                        </p:cNvPr>
                        <p:cNvSpPr txBox="1"/>
                        <p:nvPr/>
                      </p:nvSpPr>
                      <p:spPr>
                        <a:xfrm>
                          <a:off x="2986738" y="5996210"/>
                          <a:ext cx="1591267"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収入の部　計</a:t>
                          </a:r>
                          <a:endParaRPr kumimoji="1" lang="en-US" altLang="ja-JP" sz="14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7F712F3-4979-2E2D-366E-823E4DFB2155}"/>
                            </a:ext>
                          </a:extLst>
                        </p:cNvPr>
                        <p:cNvSpPr txBox="1"/>
                        <p:nvPr/>
                      </p:nvSpPr>
                      <p:spPr>
                        <a:xfrm>
                          <a:off x="596306" y="1703408"/>
                          <a:ext cx="1900617"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事業活動支出</a:t>
                          </a:r>
                          <a:endParaRPr kumimoji="1" lang="en-US" altLang="ja-JP" sz="1400" u="sng"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4660300-766C-CC0B-8308-265994D499E6}"/>
                            </a:ext>
                          </a:extLst>
                        </p:cNvPr>
                        <p:cNvSpPr txBox="1"/>
                        <p:nvPr/>
                      </p:nvSpPr>
                      <p:spPr>
                        <a:xfrm>
                          <a:off x="2712866" y="1701817"/>
                          <a:ext cx="1947354"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事業活動収入</a:t>
                          </a:r>
                          <a:endParaRPr kumimoji="1" lang="en-US" altLang="ja-JP" sz="1400" b="1" u="sng"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5544EFE5-B9D6-7AF0-F5B0-D3CBC573CEB5}"/>
                            </a:ext>
                          </a:extLst>
                        </p:cNvPr>
                        <p:cNvSpPr txBox="1"/>
                        <p:nvPr/>
                      </p:nvSpPr>
                      <p:spPr>
                        <a:xfrm>
                          <a:off x="475648" y="3983203"/>
                          <a:ext cx="1900617"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事業活動外支出</a:t>
                          </a:r>
                          <a:endParaRPr kumimoji="1" lang="en-US" altLang="ja-JP" sz="1400" b="1" u="sng"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72B4D500-3A79-3414-5682-C300B455A4CD}"/>
                            </a:ext>
                          </a:extLst>
                        </p:cNvPr>
                        <p:cNvSpPr txBox="1"/>
                        <p:nvPr/>
                      </p:nvSpPr>
                      <p:spPr>
                        <a:xfrm>
                          <a:off x="2771539" y="3983203"/>
                          <a:ext cx="2099535"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事業活動外収入</a:t>
                          </a:r>
                          <a:endParaRPr kumimoji="1" lang="en-US" altLang="ja-JP" sz="1400" b="1" u="sng"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0F9FE0B3-673F-E066-00B2-EF34CC2998CC}"/>
                            </a:ext>
                          </a:extLst>
                        </p:cNvPr>
                        <p:cNvSpPr txBox="1"/>
                        <p:nvPr/>
                      </p:nvSpPr>
                      <p:spPr>
                        <a:xfrm>
                          <a:off x="3013797" y="5421959"/>
                          <a:ext cx="1583939" cy="405495"/>
                        </a:xfrm>
                        <a:prstGeom prst="rect">
                          <a:avLst/>
                        </a:prstGeom>
                        <a:noFill/>
                        <a:ln>
                          <a:noFill/>
                          <a:prstDash val="sysDash"/>
                        </a:ln>
                      </p:spPr>
                      <p:txBody>
                        <a:bodyPr wrap="square" rtlCol="0">
                          <a:spAutoFit/>
                        </a:bodyPr>
                        <a:lstStyle/>
                        <a:p>
                          <a:r>
                            <a:rPr lang="ja-JP" altLang="en-US" sz="1400" b="1" u="sng" dirty="0">
                              <a:latin typeface="Meiryo UI" panose="020B0604030504040204" pitchFamily="50" charset="-128"/>
                              <a:ea typeface="Meiryo UI" panose="020B0604030504040204" pitchFamily="50" charset="-128"/>
                            </a:rPr>
                            <a:t>前年度繰越金</a:t>
                          </a:r>
                          <a:endParaRPr kumimoji="1" lang="en-US" altLang="ja-JP" sz="1400" b="1" u="sng"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998318A-5CE3-633A-F449-E8A03D52AC1E}"/>
                            </a:ext>
                          </a:extLst>
                        </p:cNvPr>
                        <p:cNvSpPr txBox="1"/>
                        <p:nvPr/>
                      </p:nvSpPr>
                      <p:spPr>
                        <a:xfrm>
                          <a:off x="804495" y="5451765"/>
                          <a:ext cx="1604151" cy="405495"/>
                        </a:xfrm>
                        <a:prstGeom prst="rect">
                          <a:avLst/>
                        </a:prstGeom>
                        <a:noFill/>
                      </p:spPr>
                      <p:txBody>
                        <a:bodyPr wrap="square" rtlCol="0">
                          <a:spAutoFit/>
                        </a:bodyPr>
                        <a:lstStyle/>
                        <a:p>
                          <a:r>
                            <a:rPr lang="ja-JP" altLang="en-US" sz="1400" b="1" u="sng" dirty="0">
                              <a:latin typeface="Meiryo UI" panose="020B0604030504040204" pitchFamily="50" charset="-128"/>
                              <a:ea typeface="Meiryo UI" panose="020B0604030504040204" pitchFamily="50" charset="-128"/>
                            </a:rPr>
                            <a:t>次年度繰越金</a:t>
                          </a:r>
                          <a:endParaRPr kumimoji="1" lang="en-US" altLang="ja-JP" sz="1400" b="1" u="sng" dirty="0">
                            <a:latin typeface="Meiryo UI" panose="020B0604030504040204" pitchFamily="50" charset="-128"/>
                            <a:ea typeface="Meiryo UI" panose="020B0604030504040204" pitchFamily="50" charset="-128"/>
                          </a:endParaRPr>
                        </a:p>
                      </p:txBody>
                    </p:sp>
                    <p:cxnSp>
                      <p:nvCxnSpPr>
                        <p:cNvPr id="30" name="直線コネクタ 29">
                          <a:extLst>
                            <a:ext uri="{FF2B5EF4-FFF2-40B4-BE49-F238E27FC236}">
                              <a16:creationId xmlns:a16="http://schemas.microsoft.com/office/drawing/2014/main" id="{32BBB9A2-6280-5C98-35FF-188BAEA17611}"/>
                            </a:ext>
                          </a:extLst>
                        </p:cNvPr>
                        <p:cNvCxnSpPr>
                          <a:cxnSpLocks/>
                        </p:cNvCxnSpPr>
                        <p:nvPr/>
                      </p:nvCxnSpPr>
                      <p:spPr>
                        <a:xfrm>
                          <a:off x="2630133" y="3885664"/>
                          <a:ext cx="2185989" cy="0"/>
                        </a:xfrm>
                        <a:prstGeom prst="line">
                          <a:avLst/>
                        </a:prstGeom>
                        <a:ln w="38100">
                          <a:solidFill>
                            <a:srgbClr val="FF0000"/>
                          </a:solidFill>
                          <a:prstDash val="sysDash"/>
                        </a:ln>
                      </p:spPr>
                      <p:style>
                        <a:lnRef idx="1">
                          <a:schemeClr val="dk1"/>
                        </a:lnRef>
                        <a:fillRef idx="0">
                          <a:schemeClr val="dk1"/>
                        </a:fillRef>
                        <a:effectRef idx="0">
                          <a:schemeClr val="dk1"/>
                        </a:effectRef>
                        <a:fontRef idx="minor">
                          <a:schemeClr val="tx1"/>
                        </a:fontRef>
                      </p:style>
                    </p:cxnSp>
                  </p:grpSp>
                </p:grpSp>
                <p:grpSp>
                  <p:nvGrpSpPr>
                    <p:cNvPr id="98" name="グループ化 97">
                      <a:extLst>
                        <a:ext uri="{FF2B5EF4-FFF2-40B4-BE49-F238E27FC236}">
                          <a16:creationId xmlns:a16="http://schemas.microsoft.com/office/drawing/2014/main" id="{0FDB0BC6-7A01-1DDC-CEFE-89DF9535F095}"/>
                        </a:ext>
                      </a:extLst>
                    </p:cNvPr>
                    <p:cNvGrpSpPr/>
                    <p:nvPr/>
                  </p:nvGrpSpPr>
                  <p:grpSpPr>
                    <a:xfrm>
                      <a:off x="446017" y="2230686"/>
                      <a:ext cx="3875564" cy="3592414"/>
                      <a:chOff x="437537" y="2239474"/>
                      <a:chExt cx="3875564" cy="3592414"/>
                    </a:xfrm>
                  </p:grpSpPr>
                  <p:cxnSp>
                    <p:nvCxnSpPr>
                      <p:cNvPr id="42" name="直線コネクタ 41">
                        <a:extLst>
                          <a:ext uri="{FF2B5EF4-FFF2-40B4-BE49-F238E27FC236}">
                            <a16:creationId xmlns:a16="http://schemas.microsoft.com/office/drawing/2014/main" id="{2EEC650F-0A99-9649-9312-9DE6F2C6FAFD}"/>
                          </a:ext>
                        </a:extLst>
                      </p:cNvPr>
                      <p:cNvCxnSpPr>
                        <a:cxnSpLocks/>
                      </p:cNvCxnSpPr>
                      <p:nvPr/>
                    </p:nvCxnSpPr>
                    <p:spPr>
                      <a:xfrm>
                        <a:off x="437537" y="4116918"/>
                        <a:ext cx="1915646" cy="63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9E08B26E-47F6-8F2D-9C31-B5F253A04FD9}"/>
                          </a:ext>
                        </a:extLst>
                      </p:cNvPr>
                      <p:cNvCxnSpPr>
                        <a:cxnSpLocks/>
                      </p:cNvCxnSpPr>
                      <p:nvPr/>
                    </p:nvCxnSpPr>
                    <p:spPr>
                      <a:xfrm>
                        <a:off x="2353142" y="3528295"/>
                        <a:ext cx="1959959"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9A4A3C9F-FEBF-0096-75E5-FAC6D2B71FDD}"/>
                          </a:ext>
                        </a:extLst>
                      </p:cNvPr>
                      <p:cNvCxnSpPr>
                        <a:cxnSpLocks/>
                      </p:cNvCxnSpPr>
                      <p:nvPr/>
                    </p:nvCxnSpPr>
                    <p:spPr>
                      <a:xfrm flipV="1">
                        <a:off x="452834" y="2239474"/>
                        <a:ext cx="3860267" cy="666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5974770E-FDD7-EB4A-BA38-C4704288C345}"/>
                          </a:ext>
                        </a:extLst>
                      </p:cNvPr>
                      <p:cNvCxnSpPr>
                        <a:cxnSpLocks/>
                      </p:cNvCxnSpPr>
                      <p:nvPr/>
                    </p:nvCxnSpPr>
                    <p:spPr>
                      <a:xfrm flipH="1">
                        <a:off x="2372038" y="3522745"/>
                        <a:ext cx="5511" cy="57931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F9754D2F-0745-8DBA-5760-3F5C1D085D7E}"/>
                          </a:ext>
                        </a:extLst>
                      </p:cNvPr>
                      <p:cNvSpPr txBox="1"/>
                      <p:nvPr/>
                    </p:nvSpPr>
                    <p:spPr>
                      <a:xfrm>
                        <a:off x="2743724" y="3665422"/>
                        <a:ext cx="1236036" cy="362442"/>
                      </a:xfrm>
                      <a:prstGeom prst="rect">
                        <a:avLst/>
                      </a:prstGeom>
                      <a:noFill/>
                    </p:spPr>
                    <p:txBody>
                      <a:bodyPr wrap="square" rtlCol="0">
                        <a:spAutoFit/>
                      </a:bodyPr>
                      <a:lstStyle/>
                      <a:p>
                        <a:r>
                          <a:rPr kumimoji="1" lang="ja-JP" altLang="en-US" sz="1600" b="1" u="sng" dirty="0">
                            <a:solidFill>
                              <a:srgbClr val="FF0000"/>
                            </a:solidFill>
                            <a:latin typeface="Meiryo UI" panose="020B0604030504040204" pitchFamily="50" charset="-128"/>
                            <a:ea typeface="Meiryo UI" panose="020B0604030504040204" pitchFamily="50" charset="-128"/>
                          </a:rPr>
                          <a:t>問題点 ①</a:t>
                        </a:r>
                        <a:endParaRPr kumimoji="1" lang="en-US" altLang="ja-JP" sz="1600" b="1" u="sng" dirty="0">
                          <a:solidFill>
                            <a:srgbClr val="FF0000"/>
                          </a:solidFill>
                          <a:latin typeface="Meiryo UI" panose="020B0604030504040204" pitchFamily="50" charset="-128"/>
                          <a:ea typeface="Meiryo UI" panose="020B0604030504040204" pitchFamily="50" charset="-128"/>
                        </a:endParaRPr>
                      </a:p>
                    </p:txBody>
                  </p:sp>
                  <p:cxnSp>
                    <p:nvCxnSpPr>
                      <p:cNvPr id="61" name="直線コネクタ 60">
                        <a:extLst>
                          <a:ext uri="{FF2B5EF4-FFF2-40B4-BE49-F238E27FC236}">
                            <a16:creationId xmlns:a16="http://schemas.microsoft.com/office/drawing/2014/main" id="{677636AB-CF8F-981E-BF22-F961CB48858F}"/>
                          </a:ext>
                        </a:extLst>
                      </p:cNvPr>
                      <p:cNvCxnSpPr>
                        <a:cxnSpLocks/>
                      </p:cNvCxnSpPr>
                      <p:nvPr/>
                    </p:nvCxnSpPr>
                    <p:spPr>
                      <a:xfrm flipV="1">
                        <a:off x="4290405" y="5145649"/>
                        <a:ext cx="0" cy="68623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41F872FB-EE92-42BD-FCF8-584E75536A7C}"/>
                          </a:ext>
                        </a:extLst>
                      </p:cNvPr>
                      <p:cNvCxnSpPr>
                        <a:cxnSpLocks/>
                      </p:cNvCxnSpPr>
                      <p:nvPr/>
                    </p:nvCxnSpPr>
                    <p:spPr>
                      <a:xfrm flipV="1">
                        <a:off x="456311" y="5121776"/>
                        <a:ext cx="0" cy="71011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2114BD8E-ECC2-B9C5-13E0-15F69269B40B}"/>
                          </a:ext>
                        </a:extLst>
                      </p:cNvPr>
                      <p:cNvCxnSpPr>
                        <a:cxnSpLocks/>
                      </p:cNvCxnSpPr>
                      <p:nvPr/>
                    </p:nvCxnSpPr>
                    <p:spPr>
                      <a:xfrm>
                        <a:off x="456311" y="5138065"/>
                        <a:ext cx="3856790" cy="758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E3BDB0FC-8F31-F77F-1C7D-9A0EC5B1D629}"/>
                          </a:ext>
                        </a:extLst>
                      </p:cNvPr>
                      <p:cNvCxnSpPr>
                        <a:cxnSpLocks/>
                      </p:cNvCxnSpPr>
                      <p:nvPr/>
                    </p:nvCxnSpPr>
                    <p:spPr>
                      <a:xfrm>
                        <a:off x="456311" y="5831888"/>
                        <a:ext cx="383409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D2CE96C7-464C-A96A-274B-26F59C087FE9}"/>
                          </a:ext>
                        </a:extLst>
                      </p:cNvPr>
                      <p:cNvSpPr txBox="1"/>
                      <p:nvPr/>
                    </p:nvSpPr>
                    <p:spPr>
                      <a:xfrm>
                        <a:off x="1853283" y="5124429"/>
                        <a:ext cx="1247198" cy="362442"/>
                      </a:xfrm>
                      <a:prstGeom prst="rect">
                        <a:avLst/>
                      </a:prstGeom>
                      <a:noFill/>
                    </p:spPr>
                    <p:txBody>
                      <a:bodyPr wrap="square" rtlCol="0">
                        <a:spAutoFit/>
                      </a:bodyPr>
                      <a:lstStyle/>
                      <a:p>
                        <a:r>
                          <a:rPr kumimoji="1" lang="ja-JP" altLang="en-US" sz="1600" b="1" u="sng" dirty="0">
                            <a:solidFill>
                              <a:schemeClr val="accent1"/>
                            </a:solidFill>
                            <a:latin typeface="Meiryo UI" panose="020B0604030504040204" pitchFamily="50" charset="-128"/>
                            <a:ea typeface="Meiryo UI" panose="020B0604030504040204" pitchFamily="50" charset="-128"/>
                          </a:rPr>
                          <a:t>問題点 ②</a:t>
                        </a:r>
                        <a:endParaRPr kumimoji="1" lang="en-US" altLang="ja-JP" sz="1600" b="1" u="sng" dirty="0">
                          <a:solidFill>
                            <a:schemeClr val="accent1"/>
                          </a:solidFill>
                          <a:latin typeface="Meiryo UI" panose="020B0604030504040204" pitchFamily="50" charset="-128"/>
                          <a:ea typeface="Meiryo UI" panose="020B0604030504040204" pitchFamily="50" charset="-128"/>
                        </a:endParaRPr>
                      </a:p>
                    </p:txBody>
                  </p:sp>
                </p:grpSp>
              </p:grpSp>
            </p:grpSp>
          </p:grpSp>
        </p:grpSp>
        <p:sp>
          <p:nvSpPr>
            <p:cNvPr id="115" name="テキスト ボックス 114">
              <a:extLst>
                <a:ext uri="{FF2B5EF4-FFF2-40B4-BE49-F238E27FC236}">
                  <a16:creationId xmlns:a16="http://schemas.microsoft.com/office/drawing/2014/main" id="{6E6E98B4-D2A2-BACE-7C3C-A2BFDA9C28CA}"/>
                </a:ext>
              </a:extLst>
            </p:cNvPr>
            <p:cNvSpPr txBox="1"/>
            <p:nvPr/>
          </p:nvSpPr>
          <p:spPr>
            <a:xfrm>
              <a:off x="1810530" y="1803259"/>
              <a:ext cx="1486873" cy="377436"/>
            </a:xfrm>
            <a:prstGeom prst="rect">
              <a:avLst/>
            </a:prstGeom>
            <a:noFill/>
          </p:spPr>
          <p:txBody>
            <a:bodyPr wrap="square" rtlCol="0">
              <a:spAutoFit/>
            </a:bodyPr>
            <a:lstStyle/>
            <a:p>
              <a:r>
                <a:rPr kumimoji="1" lang="ja-JP" altLang="en-US" sz="1600" b="1" u="sng" dirty="0">
                  <a:latin typeface="Meiryo UI" panose="020B0604030504040204" pitchFamily="50" charset="-128"/>
                  <a:ea typeface="Meiryo UI" panose="020B0604030504040204" pitchFamily="50" charset="-128"/>
                </a:rPr>
                <a:t>収支決算書</a:t>
              </a:r>
            </a:p>
          </p:txBody>
        </p:sp>
      </p:grpSp>
      <p:sp>
        <p:nvSpPr>
          <p:cNvPr id="122" name="テキスト ボックス 121">
            <a:extLst>
              <a:ext uri="{FF2B5EF4-FFF2-40B4-BE49-F238E27FC236}">
                <a16:creationId xmlns:a16="http://schemas.microsoft.com/office/drawing/2014/main" id="{EC955D5A-99B6-7626-642D-CF08D3725BD3}"/>
              </a:ext>
            </a:extLst>
          </p:cNvPr>
          <p:cNvSpPr txBox="1"/>
          <p:nvPr/>
        </p:nvSpPr>
        <p:spPr>
          <a:xfrm>
            <a:off x="405048" y="591437"/>
            <a:ext cx="5643549" cy="369332"/>
          </a:xfrm>
          <a:prstGeom prst="rect">
            <a:avLst/>
          </a:prstGeom>
          <a:noFill/>
        </p:spPr>
        <p:txBody>
          <a:bodyPr wrap="square" rtlCol="0">
            <a:spAutoFit/>
          </a:bodyPr>
          <a:lstStyle/>
          <a:p>
            <a:r>
              <a:rPr kumimoji="1" lang="ja-JP" altLang="en-US" u="sng" dirty="0">
                <a:latin typeface="Meiryo UI" panose="020B0604030504040204" pitchFamily="50" charset="-128"/>
                <a:ea typeface="Meiryo UI" panose="020B0604030504040204" pitchFamily="50" charset="-128"/>
              </a:rPr>
              <a:t>１　</a:t>
            </a:r>
            <a:r>
              <a:rPr kumimoji="1" lang="en-US" altLang="ja-JP" u="sng" dirty="0">
                <a:latin typeface="Meiryo UI" panose="020B0604030504040204" pitchFamily="50" charset="-128"/>
                <a:ea typeface="Meiryo UI" panose="020B0604030504040204" pitchFamily="50" charset="-128"/>
              </a:rPr>
              <a:t> </a:t>
            </a:r>
            <a:r>
              <a:rPr kumimoji="1" lang="ja-JP" altLang="en-US" u="sng" dirty="0">
                <a:latin typeface="Meiryo UI" panose="020B0604030504040204" pitchFamily="50" charset="-128"/>
                <a:ea typeface="Meiryo UI" panose="020B0604030504040204" pitchFamily="50" charset="-128"/>
              </a:rPr>
              <a:t>土地改良区が抱える課題　～慢性的な支出超過～</a:t>
            </a:r>
          </a:p>
        </p:txBody>
      </p:sp>
      <p:grpSp>
        <p:nvGrpSpPr>
          <p:cNvPr id="16" name="グループ化 15">
            <a:extLst>
              <a:ext uri="{FF2B5EF4-FFF2-40B4-BE49-F238E27FC236}">
                <a16:creationId xmlns:a16="http://schemas.microsoft.com/office/drawing/2014/main" id="{27068630-F327-2521-D5F9-52A7C2C4BE1A}"/>
              </a:ext>
            </a:extLst>
          </p:cNvPr>
          <p:cNvGrpSpPr/>
          <p:nvPr/>
        </p:nvGrpSpPr>
        <p:grpSpPr>
          <a:xfrm>
            <a:off x="4668440" y="1013429"/>
            <a:ext cx="3648337" cy="5365830"/>
            <a:chOff x="4668440" y="1013429"/>
            <a:chExt cx="3648337" cy="4345975"/>
          </a:xfrm>
        </p:grpSpPr>
        <p:grpSp>
          <p:nvGrpSpPr>
            <p:cNvPr id="87" name="グループ化 86">
              <a:extLst>
                <a:ext uri="{FF2B5EF4-FFF2-40B4-BE49-F238E27FC236}">
                  <a16:creationId xmlns:a16="http://schemas.microsoft.com/office/drawing/2014/main" id="{3B55B4B7-C1F6-84F9-57F2-E75A2A560E1A}"/>
                </a:ext>
              </a:extLst>
            </p:cNvPr>
            <p:cNvGrpSpPr/>
            <p:nvPr/>
          </p:nvGrpSpPr>
          <p:grpSpPr>
            <a:xfrm>
              <a:off x="4668440" y="1013429"/>
              <a:ext cx="3643635" cy="4100321"/>
              <a:chOff x="4880344" y="897775"/>
              <a:chExt cx="3953577" cy="5271991"/>
            </a:xfrm>
          </p:grpSpPr>
          <p:sp>
            <p:nvSpPr>
              <p:cNvPr id="88" name="テキスト ボックス 87">
                <a:extLst>
                  <a:ext uri="{FF2B5EF4-FFF2-40B4-BE49-F238E27FC236}">
                    <a16:creationId xmlns:a16="http://schemas.microsoft.com/office/drawing/2014/main" id="{7F5237C6-8070-8ED1-463C-764E4A7A9582}"/>
                  </a:ext>
                </a:extLst>
              </p:cNvPr>
              <p:cNvSpPr txBox="1"/>
              <p:nvPr/>
            </p:nvSpPr>
            <p:spPr>
              <a:xfrm>
                <a:off x="5020011" y="948412"/>
                <a:ext cx="1396500" cy="395724"/>
              </a:xfrm>
              <a:prstGeom prst="rect">
                <a:avLst/>
              </a:prstGeom>
              <a:noFill/>
            </p:spPr>
            <p:txBody>
              <a:bodyPr wrap="square" rtlCol="0">
                <a:spAutoFit/>
              </a:bodyPr>
              <a:lstStyle/>
              <a:p>
                <a:r>
                  <a:rPr kumimoji="1" lang="ja-JP" altLang="en-US" sz="1400" b="1" u="sng" dirty="0">
                    <a:solidFill>
                      <a:srgbClr val="FF0000"/>
                    </a:solidFill>
                    <a:latin typeface="Meiryo UI" panose="020B0604030504040204" pitchFamily="50" charset="-128"/>
                    <a:ea typeface="Meiryo UI" panose="020B0604030504040204" pitchFamily="50" charset="-128"/>
                  </a:rPr>
                  <a:t>問題点</a:t>
                </a:r>
                <a:r>
                  <a:rPr lang="ja-JP" altLang="en-US" sz="1400" b="1" u="sng" dirty="0">
                    <a:solidFill>
                      <a:srgbClr val="FF0000"/>
                    </a:solidFill>
                    <a:latin typeface="Meiryo UI" panose="020B0604030504040204" pitchFamily="50" charset="-128"/>
                    <a:ea typeface="Meiryo UI" panose="020B0604030504040204" pitchFamily="50" charset="-128"/>
                  </a:rPr>
                  <a:t> </a:t>
                </a:r>
                <a:r>
                  <a:rPr kumimoji="1" lang="ja-JP" altLang="en-US" sz="1400" b="1" u="sng" dirty="0">
                    <a:solidFill>
                      <a:srgbClr val="FF0000"/>
                    </a:solidFill>
                    <a:latin typeface="Meiryo UI" panose="020B0604030504040204" pitchFamily="50" charset="-128"/>
                    <a:ea typeface="Meiryo UI" panose="020B0604030504040204" pitchFamily="50" charset="-128"/>
                  </a:rPr>
                  <a:t>①</a:t>
                </a:r>
                <a:endParaRPr kumimoji="1" lang="en-US" altLang="ja-JP" sz="1400" b="1" u="sng" dirty="0">
                  <a:solidFill>
                    <a:srgbClr val="FF0000"/>
                  </a:solidFill>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09615955-A7CE-8B6B-9FF8-CF9E53B0FD04}"/>
                  </a:ext>
                </a:extLst>
              </p:cNvPr>
              <p:cNvSpPr txBox="1"/>
              <p:nvPr/>
            </p:nvSpPr>
            <p:spPr>
              <a:xfrm>
                <a:off x="5032536" y="2765030"/>
                <a:ext cx="1440671" cy="395723"/>
              </a:xfrm>
              <a:prstGeom prst="rect">
                <a:avLst/>
              </a:prstGeom>
              <a:noFill/>
            </p:spPr>
            <p:txBody>
              <a:bodyPr wrap="square" rtlCol="0">
                <a:spAutoFit/>
              </a:bodyPr>
              <a:lstStyle/>
              <a:p>
                <a:r>
                  <a:rPr kumimoji="1" lang="ja-JP" altLang="en-US" sz="1400" b="1" u="sng" dirty="0">
                    <a:solidFill>
                      <a:schemeClr val="accent1"/>
                    </a:solidFill>
                    <a:latin typeface="Meiryo UI" panose="020B0604030504040204" pitchFamily="50" charset="-128"/>
                    <a:ea typeface="Meiryo UI" panose="020B0604030504040204" pitchFamily="50" charset="-128"/>
                  </a:rPr>
                  <a:t>問題点 ②</a:t>
                </a:r>
                <a:endParaRPr kumimoji="1" lang="en-US" altLang="ja-JP" sz="1400" b="1" u="sng" dirty="0">
                  <a:solidFill>
                    <a:schemeClr val="accent1"/>
                  </a:solidFill>
                  <a:latin typeface="Meiryo UI" panose="020B0604030504040204" pitchFamily="50" charset="-128"/>
                  <a:ea typeface="Meiryo UI" panose="020B0604030504040204" pitchFamily="50" charset="-128"/>
                </a:endParaRPr>
              </a:p>
            </p:txBody>
          </p:sp>
          <p:sp>
            <p:nvSpPr>
              <p:cNvPr id="90" name="テキスト ボックス 89">
                <a:extLst>
                  <a:ext uri="{FF2B5EF4-FFF2-40B4-BE49-F238E27FC236}">
                    <a16:creationId xmlns:a16="http://schemas.microsoft.com/office/drawing/2014/main" id="{D34E2206-0C18-6C5B-56BD-5B74D54359D3}"/>
                  </a:ext>
                </a:extLst>
              </p:cNvPr>
              <p:cNvSpPr txBox="1"/>
              <p:nvPr/>
            </p:nvSpPr>
            <p:spPr>
              <a:xfrm>
                <a:off x="5020011" y="1238044"/>
                <a:ext cx="3647743" cy="1217941"/>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事業活動収支が支出超過（赤字状態）</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積立資産を取り崩して補填</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積立をする余裕がなくなる</a:t>
                </a:r>
                <a:endParaRPr lang="en-US" altLang="ja-JP" sz="1400" dirty="0">
                  <a:latin typeface="Meiryo UI" panose="020B0604030504040204" pitchFamily="50" charset="-128"/>
                  <a:ea typeface="Meiryo UI" panose="020B0604030504040204" pitchFamily="50" charset="-128"/>
                </a:endParaRPr>
              </a:p>
            </p:txBody>
          </p:sp>
          <p:sp>
            <p:nvSpPr>
              <p:cNvPr id="91" name="矢印: 右 90">
                <a:extLst>
                  <a:ext uri="{FF2B5EF4-FFF2-40B4-BE49-F238E27FC236}">
                    <a16:creationId xmlns:a16="http://schemas.microsoft.com/office/drawing/2014/main" id="{37CBC9FC-D11C-02FD-F368-3741D9D7979F}"/>
                  </a:ext>
                </a:extLst>
              </p:cNvPr>
              <p:cNvSpPr/>
              <p:nvPr/>
            </p:nvSpPr>
            <p:spPr>
              <a:xfrm rot="5400000">
                <a:off x="6589747" y="3779692"/>
                <a:ext cx="508269" cy="2048861"/>
              </a:xfrm>
              <a:prstGeom prst="rightArrow">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8EA6228C-48CC-E7EA-AF7A-B424C1805414}"/>
                  </a:ext>
                </a:extLst>
              </p:cNvPr>
              <p:cNvSpPr txBox="1"/>
              <p:nvPr/>
            </p:nvSpPr>
            <p:spPr>
              <a:xfrm>
                <a:off x="5150234" y="5432591"/>
                <a:ext cx="3419586" cy="737175"/>
              </a:xfrm>
              <a:prstGeom prst="rect">
                <a:avLst/>
              </a:prstGeom>
              <a:noFill/>
            </p:spPr>
            <p:txBody>
              <a:bodyPr wrap="square" rtlCol="0">
                <a:spAutoFit/>
              </a:bodyPr>
              <a:lstStyle/>
              <a:p>
                <a:r>
                  <a:rPr kumimoji="1" lang="ja-JP" altLang="en-US" sz="2000" b="1" dirty="0">
                    <a:solidFill>
                      <a:srgbClr val="FF0000"/>
                    </a:solidFill>
                    <a:latin typeface="Meiryo UI" panose="020B0604030504040204" pitchFamily="50" charset="-128"/>
                    <a:ea typeface="Meiryo UI" panose="020B0604030504040204" pitchFamily="50" charset="-128"/>
                  </a:rPr>
                  <a:t>積立資産が尽きる前に収支</a:t>
                </a:r>
                <a:endParaRPr kumimoji="1" lang="en-US" altLang="ja-JP" sz="2000" b="1" dirty="0">
                  <a:solidFill>
                    <a:srgbClr val="FF0000"/>
                  </a:solidFill>
                  <a:latin typeface="Meiryo UI" panose="020B0604030504040204" pitchFamily="50" charset="-128"/>
                  <a:ea typeface="Meiryo UI" panose="020B0604030504040204" pitchFamily="50" charset="-128"/>
                </a:endParaRPr>
              </a:p>
              <a:p>
                <a:r>
                  <a:rPr kumimoji="1" lang="ja-JP" altLang="en-US" sz="2000" b="1" dirty="0">
                    <a:solidFill>
                      <a:srgbClr val="FF0000"/>
                    </a:solidFill>
                    <a:latin typeface="Meiryo UI" panose="020B0604030504040204" pitchFamily="50" charset="-128"/>
                    <a:ea typeface="Meiryo UI" panose="020B0604030504040204" pitchFamily="50" charset="-128"/>
                  </a:rPr>
                  <a:t>構造の改善が必要</a:t>
                </a:r>
                <a:endParaRPr kumimoji="1" lang="en-US" altLang="ja-JP" sz="2000" b="1" dirty="0">
                  <a:solidFill>
                    <a:srgbClr val="FF0000"/>
                  </a:solidFill>
                  <a:latin typeface="Meiryo UI" panose="020B0604030504040204" pitchFamily="50" charset="-128"/>
                  <a:ea typeface="Meiryo UI" panose="020B0604030504040204" pitchFamily="50" charset="-128"/>
                </a:endParaRPr>
              </a:p>
            </p:txBody>
          </p:sp>
          <p:sp>
            <p:nvSpPr>
              <p:cNvPr id="93" name="テキスト ボックス 92">
                <a:extLst>
                  <a:ext uri="{FF2B5EF4-FFF2-40B4-BE49-F238E27FC236}">
                    <a16:creationId xmlns:a16="http://schemas.microsoft.com/office/drawing/2014/main" id="{69768372-8491-4427-9DC1-E8B8A351940E}"/>
                  </a:ext>
                </a:extLst>
              </p:cNvPr>
              <p:cNvSpPr txBox="1"/>
              <p:nvPr/>
            </p:nvSpPr>
            <p:spPr>
              <a:xfrm>
                <a:off x="5046511" y="3080652"/>
                <a:ext cx="3787410" cy="1442299"/>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単年度収支は見かけ上、均衡している</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積立資産を取り崩した結果、均衡しているだけ</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積立をする余裕がなくなる</a:t>
                </a:r>
                <a:endParaRPr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p:txBody>
          </p:sp>
          <p:sp>
            <p:nvSpPr>
              <p:cNvPr id="94" name="正方形/長方形 93">
                <a:extLst>
                  <a:ext uri="{FF2B5EF4-FFF2-40B4-BE49-F238E27FC236}">
                    <a16:creationId xmlns:a16="http://schemas.microsoft.com/office/drawing/2014/main" id="{AE78F64D-9A8D-F0A9-0BBE-C7F2085CAF8A}"/>
                  </a:ext>
                </a:extLst>
              </p:cNvPr>
              <p:cNvSpPr/>
              <p:nvPr/>
            </p:nvSpPr>
            <p:spPr>
              <a:xfrm>
                <a:off x="4880344" y="897775"/>
                <a:ext cx="3932355" cy="1645204"/>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95" name="正方形/長方形 94">
                <a:extLst>
                  <a:ext uri="{FF2B5EF4-FFF2-40B4-BE49-F238E27FC236}">
                    <a16:creationId xmlns:a16="http://schemas.microsoft.com/office/drawing/2014/main" id="{CD61B587-DAA2-880E-2340-1F8325EE70A7}"/>
                  </a:ext>
                </a:extLst>
              </p:cNvPr>
              <p:cNvSpPr/>
              <p:nvPr/>
            </p:nvSpPr>
            <p:spPr>
              <a:xfrm>
                <a:off x="4895665" y="2688056"/>
                <a:ext cx="3928725" cy="1723470"/>
              </a:xfrm>
              <a:prstGeom prst="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grpSp>
        <p:sp>
          <p:nvSpPr>
            <p:cNvPr id="124" name="フレーム 123">
              <a:extLst>
                <a:ext uri="{FF2B5EF4-FFF2-40B4-BE49-F238E27FC236}">
                  <a16:creationId xmlns:a16="http://schemas.microsoft.com/office/drawing/2014/main" id="{E37494BA-0AAA-8B04-C4B3-5CACE5A2A91A}"/>
                </a:ext>
              </a:extLst>
            </p:cNvPr>
            <p:cNvSpPr/>
            <p:nvPr/>
          </p:nvSpPr>
          <p:spPr>
            <a:xfrm>
              <a:off x="4669073" y="4320709"/>
              <a:ext cx="3647704" cy="1038695"/>
            </a:xfrm>
            <a:prstGeom prst="frame">
              <a:avLst>
                <a:gd name="adj1" fmla="val 6631"/>
              </a:avLst>
            </a:prstGeom>
            <a:solidFill>
              <a:schemeClr val="accent6"/>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5" name="タイトル 1">
            <a:extLst>
              <a:ext uri="{FF2B5EF4-FFF2-40B4-BE49-F238E27FC236}">
                <a16:creationId xmlns:a16="http://schemas.microsoft.com/office/drawing/2014/main" id="{762BF2D2-C8E5-370C-8986-3326B962F5F5}"/>
              </a:ext>
            </a:extLst>
          </p:cNvPr>
          <p:cNvSpPr txBox="1">
            <a:spLocks/>
          </p:cNvSpPr>
          <p:nvPr/>
        </p:nvSpPr>
        <p:spPr>
          <a:xfrm>
            <a:off x="0" y="227285"/>
            <a:ext cx="8118763" cy="347405"/>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Ⅳ</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収支構造の分析</a:t>
            </a:r>
          </a:p>
        </p:txBody>
      </p:sp>
    </p:spTree>
    <p:extLst>
      <p:ext uri="{BB962C8B-B14F-4D97-AF65-F5344CB8AC3E}">
        <p14:creationId xmlns:p14="http://schemas.microsoft.com/office/powerpoint/2010/main" val="1622528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スライド番号プレースホルダー 31">
            <a:extLst>
              <a:ext uri="{FF2B5EF4-FFF2-40B4-BE49-F238E27FC236}">
                <a16:creationId xmlns:a16="http://schemas.microsoft.com/office/drawing/2014/main" id="{778F4E0E-8924-44CE-96CE-BCF9D7328AFB}"/>
              </a:ext>
            </a:extLst>
          </p:cNvPr>
          <p:cNvSpPr>
            <a:spLocks noGrp="1"/>
          </p:cNvSpPr>
          <p:nvPr>
            <p:ph type="sldNum" sz="quarter" idx="12"/>
          </p:nvPr>
        </p:nvSpPr>
        <p:spPr/>
        <p:txBody>
          <a:bodyPr/>
          <a:lstStyle/>
          <a:p>
            <a:fld id="{D0493EAD-98C2-43FC-AC56-FA71A07A685E}" type="slidenum">
              <a:rPr kumimoji="1" lang="ja-JP" altLang="en-US" smtClean="0"/>
              <a:t>16</a:t>
            </a:fld>
            <a:endParaRPr kumimoji="1" lang="ja-JP" altLang="en-US" dirty="0"/>
          </a:p>
        </p:txBody>
      </p:sp>
      <p:grpSp>
        <p:nvGrpSpPr>
          <p:cNvPr id="118" name="グループ化 117">
            <a:extLst>
              <a:ext uri="{FF2B5EF4-FFF2-40B4-BE49-F238E27FC236}">
                <a16:creationId xmlns:a16="http://schemas.microsoft.com/office/drawing/2014/main" id="{83E9AC29-67CF-E6CC-3EEC-50EFA6878DB2}"/>
              </a:ext>
            </a:extLst>
          </p:cNvPr>
          <p:cNvGrpSpPr/>
          <p:nvPr/>
        </p:nvGrpSpPr>
        <p:grpSpPr>
          <a:xfrm>
            <a:off x="347453" y="936220"/>
            <a:ext cx="3968889" cy="5139738"/>
            <a:chOff x="411137" y="1803259"/>
            <a:chExt cx="3968889" cy="4643779"/>
          </a:xfrm>
        </p:grpSpPr>
        <p:grpSp>
          <p:nvGrpSpPr>
            <p:cNvPr id="102" name="グループ化 101">
              <a:extLst>
                <a:ext uri="{FF2B5EF4-FFF2-40B4-BE49-F238E27FC236}">
                  <a16:creationId xmlns:a16="http://schemas.microsoft.com/office/drawing/2014/main" id="{CBFC3C6C-7918-DFA7-6471-07E09E989133}"/>
                </a:ext>
              </a:extLst>
            </p:cNvPr>
            <p:cNvGrpSpPr/>
            <p:nvPr/>
          </p:nvGrpSpPr>
          <p:grpSpPr>
            <a:xfrm>
              <a:off x="411137" y="2119467"/>
              <a:ext cx="3968889" cy="4327571"/>
              <a:chOff x="370898" y="2194090"/>
              <a:chExt cx="3968889" cy="4327571"/>
            </a:xfrm>
          </p:grpSpPr>
          <p:cxnSp>
            <p:nvCxnSpPr>
              <p:cNvPr id="51" name="直線コネクタ 50">
                <a:extLst>
                  <a:ext uri="{FF2B5EF4-FFF2-40B4-BE49-F238E27FC236}">
                    <a16:creationId xmlns:a16="http://schemas.microsoft.com/office/drawing/2014/main" id="{347BC90F-AC30-F789-408D-1F4AD6A711EC}"/>
                  </a:ext>
                </a:extLst>
              </p:cNvPr>
              <p:cNvCxnSpPr>
                <a:cxnSpLocks/>
              </p:cNvCxnSpPr>
              <p:nvPr/>
            </p:nvCxnSpPr>
            <p:spPr>
              <a:xfrm>
                <a:off x="4238049" y="2579470"/>
                <a:ext cx="0" cy="200569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1" name="グループ化 100">
                <a:extLst>
                  <a:ext uri="{FF2B5EF4-FFF2-40B4-BE49-F238E27FC236}">
                    <a16:creationId xmlns:a16="http://schemas.microsoft.com/office/drawing/2014/main" id="{5C235032-105E-B5D1-5801-4FA48F2DC588}"/>
                  </a:ext>
                </a:extLst>
              </p:cNvPr>
              <p:cNvGrpSpPr/>
              <p:nvPr/>
            </p:nvGrpSpPr>
            <p:grpSpPr>
              <a:xfrm>
                <a:off x="370898" y="2194090"/>
                <a:ext cx="3968889" cy="4327571"/>
                <a:chOff x="370898" y="2194090"/>
                <a:chExt cx="3968889" cy="4327571"/>
              </a:xfrm>
            </p:grpSpPr>
            <p:cxnSp>
              <p:nvCxnSpPr>
                <p:cNvPr id="44" name="直線コネクタ 43">
                  <a:extLst>
                    <a:ext uri="{FF2B5EF4-FFF2-40B4-BE49-F238E27FC236}">
                      <a16:creationId xmlns:a16="http://schemas.microsoft.com/office/drawing/2014/main" id="{BA02FCDB-FFF9-A217-9FEF-E6B4E1C81CA6}"/>
                    </a:ext>
                  </a:extLst>
                </p:cNvPr>
                <p:cNvCxnSpPr>
                  <a:cxnSpLocks/>
                </p:cNvCxnSpPr>
                <p:nvPr/>
              </p:nvCxnSpPr>
              <p:spPr>
                <a:xfrm flipV="1">
                  <a:off x="444708" y="2585220"/>
                  <a:ext cx="0" cy="144473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100" name="グループ化 99">
                  <a:extLst>
                    <a:ext uri="{FF2B5EF4-FFF2-40B4-BE49-F238E27FC236}">
                      <a16:creationId xmlns:a16="http://schemas.microsoft.com/office/drawing/2014/main" id="{56730B6D-70AD-AE1F-3D59-2DEF4143339F}"/>
                    </a:ext>
                  </a:extLst>
                </p:cNvPr>
                <p:cNvGrpSpPr/>
                <p:nvPr/>
              </p:nvGrpSpPr>
              <p:grpSpPr>
                <a:xfrm>
                  <a:off x="370898" y="2194090"/>
                  <a:ext cx="3968889" cy="4327571"/>
                  <a:chOff x="422364" y="1803545"/>
                  <a:chExt cx="3968889" cy="4327571"/>
                </a:xfrm>
              </p:grpSpPr>
              <p:sp>
                <p:nvSpPr>
                  <p:cNvPr id="33" name="テキスト ボックス 32">
                    <a:extLst>
                      <a:ext uri="{FF2B5EF4-FFF2-40B4-BE49-F238E27FC236}">
                        <a16:creationId xmlns:a16="http://schemas.microsoft.com/office/drawing/2014/main" id="{2AEE2AAE-7D7F-E306-5AFB-C48BE76EFAB2}"/>
                      </a:ext>
                    </a:extLst>
                  </p:cNvPr>
                  <p:cNvSpPr txBox="1"/>
                  <p:nvPr/>
                </p:nvSpPr>
                <p:spPr>
                  <a:xfrm>
                    <a:off x="575657" y="2571879"/>
                    <a:ext cx="1838731" cy="669092"/>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・土地改良事業費支出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・付帯事業費支出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・一般管理費支出　等</a:t>
                    </a:r>
                    <a:endParaRPr kumimoji="1" lang="en-US" altLang="ja-JP" sz="1100"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9B7DA871-ADE8-23D1-8481-EB732FC09A26}"/>
                      </a:ext>
                    </a:extLst>
                  </p:cNvPr>
                  <p:cNvSpPr txBox="1"/>
                  <p:nvPr/>
                </p:nvSpPr>
                <p:spPr>
                  <a:xfrm>
                    <a:off x="2459955" y="2541897"/>
                    <a:ext cx="1572186" cy="54225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・土地改良事業収入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・付帯事業収入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・補助金等収入　等</a:t>
                    </a:r>
                    <a:endParaRPr lang="en-US" altLang="ja-JP" sz="11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AA7FCD7B-0124-905A-A5A0-95006CCE2543}"/>
                      </a:ext>
                    </a:extLst>
                  </p:cNvPr>
                  <p:cNvSpPr txBox="1"/>
                  <p:nvPr/>
                </p:nvSpPr>
                <p:spPr>
                  <a:xfrm>
                    <a:off x="578612" y="4505299"/>
                    <a:ext cx="1604518" cy="46129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・特定資産積立支出</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・他会計繰出額</a:t>
                    </a:r>
                    <a:endParaRPr kumimoji="1" lang="en-US" altLang="ja-JP" sz="1100"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4D826ECA-417B-2E92-71AD-5EA3DF6245C4}"/>
                      </a:ext>
                    </a:extLst>
                  </p:cNvPr>
                  <p:cNvSpPr txBox="1"/>
                  <p:nvPr/>
                </p:nvSpPr>
                <p:spPr>
                  <a:xfrm>
                    <a:off x="2565193" y="4484600"/>
                    <a:ext cx="1516607" cy="46129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・特定資産取崩収入</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・他会計繰入金</a:t>
                    </a:r>
                    <a:endParaRPr kumimoji="1" lang="en-US" altLang="ja-JP" sz="1100" dirty="0">
                      <a:latin typeface="Meiryo UI" panose="020B0604030504040204" pitchFamily="50" charset="-128"/>
                      <a:ea typeface="Meiryo UI" panose="020B0604030504040204" pitchFamily="50" charset="-128"/>
                    </a:endParaRPr>
                  </a:p>
                </p:txBody>
              </p:sp>
              <p:grpSp>
                <p:nvGrpSpPr>
                  <p:cNvPr id="99" name="グループ化 98">
                    <a:extLst>
                      <a:ext uri="{FF2B5EF4-FFF2-40B4-BE49-F238E27FC236}">
                        <a16:creationId xmlns:a16="http://schemas.microsoft.com/office/drawing/2014/main" id="{1FB4F1A7-49FB-CD8B-9FD4-796804CFAFF6}"/>
                      </a:ext>
                    </a:extLst>
                  </p:cNvPr>
                  <p:cNvGrpSpPr/>
                  <p:nvPr/>
                </p:nvGrpSpPr>
                <p:grpSpPr>
                  <a:xfrm>
                    <a:off x="422364" y="1803545"/>
                    <a:ext cx="3968889" cy="4327571"/>
                    <a:chOff x="422364" y="1846217"/>
                    <a:chExt cx="3968889" cy="4327571"/>
                  </a:xfrm>
                </p:grpSpPr>
                <p:grpSp>
                  <p:nvGrpSpPr>
                    <p:cNvPr id="2" name="グループ化 1">
                      <a:extLst>
                        <a:ext uri="{FF2B5EF4-FFF2-40B4-BE49-F238E27FC236}">
                          <a16:creationId xmlns:a16="http://schemas.microsoft.com/office/drawing/2014/main" id="{973E1FD0-CED8-E67E-1608-C2D45852C97F}"/>
                        </a:ext>
                      </a:extLst>
                    </p:cNvPr>
                    <p:cNvGrpSpPr/>
                    <p:nvPr/>
                  </p:nvGrpSpPr>
                  <p:grpSpPr>
                    <a:xfrm>
                      <a:off x="422364" y="1846217"/>
                      <a:ext cx="3968889" cy="4327571"/>
                      <a:chOff x="271102" y="1030581"/>
                      <a:chExt cx="4405881" cy="5325769"/>
                    </a:xfrm>
                  </p:grpSpPr>
                  <p:cxnSp>
                    <p:nvCxnSpPr>
                      <p:cNvPr id="3" name="直線コネクタ 2">
                        <a:extLst>
                          <a:ext uri="{FF2B5EF4-FFF2-40B4-BE49-F238E27FC236}">
                            <a16:creationId xmlns:a16="http://schemas.microsoft.com/office/drawing/2014/main" id="{FE0BE694-308B-7CAE-4AC6-40B3B8166EC4}"/>
                          </a:ext>
                        </a:extLst>
                      </p:cNvPr>
                      <p:cNvCxnSpPr>
                        <a:cxnSpLocks/>
                      </p:cNvCxnSpPr>
                      <p:nvPr/>
                    </p:nvCxnSpPr>
                    <p:spPr>
                      <a:xfrm>
                        <a:off x="278247" y="5936051"/>
                        <a:ext cx="4328537" cy="0"/>
                      </a:xfrm>
                      <a:prstGeom prst="line">
                        <a:avLst/>
                      </a:prstGeom>
                      <a:ln w="12700"/>
                    </p:spPr>
                    <p:style>
                      <a:lnRef idx="1">
                        <a:schemeClr val="dk1"/>
                      </a:lnRef>
                      <a:fillRef idx="0">
                        <a:schemeClr val="dk1"/>
                      </a:fillRef>
                      <a:effectRef idx="0">
                        <a:schemeClr val="dk1"/>
                      </a:effectRef>
                      <a:fontRef idx="minor">
                        <a:schemeClr val="tx1"/>
                      </a:fontRef>
                    </p:style>
                  </p:cxnSp>
                  <p:grpSp>
                    <p:nvGrpSpPr>
                      <p:cNvPr id="4" name="グループ化 3">
                        <a:extLst>
                          <a:ext uri="{FF2B5EF4-FFF2-40B4-BE49-F238E27FC236}">
                            <a16:creationId xmlns:a16="http://schemas.microsoft.com/office/drawing/2014/main" id="{25DBEAD3-EAE1-BA69-9E16-3749D116F849}"/>
                          </a:ext>
                        </a:extLst>
                      </p:cNvPr>
                      <p:cNvGrpSpPr/>
                      <p:nvPr/>
                    </p:nvGrpSpPr>
                    <p:grpSpPr>
                      <a:xfrm>
                        <a:off x="271102" y="1030581"/>
                        <a:ext cx="4405881" cy="5325769"/>
                        <a:chOff x="454012" y="1102018"/>
                        <a:chExt cx="4405881" cy="5325769"/>
                      </a:xfrm>
                    </p:grpSpPr>
                    <p:sp>
                      <p:nvSpPr>
                        <p:cNvPr id="8" name="正方形/長方形 7">
                          <a:extLst>
                            <a:ext uri="{FF2B5EF4-FFF2-40B4-BE49-F238E27FC236}">
                              <a16:creationId xmlns:a16="http://schemas.microsoft.com/office/drawing/2014/main" id="{9E2B8B7B-22B8-2562-1CDF-6CFF067DF2AD}"/>
                            </a:ext>
                          </a:extLst>
                        </p:cNvPr>
                        <p:cNvSpPr/>
                        <p:nvPr/>
                      </p:nvSpPr>
                      <p:spPr>
                        <a:xfrm>
                          <a:off x="454012" y="1102018"/>
                          <a:ext cx="4341236" cy="5325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2573B9F9-AB1C-0FC9-3FD1-CC1F28AD8BE8}"/>
                            </a:ext>
                          </a:extLst>
                        </p:cNvPr>
                        <p:cNvCxnSpPr>
                          <a:cxnSpLocks/>
                          <a:stCxn id="8" idx="0"/>
                          <a:endCxn id="8" idx="2"/>
                        </p:cNvCxnSpPr>
                        <p:nvPr/>
                      </p:nvCxnSpPr>
                      <p:spPr>
                        <a:xfrm>
                          <a:off x="2624630" y="1102018"/>
                          <a:ext cx="0" cy="53257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EA06D5E3-D16D-AB87-7F48-25CA66326CAD}"/>
                            </a:ext>
                          </a:extLst>
                        </p:cNvPr>
                        <p:cNvCxnSpPr>
                          <a:cxnSpLocks/>
                        </p:cNvCxnSpPr>
                        <p:nvPr/>
                      </p:nvCxnSpPr>
                      <p:spPr>
                        <a:xfrm>
                          <a:off x="461157" y="1507045"/>
                          <a:ext cx="4337951" cy="12239"/>
                        </a:xfrm>
                        <a:prstGeom prst="line">
                          <a:avLst/>
                        </a:prstGeom>
                        <a:ln w="12700"/>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36740664-6C38-2792-23E7-6A58A1838200}"/>
                            </a:ext>
                          </a:extLst>
                        </p:cNvPr>
                        <p:cNvCxnSpPr>
                          <a:cxnSpLocks/>
                        </p:cNvCxnSpPr>
                        <p:nvPr/>
                      </p:nvCxnSpPr>
                      <p:spPr>
                        <a:xfrm>
                          <a:off x="461157" y="3365474"/>
                          <a:ext cx="2163473"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468C8CFE-84FB-EE09-33C1-A1456F9CBCA1}"/>
                            </a:ext>
                          </a:extLst>
                        </p:cNvPr>
                        <p:cNvCxnSpPr>
                          <a:cxnSpLocks/>
                        </p:cNvCxnSpPr>
                        <p:nvPr/>
                      </p:nvCxnSpPr>
                      <p:spPr>
                        <a:xfrm>
                          <a:off x="2614807" y="4044612"/>
                          <a:ext cx="217488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E51B6534-698B-EA5F-97F7-48E494CB9AC6}"/>
                            </a:ext>
                          </a:extLst>
                        </p:cNvPr>
                        <p:cNvCxnSpPr>
                          <a:cxnSpLocks/>
                        </p:cNvCxnSpPr>
                        <p:nvPr/>
                      </p:nvCxnSpPr>
                      <p:spPr>
                        <a:xfrm>
                          <a:off x="454012" y="5122303"/>
                          <a:ext cx="2152778"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70C72F22-A797-62B0-78A6-F7E41B0934A6}"/>
                            </a:ext>
                          </a:extLst>
                        </p:cNvPr>
                        <p:cNvCxnSpPr>
                          <a:cxnSpLocks/>
                        </p:cNvCxnSpPr>
                        <p:nvPr/>
                      </p:nvCxnSpPr>
                      <p:spPr>
                        <a:xfrm>
                          <a:off x="2641391" y="5122303"/>
                          <a:ext cx="2170042" cy="0"/>
                        </a:xfrm>
                        <a:prstGeom prst="line">
                          <a:avLst/>
                        </a:prstGeom>
                        <a:ln w="12700"/>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20EAB425-2831-474F-9E17-BD1F0F3E6B09}"/>
                            </a:ext>
                          </a:extLst>
                        </p:cNvPr>
                        <p:cNvSpPr txBox="1"/>
                        <p:nvPr/>
                      </p:nvSpPr>
                      <p:spPr>
                        <a:xfrm>
                          <a:off x="1067556" y="1104905"/>
                          <a:ext cx="1187373"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支出の部</a:t>
                          </a:r>
                          <a:endParaRPr kumimoji="1" lang="en-US" altLang="ja-JP" sz="14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AC1E9698-9278-6A77-E92D-BFB254329A2A}"/>
                            </a:ext>
                          </a:extLst>
                        </p:cNvPr>
                        <p:cNvSpPr txBox="1"/>
                        <p:nvPr/>
                      </p:nvSpPr>
                      <p:spPr>
                        <a:xfrm>
                          <a:off x="3160293" y="1116176"/>
                          <a:ext cx="1225633"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収入の部</a:t>
                          </a:r>
                          <a:endParaRPr kumimoji="1" lang="en-US" altLang="ja-JP" sz="1400" dirty="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26853C8E-033D-2A0E-B96C-59FA83F7454A}"/>
                            </a:ext>
                          </a:extLst>
                        </p:cNvPr>
                        <p:cNvSpPr txBox="1"/>
                        <p:nvPr/>
                      </p:nvSpPr>
                      <p:spPr>
                        <a:xfrm>
                          <a:off x="885979" y="6007488"/>
                          <a:ext cx="1511406"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支出の部　計</a:t>
                          </a:r>
                          <a:endParaRPr kumimoji="1"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4A028B18-5982-5DBD-E737-F770B01BC1EE}"/>
                            </a:ext>
                          </a:extLst>
                        </p:cNvPr>
                        <p:cNvSpPr txBox="1"/>
                        <p:nvPr/>
                      </p:nvSpPr>
                      <p:spPr>
                        <a:xfrm>
                          <a:off x="2986738" y="5996210"/>
                          <a:ext cx="1591267" cy="405495"/>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収入の部　計</a:t>
                          </a:r>
                          <a:endParaRPr kumimoji="1" lang="en-US" altLang="ja-JP" sz="14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7F712F3-4979-2E2D-366E-823E4DFB2155}"/>
                            </a:ext>
                          </a:extLst>
                        </p:cNvPr>
                        <p:cNvSpPr txBox="1"/>
                        <p:nvPr/>
                      </p:nvSpPr>
                      <p:spPr>
                        <a:xfrm>
                          <a:off x="596306" y="1703408"/>
                          <a:ext cx="1900617"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事業活動支出</a:t>
                          </a:r>
                          <a:endParaRPr kumimoji="1" lang="en-US" altLang="ja-JP" sz="1400" u="sng"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D4660300-766C-CC0B-8308-265994D499E6}"/>
                            </a:ext>
                          </a:extLst>
                        </p:cNvPr>
                        <p:cNvSpPr txBox="1"/>
                        <p:nvPr/>
                      </p:nvSpPr>
                      <p:spPr>
                        <a:xfrm>
                          <a:off x="2712866" y="1701817"/>
                          <a:ext cx="1947354"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事業活動収入</a:t>
                          </a:r>
                          <a:endParaRPr kumimoji="1" lang="en-US" altLang="ja-JP" sz="1400" b="1" u="sng"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5544EFE5-B9D6-7AF0-F5B0-D3CBC573CEB5}"/>
                            </a:ext>
                          </a:extLst>
                        </p:cNvPr>
                        <p:cNvSpPr txBox="1"/>
                        <p:nvPr/>
                      </p:nvSpPr>
                      <p:spPr>
                        <a:xfrm>
                          <a:off x="602814" y="4069900"/>
                          <a:ext cx="1900617"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事業活動外支出</a:t>
                          </a:r>
                          <a:endParaRPr kumimoji="1" lang="en-US" altLang="ja-JP" sz="1400" b="1" u="sng"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72B4D500-3A79-3414-5682-C300B455A4CD}"/>
                            </a:ext>
                          </a:extLst>
                        </p:cNvPr>
                        <p:cNvSpPr txBox="1"/>
                        <p:nvPr/>
                      </p:nvSpPr>
                      <p:spPr>
                        <a:xfrm>
                          <a:off x="2760358" y="4069900"/>
                          <a:ext cx="2099535" cy="422270"/>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事業活動外収入</a:t>
                          </a:r>
                          <a:endParaRPr kumimoji="1" lang="en-US" altLang="ja-JP" sz="1400" b="1" u="sng"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0F9FE0B3-673F-E066-00B2-EF34CC2998CC}"/>
                            </a:ext>
                          </a:extLst>
                        </p:cNvPr>
                        <p:cNvSpPr txBox="1"/>
                        <p:nvPr/>
                      </p:nvSpPr>
                      <p:spPr>
                        <a:xfrm>
                          <a:off x="3013091" y="5451765"/>
                          <a:ext cx="1583939" cy="405495"/>
                        </a:xfrm>
                        <a:prstGeom prst="rect">
                          <a:avLst/>
                        </a:prstGeom>
                        <a:noFill/>
                        <a:ln>
                          <a:noFill/>
                          <a:prstDash val="sysDash"/>
                        </a:ln>
                      </p:spPr>
                      <p:txBody>
                        <a:bodyPr wrap="square" rtlCol="0">
                          <a:spAutoFit/>
                        </a:bodyPr>
                        <a:lstStyle/>
                        <a:p>
                          <a:r>
                            <a:rPr lang="ja-JP" altLang="en-US" sz="1400" b="1" u="sng" dirty="0">
                              <a:latin typeface="Meiryo UI" panose="020B0604030504040204" pitchFamily="50" charset="-128"/>
                              <a:ea typeface="Meiryo UI" panose="020B0604030504040204" pitchFamily="50" charset="-128"/>
                            </a:rPr>
                            <a:t>前年度繰越金</a:t>
                          </a:r>
                          <a:endParaRPr kumimoji="1" lang="en-US" altLang="ja-JP" sz="1400" b="1" u="sng"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998318A-5CE3-633A-F449-E8A03D52AC1E}"/>
                            </a:ext>
                          </a:extLst>
                        </p:cNvPr>
                        <p:cNvSpPr txBox="1"/>
                        <p:nvPr/>
                      </p:nvSpPr>
                      <p:spPr>
                        <a:xfrm>
                          <a:off x="804495" y="5451765"/>
                          <a:ext cx="1604151" cy="405495"/>
                        </a:xfrm>
                        <a:prstGeom prst="rect">
                          <a:avLst/>
                        </a:prstGeom>
                        <a:noFill/>
                      </p:spPr>
                      <p:txBody>
                        <a:bodyPr wrap="square" rtlCol="0">
                          <a:spAutoFit/>
                        </a:bodyPr>
                        <a:lstStyle/>
                        <a:p>
                          <a:r>
                            <a:rPr lang="ja-JP" altLang="en-US" sz="1400" b="1" u="sng" dirty="0">
                              <a:latin typeface="Meiryo UI" panose="020B0604030504040204" pitchFamily="50" charset="-128"/>
                              <a:ea typeface="Meiryo UI" panose="020B0604030504040204" pitchFamily="50" charset="-128"/>
                            </a:rPr>
                            <a:t>次年度繰越金</a:t>
                          </a:r>
                          <a:endParaRPr kumimoji="1" lang="en-US" altLang="ja-JP" sz="1400" b="1" u="sng" dirty="0">
                            <a:latin typeface="Meiryo UI" panose="020B0604030504040204" pitchFamily="50" charset="-128"/>
                            <a:ea typeface="Meiryo UI" panose="020B0604030504040204" pitchFamily="50" charset="-128"/>
                          </a:endParaRPr>
                        </a:p>
                      </p:txBody>
                    </p:sp>
                    <p:cxnSp>
                      <p:nvCxnSpPr>
                        <p:cNvPr id="30" name="直線コネクタ 29">
                          <a:extLst>
                            <a:ext uri="{FF2B5EF4-FFF2-40B4-BE49-F238E27FC236}">
                              <a16:creationId xmlns:a16="http://schemas.microsoft.com/office/drawing/2014/main" id="{32BBB9A2-6280-5C98-35FF-188BAEA17611}"/>
                            </a:ext>
                          </a:extLst>
                        </p:cNvPr>
                        <p:cNvCxnSpPr>
                          <a:cxnSpLocks/>
                        </p:cNvCxnSpPr>
                        <p:nvPr/>
                      </p:nvCxnSpPr>
                      <p:spPr>
                        <a:xfrm>
                          <a:off x="2625445" y="3361342"/>
                          <a:ext cx="2185989" cy="0"/>
                        </a:xfrm>
                        <a:prstGeom prst="line">
                          <a:avLst/>
                        </a:prstGeom>
                        <a:ln w="38100">
                          <a:solidFill>
                            <a:srgbClr val="FF0000"/>
                          </a:solidFill>
                          <a:prstDash val="sysDash"/>
                        </a:ln>
                      </p:spPr>
                      <p:style>
                        <a:lnRef idx="1">
                          <a:schemeClr val="dk1"/>
                        </a:lnRef>
                        <a:fillRef idx="0">
                          <a:schemeClr val="dk1"/>
                        </a:fillRef>
                        <a:effectRef idx="0">
                          <a:schemeClr val="dk1"/>
                        </a:effectRef>
                        <a:fontRef idx="minor">
                          <a:schemeClr val="tx1"/>
                        </a:fontRef>
                      </p:style>
                    </p:cxnSp>
                  </p:grpSp>
                </p:grpSp>
                <p:grpSp>
                  <p:nvGrpSpPr>
                    <p:cNvPr id="98" name="グループ化 97">
                      <a:extLst>
                        <a:ext uri="{FF2B5EF4-FFF2-40B4-BE49-F238E27FC236}">
                          <a16:creationId xmlns:a16="http://schemas.microsoft.com/office/drawing/2014/main" id="{0FDB0BC6-7A01-1DDC-CEFE-89DF9535F095}"/>
                        </a:ext>
                      </a:extLst>
                    </p:cNvPr>
                    <p:cNvGrpSpPr/>
                    <p:nvPr/>
                  </p:nvGrpSpPr>
                  <p:grpSpPr>
                    <a:xfrm>
                      <a:off x="461314" y="2230686"/>
                      <a:ext cx="3860267" cy="3592414"/>
                      <a:chOff x="452834" y="2239474"/>
                      <a:chExt cx="3860267" cy="3592414"/>
                    </a:xfrm>
                  </p:grpSpPr>
                  <p:cxnSp>
                    <p:nvCxnSpPr>
                      <p:cNvPr id="42" name="直線コネクタ 41">
                        <a:extLst>
                          <a:ext uri="{FF2B5EF4-FFF2-40B4-BE49-F238E27FC236}">
                            <a16:creationId xmlns:a16="http://schemas.microsoft.com/office/drawing/2014/main" id="{2EEC650F-0A99-9649-9312-9DE6F2C6FAFD}"/>
                          </a:ext>
                        </a:extLst>
                      </p:cNvPr>
                      <p:cNvCxnSpPr>
                        <a:cxnSpLocks/>
                      </p:cNvCxnSpPr>
                      <p:nvPr/>
                    </p:nvCxnSpPr>
                    <p:spPr>
                      <a:xfrm>
                        <a:off x="489433" y="3690868"/>
                        <a:ext cx="1915646" cy="637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9E08B26E-47F6-8F2D-9C31-B5F253A04FD9}"/>
                          </a:ext>
                        </a:extLst>
                      </p:cNvPr>
                      <p:cNvCxnSpPr>
                        <a:cxnSpLocks/>
                      </p:cNvCxnSpPr>
                      <p:nvPr/>
                    </p:nvCxnSpPr>
                    <p:spPr>
                      <a:xfrm flipV="1">
                        <a:off x="2378723" y="4215731"/>
                        <a:ext cx="1902312" cy="478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9A4A3C9F-FEBF-0096-75E5-FAC6D2B71FDD}"/>
                          </a:ext>
                        </a:extLst>
                      </p:cNvPr>
                      <p:cNvCxnSpPr>
                        <a:cxnSpLocks/>
                      </p:cNvCxnSpPr>
                      <p:nvPr/>
                    </p:nvCxnSpPr>
                    <p:spPr>
                      <a:xfrm flipV="1">
                        <a:off x="452834" y="2239474"/>
                        <a:ext cx="3860267" cy="6661"/>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5974770E-FDD7-EB4A-BA38-C4704288C345}"/>
                          </a:ext>
                        </a:extLst>
                      </p:cNvPr>
                      <p:cNvCxnSpPr>
                        <a:cxnSpLocks/>
                      </p:cNvCxnSpPr>
                      <p:nvPr/>
                    </p:nvCxnSpPr>
                    <p:spPr>
                      <a:xfrm>
                        <a:off x="2372402" y="3707285"/>
                        <a:ext cx="0" cy="54144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F9754D2F-0745-8DBA-5760-3F5C1D085D7E}"/>
                          </a:ext>
                        </a:extLst>
                      </p:cNvPr>
                      <p:cNvSpPr txBox="1"/>
                      <p:nvPr/>
                    </p:nvSpPr>
                    <p:spPr>
                      <a:xfrm>
                        <a:off x="2825274" y="3798342"/>
                        <a:ext cx="1236036" cy="305885"/>
                      </a:xfrm>
                      <a:prstGeom prst="rect">
                        <a:avLst/>
                      </a:prstGeom>
                      <a:noFill/>
                    </p:spPr>
                    <p:txBody>
                      <a:bodyPr wrap="square" rtlCol="0">
                        <a:spAutoFit/>
                      </a:bodyPr>
                      <a:lstStyle/>
                      <a:p>
                        <a:r>
                          <a:rPr kumimoji="1" lang="ja-JP" altLang="en-US" sz="1600" b="1" u="sng" dirty="0">
                            <a:solidFill>
                              <a:srgbClr val="FF0000"/>
                            </a:solidFill>
                            <a:latin typeface="Meiryo UI" panose="020B0604030504040204" pitchFamily="50" charset="-128"/>
                            <a:ea typeface="Meiryo UI" panose="020B0604030504040204" pitchFamily="50" charset="-128"/>
                          </a:rPr>
                          <a:t>目　標 ①</a:t>
                        </a:r>
                        <a:endParaRPr kumimoji="1" lang="en-US" altLang="ja-JP" sz="1600" b="1" u="sng" dirty="0">
                          <a:solidFill>
                            <a:srgbClr val="FF0000"/>
                          </a:solidFill>
                          <a:latin typeface="Meiryo UI" panose="020B0604030504040204" pitchFamily="50" charset="-128"/>
                          <a:ea typeface="Meiryo UI" panose="020B0604030504040204" pitchFamily="50" charset="-128"/>
                        </a:endParaRPr>
                      </a:p>
                    </p:txBody>
                  </p:sp>
                  <p:cxnSp>
                    <p:nvCxnSpPr>
                      <p:cNvPr id="61" name="直線コネクタ 60">
                        <a:extLst>
                          <a:ext uri="{FF2B5EF4-FFF2-40B4-BE49-F238E27FC236}">
                            <a16:creationId xmlns:a16="http://schemas.microsoft.com/office/drawing/2014/main" id="{677636AB-CF8F-981E-BF22-F961CB48858F}"/>
                          </a:ext>
                        </a:extLst>
                      </p:cNvPr>
                      <p:cNvCxnSpPr>
                        <a:cxnSpLocks/>
                      </p:cNvCxnSpPr>
                      <p:nvPr/>
                    </p:nvCxnSpPr>
                    <p:spPr>
                      <a:xfrm flipV="1">
                        <a:off x="4290405" y="5145649"/>
                        <a:ext cx="0" cy="68623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2" name="直線コネクタ 61">
                        <a:extLst>
                          <a:ext uri="{FF2B5EF4-FFF2-40B4-BE49-F238E27FC236}">
                            <a16:creationId xmlns:a16="http://schemas.microsoft.com/office/drawing/2014/main" id="{41F872FB-EE92-42BD-FCF8-584E75536A7C}"/>
                          </a:ext>
                        </a:extLst>
                      </p:cNvPr>
                      <p:cNvCxnSpPr>
                        <a:cxnSpLocks/>
                      </p:cNvCxnSpPr>
                      <p:nvPr/>
                    </p:nvCxnSpPr>
                    <p:spPr>
                      <a:xfrm flipV="1">
                        <a:off x="456311" y="5121776"/>
                        <a:ext cx="0" cy="71011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2114BD8E-ECC2-B9C5-13E0-15F69269B40B}"/>
                          </a:ext>
                        </a:extLst>
                      </p:cNvPr>
                      <p:cNvCxnSpPr>
                        <a:cxnSpLocks/>
                      </p:cNvCxnSpPr>
                      <p:nvPr/>
                    </p:nvCxnSpPr>
                    <p:spPr>
                      <a:xfrm>
                        <a:off x="456311" y="5138065"/>
                        <a:ext cx="3856790" cy="7584"/>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E3BDB0FC-8F31-F77F-1C7D-9A0EC5B1D629}"/>
                          </a:ext>
                        </a:extLst>
                      </p:cNvPr>
                      <p:cNvCxnSpPr>
                        <a:cxnSpLocks/>
                      </p:cNvCxnSpPr>
                      <p:nvPr/>
                    </p:nvCxnSpPr>
                    <p:spPr>
                      <a:xfrm>
                        <a:off x="456311" y="5831888"/>
                        <a:ext cx="383409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D2CE96C7-464C-A96A-274B-26F59C087FE9}"/>
                          </a:ext>
                        </a:extLst>
                      </p:cNvPr>
                      <p:cNvSpPr txBox="1"/>
                      <p:nvPr/>
                    </p:nvSpPr>
                    <p:spPr>
                      <a:xfrm>
                        <a:off x="1967321" y="5154754"/>
                        <a:ext cx="1214800" cy="305885"/>
                      </a:xfrm>
                      <a:prstGeom prst="rect">
                        <a:avLst/>
                      </a:prstGeom>
                      <a:noFill/>
                    </p:spPr>
                    <p:txBody>
                      <a:bodyPr wrap="square" rtlCol="0">
                        <a:spAutoFit/>
                      </a:bodyPr>
                      <a:lstStyle/>
                      <a:p>
                        <a:r>
                          <a:rPr kumimoji="1" lang="ja-JP" altLang="en-US" sz="1600" b="1" u="sng" dirty="0">
                            <a:solidFill>
                              <a:schemeClr val="accent1"/>
                            </a:solidFill>
                            <a:latin typeface="Meiryo UI" panose="020B0604030504040204" pitchFamily="50" charset="-128"/>
                            <a:ea typeface="Meiryo UI" panose="020B0604030504040204" pitchFamily="50" charset="-128"/>
                          </a:rPr>
                          <a:t>目　標 ②</a:t>
                        </a:r>
                        <a:endParaRPr kumimoji="1" lang="en-US" altLang="ja-JP" sz="1600" b="1" u="sng" dirty="0">
                          <a:solidFill>
                            <a:schemeClr val="accent1"/>
                          </a:solidFill>
                          <a:latin typeface="Meiryo UI" panose="020B0604030504040204" pitchFamily="50" charset="-128"/>
                          <a:ea typeface="Meiryo UI" panose="020B0604030504040204" pitchFamily="50" charset="-128"/>
                        </a:endParaRPr>
                      </a:p>
                    </p:txBody>
                  </p:sp>
                </p:grpSp>
              </p:grpSp>
            </p:grpSp>
          </p:grpSp>
        </p:grpSp>
        <p:sp>
          <p:nvSpPr>
            <p:cNvPr id="115" name="テキスト ボックス 114">
              <a:extLst>
                <a:ext uri="{FF2B5EF4-FFF2-40B4-BE49-F238E27FC236}">
                  <a16:creationId xmlns:a16="http://schemas.microsoft.com/office/drawing/2014/main" id="{6E6E98B4-D2A2-BACE-7C3C-A2BFDA9C28CA}"/>
                </a:ext>
              </a:extLst>
            </p:cNvPr>
            <p:cNvSpPr txBox="1"/>
            <p:nvPr/>
          </p:nvSpPr>
          <p:spPr>
            <a:xfrm>
              <a:off x="1810530" y="1803259"/>
              <a:ext cx="1486873" cy="377436"/>
            </a:xfrm>
            <a:prstGeom prst="rect">
              <a:avLst/>
            </a:prstGeom>
            <a:noFill/>
          </p:spPr>
          <p:txBody>
            <a:bodyPr wrap="square" rtlCol="0">
              <a:spAutoFit/>
            </a:bodyPr>
            <a:lstStyle/>
            <a:p>
              <a:r>
                <a:rPr kumimoji="1" lang="ja-JP" altLang="en-US" sz="1600" b="1" u="sng" dirty="0">
                  <a:latin typeface="Meiryo UI" panose="020B0604030504040204" pitchFamily="50" charset="-128"/>
                  <a:ea typeface="Meiryo UI" panose="020B0604030504040204" pitchFamily="50" charset="-128"/>
                </a:rPr>
                <a:t>収支決算書</a:t>
              </a:r>
            </a:p>
          </p:txBody>
        </p:sp>
      </p:grpSp>
      <p:sp>
        <p:nvSpPr>
          <p:cNvPr id="122" name="テキスト ボックス 121">
            <a:extLst>
              <a:ext uri="{FF2B5EF4-FFF2-40B4-BE49-F238E27FC236}">
                <a16:creationId xmlns:a16="http://schemas.microsoft.com/office/drawing/2014/main" id="{EC955D5A-99B6-7626-642D-CF08D3725BD3}"/>
              </a:ext>
            </a:extLst>
          </p:cNvPr>
          <p:cNvSpPr txBox="1"/>
          <p:nvPr/>
        </p:nvSpPr>
        <p:spPr>
          <a:xfrm>
            <a:off x="442995" y="461743"/>
            <a:ext cx="4847295" cy="369332"/>
          </a:xfrm>
          <a:prstGeom prst="rect">
            <a:avLst/>
          </a:prstGeom>
          <a:noFill/>
        </p:spPr>
        <p:txBody>
          <a:bodyPr wrap="square" rtlCol="0">
            <a:spAutoFit/>
          </a:bodyPr>
          <a:lstStyle/>
          <a:p>
            <a:r>
              <a:rPr kumimoji="1" lang="ja-JP" altLang="en-US" u="sng" dirty="0">
                <a:latin typeface="Meiryo UI" panose="020B0604030504040204" pitchFamily="50" charset="-128"/>
                <a:ea typeface="Meiryo UI" panose="020B0604030504040204" pitchFamily="50" charset="-128"/>
              </a:rPr>
              <a:t>２　土地改良区が目指すべき収支構造　　</a:t>
            </a:r>
          </a:p>
        </p:txBody>
      </p:sp>
      <p:grpSp>
        <p:nvGrpSpPr>
          <p:cNvPr id="16" name="グループ化 15">
            <a:extLst>
              <a:ext uri="{FF2B5EF4-FFF2-40B4-BE49-F238E27FC236}">
                <a16:creationId xmlns:a16="http://schemas.microsoft.com/office/drawing/2014/main" id="{27068630-F327-2521-D5F9-52A7C2C4BE1A}"/>
              </a:ext>
            </a:extLst>
          </p:cNvPr>
          <p:cNvGrpSpPr/>
          <p:nvPr/>
        </p:nvGrpSpPr>
        <p:grpSpPr>
          <a:xfrm>
            <a:off x="4665595" y="1013429"/>
            <a:ext cx="3651182" cy="5365830"/>
            <a:chOff x="4665595" y="1013429"/>
            <a:chExt cx="3651182" cy="4345975"/>
          </a:xfrm>
        </p:grpSpPr>
        <p:grpSp>
          <p:nvGrpSpPr>
            <p:cNvPr id="87" name="グループ化 86">
              <a:extLst>
                <a:ext uri="{FF2B5EF4-FFF2-40B4-BE49-F238E27FC236}">
                  <a16:creationId xmlns:a16="http://schemas.microsoft.com/office/drawing/2014/main" id="{3B55B4B7-C1F6-84F9-57F2-E75A2A560E1A}"/>
                </a:ext>
              </a:extLst>
            </p:cNvPr>
            <p:cNvGrpSpPr/>
            <p:nvPr/>
          </p:nvGrpSpPr>
          <p:grpSpPr>
            <a:xfrm>
              <a:off x="4665595" y="1013429"/>
              <a:ext cx="3637696" cy="4100321"/>
              <a:chOff x="4877257" y="897775"/>
              <a:chExt cx="3947133" cy="5271990"/>
            </a:xfrm>
          </p:grpSpPr>
          <p:sp>
            <p:nvSpPr>
              <p:cNvPr id="88" name="テキスト ボックス 87">
                <a:extLst>
                  <a:ext uri="{FF2B5EF4-FFF2-40B4-BE49-F238E27FC236}">
                    <a16:creationId xmlns:a16="http://schemas.microsoft.com/office/drawing/2014/main" id="{7F5237C6-8070-8ED1-463C-764E4A7A9582}"/>
                  </a:ext>
                </a:extLst>
              </p:cNvPr>
              <p:cNvSpPr txBox="1"/>
              <p:nvPr/>
            </p:nvSpPr>
            <p:spPr>
              <a:xfrm>
                <a:off x="5020012" y="948412"/>
                <a:ext cx="1135296" cy="320511"/>
              </a:xfrm>
              <a:prstGeom prst="rect">
                <a:avLst/>
              </a:prstGeom>
              <a:noFill/>
            </p:spPr>
            <p:txBody>
              <a:bodyPr wrap="square" rtlCol="0">
                <a:spAutoFit/>
              </a:bodyPr>
              <a:lstStyle/>
              <a:p>
                <a:r>
                  <a:rPr kumimoji="1" lang="ja-JP" altLang="en-US" sz="1400" b="1" u="sng" dirty="0">
                    <a:solidFill>
                      <a:srgbClr val="FF0000"/>
                    </a:solidFill>
                    <a:latin typeface="Meiryo UI" panose="020B0604030504040204" pitchFamily="50" charset="-128"/>
                    <a:ea typeface="Meiryo UI" panose="020B0604030504040204" pitchFamily="50" charset="-128"/>
                  </a:rPr>
                  <a:t>目　標</a:t>
                </a:r>
                <a:r>
                  <a:rPr lang="ja-JP" altLang="en-US" sz="1400" b="1" u="sng" dirty="0">
                    <a:solidFill>
                      <a:srgbClr val="FF0000"/>
                    </a:solidFill>
                    <a:latin typeface="Meiryo UI" panose="020B0604030504040204" pitchFamily="50" charset="-128"/>
                    <a:ea typeface="Meiryo UI" panose="020B0604030504040204" pitchFamily="50" charset="-128"/>
                  </a:rPr>
                  <a:t> </a:t>
                </a:r>
                <a:r>
                  <a:rPr kumimoji="1" lang="ja-JP" altLang="en-US" sz="1400" b="1" u="sng" dirty="0">
                    <a:solidFill>
                      <a:srgbClr val="FF0000"/>
                    </a:solidFill>
                    <a:latin typeface="Meiryo UI" panose="020B0604030504040204" pitchFamily="50" charset="-128"/>
                    <a:ea typeface="Meiryo UI" panose="020B0604030504040204" pitchFamily="50" charset="-128"/>
                  </a:rPr>
                  <a:t>①</a:t>
                </a:r>
                <a:endParaRPr kumimoji="1" lang="en-US" altLang="ja-JP" sz="1400" b="1" u="sng" dirty="0">
                  <a:solidFill>
                    <a:srgbClr val="FF0000"/>
                  </a:solidFill>
                  <a:latin typeface="Meiryo UI" panose="020B0604030504040204" pitchFamily="50" charset="-128"/>
                  <a:ea typeface="Meiryo UI" panose="020B0604030504040204" pitchFamily="50" charset="-128"/>
                </a:endParaRPr>
              </a:p>
            </p:txBody>
          </p:sp>
          <p:sp>
            <p:nvSpPr>
              <p:cNvPr id="89" name="テキスト ボックス 88">
                <a:extLst>
                  <a:ext uri="{FF2B5EF4-FFF2-40B4-BE49-F238E27FC236}">
                    <a16:creationId xmlns:a16="http://schemas.microsoft.com/office/drawing/2014/main" id="{09615955-A7CE-8B6B-9FF8-CF9E53B0FD04}"/>
                  </a:ext>
                </a:extLst>
              </p:cNvPr>
              <p:cNvSpPr txBox="1"/>
              <p:nvPr/>
            </p:nvSpPr>
            <p:spPr>
              <a:xfrm>
                <a:off x="5014129" y="2575623"/>
                <a:ext cx="1122770" cy="320511"/>
              </a:xfrm>
              <a:prstGeom prst="rect">
                <a:avLst/>
              </a:prstGeom>
              <a:noFill/>
            </p:spPr>
            <p:txBody>
              <a:bodyPr wrap="square" rtlCol="0">
                <a:spAutoFit/>
              </a:bodyPr>
              <a:lstStyle/>
              <a:p>
                <a:r>
                  <a:rPr kumimoji="1" lang="ja-JP" altLang="en-US" sz="1400" b="1" u="sng" dirty="0">
                    <a:solidFill>
                      <a:schemeClr val="accent1"/>
                    </a:solidFill>
                    <a:latin typeface="Meiryo UI" panose="020B0604030504040204" pitchFamily="50" charset="-128"/>
                    <a:ea typeface="Meiryo UI" panose="020B0604030504040204" pitchFamily="50" charset="-128"/>
                  </a:rPr>
                  <a:t>目　標 ②</a:t>
                </a:r>
                <a:endParaRPr kumimoji="1" lang="en-US" altLang="ja-JP" sz="1400" b="1" u="sng" dirty="0">
                  <a:solidFill>
                    <a:schemeClr val="accent1"/>
                  </a:solidFill>
                  <a:latin typeface="Meiryo UI" panose="020B0604030504040204" pitchFamily="50" charset="-128"/>
                  <a:ea typeface="Meiryo UI" panose="020B0604030504040204" pitchFamily="50" charset="-128"/>
                </a:endParaRPr>
              </a:p>
            </p:txBody>
          </p:sp>
          <p:sp>
            <p:nvSpPr>
              <p:cNvPr id="90" name="テキスト ボックス 89">
                <a:extLst>
                  <a:ext uri="{FF2B5EF4-FFF2-40B4-BE49-F238E27FC236}">
                    <a16:creationId xmlns:a16="http://schemas.microsoft.com/office/drawing/2014/main" id="{D34E2206-0C18-6C5B-56BD-5B74D54359D3}"/>
                  </a:ext>
                </a:extLst>
              </p:cNvPr>
              <p:cNvSpPr txBox="1"/>
              <p:nvPr/>
            </p:nvSpPr>
            <p:spPr>
              <a:xfrm>
                <a:off x="5020011" y="1238044"/>
                <a:ext cx="3804379" cy="769226"/>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事業活動収支を収入超過へ（黒字状態へ）</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プラス分を施設更新等への積立に回す</a:t>
                </a:r>
                <a:endParaRPr lang="en-US" altLang="ja-JP" sz="1400" dirty="0">
                  <a:latin typeface="Meiryo UI" panose="020B0604030504040204" pitchFamily="50" charset="-128"/>
                  <a:ea typeface="Meiryo UI" panose="020B0604030504040204" pitchFamily="50" charset="-128"/>
                </a:endParaRPr>
              </a:p>
            </p:txBody>
          </p:sp>
          <p:sp>
            <p:nvSpPr>
              <p:cNvPr id="91" name="矢印: 右 90">
                <a:extLst>
                  <a:ext uri="{FF2B5EF4-FFF2-40B4-BE49-F238E27FC236}">
                    <a16:creationId xmlns:a16="http://schemas.microsoft.com/office/drawing/2014/main" id="{37CBC9FC-D11C-02FD-F368-3741D9D7979F}"/>
                  </a:ext>
                </a:extLst>
              </p:cNvPr>
              <p:cNvSpPr/>
              <p:nvPr/>
            </p:nvSpPr>
            <p:spPr>
              <a:xfrm rot="5400000">
                <a:off x="6488556" y="3784026"/>
                <a:ext cx="508269" cy="2048861"/>
              </a:xfrm>
              <a:prstGeom prst="rightArrow">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8EA6228C-48CC-E7EA-AF7A-B424C1805414}"/>
                  </a:ext>
                </a:extLst>
              </p:cNvPr>
              <p:cNvSpPr txBox="1"/>
              <p:nvPr/>
            </p:nvSpPr>
            <p:spPr>
              <a:xfrm>
                <a:off x="5150234" y="5432590"/>
                <a:ext cx="3419586" cy="737175"/>
              </a:xfrm>
              <a:prstGeom prst="rect">
                <a:avLst/>
              </a:prstGeom>
              <a:noFill/>
            </p:spPr>
            <p:txBody>
              <a:bodyPr wrap="square" rtlCol="0">
                <a:spAutoFit/>
              </a:bodyPr>
              <a:lstStyle/>
              <a:p>
                <a:r>
                  <a:rPr kumimoji="1" lang="ja-JP" altLang="en-US" sz="2000" b="1" dirty="0">
                    <a:solidFill>
                      <a:srgbClr val="FF0000"/>
                    </a:solidFill>
                    <a:latin typeface="Meiryo UI" panose="020B0604030504040204" pitchFamily="50" charset="-128"/>
                    <a:ea typeface="Meiryo UI" panose="020B0604030504040204" pitchFamily="50" charset="-128"/>
                  </a:rPr>
                  <a:t>積立資産が増加することで将来への備えとなる</a:t>
                </a:r>
                <a:endParaRPr kumimoji="1" lang="en-US" altLang="ja-JP" sz="2000" b="1" dirty="0">
                  <a:solidFill>
                    <a:srgbClr val="FF0000"/>
                  </a:solidFill>
                  <a:latin typeface="Meiryo UI" panose="020B0604030504040204" pitchFamily="50" charset="-128"/>
                  <a:ea typeface="Meiryo UI" panose="020B0604030504040204" pitchFamily="50" charset="-128"/>
                </a:endParaRPr>
              </a:p>
            </p:txBody>
          </p:sp>
          <p:sp>
            <p:nvSpPr>
              <p:cNvPr id="93" name="テキスト ボックス 92">
                <a:extLst>
                  <a:ext uri="{FF2B5EF4-FFF2-40B4-BE49-F238E27FC236}">
                    <a16:creationId xmlns:a16="http://schemas.microsoft.com/office/drawing/2014/main" id="{69768372-8491-4427-9DC1-E8B8A351940E}"/>
                  </a:ext>
                </a:extLst>
              </p:cNvPr>
              <p:cNvSpPr txBox="1"/>
              <p:nvPr/>
            </p:nvSpPr>
            <p:spPr>
              <a:xfrm>
                <a:off x="5028103" y="2891245"/>
                <a:ext cx="3787410" cy="1442299"/>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実質の単年度収支を均衡に</a:t>
                </a:r>
                <a:endParaRPr kumimoji="1"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事業活動での収入超過分を積立に回すことで</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繰越金が均衡</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必要な運転資金の一定額を確保</a:t>
                </a:r>
                <a:endParaRPr kumimoji="1" lang="en-US" altLang="ja-JP" sz="1400" dirty="0">
                  <a:latin typeface="Meiryo UI" panose="020B0604030504040204" pitchFamily="50" charset="-128"/>
                  <a:ea typeface="Meiryo UI" panose="020B0604030504040204" pitchFamily="50" charset="-128"/>
                </a:endParaRPr>
              </a:p>
            </p:txBody>
          </p:sp>
          <p:sp>
            <p:nvSpPr>
              <p:cNvPr id="94" name="正方形/長方形 93">
                <a:extLst>
                  <a:ext uri="{FF2B5EF4-FFF2-40B4-BE49-F238E27FC236}">
                    <a16:creationId xmlns:a16="http://schemas.microsoft.com/office/drawing/2014/main" id="{AE78F64D-9A8D-F0A9-0BBE-C7F2085CAF8A}"/>
                  </a:ext>
                </a:extLst>
              </p:cNvPr>
              <p:cNvSpPr/>
              <p:nvPr/>
            </p:nvSpPr>
            <p:spPr>
              <a:xfrm>
                <a:off x="4880344" y="897775"/>
                <a:ext cx="3932355" cy="1388658"/>
              </a:xfrm>
              <a:prstGeom prst="rect">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95" name="正方形/長方形 94">
                <a:extLst>
                  <a:ext uri="{FF2B5EF4-FFF2-40B4-BE49-F238E27FC236}">
                    <a16:creationId xmlns:a16="http://schemas.microsoft.com/office/drawing/2014/main" id="{CD61B587-DAA2-880E-2340-1F8325EE70A7}"/>
                  </a:ext>
                </a:extLst>
              </p:cNvPr>
              <p:cNvSpPr/>
              <p:nvPr/>
            </p:nvSpPr>
            <p:spPr>
              <a:xfrm>
                <a:off x="4877257" y="2512204"/>
                <a:ext cx="3928725" cy="1954595"/>
              </a:xfrm>
              <a:prstGeom prst="rect">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grpSp>
        <p:sp>
          <p:nvSpPr>
            <p:cNvPr id="124" name="フレーム 123">
              <a:extLst>
                <a:ext uri="{FF2B5EF4-FFF2-40B4-BE49-F238E27FC236}">
                  <a16:creationId xmlns:a16="http://schemas.microsoft.com/office/drawing/2014/main" id="{E37494BA-0AAA-8B04-C4B3-5CACE5A2A91A}"/>
                </a:ext>
              </a:extLst>
            </p:cNvPr>
            <p:cNvSpPr/>
            <p:nvPr/>
          </p:nvSpPr>
          <p:spPr>
            <a:xfrm>
              <a:off x="4669073" y="4320709"/>
              <a:ext cx="3647704" cy="1038695"/>
            </a:xfrm>
            <a:prstGeom prst="frame">
              <a:avLst>
                <a:gd name="adj1" fmla="val 6631"/>
              </a:avLst>
            </a:prstGeom>
            <a:solidFill>
              <a:schemeClr val="accent6"/>
            </a:solidFill>
            <a:ln w="28575">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Tree>
    <p:extLst>
      <p:ext uri="{BB962C8B-B14F-4D97-AF65-F5344CB8AC3E}">
        <p14:creationId xmlns:p14="http://schemas.microsoft.com/office/powerpoint/2010/main" val="388548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グラフ 20">
            <a:extLst>
              <a:ext uri="{FF2B5EF4-FFF2-40B4-BE49-F238E27FC236}">
                <a16:creationId xmlns:a16="http://schemas.microsoft.com/office/drawing/2014/main" id="{00000000-0008-0000-0200-000002000000}"/>
              </a:ext>
            </a:extLst>
          </p:cNvPr>
          <p:cNvGraphicFramePr>
            <a:graphicFrameLocks/>
          </p:cNvGraphicFramePr>
          <p:nvPr>
            <p:extLst>
              <p:ext uri="{D42A27DB-BD31-4B8C-83A1-F6EECF244321}">
                <p14:modId xmlns:p14="http://schemas.microsoft.com/office/powerpoint/2010/main" val="3183248622"/>
              </p:ext>
            </p:extLst>
          </p:nvPr>
        </p:nvGraphicFramePr>
        <p:xfrm>
          <a:off x="324339" y="1924545"/>
          <a:ext cx="8495321" cy="4653614"/>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p:cNvSpPr>
            <a:spLocks noGrp="1"/>
          </p:cNvSpPr>
          <p:nvPr>
            <p:ph type="title"/>
          </p:nvPr>
        </p:nvSpPr>
        <p:spPr>
          <a:xfrm>
            <a:off x="0" y="891243"/>
            <a:ext cx="4572000" cy="379703"/>
          </a:xfrm>
        </p:spPr>
        <p:txBody>
          <a:bodyPr>
            <a:normAutofit/>
          </a:bodyPr>
          <a:lstStyle/>
          <a:p>
            <a:r>
              <a:rPr lang="ja-JP" altLang="en-US" sz="1800" b="1" dirty="0">
                <a:latin typeface="Meiryo UI" panose="020B0604030504040204" pitchFamily="50" charset="-128"/>
                <a:ea typeface="Meiryo UI" panose="020B0604030504040204" pitchFamily="50" charset="-128"/>
              </a:rPr>
              <a:t>　　　</a:t>
            </a:r>
            <a:r>
              <a:rPr kumimoji="0"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賦課金の未納理由</a:t>
            </a:r>
            <a:endParaRPr lang="ja-JP" altLang="en-US" sz="1800" b="1"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93D88F92-4FFC-4FDC-B92F-216FF4A5735D}"/>
              </a:ext>
            </a:extLst>
          </p:cNvPr>
          <p:cNvSpPr txBox="1"/>
          <p:nvPr/>
        </p:nvSpPr>
        <p:spPr>
          <a:xfrm>
            <a:off x="7541102" y="6016443"/>
            <a:ext cx="1136850" cy="220188"/>
          </a:xfrm>
          <a:prstGeom prst="rect">
            <a:avLst/>
          </a:prstGeom>
          <a:noFill/>
        </p:spPr>
        <p:txBody>
          <a:bodyPr wrap="none" rtlCol="0">
            <a:spAutoFit/>
          </a:bodyPr>
          <a:lstStyle/>
          <a:p>
            <a:pPr marL="0" marR="0" lvl="0" indent="0" algn="l" defTabSz="422041" rtl="0" eaLnBrk="1" fontAlgn="auto" latinLnBrk="0" hangingPunct="1">
              <a:lnSpc>
                <a:spcPct val="100000"/>
              </a:lnSpc>
              <a:spcBef>
                <a:spcPts val="0"/>
              </a:spcBef>
              <a:spcAft>
                <a:spcPts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（農林水産省調べ）</a:t>
            </a:r>
          </a:p>
        </p:txBody>
      </p:sp>
      <p:sp>
        <p:nvSpPr>
          <p:cNvPr id="6" name="テキスト ボックス 5">
            <a:extLst>
              <a:ext uri="{FF2B5EF4-FFF2-40B4-BE49-F238E27FC236}">
                <a16:creationId xmlns:a16="http://schemas.microsoft.com/office/drawing/2014/main" id="{349179D6-AAF8-4C14-9E88-77837DC1F95C}"/>
              </a:ext>
            </a:extLst>
          </p:cNvPr>
          <p:cNvSpPr txBox="1"/>
          <p:nvPr/>
        </p:nvSpPr>
        <p:spPr>
          <a:xfrm>
            <a:off x="437748" y="1786045"/>
            <a:ext cx="1129972" cy="276999"/>
          </a:xfrm>
          <a:prstGeom prst="rect">
            <a:avLst/>
          </a:prstGeom>
          <a:noFill/>
        </p:spPr>
        <p:txBody>
          <a:bodyPr wrap="square" rtlCol="0">
            <a:spAutoFit/>
          </a:body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土地改良区数</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1">
            <a:extLst>
              <a:ext uri="{FF2B5EF4-FFF2-40B4-BE49-F238E27FC236}">
                <a16:creationId xmlns:a16="http://schemas.microsoft.com/office/drawing/2014/main" id="{F31E680E-7D66-49BA-8E68-3335C99CF9A7}"/>
              </a:ext>
            </a:extLst>
          </p:cNvPr>
          <p:cNvSpPr txBox="1"/>
          <p:nvPr/>
        </p:nvSpPr>
        <p:spPr>
          <a:xfrm>
            <a:off x="1865878" y="2557275"/>
            <a:ext cx="439465"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17.0%</a:t>
            </a:r>
          </a:p>
          <a:p>
            <a:pPr marL="0" marR="0" lvl="0" indent="0" algn="l" defTabSz="422041" rtl="0" eaLnBrk="1" fontAlgn="auto" latinLnBrk="0" hangingPunct="1">
              <a:lnSpc>
                <a:spcPct val="100000"/>
              </a:lnSpc>
              <a:spcBef>
                <a:spcPts val="0"/>
              </a:spcBef>
              <a:spcAft>
                <a:spcPts val="0"/>
              </a:spcAft>
              <a:buClrTx/>
              <a:buSzTx/>
              <a:buFontTx/>
              <a:buNone/>
              <a:tabLst/>
              <a:defRPr/>
            </a:pPr>
            <a:endParaRPr kumimoji="0"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
            <a:extLst>
              <a:ext uri="{FF2B5EF4-FFF2-40B4-BE49-F238E27FC236}">
                <a16:creationId xmlns:a16="http://schemas.microsoft.com/office/drawing/2014/main" id="{2E373A3E-462D-49F2-898F-8A3257B37875}"/>
              </a:ext>
            </a:extLst>
          </p:cNvPr>
          <p:cNvSpPr txBox="1"/>
          <p:nvPr/>
        </p:nvSpPr>
        <p:spPr>
          <a:xfrm>
            <a:off x="2459876" y="2631129"/>
            <a:ext cx="48341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16.4%</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
            <a:extLst>
              <a:ext uri="{FF2B5EF4-FFF2-40B4-BE49-F238E27FC236}">
                <a16:creationId xmlns:a16="http://schemas.microsoft.com/office/drawing/2014/main" id="{31496446-671D-4AA8-A30D-545EFB731BCE}"/>
              </a:ext>
            </a:extLst>
          </p:cNvPr>
          <p:cNvSpPr txBox="1"/>
          <p:nvPr/>
        </p:nvSpPr>
        <p:spPr>
          <a:xfrm>
            <a:off x="3081935" y="2880251"/>
            <a:ext cx="48341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14.3%</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
            <a:extLst>
              <a:ext uri="{FF2B5EF4-FFF2-40B4-BE49-F238E27FC236}">
                <a16:creationId xmlns:a16="http://schemas.microsoft.com/office/drawing/2014/main" id="{5AE52031-86C9-4F3C-BF47-206EFB5B083A}"/>
              </a:ext>
            </a:extLst>
          </p:cNvPr>
          <p:cNvSpPr txBox="1"/>
          <p:nvPr/>
        </p:nvSpPr>
        <p:spPr>
          <a:xfrm>
            <a:off x="3671586" y="3883065"/>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6.2%</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テキスト ボックス 1">
            <a:extLst>
              <a:ext uri="{FF2B5EF4-FFF2-40B4-BE49-F238E27FC236}">
                <a16:creationId xmlns:a16="http://schemas.microsoft.com/office/drawing/2014/main" id="{80E45A80-EE74-4F47-AD20-B2CD9E99E249}"/>
              </a:ext>
            </a:extLst>
          </p:cNvPr>
          <p:cNvSpPr txBox="1"/>
          <p:nvPr/>
        </p:nvSpPr>
        <p:spPr>
          <a:xfrm>
            <a:off x="4339704" y="4232781"/>
            <a:ext cx="438089" cy="187729"/>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3.5%</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テキスト ボックス 1">
            <a:extLst>
              <a:ext uri="{FF2B5EF4-FFF2-40B4-BE49-F238E27FC236}">
                <a16:creationId xmlns:a16="http://schemas.microsoft.com/office/drawing/2014/main" id="{4AEB3435-4C50-4398-BD53-31D6BFC96542}"/>
              </a:ext>
            </a:extLst>
          </p:cNvPr>
          <p:cNvSpPr txBox="1"/>
          <p:nvPr/>
        </p:nvSpPr>
        <p:spPr>
          <a:xfrm>
            <a:off x="4902930" y="4251352"/>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3.2%</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テキスト ボックス 1">
            <a:extLst>
              <a:ext uri="{FF2B5EF4-FFF2-40B4-BE49-F238E27FC236}">
                <a16:creationId xmlns:a16="http://schemas.microsoft.com/office/drawing/2014/main" id="{6CE277D2-20CC-4E5F-8694-6EAE42F442B1}"/>
              </a:ext>
            </a:extLst>
          </p:cNvPr>
          <p:cNvSpPr txBox="1"/>
          <p:nvPr/>
        </p:nvSpPr>
        <p:spPr>
          <a:xfrm>
            <a:off x="5518153" y="4423189"/>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1.8%</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8" name="テキスト ボックス 1">
            <a:extLst>
              <a:ext uri="{FF2B5EF4-FFF2-40B4-BE49-F238E27FC236}">
                <a16:creationId xmlns:a16="http://schemas.microsoft.com/office/drawing/2014/main" id="{8DFACAC6-D929-4E58-B516-B2CFB43B2AE4}"/>
              </a:ext>
            </a:extLst>
          </p:cNvPr>
          <p:cNvSpPr txBox="1"/>
          <p:nvPr/>
        </p:nvSpPr>
        <p:spPr>
          <a:xfrm>
            <a:off x="6184868" y="4423189"/>
            <a:ext cx="439465"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1.8%</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テキスト ボックス 1">
            <a:extLst>
              <a:ext uri="{FF2B5EF4-FFF2-40B4-BE49-F238E27FC236}">
                <a16:creationId xmlns:a16="http://schemas.microsoft.com/office/drawing/2014/main" id="{4019119D-4E24-4B52-BA4C-E4A57C999DE5}"/>
              </a:ext>
            </a:extLst>
          </p:cNvPr>
          <p:cNvSpPr txBox="1"/>
          <p:nvPr/>
        </p:nvSpPr>
        <p:spPr>
          <a:xfrm>
            <a:off x="6767974" y="4457290"/>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1.5%</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テキスト ボックス 1">
            <a:extLst>
              <a:ext uri="{FF2B5EF4-FFF2-40B4-BE49-F238E27FC236}">
                <a16:creationId xmlns:a16="http://schemas.microsoft.com/office/drawing/2014/main" id="{9669C4AD-1A4B-4863-8AE4-BF4B4BA8DE1C}"/>
              </a:ext>
            </a:extLst>
          </p:cNvPr>
          <p:cNvSpPr txBox="1"/>
          <p:nvPr/>
        </p:nvSpPr>
        <p:spPr>
          <a:xfrm>
            <a:off x="8000538" y="3087128"/>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12.7%</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F90EBE2F-B153-40E3-8D22-B3A027D57BCF}"/>
              </a:ext>
            </a:extLst>
          </p:cNvPr>
          <p:cNvSpPr txBox="1"/>
          <p:nvPr/>
        </p:nvSpPr>
        <p:spPr>
          <a:xfrm>
            <a:off x="6682112" y="1416713"/>
            <a:ext cx="2419252" cy="646331"/>
          </a:xfrm>
          <a:prstGeom prst="rect">
            <a:avLst/>
          </a:prstGeom>
          <a:noFill/>
        </p:spPr>
        <p:txBody>
          <a:bodyPr wrap="none" rtlCol="0">
            <a:spAutoFit/>
          </a:bodyPr>
          <a:lstStyle/>
          <a:p>
            <a:pPr marL="0" marR="0" lvl="0" indent="0"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令和３年度調査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22041"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対象地区数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2,034</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地区</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22041"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回答総数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4,354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件（複数回答）</a:t>
            </a:r>
          </a:p>
        </p:txBody>
      </p:sp>
      <p:sp>
        <p:nvSpPr>
          <p:cNvPr id="24" name="正方形/長方形 23">
            <a:extLst>
              <a:ext uri="{FF2B5EF4-FFF2-40B4-BE49-F238E27FC236}">
                <a16:creationId xmlns:a16="http://schemas.microsoft.com/office/drawing/2014/main" id="{CD060B8E-0707-490B-AE87-1B04A1B247DE}"/>
              </a:ext>
            </a:extLst>
          </p:cNvPr>
          <p:cNvSpPr/>
          <p:nvPr/>
        </p:nvSpPr>
        <p:spPr>
          <a:xfrm>
            <a:off x="1164484" y="2106645"/>
            <a:ext cx="635134"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4406" tIns="42203" rIns="84406" bIns="42203"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20.6%</a:t>
            </a:r>
            <a:r>
              <a:rPr kumimoji="0"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endPar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2" name="テキスト ボックス 1">
            <a:extLst>
              <a:ext uri="{FF2B5EF4-FFF2-40B4-BE49-F238E27FC236}">
                <a16:creationId xmlns:a16="http://schemas.microsoft.com/office/drawing/2014/main" id="{24410FD2-257A-4A21-9CDA-094E84F787A9}"/>
              </a:ext>
            </a:extLst>
          </p:cNvPr>
          <p:cNvSpPr txBox="1"/>
          <p:nvPr/>
        </p:nvSpPr>
        <p:spPr>
          <a:xfrm>
            <a:off x="7359987" y="4492459"/>
            <a:ext cx="531751" cy="21307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422041"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0.9%</a:t>
            </a:r>
            <a:endParaRPr kumimoji="0"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C2172E40-29B9-B4D4-46F6-4FC52ED10842}"/>
              </a:ext>
            </a:extLst>
          </p:cNvPr>
          <p:cNvSpPr txBox="1">
            <a:spLocks/>
          </p:cNvSpPr>
          <p:nvPr/>
        </p:nvSpPr>
        <p:spPr>
          <a:xfrm>
            <a:off x="8028384" y="6453336"/>
            <a:ext cx="1115616" cy="40466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63FA20-C340-4DF6-8F1F-34B9EF7D1B2A}" type="slidenum">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タイトル 1">
            <a:extLst>
              <a:ext uri="{FF2B5EF4-FFF2-40B4-BE49-F238E27FC236}">
                <a16:creationId xmlns:a16="http://schemas.microsoft.com/office/drawing/2014/main" id="{B072455F-1338-BD79-E050-FDDBE2075012}"/>
              </a:ext>
            </a:extLst>
          </p:cNvPr>
          <p:cNvSpPr txBox="1">
            <a:spLocks/>
          </p:cNvSpPr>
          <p:nvPr/>
        </p:nvSpPr>
        <p:spPr>
          <a:xfrm>
            <a:off x="-9236" y="319796"/>
            <a:ext cx="8118763" cy="347405"/>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Ⅰ</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賦課金の賦課</a:t>
            </a:r>
          </a:p>
        </p:txBody>
      </p:sp>
    </p:spTree>
    <p:extLst>
      <p:ext uri="{BB962C8B-B14F-4D97-AF65-F5344CB8AC3E}">
        <p14:creationId xmlns:p14="http://schemas.microsoft.com/office/powerpoint/2010/main" val="331585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1138186"/>
            <a:ext cx="8279843" cy="498399"/>
          </a:xfrm>
        </p:spPr>
        <p:txBody>
          <a:bodyPr>
            <a:normAutofit/>
          </a:bodyPr>
          <a:lstStyle/>
          <a:p>
            <a:pPr algn="l">
              <a:defRPr/>
            </a:pPr>
            <a:r>
              <a:rPr lang="ja-JP" altLang="en-US" sz="2100" b="1" dirty="0">
                <a:latin typeface="Meiryo UI" panose="020B0604030504040204" pitchFamily="50" charset="-128"/>
                <a:ea typeface="Meiryo UI" panose="020B0604030504040204" pitchFamily="50" charset="-128"/>
              </a:rPr>
              <a:t>　　　２　賦課金の消滅時効</a:t>
            </a:r>
          </a:p>
        </p:txBody>
      </p:sp>
      <p:sp>
        <p:nvSpPr>
          <p:cNvPr id="5" name="コンテンツ プレースホルダー 4"/>
          <p:cNvSpPr>
            <a:spLocks noGrp="1"/>
          </p:cNvSpPr>
          <p:nvPr>
            <p:ph sz="half" idx="1"/>
          </p:nvPr>
        </p:nvSpPr>
        <p:spPr>
          <a:xfrm>
            <a:off x="677635" y="1898146"/>
            <a:ext cx="7735722" cy="4217538"/>
          </a:xfrm>
          <a:prstGeom prst="rect">
            <a:avLst/>
          </a:prstGeom>
          <a:ln>
            <a:noFill/>
          </a:ln>
        </p:spPr>
        <p:txBody>
          <a:bodyPr>
            <a:noAutofit/>
          </a:bodyPr>
          <a:lstStyle/>
          <a:p>
            <a:pPr marL="0" indent="0">
              <a:buNone/>
              <a:defRPr/>
            </a:pPr>
            <a:r>
              <a:rPr lang="ja-JP" altLang="en-US" sz="1800" b="1" dirty="0">
                <a:latin typeface="Meiryo UI" panose="020B0604030504040204" pitchFamily="50" charset="-128"/>
                <a:ea typeface="Meiryo UI" panose="020B0604030504040204" pitchFamily="50" charset="-128"/>
              </a:rPr>
              <a:t>（１）消滅時効 </a:t>
            </a:r>
            <a:endParaRPr lang="en-US" altLang="ja-JP" sz="1800" b="1"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一定期間行使されない権利を消滅させる制度。　</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① </a:t>
            </a:r>
            <a:r>
              <a:rPr lang="ja-JP" altLang="en-US" sz="1600" b="1" dirty="0">
                <a:latin typeface="Meiryo UI" panose="020B0604030504040204" pitchFamily="50" charset="-128"/>
                <a:ea typeface="Meiryo UI" panose="020B0604030504040204" pitchFamily="50" charset="-128"/>
              </a:rPr>
              <a:t>徴収権</a:t>
            </a:r>
            <a:r>
              <a:rPr lang="ja-JP" altLang="en-US" sz="1600" dirty="0">
                <a:latin typeface="Meiryo UI" panose="020B0604030504040204" pitchFamily="50" charset="-128"/>
                <a:ea typeface="Meiryo UI" panose="020B0604030504040204" pitchFamily="50" charset="-128"/>
              </a:rPr>
              <a:t>　賦課通知書に記載された</a:t>
            </a:r>
            <a:r>
              <a:rPr lang="ja-JP" altLang="en-US" sz="1600" b="1" dirty="0">
                <a:latin typeface="Meiryo UI" panose="020B0604030504040204" pitchFamily="50" charset="-128"/>
                <a:ea typeface="Meiryo UI" panose="020B0604030504040204" pitchFamily="50" charset="-128"/>
              </a:rPr>
              <a:t>納付期限の翌日から５年間　　　</a:t>
            </a:r>
            <a:endParaRPr lang="en-US" altLang="ja-JP" sz="1600" b="1"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② </a:t>
            </a:r>
            <a:r>
              <a:rPr lang="ja-JP" altLang="en-US" sz="1600" b="1" dirty="0">
                <a:latin typeface="Meiryo UI" panose="020B0604030504040204" pitchFamily="50" charset="-128"/>
                <a:ea typeface="Meiryo UI" panose="020B0604030504040204" pitchFamily="50" charset="-128"/>
              </a:rPr>
              <a:t>賦課権</a:t>
            </a:r>
            <a:r>
              <a:rPr lang="ja-JP" altLang="en-US" sz="1600" dirty="0">
                <a:latin typeface="Meiryo UI" panose="020B0604030504040204" pitchFamily="50" charset="-128"/>
                <a:ea typeface="Meiryo UI" panose="020B0604030504040204" pitchFamily="50" charset="-128"/>
              </a:rPr>
              <a:t>　徴収権の時効と同様、</a:t>
            </a:r>
            <a:r>
              <a:rPr lang="ja-JP" altLang="en-US" sz="1600" b="1" dirty="0">
                <a:latin typeface="Meiryo UI" panose="020B0604030504040204" pitchFamily="50" charset="-128"/>
                <a:ea typeface="Meiryo UI" panose="020B0604030504040204" pitchFamily="50" charset="-128"/>
              </a:rPr>
              <a:t>５年間</a:t>
            </a:r>
            <a:endParaRPr lang="en-US" altLang="ja-JP" sz="1600" b="1" dirty="0">
              <a:latin typeface="Meiryo UI" panose="020B0604030504040204" pitchFamily="50" charset="-128"/>
              <a:ea typeface="Meiryo UI" panose="020B0604030504040204" pitchFamily="50" charset="-128"/>
            </a:endParaRPr>
          </a:p>
          <a:p>
            <a:pPr marL="0" indent="0">
              <a:buNone/>
              <a:defRPr/>
            </a:pP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800" b="1" dirty="0">
                <a:latin typeface="Meiryo UI" panose="020B0604030504040204" pitchFamily="50" charset="-128"/>
                <a:ea typeface="Meiryo UI" panose="020B0604030504040204" pitchFamily="50" charset="-128"/>
              </a:rPr>
              <a:t>（２）時効の更新事由</a:t>
            </a:r>
            <a:endParaRPr lang="en-US" altLang="ja-JP" sz="1800" b="1"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「時効の更新」とは、</a:t>
            </a:r>
            <a:r>
              <a:rPr lang="ja-JP" altLang="en-US" sz="1600" dirty="0">
                <a:latin typeface="Meiryo UI" panose="020B0604030504040204" pitchFamily="50" charset="-128"/>
                <a:ea typeface="Meiryo UI" panose="020B0604030504040204" pitchFamily="50" charset="-128"/>
              </a:rPr>
              <a:t>それまで経過した時効時間がリセットされ、</a:t>
            </a:r>
            <a:r>
              <a:rPr lang="ja-JP" altLang="en-US" sz="1600" b="1" dirty="0">
                <a:latin typeface="Meiryo UI" panose="020B0604030504040204" pitchFamily="50" charset="-128"/>
                <a:ea typeface="Meiryo UI" panose="020B0604030504040204" pitchFamily="50" charset="-128"/>
              </a:rPr>
              <a:t>新たにゼロから</a:t>
            </a:r>
            <a:endParaRPr lang="en-US" altLang="ja-JP" sz="1600" b="1" dirty="0">
              <a:latin typeface="Meiryo UI" panose="020B0604030504040204" pitchFamily="50" charset="-128"/>
              <a:ea typeface="Meiryo UI" panose="020B0604030504040204" pitchFamily="50" charset="-128"/>
            </a:endParaRPr>
          </a:p>
          <a:p>
            <a:pPr marL="0" indent="0">
              <a:buNone/>
              <a:defRPr/>
            </a:pPr>
            <a:r>
              <a:rPr lang="ja-JP" altLang="en-US" sz="1600" b="1" dirty="0">
                <a:latin typeface="Meiryo UI" panose="020B0604030504040204" pitchFamily="50" charset="-128"/>
                <a:ea typeface="Meiryo UI" panose="020B0604030504040204" pitchFamily="50" charset="-128"/>
              </a:rPr>
              <a:t>　　　　期間がスタート</a:t>
            </a:r>
            <a:r>
              <a:rPr lang="ja-JP" altLang="en-US" sz="1600" dirty="0">
                <a:latin typeface="Meiryo UI" panose="020B0604030504040204" pitchFamily="50" charset="-128"/>
                <a:ea typeface="Meiryo UI" panose="020B0604030504040204" pitchFamily="50" charset="-128"/>
              </a:rPr>
              <a:t>するもの。その事由の主なものは「督促」と「承認」。</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① </a:t>
            </a:r>
            <a:r>
              <a:rPr lang="ja-JP" altLang="en-US" sz="1600" b="1" dirty="0">
                <a:latin typeface="Meiryo UI" panose="020B0604030504040204" pitchFamily="50" charset="-128"/>
                <a:ea typeface="Meiryo UI" panose="020B0604030504040204" pitchFamily="50" charset="-128"/>
              </a:rPr>
              <a:t>督促</a:t>
            </a:r>
            <a:r>
              <a:rPr lang="ja-JP" altLang="en-US" sz="1600" dirty="0">
                <a:latin typeface="Meiryo UI" panose="020B0604030504040204" pitchFamily="50" charset="-128"/>
                <a:ea typeface="Meiryo UI" panose="020B0604030504040204" pitchFamily="50" charset="-128"/>
              </a:rPr>
              <a:t>（土地改良法第</a:t>
            </a:r>
            <a:r>
              <a:rPr lang="en-US" altLang="ja-JP" sz="1600" dirty="0">
                <a:latin typeface="Meiryo UI" panose="020B0604030504040204" pitchFamily="50" charset="-128"/>
                <a:ea typeface="Meiryo UI" panose="020B0604030504040204" pitchFamily="50" charset="-128"/>
              </a:rPr>
              <a:t>39</a:t>
            </a:r>
            <a:r>
              <a:rPr lang="ja-JP" altLang="en-US" sz="1600" dirty="0">
                <a:latin typeface="Meiryo UI" panose="020B0604030504040204" pitchFamily="50" charset="-128"/>
                <a:ea typeface="Meiryo UI" panose="020B0604030504040204" pitchFamily="50" charset="-128"/>
              </a:rPr>
              <a:t>条第</a:t>
            </a:r>
            <a:r>
              <a:rPr lang="en-US" altLang="ja-JP" sz="1600" dirty="0">
                <a:latin typeface="Meiryo UI" panose="020B0604030504040204" pitchFamily="50" charset="-128"/>
                <a:ea typeface="Meiryo UI" panose="020B0604030504040204" pitchFamily="50" charset="-128"/>
              </a:rPr>
              <a:t>8</a:t>
            </a:r>
            <a:r>
              <a:rPr lang="ja-JP" altLang="en-US" sz="1600" dirty="0">
                <a:latin typeface="Meiryo UI" panose="020B0604030504040204" pitchFamily="50" charset="-128"/>
                <a:ea typeface="Meiryo UI" panose="020B0604030504040204" pitchFamily="50" charset="-128"/>
              </a:rPr>
              <a:t>項）</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督促は１回のみ時効の更新の効力</a:t>
            </a:r>
            <a:r>
              <a:rPr lang="ja-JP" altLang="en-US" sz="1600" dirty="0">
                <a:latin typeface="Meiryo UI" panose="020B0604030504040204" pitchFamily="50" charset="-128"/>
                <a:ea typeface="Meiryo UI" panose="020B0604030504040204" pitchFamily="50" charset="-128"/>
              </a:rPr>
              <a:t>を有する（２回目以降は、支払催促の意）</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② </a:t>
            </a:r>
            <a:r>
              <a:rPr lang="ja-JP" altLang="en-US" sz="1600" b="1" dirty="0">
                <a:latin typeface="Meiryo UI" panose="020B0604030504040204" pitchFamily="50" charset="-128"/>
                <a:ea typeface="Meiryo UI" panose="020B0604030504040204" pitchFamily="50" charset="-128"/>
              </a:rPr>
              <a:t>承認</a:t>
            </a:r>
            <a:r>
              <a:rPr lang="ja-JP" altLang="en-US" sz="1600" dirty="0">
                <a:latin typeface="Meiryo UI" panose="020B0604030504040204" pitchFamily="50" charset="-128"/>
                <a:ea typeface="Meiryo UI" panose="020B0604030504040204" pitchFamily="50" charset="-128"/>
              </a:rPr>
              <a:t>（民法第</a:t>
            </a:r>
            <a:r>
              <a:rPr lang="en-US" altLang="ja-JP" sz="1600" dirty="0">
                <a:latin typeface="Meiryo UI" panose="020B0604030504040204" pitchFamily="50" charset="-128"/>
                <a:ea typeface="Meiryo UI" panose="020B0604030504040204" pitchFamily="50" charset="-128"/>
              </a:rPr>
              <a:t>152</a:t>
            </a:r>
            <a:r>
              <a:rPr lang="ja-JP" altLang="en-US" sz="1600" dirty="0">
                <a:latin typeface="Meiryo UI" panose="020B0604030504040204" pitchFamily="50" charset="-128"/>
                <a:ea typeface="Meiryo UI" panose="020B0604030504040204" pitchFamily="50" charset="-128"/>
              </a:rPr>
              <a:t>条）</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納付誓約、納付期限の延長・納付の猶予・延納の申請、一部納付</a:t>
            </a:r>
            <a:r>
              <a:rPr lang="ja-JP" altLang="en-US" sz="1600" dirty="0">
                <a:latin typeface="Meiryo UI" panose="020B0604030504040204" pitchFamily="50" charset="-128"/>
                <a:ea typeface="Meiryo UI" panose="020B0604030504040204" pitchFamily="50" charset="-128"/>
              </a:rPr>
              <a:t>等</a:t>
            </a:r>
            <a:endParaRPr lang="en-US" altLang="ja-JP" sz="1600" dirty="0">
              <a:latin typeface="Meiryo UI" panose="020B0604030504040204" pitchFamily="50" charset="-128"/>
              <a:ea typeface="Meiryo UI" panose="020B0604030504040204" pitchFamily="50" charset="-128"/>
            </a:endParaRPr>
          </a:p>
        </p:txBody>
      </p:sp>
      <p:sp>
        <p:nvSpPr>
          <p:cNvPr id="7" name="スライド番号プレースホルダー 2">
            <a:extLst>
              <a:ext uri="{FF2B5EF4-FFF2-40B4-BE49-F238E27FC236}">
                <a16:creationId xmlns:a16="http://schemas.microsoft.com/office/drawing/2014/main" id="{8C0110C8-A6D9-C84B-F74A-1819CF04DCBF}"/>
              </a:ext>
            </a:extLst>
          </p:cNvPr>
          <p:cNvSpPr txBox="1">
            <a:spLocks/>
          </p:cNvSpPr>
          <p:nvPr/>
        </p:nvSpPr>
        <p:spPr>
          <a:xfrm>
            <a:off x="8279843" y="6507716"/>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86857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コンテンツ プレースホルダー 4"/>
          <p:cNvSpPr>
            <a:spLocks noGrp="1"/>
          </p:cNvSpPr>
          <p:nvPr>
            <p:ph sz="half" idx="1"/>
          </p:nvPr>
        </p:nvSpPr>
        <p:spPr>
          <a:xfrm>
            <a:off x="544121" y="1320231"/>
            <a:ext cx="7735722" cy="4217538"/>
          </a:xfrm>
          <a:prstGeom prst="rect">
            <a:avLst/>
          </a:prstGeom>
          <a:ln>
            <a:noFill/>
          </a:ln>
        </p:spPr>
        <p:txBody>
          <a:bodyPr>
            <a:noAutofit/>
          </a:bodyPr>
          <a:lstStyle/>
          <a:p>
            <a:pPr marL="0" indent="0">
              <a:buNone/>
              <a:defRPr/>
            </a:pPr>
            <a:r>
              <a:rPr lang="ja-JP" altLang="en-US" sz="1800" b="1" dirty="0">
                <a:latin typeface="Meiryo UI" panose="020B0604030504040204" pitchFamily="50" charset="-128"/>
                <a:ea typeface="Meiryo UI" panose="020B0604030504040204" pitchFamily="50" charset="-128"/>
              </a:rPr>
              <a:t>（３）時効の完成猶予 </a:t>
            </a:r>
            <a:endParaRPr lang="en-US" altLang="ja-JP" sz="1800" b="1"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次に掲げる事由がある場合には、その事由が終了するまでの間は、時効は、完成しない。</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①　裁判上の請求（賦課処分の取消訴訟中等）</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②  催告（催告書、差押予告通知書の送達等による納付の催告）</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③　滞納処分による差押え、換価及び配当</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滞納処分の認可を受けての催告、差押え、換価等の間は時効の完成が猶予される。　　</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行政不服審査請求に係る審理は、これらに含まれていないことに注意。</a:t>
            </a:r>
            <a:endParaRPr lang="en-US" altLang="ja-JP" sz="1600" dirty="0">
              <a:latin typeface="Meiryo UI" panose="020B0604030504040204" pitchFamily="50" charset="-128"/>
              <a:ea typeface="Meiryo UI" panose="020B0604030504040204" pitchFamily="50" charset="-128"/>
            </a:endParaRPr>
          </a:p>
          <a:p>
            <a:pPr marL="0" indent="0">
              <a:buNone/>
              <a:defRPr/>
            </a:pPr>
            <a:r>
              <a:rPr lang="ja-JP" altLang="en-US" sz="1600" dirty="0">
                <a:latin typeface="Meiryo UI" panose="020B0604030504040204" pitchFamily="50" charset="-128"/>
                <a:ea typeface="Meiryo UI" panose="020B0604030504040204" pitchFamily="50" charset="-128"/>
              </a:rPr>
              <a:t>　　　　　　（執行不停止の原則、速やかな処理が必要）</a:t>
            </a:r>
            <a:endParaRPr lang="en-US" altLang="ja-JP" sz="1600" dirty="0">
              <a:latin typeface="Meiryo UI" panose="020B0604030504040204" pitchFamily="50" charset="-128"/>
              <a:ea typeface="Meiryo UI" panose="020B0604030504040204" pitchFamily="50" charset="-128"/>
            </a:endParaRPr>
          </a:p>
        </p:txBody>
      </p:sp>
      <p:sp>
        <p:nvSpPr>
          <p:cNvPr id="7" name="スライド番号プレースホルダー 2">
            <a:extLst>
              <a:ext uri="{FF2B5EF4-FFF2-40B4-BE49-F238E27FC236}">
                <a16:creationId xmlns:a16="http://schemas.microsoft.com/office/drawing/2014/main" id="{8C0110C8-A6D9-C84B-F74A-1819CF04DCBF}"/>
              </a:ext>
            </a:extLst>
          </p:cNvPr>
          <p:cNvSpPr txBox="1">
            <a:spLocks/>
          </p:cNvSpPr>
          <p:nvPr/>
        </p:nvSpPr>
        <p:spPr>
          <a:xfrm>
            <a:off x="8279843" y="6507716"/>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13356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79" name="Rectangle 16"/>
          <p:cNvSpPr>
            <a:spLocks noChangeArrowheads="1"/>
          </p:cNvSpPr>
          <p:nvPr/>
        </p:nvSpPr>
        <p:spPr bwMode="auto">
          <a:xfrm>
            <a:off x="92765" y="1053010"/>
            <a:ext cx="3394014" cy="33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marL="0" marR="0" lvl="0" indent="0" algn="l" defTabSz="422041"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（４）</a:t>
            </a:r>
            <a:r>
              <a:rPr kumimoji="0" lang="ja-JP" altLang="en-US" sz="18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時効の更新のイメージ</a:t>
            </a:r>
          </a:p>
        </p:txBody>
      </p:sp>
      <p:graphicFrame>
        <p:nvGraphicFramePr>
          <p:cNvPr id="3" name="オブジェクト 2">
            <a:extLst>
              <a:ext uri="{FF2B5EF4-FFF2-40B4-BE49-F238E27FC236}">
                <a16:creationId xmlns:a16="http://schemas.microsoft.com/office/drawing/2014/main" id="{72C16AB5-B62C-4598-B8C8-4AF2DC3D2C88}"/>
              </a:ext>
            </a:extLst>
          </p:cNvPr>
          <p:cNvGraphicFramePr>
            <a:graphicFrameLocks noChangeAspect="1"/>
          </p:cNvGraphicFramePr>
          <p:nvPr/>
        </p:nvGraphicFramePr>
        <p:xfrm>
          <a:off x="608013" y="1581150"/>
          <a:ext cx="7918450" cy="3198813"/>
        </p:xfrm>
        <a:graphic>
          <a:graphicData uri="http://schemas.openxmlformats.org/presentationml/2006/ole">
            <mc:AlternateContent xmlns:mc="http://schemas.openxmlformats.org/markup-compatibility/2006">
              <mc:Choice xmlns:v="urn:schemas-microsoft-com:vml" Requires="v">
                <p:oleObj name="Worksheet" r:id="rId3" imgW="7467542" imgH="3019374" progId="Excel.Sheet.12">
                  <p:embed/>
                </p:oleObj>
              </mc:Choice>
              <mc:Fallback>
                <p:oleObj name="Worksheet" r:id="rId3" imgW="7467542" imgH="3019374" progId="Excel.Sheet.12">
                  <p:embed/>
                  <p:pic>
                    <p:nvPicPr>
                      <p:cNvPr id="3" name="オブジェクト 2">
                        <a:extLst>
                          <a:ext uri="{FF2B5EF4-FFF2-40B4-BE49-F238E27FC236}">
                            <a16:creationId xmlns:a16="http://schemas.microsoft.com/office/drawing/2014/main" id="{72C16AB5-B62C-4598-B8C8-4AF2DC3D2C88}"/>
                          </a:ext>
                        </a:extLst>
                      </p:cNvPr>
                      <p:cNvPicPr/>
                      <p:nvPr/>
                    </p:nvPicPr>
                    <p:blipFill>
                      <a:blip r:embed="rId4"/>
                      <a:stretch>
                        <a:fillRect/>
                      </a:stretch>
                    </p:blipFill>
                    <p:spPr>
                      <a:xfrm>
                        <a:off x="608013" y="1581150"/>
                        <a:ext cx="7918450" cy="3198813"/>
                      </a:xfrm>
                      <a:prstGeom prst="rect">
                        <a:avLst/>
                      </a:prstGeom>
                    </p:spPr>
                  </p:pic>
                </p:oleObj>
              </mc:Fallback>
            </mc:AlternateContent>
          </a:graphicData>
        </a:graphic>
      </p:graphicFrame>
      <p:sp>
        <p:nvSpPr>
          <p:cNvPr id="2" name="スライド番号プレースホルダー 2">
            <a:extLst>
              <a:ext uri="{FF2B5EF4-FFF2-40B4-BE49-F238E27FC236}">
                <a16:creationId xmlns:a16="http://schemas.microsoft.com/office/drawing/2014/main" id="{94265CB6-A327-1613-2267-5325091FCC24}"/>
              </a:ext>
            </a:extLst>
          </p:cNvPr>
          <p:cNvSpPr txBox="1">
            <a:spLocks/>
          </p:cNvSpPr>
          <p:nvPr/>
        </p:nvSpPr>
        <p:spPr>
          <a:xfrm>
            <a:off x="8270318" y="6507716"/>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127987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 name="四角形: 角を丸くする 28">
            <a:extLst>
              <a:ext uri="{FF2B5EF4-FFF2-40B4-BE49-F238E27FC236}">
                <a16:creationId xmlns:a16="http://schemas.microsoft.com/office/drawing/2014/main" id="{C539958D-75C2-762F-2A24-CCE16AD9140B}"/>
              </a:ext>
            </a:extLst>
          </p:cNvPr>
          <p:cNvSpPr/>
          <p:nvPr/>
        </p:nvSpPr>
        <p:spPr>
          <a:xfrm>
            <a:off x="4362450" y="1304925"/>
            <a:ext cx="4187804" cy="2123658"/>
          </a:xfrm>
          <a:prstGeom prst="roundRect">
            <a:avLst>
              <a:gd name="adj" fmla="val 5006"/>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 name="字幕 2">
            <a:extLst>
              <a:ext uri="{FF2B5EF4-FFF2-40B4-BE49-F238E27FC236}">
                <a16:creationId xmlns:a16="http://schemas.microsoft.com/office/drawing/2014/main" id="{100407F1-390A-A4E7-FA30-DBD92FA73A8A}"/>
              </a:ext>
            </a:extLst>
          </p:cNvPr>
          <p:cNvSpPr>
            <a:spLocks noGrp="1"/>
          </p:cNvSpPr>
          <p:nvPr>
            <p:ph type="subTitle" idx="1"/>
          </p:nvPr>
        </p:nvSpPr>
        <p:spPr>
          <a:xfrm>
            <a:off x="0" y="622641"/>
            <a:ext cx="8550254" cy="306931"/>
          </a:xfrm>
        </p:spPr>
        <p:txBody>
          <a:bodyPr>
            <a:noAutofit/>
          </a:bodyPr>
          <a:lstStyle/>
          <a:p>
            <a:pPr algn="l"/>
            <a:r>
              <a:rPr kumimoji="1" lang="ja-JP" altLang="en-US" sz="2100" b="1" dirty="0">
                <a:latin typeface="Meiryo UI" panose="020B0604030504040204" pitchFamily="50" charset="-128"/>
                <a:ea typeface="Meiryo UI" panose="020B0604030504040204" pitchFamily="50" charset="-128"/>
              </a:rPr>
              <a:t>　　　</a:t>
            </a:r>
            <a:r>
              <a:rPr kumimoji="1" lang="ja-JP" altLang="en-US" sz="1800" b="1" dirty="0">
                <a:latin typeface="Meiryo UI" panose="020B0604030504040204" pitchFamily="50" charset="-128"/>
                <a:ea typeface="Meiryo UI" panose="020B0604030504040204" pitchFamily="50" charset="-128"/>
              </a:rPr>
              <a:t>（１）賦課処分（処分庁としての土地改良区）</a:t>
            </a:r>
            <a:endParaRPr kumimoji="1" lang="en-US" altLang="ja-JP" sz="1800" b="1" dirty="0">
              <a:latin typeface="Meiryo UI" panose="020B0604030504040204" pitchFamily="50" charset="-128"/>
              <a:ea typeface="Meiryo UI" panose="020B0604030504040204" pitchFamily="50" charset="-128"/>
            </a:endParaRPr>
          </a:p>
        </p:txBody>
      </p:sp>
      <p:sp>
        <p:nvSpPr>
          <p:cNvPr id="20" name="スライド番号プレースホルダー 2">
            <a:extLst>
              <a:ext uri="{FF2B5EF4-FFF2-40B4-BE49-F238E27FC236}">
                <a16:creationId xmlns:a16="http://schemas.microsoft.com/office/drawing/2014/main" id="{A04F3C0C-8F14-DCC2-FA58-39EA7A5E032E}"/>
              </a:ext>
            </a:extLst>
          </p:cNvPr>
          <p:cNvSpPr txBox="1">
            <a:spLocks/>
          </p:cNvSpPr>
          <p:nvPr/>
        </p:nvSpPr>
        <p:spPr>
          <a:xfrm>
            <a:off x="8270318" y="6517241"/>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5" name="テキスト ボックス 24">
            <a:extLst>
              <a:ext uri="{FF2B5EF4-FFF2-40B4-BE49-F238E27FC236}">
                <a16:creationId xmlns:a16="http://schemas.microsoft.com/office/drawing/2014/main" id="{942AAF5A-ED90-312D-8531-9E476B40BA7D}"/>
              </a:ext>
            </a:extLst>
          </p:cNvPr>
          <p:cNvSpPr txBox="1"/>
          <p:nvPr/>
        </p:nvSpPr>
        <p:spPr>
          <a:xfrm>
            <a:off x="4495801" y="1304925"/>
            <a:ext cx="3924300"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（教示）</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この賦課の算定について不服がある場合は、この</a:t>
            </a:r>
            <a:r>
              <a:rPr kumimoji="1" lang="ja-JP" altLang="en-US" sz="1200" b="1" i="0" u="sng"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賦課処分のあったことを知った日の翌日から起算して</a:t>
            </a:r>
            <a:r>
              <a:rPr kumimoji="1" lang="en-US" altLang="ja-JP" sz="1200" b="1" i="0" u="sng"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30</a:t>
            </a:r>
            <a:r>
              <a:rPr kumimoji="1" lang="ja-JP" altLang="en-US" sz="1200" b="1" i="0" u="sng"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mn-cs"/>
              </a:rPr>
              <a:t>日以内に、○○土地改良区に対して審査請求をすることができる</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この賦課の算定について不服がある場合は、上記１の審査請求のほか、この賦課金通知書のあったことを知った日の翌日から起算して６か月以内に、○○土地改良区を被告として、賦課の取消しの訴えを提起することができる。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32" name="表 31">
            <a:extLst>
              <a:ext uri="{FF2B5EF4-FFF2-40B4-BE49-F238E27FC236}">
                <a16:creationId xmlns:a16="http://schemas.microsoft.com/office/drawing/2014/main" id="{AE2A830B-6829-A3B4-806A-F5610B4D7E4B}"/>
              </a:ext>
            </a:extLst>
          </p:cNvPr>
          <p:cNvGraphicFramePr>
            <a:graphicFrameLocks noGrp="1"/>
          </p:cNvGraphicFramePr>
          <p:nvPr/>
        </p:nvGraphicFramePr>
        <p:xfrm>
          <a:off x="3740150" y="1016000"/>
          <a:ext cx="330200" cy="370840"/>
        </p:xfrm>
        <a:graphic>
          <a:graphicData uri="http://schemas.openxmlformats.org/drawingml/2006/table">
            <a:tbl>
              <a:tblPr firstRow="1" bandRow="1">
                <a:tableStyleId>{5C22544A-7EE6-4342-B048-85BDC9FD1C3A}</a:tableStyleId>
              </a:tblPr>
              <a:tblGrid>
                <a:gridCol w="330200">
                  <a:extLst>
                    <a:ext uri="{9D8B030D-6E8A-4147-A177-3AD203B41FA5}">
                      <a16:colId xmlns:a16="http://schemas.microsoft.com/office/drawing/2014/main" val="1358304224"/>
                    </a:ext>
                  </a:extLst>
                </a:gridCol>
              </a:tblGrid>
              <a:tr h="370840">
                <a:tc>
                  <a:txBody>
                    <a:bodyPr/>
                    <a:lstStyle/>
                    <a:p>
                      <a:endParaRPr kumimoji="1" lang="ja-JP" altLang="en-US" dirty="0"/>
                    </a:p>
                  </a:txBody>
                  <a:tcPr>
                    <a:noFill/>
                  </a:tcPr>
                </a:tc>
                <a:extLst>
                  <a:ext uri="{0D108BD9-81ED-4DB2-BD59-A6C34878D82A}">
                    <a16:rowId xmlns:a16="http://schemas.microsoft.com/office/drawing/2014/main" val="2497795778"/>
                  </a:ext>
                </a:extLst>
              </a:tr>
            </a:tbl>
          </a:graphicData>
        </a:graphic>
      </p:graphicFrame>
      <p:pic>
        <p:nvPicPr>
          <p:cNvPr id="33" name="図 32">
            <a:extLst>
              <a:ext uri="{FF2B5EF4-FFF2-40B4-BE49-F238E27FC236}">
                <a16:creationId xmlns:a16="http://schemas.microsoft.com/office/drawing/2014/main" id="{ABE6355A-0DA9-F242-00D1-9A002A0CDC06}"/>
              </a:ext>
            </a:extLst>
          </p:cNvPr>
          <p:cNvPicPr>
            <a:picLocks noChangeAspect="1"/>
          </p:cNvPicPr>
          <p:nvPr/>
        </p:nvPicPr>
        <p:blipFill>
          <a:blip r:embed="rId2"/>
          <a:stretch>
            <a:fillRect/>
          </a:stretch>
        </p:blipFill>
        <p:spPr>
          <a:xfrm>
            <a:off x="541216" y="1068446"/>
            <a:ext cx="8346948" cy="5305044"/>
          </a:xfrm>
          <a:prstGeom prst="rect">
            <a:avLst/>
          </a:prstGeom>
        </p:spPr>
      </p:pic>
      <p:sp>
        <p:nvSpPr>
          <p:cNvPr id="5" name="テキスト ボックス 4">
            <a:extLst>
              <a:ext uri="{FF2B5EF4-FFF2-40B4-BE49-F238E27FC236}">
                <a16:creationId xmlns:a16="http://schemas.microsoft.com/office/drawing/2014/main" id="{DBAF0622-C6EE-A50F-93A8-9955B8483F2B}"/>
              </a:ext>
            </a:extLst>
          </p:cNvPr>
          <p:cNvSpPr txBox="1"/>
          <p:nvPr/>
        </p:nvSpPr>
        <p:spPr>
          <a:xfrm>
            <a:off x="4714689" y="4698059"/>
            <a:ext cx="3356573" cy="58477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C00000"/>
                </a:solidFill>
                <a:effectLst/>
                <a:uLnTx/>
                <a:uFillTx/>
                <a:latin typeface="Calibri" panose="020F0502020204030204"/>
                <a:ea typeface="游ゴシック" panose="020B0400000000000000" pitchFamily="50" charset="-128"/>
                <a:cs typeface="+mn-cs"/>
              </a:rPr>
              <a:t>客観的な賦課基準で、調定事務手続、調定額に誤りが無いこと</a:t>
            </a:r>
          </a:p>
        </p:txBody>
      </p:sp>
      <p:sp>
        <p:nvSpPr>
          <p:cNvPr id="6" name="テキスト ボックス 5">
            <a:extLst>
              <a:ext uri="{FF2B5EF4-FFF2-40B4-BE49-F238E27FC236}">
                <a16:creationId xmlns:a16="http://schemas.microsoft.com/office/drawing/2014/main" id="{6F81866D-3592-6ECF-16DC-AC095AD9AC98}"/>
              </a:ext>
            </a:extLst>
          </p:cNvPr>
          <p:cNvSpPr txBox="1"/>
          <p:nvPr/>
        </p:nvSpPr>
        <p:spPr>
          <a:xfrm>
            <a:off x="4714690" y="4040238"/>
            <a:ext cx="3356573" cy="33855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C00000"/>
                </a:solidFill>
                <a:effectLst/>
                <a:uLnTx/>
                <a:uFillTx/>
                <a:latin typeface="Calibri" panose="020F0502020204030204"/>
                <a:ea typeface="游ゴシック" panose="020B0400000000000000" pitchFamily="50" charset="-128"/>
                <a:cs typeface="+mn-cs"/>
              </a:rPr>
              <a:t>教示に落ちがないこと</a:t>
            </a:r>
            <a:endParaRPr kumimoji="1" lang="ja-JP" altLang="en-US" sz="1800" b="1" i="0" u="none" strike="noStrike" kern="1200" cap="none" spc="0" normalizeH="0" baseline="0" noProof="0" dirty="0">
              <a:ln>
                <a:noFill/>
              </a:ln>
              <a:solidFill>
                <a:srgbClr val="C00000"/>
              </a:solidFill>
              <a:effectLst/>
              <a:uLnTx/>
              <a:uFillTx/>
              <a:latin typeface="Calibri" panose="020F0502020204030204"/>
              <a:ea typeface="游ゴシック" panose="020B0400000000000000" pitchFamily="50" charset="-128"/>
              <a:cs typeface="+mn-cs"/>
            </a:endParaRPr>
          </a:p>
        </p:txBody>
      </p:sp>
      <p:sp>
        <p:nvSpPr>
          <p:cNvPr id="2" name="タイトル 3">
            <a:extLst>
              <a:ext uri="{FF2B5EF4-FFF2-40B4-BE49-F238E27FC236}">
                <a16:creationId xmlns:a16="http://schemas.microsoft.com/office/drawing/2014/main" id="{5310992A-979F-1CBE-1FF3-CC8307545920}"/>
              </a:ext>
            </a:extLst>
          </p:cNvPr>
          <p:cNvSpPr txBox="1">
            <a:spLocks/>
          </p:cNvSpPr>
          <p:nvPr/>
        </p:nvSpPr>
        <p:spPr>
          <a:xfrm>
            <a:off x="-102207" y="124242"/>
            <a:ext cx="8279843" cy="4983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2100" b="1" dirty="0">
                <a:solidFill>
                  <a:prstClr val="black"/>
                </a:solidFill>
                <a:latin typeface="Meiryo UI" panose="020B0604030504040204" pitchFamily="50" charset="-128"/>
                <a:ea typeface="Meiryo UI" panose="020B0604030504040204" pitchFamily="50" charset="-128"/>
              </a:rPr>
              <a:t>　　　３　行政不服審査請求</a:t>
            </a:r>
          </a:p>
        </p:txBody>
      </p:sp>
    </p:spTree>
    <p:extLst>
      <p:ext uri="{BB962C8B-B14F-4D97-AF65-F5344CB8AC3E}">
        <p14:creationId xmlns:p14="http://schemas.microsoft.com/office/powerpoint/2010/main" val="3685441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00407F1-390A-A4E7-FA30-DBD92FA73A8A}"/>
              </a:ext>
            </a:extLst>
          </p:cNvPr>
          <p:cNvSpPr>
            <a:spLocks noGrp="1"/>
          </p:cNvSpPr>
          <p:nvPr>
            <p:ph type="subTitle" idx="1"/>
          </p:nvPr>
        </p:nvSpPr>
        <p:spPr>
          <a:xfrm>
            <a:off x="321266" y="619142"/>
            <a:ext cx="8550254" cy="306931"/>
          </a:xfrm>
        </p:spPr>
        <p:txBody>
          <a:bodyPr>
            <a:noAutofit/>
          </a:bodyPr>
          <a:lstStyle/>
          <a:p>
            <a:pPr algn="l"/>
            <a:r>
              <a:rPr kumimoji="1" lang="ja-JP" altLang="en-US" sz="2100" b="1" dirty="0">
                <a:latin typeface="Meiryo UI" panose="020B0604030504040204" pitchFamily="50" charset="-128"/>
                <a:ea typeface="Meiryo UI" panose="020B0604030504040204" pitchFamily="50" charset="-128"/>
              </a:rPr>
              <a:t>　</a:t>
            </a:r>
            <a:r>
              <a:rPr kumimoji="1" lang="ja-JP" altLang="en-US" sz="1800" b="1" dirty="0">
                <a:latin typeface="Meiryo UI" panose="020B0604030504040204" pitchFamily="50" charset="-128"/>
                <a:ea typeface="Meiryo UI" panose="020B0604030504040204" pitchFamily="50" charset="-128"/>
              </a:rPr>
              <a:t>（２）土地改良区の賦課処分に対する審査請求から裁決までの流れ</a:t>
            </a:r>
            <a:endParaRPr kumimoji="1" lang="en-US" altLang="ja-JP" sz="1800" b="1" dirty="0">
              <a:latin typeface="Meiryo UI" panose="020B0604030504040204" pitchFamily="50" charset="-128"/>
              <a:ea typeface="Meiryo UI" panose="020B0604030504040204" pitchFamily="50" charset="-128"/>
            </a:endParaRPr>
          </a:p>
        </p:txBody>
      </p:sp>
      <p:sp>
        <p:nvSpPr>
          <p:cNvPr id="4" name="矢印: 五方向 3">
            <a:extLst>
              <a:ext uri="{FF2B5EF4-FFF2-40B4-BE49-F238E27FC236}">
                <a16:creationId xmlns:a16="http://schemas.microsoft.com/office/drawing/2014/main" id="{4FBEFBA5-C726-3291-1F74-01B7EB64E37D}"/>
              </a:ext>
            </a:extLst>
          </p:cNvPr>
          <p:cNvSpPr/>
          <p:nvPr/>
        </p:nvSpPr>
        <p:spPr>
          <a:xfrm>
            <a:off x="2288382" y="1163139"/>
            <a:ext cx="1380766" cy="336314"/>
          </a:xfrm>
          <a:prstGeom prst="homePlate">
            <a:avLst/>
          </a:prstGeom>
          <a:solidFill>
            <a:srgbClr val="00B0F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審 査 請 求</a:t>
            </a:r>
          </a:p>
        </p:txBody>
      </p:sp>
      <p:sp>
        <p:nvSpPr>
          <p:cNvPr id="5" name="矢印: 五方向 4">
            <a:extLst>
              <a:ext uri="{FF2B5EF4-FFF2-40B4-BE49-F238E27FC236}">
                <a16:creationId xmlns:a16="http://schemas.microsoft.com/office/drawing/2014/main" id="{2D45FDDB-F056-3188-5E1B-D6519FF502DF}"/>
              </a:ext>
            </a:extLst>
          </p:cNvPr>
          <p:cNvSpPr/>
          <p:nvPr/>
        </p:nvSpPr>
        <p:spPr>
          <a:xfrm>
            <a:off x="4604311" y="1171137"/>
            <a:ext cx="1692160" cy="306931"/>
          </a:xfrm>
          <a:prstGeom prst="homePlate">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審 理 手 続</a:t>
            </a:r>
          </a:p>
        </p:txBody>
      </p:sp>
      <p:sp>
        <p:nvSpPr>
          <p:cNvPr id="6" name="矢印: 五方向 5">
            <a:extLst>
              <a:ext uri="{FF2B5EF4-FFF2-40B4-BE49-F238E27FC236}">
                <a16:creationId xmlns:a16="http://schemas.microsoft.com/office/drawing/2014/main" id="{6C4AEFEA-336A-F4F2-9325-F5A0B184D223}"/>
              </a:ext>
            </a:extLst>
          </p:cNvPr>
          <p:cNvSpPr/>
          <p:nvPr/>
        </p:nvSpPr>
        <p:spPr>
          <a:xfrm>
            <a:off x="7192897" y="1166284"/>
            <a:ext cx="984739" cy="306931"/>
          </a:xfrm>
          <a:prstGeom prst="homePlate">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裁　決</a:t>
            </a:r>
          </a:p>
        </p:txBody>
      </p:sp>
      <p:sp>
        <p:nvSpPr>
          <p:cNvPr id="7" name="正方形/長方形 6">
            <a:extLst>
              <a:ext uri="{FF2B5EF4-FFF2-40B4-BE49-F238E27FC236}">
                <a16:creationId xmlns:a16="http://schemas.microsoft.com/office/drawing/2014/main" id="{6A175A84-C254-6477-94F7-A2AD673D7B90}"/>
              </a:ext>
            </a:extLst>
          </p:cNvPr>
          <p:cNvSpPr/>
          <p:nvPr/>
        </p:nvSpPr>
        <p:spPr>
          <a:xfrm>
            <a:off x="926005" y="1569276"/>
            <a:ext cx="7340777" cy="1313398"/>
          </a:xfrm>
          <a:prstGeom prst="rect">
            <a:avLst/>
          </a:prstGeom>
          <a:solidFill>
            <a:srgbClr val="FFFFC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46"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a:extLst>
              <a:ext uri="{FF2B5EF4-FFF2-40B4-BE49-F238E27FC236}">
                <a16:creationId xmlns:a16="http://schemas.microsoft.com/office/drawing/2014/main" id="{EA095FD8-3F7F-8542-2554-1B8264F280AA}"/>
              </a:ext>
            </a:extLst>
          </p:cNvPr>
          <p:cNvSpPr/>
          <p:nvPr/>
        </p:nvSpPr>
        <p:spPr>
          <a:xfrm>
            <a:off x="926005" y="2984630"/>
            <a:ext cx="7340778" cy="1318616"/>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46"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 name="正方形/長方形 8">
            <a:extLst>
              <a:ext uri="{FF2B5EF4-FFF2-40B4-BE49-F238E27FC236}">
                <a16:creationId xmlns:a16="http://schemas.microsoft.com/office/drawing/2014/main" id="{DB63101D-A3E9-B287-6265-C7838ACFC5A0}"/>
              </a:ext>
            </a:extLst>
          </p:cNvPr>
          <p:cNvSpPr/>
          <p:nvPr/>
        </p:nvSpPr>
        <p:spPr>
          <a:xfrm>
            <a:off x="926005" y="4409915"/>
            <a:ext cx="7340778" cy="1313398"/>
          </a:xfrm>
          <a:prstGeom prst="rect">
            <a:avLst/>
          </a:prstGeom>
          <a:solidFill>
            <a:srgbClr val="FFFFCC"/>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46"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0" name="フローチャート: 端子 9">
            <a:extLst>
              <a:ext uri="{FF2B5EF4-FFF2-40B4-BE49-F238E27FC236}">
                <a16:creationId xmlns:a16="http://schemas.microsoft.com/office/drawing/2014/main" id="{9B81A9AF-DC69-F4FA-BA19-9107A9309796}"/>
              </a:ext>
            </a:extLst>
          </p:cNvPr>
          <p:cNvSpPr/>
          <p:nvPr/>
        </p:nvSpPr>
        <p:spPr>
          <a:xfrm>
            <a:off x="946077" y="2043973"/>
            <a:ext cx="1242872" cy="270291"/>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審査請求人</a:t>
            </a:r>
          </a:p>
        </p:txBody>
      </p:sp>
      <p:sp>
        <p:nvSpPr>
          <p:cNvPr id="11" name="正方形/長方形 10">
            <a:extLst>
              <a:ext uri="{FF2B5EF4-FFF2-40B4-BE49-F238E27FC236}">
                <a16:creationId xmlns:a16="http://schemas.microsoft.com/office/drawing/2014/main" id="{32CDB71D-B18D-C940-B007-BE6710D3CD8F}"/>
              </a:ext>
            </a:extLst>
          </p:cNvPr>
          <p:cNvSpPr/>
          <p:nvPr/>
        </p:nvSpPr>
        <p:spPr>
          <a:xfrm>
            <a:off x="963287" y="2382146"/>
            <a:ext cx="1229318" cy="230199"/>
          </a:xfrm>
          <a:prstGeom prst="rect">
            <a:avLst/>
          </a:prstGeom>
          <a:solidFill>
            <a:srgbClr val="FFFF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（組合員）</a:t>
            </a:r>
          </a:p>
        </p:txBody>
      </p:sp>
      <p:sp>
        <p:nvSpPr>
          <p:cNvPr id="12" name="字幕 2">
            <a:extLst>
              <a:ext uri="{FF2B5EF4-FFF2-40B4-BE49-F238E27FC236}">
                <a16:creationId xmlns:a16="http://schemas.microsoft.com/office/drawing/2014/main" id="{F39BE56E-4062-6493-8D92-BDC188018037}"/>
              </a:ext>
            </a:extLst>
          </p:cNvPr>
          <p:cNvSpPr txBox="1">
            <a:spLocks/>
          </p:cNvSpPr>
          <p:nvPr/>
        </p:nvSpPr>
        <p:spPr>
          <a:xfrm>
            <a:off x="893613" y="5821771"/>
            <a:ext cx="7340777" cy="1030459"/>
          </a:xfrm>
          <a:prstGeom prst="rect">
            <a:avLst/>
          </a:prstGeom>
        </p:spPr>
        <p:txBody>
          <a:bodyPr vert="horz" lIns="63305" tIns="31652" rIns="63305" bIns="31652"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80000"/>
              </a:lnSpc>
              <a:spcBef>
                <a:spcPts val="415"/>
              </a:spcBef>
              <a:spcAft>
                <a:spcPts val="0"/>
              </a:spcAft>
              <a:buClrTx/>
              <a:buSzTx/>
              <a:buFont typeface="Arial" panose="020B0604020202020204" pitchFamily="34" charset="0"/>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①　賦課通知書（賦課処分）に、審査請求できる旨の教示。</a:t>
            </a:r>
            <a:endPar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80000"/>
              </a:lnSpc>
              <a:spcBef>
                <a:spcPts val="415"/>
              </a:spcBef>
              <a:spcAft>
                <a:spcPts val="0"/>
              </a:spcAft>
              <a:buClrTx/>
              <a:buSzTx/>
              <a:buFont typeface="Arial" panose="020B0604020202020204" pitchFamily="34" charset="0"/>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②　土地改良区が処分庁と審査庁を兼ねる。</a:t>
            </a:r>
            <a:endPar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80000"/>
              </a:lnSpc>
              <a:spcBef>
                <a:spcPts val="415"/>
              </a:spcBef>
              <a:spcAft>
                <a:spcPts val="0"/>
              </a:spcAft>
              <a:buClrTx/>
              <a:buSzTx/>
              <a:buFont typeface="Arial" panose="020B0604020202020204" pitchFamily="34" charset="0"/>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③　土地改良区の職員（又は監事）であって、当該請求に係る処分に関与していない者を審理員として指名。</a:t>
            </a:r>
            <a:endPar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80000"/>
              </a:lnSpc>
              <a:spcBef>
                <a:spcPts val="415"/>
              </a:spcBef>
              <a:spcAft>
                <a:spcPts val="0"/>
              </a:spcAft>
              <a:buClrTx/>
              <a:buSzTx/>
              <a:buFont typeface="Arial" panose="020B0604020202020204" pitchFamily="34" charset="0"/>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ア　理事会に出席していた監事は審理員としては不可。</a:t>
            </a:r>
            <a:endPar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80000"/>
              </a:lnSpc>
              <a:spcBef>
                <a:spcPts val="415"/>
              </a:spcBef>
              <a:spcAft>
                <a:spcPts val="0"/>
              </a:spcAft>
              <a:buClrTx/>
              <a:buSzTx/>
              <a:buFont typeface="Arial" panose="020B0604020202020204" pitchFamily="34" charset="0"/>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イ　適当な者がいないときは、外部の者（弁護士等の有識者）に依存（任期付き職員として契約）</a:t>
            </a:r>
            <a:endParaRPr kumimoji="1" lang="en-US" altLang="ja-JP"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フローチャート: 端子 12">
            <a:extLst>
              <a:ext uri="{FF2B5EF4-FFF2-40B4-BE49-F238E27FC236}">
                <a16:creationId xmlns:a16="http://schemas.microsoft.com/office/drawing/2014/main" id="{778BA9D3-1440-C553-6784-2BFA41665CD8}"/>
              </a:ext>
            </a:extLst>
          </p:cNvPr>
          <p:cNvSpPr/>
          <p:nvPr/>
        </p:nvSpPr>
        <p:spPr>
          <a:xfrm>
            <a:off x="950122" y="3406165"/>
            <a:ext cx="1242483" cy="264261"/>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処分庁</a:t>
            </a:r>
          </a:p>
        </p:txBody>
      </p:sp>
      <p:sp>
        <p:nvSpPr>
          <p:cNvPr id="15" name="フローチャート: 端子 14">
            <a:extLst>
              <a:ext uri="{FF2B5EF4-FFF2-40B4-BE49-F238E27FC236}">
                <a16:creationId xmlns:a16="http://schemas.microsoft.com/office/drawing/2014/main" id="{A4A39268-7DE9-76A8-1E26-64514572BCC5}"/>
              </a:ext>
            </a:extLst>
          </p:cNvPr>
          <p:cNvSpPr/>
          <p:nvPr/>
        </p:nvSpPr>
        <p:spPr>
          <a:xfrm>
            <a:off x="949221" y="4638561"/>
            <a:ext cx="1239727" cy="277415"/>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8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審査庁</a:t>
            </a:r>
          </a:p>
        </p:txBody>
      </p:sp>
      <p:sp>
        <p:nvSpPr>
          <p:cNvPr id="16" name="フローチャート: 端子 15">
            <a:extLst>
              <a:ext uri="{FF2B5EF4-FFF2-40B4-BE49-F238E27FC236}">
                <a16:creationId xmlns:a16="http://schemas.microsoft.com/office/drawing/2014/main" id="{E23228C0-024C-7A12-A649-A1D50512E78C}"/>
              </a:ext>
            </a:extLst>
          </p:cNvPr>
          <p:cNvSpPr/>
          <p:nvPr/>
        </p:nvSpPr>
        <p:spPr>
          <a:xfrm>
            <a:off x="947875" y="5365496"/>
            <a:ext cx="1241073" cy="268299"/>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審理員</a:t>
            </a:r>
          </a:p>
        </p:txBody>
      </p:sp>
      <p:sp>
        <p:nvSpPr>
          <p:cNvPr id="17" name="正方形/長方形 16">
            <a:extLst>
              <a:ext uri="{FF2B5EF4-FFF2-40B4-BE49-F238E27FC236}">
                <a16:creationId xmlns:a16="http://schemas.microsoft.com/office/drawing/2014/main" id="{D43C337A-D121-E0CD-6F9B-75F26E4CB4B0}"/>
              </a:ext>
            </a:extLst>
          </p:cNvPr>
          <p:cNvSpPr/>
          <p:nvPr/>
        </p:nvSpPr>
        <p:spPr>
          <a:xfrm>
            <a:off x="942746" y="4944079"/>
            <a:ext cx="1304459" cy="230199"/>
          </a:xfrm>
          <a:prstGeom prst="rect">
            <a:avLst/>
          </a:prstGeom>
          <a:solidFill>
            <a:srgbClr val="FFFF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（土地改良区）</a:t>
            </a:r>
          </a:p>
        </p:txBody>
      </p:sp>
      <p:sp>
        <p:nvSpPr>
          <p:cNvPr id="18" name="正方形/長方形 17">
            <a:extLst>
              <a:ext uri="{FF2B5EF4-FFF2-40B4-BE49-F238E27FC236}">
                <a16:creationId xmlns:a16="http://schemas.microsoft.com/office/drawing/2014/main" id="{0A3126F6-11BC-643C-3C03-A1DF3228E4EE}"/>
              </a:ext>
            </a:extLst>
          </p:cNvPr>
          <p:cNvSpPr/>
          <p:nvPr/>
        </p:nvSpPr>
        <p:spPr>
          <a:xfrm>
            <a:off x="2410690" y="1828159"/>
            <a:ext cx="297343" cy="79849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不服</a:t>
            </a:r>
          </a:p>
        </p:txBody>
      </p:sp>
      <p:sp>
        <p:nvSpPr>
          <p:cNvPr id="19" name="正方形/長方形 18">
            <a:extLst>
              <a:ext uri="{FF2B5EF4-FFF2-40B4-BE49-F238E27FC236}">
                <a16:creationId xmlns:a16="http://schemas.microsoft.com/office/drawing/2014/main" id="{B805B2C0-32E4-200E-6AA4-DDB450ABAE41}"/>
              </a:ext>
            </a:extLst>
          </p:cNvPr>
          <p:cNvSpPr/>
          <p:nvPr/>
        </p:nvSpPr>
        <p:spPr>
          <a:xfrm>
            <a:off x="2979433" y="1612417"/>
            <a:ext cx="282956" cy="122711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審査請求書</a:t>
            </a:r>
          </a:p>
        </p:txBody>
      </p:sp>
      <p:sp>
        <p:nvSpPr>
          <p:cNvPr id="21" name="正方形/長方形 20">
            <a:extLst>
              <a:ext uri="{FF2B5EF4-FFF2-40B4-BE49-F238E27FC236}">
                <a16:creationId xmlns:a16="http://schemas.microsoft.com/office/drawing/2014/main" id="{3C6CA4D6-302E-FFB9-462E-8B767BC8A9E2}"/>
              </a:ext>
            </a:extLst>
          </p:cNvPr>
          <p:cNvSpPr/>
          <p:nvPr/>
        </p:nvSpPr>
        <p:spPr>
          <a:xfrm>
            <a:off x="2410689" y="3224140"/>
            <a:ext cx="297343" cy="100203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賦課処分</a:t>
            </a:r>
          </a:p>
        </p:txBody>
      </p:sp>
      <p:sp>
        <p:nvSpPr>
          <p:cNvPr id="22" name="フローチャート: 端子 21">
            <a:extLst>
              <a:ext uri="{FF2B5EF4-FFF2-40B4-BE49-F238E27FC236}">
                <a16:creationId xmlns:a16="http://schemas.microsoft.com/office/drawing/2014/main" id="{3FEE4D0D-36A9-8FCC-1BFF-FF4E59BAB9D2}"/>
              </a:ext>
            </a:extLst>
          </p:cNvPr>
          <p:cNvSpPr/>
          <p:nvPr/>
        </p:nvSpPr>
        <p:spPr>
          <a:xfrm>
            <a:off x="2240917" y="4919430"/>
            <a:ext cx="1273249" cy="230199"/>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土地改良区</a:t>
            </a:r>
          </a:p>
        </p:txBody>
      </p:sp>
      <p:cxnSp>
        <p:nvCxnSpPr>
          <p:cNvPr id="24" name="直線コネクタ 23">
            <a:extLst>
              <a:ext uri="{FF2B5EF4-FFF2-40B4-BE49-F238E27FC236}">
                <a16:creationId xmlns:a16="http://schemas.microsoft.com/office/drawing/2014/main" id="{FFAA864C-5941-4F27-9F09-7FA33F3C90F0}"/>
              </a:ext>
            </a:extLst>
          </p:cNvPr>
          <p:cNvCxnSpPr>
            <a:cxnSpLocks/>
          </p:cNvCxnSpPr>
          <p:nvPr/>
        </p:nvCxnSpPr>
        <p:spPr>
          <a:xfrm>
            <a:off x="2230466" y="1569276"/>
            <a:ext cx="1832" cy="1308683"/>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直線コネクタ 26">
            <a:extLst>
              <a:ext uri="{FF2B5EF4-FFF2-40B4-BE49-F238E27FC236}">
                <a16:creationId xmlns:a16="http://schemas.microsoft.com/office/drawing/2014/main" id="{C9832078-F475-C12B-97A8-192330059E9D}"/>
              </a:ext>
            </a:extLst>
          </p:cNvPr>
          <p:cNvCxnSpPr>
            <a:cxnSpLocks/>
          </p:cNvCxnSpPr>
          <p:nvPr/>
        </p:nvCxnSpPr>
        <p:spPr>
          <a:xfrm>
            <a:off x="2235399" y="4415918"/>
            <a:ext cx="0" cy="1307397"/>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直線コネクタ 27">
            <a:extLst>
              <a:ext uri="{FF2B5EF4-FFF2-40B4-BE49-F238E27FC236}">
                <a16:creationId xmlns:a16="http://schemas.microsoft.com/office/drawing/2014/main" id="{C33D3BD9-4CA2-643F-F428-43FA2D3EBFA9}"/>
              </a:ext>
            </a:extLst>
          </p:cNvPr>
          <p:cNvCxnSpPr>
            <a:cxnSpLocks/>
          </p:cNvCxnSpPr>
          <p:nvPr/>
        </p:nvCxnSpPr>
        <p:spPr>
          <a:xfrm>
            <a:off x="3735543" y="1174506"/>
            <a:ext cx="37372" cy="4538961"/>
          </a:xfrm>
          <a:prstGeom prst="line">
            <a:avLst/>
          </a:prstGeom>
        </p:spPr>
        <p:style>
          <a:lnRef idx="2">
            <a:schemeClr val="accent1"/>
          </a:lnRef>
          <a:fillRef idx="0">
            <a:schemeClr val="accent1"/>
          </a:fillRef>
          <a:effectRef idx="1">
            <a:schemeClr val="accent1"/>
          </a:effectRef>
          <a:fontRef idx="minor">
            <a:schemeClr val="tx1"/>
          </a:fontRef>
        </p:style>
      </p:cxnSp>
      <p:sp>
        <p:nvSpPr>
          <p:cNvPr id="36" name="正方形/長方形 35">
            <a:extLst>
              <a:ext uri="{FF2B5EF4-FFF2-40B4-BE49-F238E27FC236}">
                <a16:creationId xmlns:a16="http://schemas.microsoft.com/office/drawing/2014/main" id="{98248FFF-E000-C33D-E1D3-8711BF52F7BC}"/>
              </a:ext>
            </a:extLst>
          </p:cNvPr>
          <p:cNvSpPr/>
          <p:nvPr/>
        </p:nvSpPr>
        <p:spPr>
          <a:xfrm>
            <a:off x="4745443" y="3056636"/>
            <a:ext cx="268569" cy="1039153"/>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弁明書</a:t>
            </a:r>
          </a:p>
        </p:txBody>
      </p:sp>
      <p:sp>
        <p:nvSpPr>
          <p:cNvPr id="39" name="正方形/長方形 38">
            <a:extLst>
              <a:ext uri="{FF2B5EF4-FFF2-40B4-BE49-F238E27FC236}">
                <a16:creationId xmlns:a16="http://schemas.microsoft.com/office/drawing/2014/main" id="{2F1E6AC8-5D85-7E11-7504-1392226C6E77}"/>
              </a:ext>
            </a:extLst>
          </p:cNvPr>
          <p:cNvSpPr/>
          <p:nvPr/>
        </p:nvSpPr>
        <p:spPr>
          <a:xfrm>
            <a:off x="7594959" y="4611861"/>
            <a:ext cx="296142" cy="102193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裁</a:t>
            </a:r>
            <a:endParaRPr kumimoji="1" lang="en-US" altLang="ja-JP"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決</a:t>
            </a:r>
          </a:p>
        </p:txBody>
      </p:sp>
      <p:sp>
        <p:nvSpPr>
          <p:cNvPr id="41" name="正方形/長方形 40">
            <a:extLst>
              <a:ext uri="{FF2B5EF4-FFF2-40B4-BE49-F238E27FC236}">
                <a16:creationId xmlns:a16="http://schemas.microsoft.com/office/drawing/2014/main" id="{3C6298EE-8864-5D71-E3C7-B7154FD11FE2}"/>
              </a:ext>
            </a:extLst>
          </p:cNvPr>
          <p:cNvSpPr/>
          <p:nvPr/>
        </p:nvSpPr>
        <p:spPr>
          <a:xfrm>
            <a:off x="6033807" y="4448054"/>
            <a:ext cx="304733" cy="125154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意見書の作成</a:t>
            </a:r>
          </a:p>
        </p:txBody>
      </p:sp>
      <p:sp>
        <p:nvSpPr>
          <p:cNvPr id="46" name="正方形/長方形 45">
            <a:extLst>
              <a:ext uri="{FF2B5EF4-FFF2-40B4-BE49-F238E27FC236}">
                <a16:creationId xmlns:a16="http://schemas.microsoft.com/office/drawing/2014/main" id="{48DFB8FB-7D12-55BC-DA3A-47C5808B2BF9}"/>
              </a:ext>
            </a:extLst>
          </p:cNvPr>
          <p:cNvSpPr/>
          <p:nvPr/>
        </p:nvSpPr>
        <p:spPr>
          <a:xfrm>
            <a:off x="1760877" y="3231888"/>
            <a:ext cx="501968" cy="10331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69"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注②</a:t>
            </a:r>
          </a:p>
        </p:txBody>
      </p:sp>
      <p:sp>
        <p:nvSpPr>
          <p:cNvPr id="47" name="正方形/長方形 46">
            <a:extLst>
              <a:ext uri="{FF2B5EF4-FFF2-40B4-BE49-F238E27FC236}">
                <a16:creationId xmlns:a16="http://schemas.microsoft.com/office/drawing/2014/main" id="{4FEADCDA-2ED4-6D2D-2BF2-342ABFA0EC2C}"/>
              </a:ext>
            </a:extLst>
          </p:cNvPr>
          <p:cNvSpPr/>
          <p:nvPr/>
        </p:nvSpPr>
        <p:spPr>
          <a:xfrm>
            <a:off x="1767749" y="4489615"/>
            <a:ext cx="467649" cy="9561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69"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注②</a:t>
            </a:r>
          </a:p>
        </p:txBody>
      </p:sp>
      <p:sp>
        <p:nvSpPr>
          <p:cNvPr id="48" name="正方形/長方形 47">
            <a:extLst>
              <a:ext uri="{FF2B5EF4-FFF2-40B4-BE49-F238E27FC236}">
                <a16:creationId xmlns:a16="http://schemas.microsoft.com/office/drawing/2014/main" id="{70F4C521-A3C7-4248-E698-2DE97669EB3A}"/>
              </a:ext>
            </a:extLst>
          </p:cNvPr>
          <p:cNvSpPr/>
          <p:nvPr/>
        </p:nvSpPr>
        <p:spPr>
          <a:xfrm>
            <a:off x="2535125" y="3094670"/>
            <a:ext cx="476103" cy="5605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69"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注①</a:t>
            </a:r>
          </a:p>
        </p:txBody>
      </p:sp>
      <p:sp>
        <p:nvSpPr>
          <p:cNvPr id="49" name="正方形/長方形 48">
            <a:extLst>
              <a:ext uri="{FF2B5EF4-FFF2-40B4-BE49-F238E27FC236}">
                <a16:creationId xmlns:a16="http://schemas.microsoft.com/office/drawing/2014/main" id="{E4727168-5443-3510-A950-5DCA2F15B66D}"/>
              </a:ext>
            </a:extLst>
          </p:cNvPr>
          <p:cNvSpPr/>
          <p:nvPr/>
        </p:nvSpPr>
        <p:spPr>
          <a:xfrm>
            <a:off x="3715101" y="4467873"/>
            <a:ext cx="447210" cy="10812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69"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注③</a:t>
            </a:r>
          </a:p>
        </p:txBody>
      </p:sp>
      <p:sp>
        <p:nvSpPr>
          <p:cNvPr id="53" name="フローチャート: 端子 52">
            <a:extLst>
              <a:ext uri="{FF2B5EF4-FFF2-40B4-BE49-F238E27FC236}">
                <a16:creationId xmlns:a16="http://schemas.microsoft.com/office/drawing/2014/main" id="{1EEEFACD-16FC-620B-4F44-96C30D488107}"/>
              </a:ext>
            </a:extLst>
          </p:cNvPr>
          <p:cNvSpPr/>
          <p:nvPr/>
        </p:nvSpPr>
        <p:spPr>
          <a:xfrm rot="5400000">
            <a:off x="4289114" y="4961602"/>
            <a:ext cx="1181226" cy="268569"/>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審理員</a:t>
            </a:r>
          </a:p>
        </p:txBody>
      </p:sp>
      <p:sp>
        <p:nvSpPr>
          <p:cNvPr id="54" name="フローチャート: 端子 53">
            <a:extLst>
              <a:ext uri="{FF2B5EF4-FFF2-40B4-BE49-F238E27FC236}">
                <a16:creationId xmlns:a16="http://schemas.microsoft.com/office/drawing/2014/main" id="{78608EAB-858E-61A2-90E0-0FFD82D47C27}"/>
              </a:ext>
            </a:extLst>
          </p:cNvPr>
          <p:cNvSpPr/>
          <p:nvPr/>
        </p:nvSpPr>
        <p:spPr>
          <a:xfrm rot="5400000">
            <a:off x="6462708" y="4945850"/>
            <a:ext cx="1190218" cy="270159"/>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土地改良区</a:t>
            </a:r>
          </a:p>
        </p:txBody>
      </p:sp>
      <p:sp>
        <p:nvSpPr>
          <p:cNvPr id="55" name="フローチャート: 端子 54">
            <a:extLst>
              <a:ext uri="{FF2B5EF4-FFF2-40B4-BE49-F238E27FC236}">
                <a16:creationId xmlns:a16="http://schemas.microsoft.com/office/drawing/2014/main" id="{D381DC16-90F0-CF6D-04A7-1CB869DC242B}"/>
              </a:ext>
            </a:extLst>
          </p:cNvPr>
          <p:cNvSpPr/>
          <p:nvPr/>
        </p:nvSpPr>
        <p:spPr>
          <a:xfrm rot="5400000">
            <a:off x="7445502" y="2082213"/>
            <a:ext cx="1209750" cy="270159"/>
          </a:xfrm>
          <a:prstGeom prst="flowChartTermina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審査請求人</a:t>
            </a:r>
          </a:p>
        </p:txBody>
      </p:sp>
      <p:cxnSp>
        <p:nvCxnSpPr>
          <p:cNvPr id="59" name="直線コネクタ 58">
            <a:extLst>
              <a:ext uri="{FF2B5EF4-FFF2-40B4-BE49-F238E27FC236}">
                <a16:creationId xmlns:a16="http://schemas.microsoft.com/office/drawing/2014/main" id="{86767AFD-14CB-6404-C789-B260569FD178}"/>
              </a:ext>
            </a:extLst>
          </p:cNvPr>
          <p:cNvCxnSpPr>
            <a:cxnSpLocks/>
            <a:endCxn id="54" idx="1"/>
          </p:cNvCxnSpPr>
          <p:nvPr/>
        </p:nvCxnSpPr>
        <p:spPr>
          <a:xfrm>
            <a:off x="7057816" y="1163139"/>
            <a:ext cx="0" cy="3322682"/>
          </a:xfrm>
          <a:prstGeom prst="line">
            <a:avLst/>
          </a:prstGeom>
        </p:spPr>
        <p:style>
          <a:lnRef idx="2">
            <a:schemeClr val="accent1"/>
          </a:lnRef>
          <a:fillRef idx="0">
            <a:schemeClr val="accent1"/>
          </a:fillRef>
          <a:effectRef idx="1">
            <a:schemeClr val="accent1"/>
          </a:effectRef>
          <a:fontRef idx="minor">
            <a:schemeClr val="tx1"/>
          </a:fontRef>
        </p:style>
      </p:cxnSp>
      <p:cxnSp>
        <p:nvCxnSpPr>
          <p:cNvPr id="62" name="直線矢印コネクタ 61">
            <a:extLst>
              <a:ext uri="{FF2B5EF4-FFF2-40B4-BE49-F238E27FC236}">
                <a16:creationId xmlns:a16="http://schemas.microsoft.com/office/drawing/2014/main" id="{2B9D00DA-10C8-0E90-ED84-DEBA539309E8}"/>
              </a:ext>
            </a:extLst>
          </p:cNvPr>
          <p:cNvCxnSpPr>
            <a:cxnSpLocks/>
            <a:stCxn id="21" idx="0"/>
            <a:endCxn id="18" idx="2"/>
          </p:cNvCxnSpPr>
          <p:nvPr/>
        </p:nvCxnSpPr>
        <p:spPr>
          <a:xfrm flipV="1">
            <a:off x="2559361" y="2626655"/>
            <a:ext cx="1" cy="597485"/>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65" name="直線矢印コネクタ 64">
            <a:extLst>
              <a:ext uri="{FF2B5EF4-FFF2-40B4-BE49-F238E27FC236}">
                <a16:creationId xmlns:a16="http://schemas.microsoft.com/office/drawing/2014/main" id="{883FFBB0-9DA2-91FF-5E30-C70091935E3D}"/>
              </a:ext>
            </a:extLst>
          </p:cNvPr>
          <p:cNvCxnSpPr>
            <a:cxnSpLocks/>
            <a:stCxn id="18" idx="3"/>
            <a:endCxn id="19" idx="1"/>
          </p:cNvCxnSpPr>
          <p:nvPr/>
        </p:nvCxnSpPr>
        <p:spPr>
          <a:xfrm flipV="1">
            <a:off x="2708034" y="2225975"/>
            <a:ext cx="271399" cy="143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67" name="直線矢印コネクタ 66">
            <a:extLst>
              <a:ext uri="{FF2B5EF4-FFF2-40B4-BE49-F238E27FC236}">
                <a16:creationId xmlns:a16="http://schemas.microsoft.com/office/drawing/2014/main" id="{C64EA452-023E-FB8C-6DA3-1700EF37A93A}"/>
              </a:ext>
            </a:extLst>
          </p:cNvPr>
          <p:cNvCxnSpPr>
            <a:cxnSpLocks/>
            <a:stCxn id="19" idx="2"/>
          </p:cNvCxnSpPr>
          <p:nvPr/>
        </p:nvCxnSpPr>
        <p:spPr>
          <a:xfrm>
            <a:off x="3120911" y="2839534"/>
            <a:ext cx="21500" cy="2061257"/>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68" name="正方形/長方形 67">
            <a:extLst>
              <a:ext uri="{FF2B5EF4-FFF2-40B4-BE49-F238E27FC236}">
                <a16:creationId xmlns:a16="http://schemas.microsoft.com/office/drawing/2014/main" id="{359232FE-D49F-A6D3-2720-EA74713EFF57}"/>
              </a:ext>
            </a:extLst>
          </p:cNvPr>
          <p:cNvSpPr/>
          <p:nvPr/>
        </p:nvSpPr>
        <p:spPr>
          <a:xfrm>
            <a:off x="3185642" y="3426865"/>
            <a:ext cx="268569" cy="49556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提出</a:t>
            </a:r>
          </a:p>
        </p:txBody>
      </p:sp>
      <p:cxnSp>
        <p:nvCxnSpPr>
          <p:cNvPr id="72" name="直線矢印コネクタ 71">
            <a:extLst>
              <a:ext uri="{FF2B5EF4-FFF2-40B4-BE49-F238E27FC236}">
                <a16:creationId xmlns:a16="http://schemas.microsoft.com/office/drawing/2014/main" id="{5194AC3B-BF0D-BBDC-8720-83312822D552}"/>
              </a:ext>
            </a:extLst>
          </p:cNvPr>
          <p:cNvCxnSpPr>
            <a:cxnSpLocks/>
          </p:cNvCxnSpPr>
          <p:nvPr/>
        </p:nvCxnSpPr>
        <p:spPr>
          <a:xfrm>
            <a:off x="3537291" y="5029906"/>
            <a:ext cx="582889" cy="0"/>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76" name="正方形/長方形 75">
            <a:extLst>
              <a:ext uri="{FF2B5EF4-FFF2-40B4-BE49-F238E27FC236}">
                <a16:creationId xmlns:a16="http://schemas.microsoft.com/office/drawing/2014/main" id="{BC63C7F2-3333-13DB-F685-42102FC608AF}"/>
              </a:ext>
            </a:extLst>
          </p:cNvPr>
          <p:cNvSpPr/>
          <p:nvPr/>
        </p:nvSpPr>
        <p:spPr>
          <a:xfrm>
            <a:off x="4534237" y="4099157"/>
            <a:ext cx="693800" cy="222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提　出</a:t>
            </a:r>
          </a:p>
        </p:txBody>
      </p:sp>
      <p:cxnSp>
        <p:nvCxnSpPr>
          <p:cNvPr id="77" name="直線矢印コネクタ 76">
            <a:extLst>
              <a:ext uri="{FF2B5EF4-FFF2-40B4-BE49-F238E27FC236}">
                <a16:creationId xmlns:a16="http://schemas.microsoft.com/office/drawing/2014/main" id="{2A7E7039-8182-AD8B-B322-2149DA0F54E3}"/>
              </a:ext>
            </a:extLst>
          </p:cNvPr>
          <p:cNvCxnSpPr>
            <a:cxnSpLocks/>
          </p:cNvCxnSpPr>
          <p:nvPr/>
        </p:nvCxnSpPr>
        <p:spPr>
          <a:xfrm>
            <a:off x="5027004" y="5043080"/>
            <a:ext cx="1015321" cy="5587"/>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79" name="直線矢印コネクタ 78">
            <a:extLst>
              <a:ext uri="{FF2B5EF4-FFF2-40B4-BE49-F238E27FC236}">
                <a16:creationId xmlns:a16="http://schemas.microsoft.com/office/drawing/2014/main" id="{683FBE1A-8086-4295-AFD5-4EF8B542625B}"/>
              </a:ext>
            </a:extLst>
          </p:cNvPr>
          <p:cNvCxnSpPr>
            <a:cxnSpLocks/>
          </p:cNvCxnSpPr>
          <p:nvPr/>
        </p:nvCxnSpPr>
        <p:spPr>
          <a:xfrm>
            <a:off x="6338538" y="5043078"/>
            <a:ext cx="584197" cy="0"/>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81" name="直線矢印コネクタ 80">
            <a:extLst>
              <a:ext uri="{FF2B5EF4-FFF2-40B4-BE49-F238E27FC236}">
                <a16:creationId xmlns:a16="http://schemas.microsoft.com/office/drawing/2014/main" id="{698A9AB9-2E15-4344-FCAD-3A49A47C73F2}"/>
              </a:ext>
            </a:extLst>
          </p:cNvPr>
          <p:cNvCxnSpPr>
            <a:cxnSpLocks/>
          </p:cNvCxnSpPr>
          <p:nvPr/>
        </p:nvCxnSpPr>
        <p:spPr>
          <a:xfrm>
            <a:off x="7192896" y="5036598"/>
            <a:ext cx="385670" cy="0"/>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cxnSp>
        <p:nvCxnSpPr>
          <p:cNvPr id="90" name="コネクタ: カギ線 89">
            <a:extLst>
              <a:ext uri="{FF2B5EF4-FFF2-40B4-BE49-F238E27FC236}">
                <a16:creationId xmlns:a16="http://schemas.microsoft.com/office/drawing/2014/main" id="{82E4D9B3-DC21-BE60-FD8A-B57DFEDAC654}"/>
              </a:ext>
            </a:extLst>
          </p:cNvPr>
          <p:cNvCxnSpPr>
            <a:cxnSpLocks/>
          </p:cNvCxnSpPr>
          <p:nvPr/>
        </p:nvCxnSpPr>
        <p:spPr>
          <a:xfrm rot="5400000" flipH="1" flipV="1">
            <a:off x="4275239" y="3591299"/>
            <a:ext cx="2061256" cy="557727"/>
          </a:xfrm>
          <a:prstGeom prst="bentConnector3">
            <a:avLst>
              <a:gd name="adj1" fmla="val -462"/>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93" name="正方形/長方形 92">
            <a:extLst>
              <a:ext uri="{FF2B5EF4-FFF2-40B4-BE49-F238E27FC236}">
                <a16:creationId xmlns:a16="http://schemas.microsoft.com/office/drawing/2014/main" id="{9E1298CB-3AEB-50A9-8A41-11183523AB5F}"/>
              </a:ext>
            </a:extLst>
          </p:cNvPr>
          <p:cNvSpPr/>
          <p:nvPr/>
        </p:nvSpPr>
        <p:spPr>
          <a:xfrm>
            <a:off x="5667425" y="3089823"/>
            <a:ext cx="268569" cy="10798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弁明書の送付</a:t>
            </a:r>
          </a:p>
        </p:txBody>
      </p:sp>
      <p:cxnSp>
        <p:nvCxnSpPr>
          <p:cNvPr id="95" name="コネクタ: カギ線 94">
            <a:extLst>
              <a:ext uri="{FF2B5EF4-FFF2-40B4-BE49-F238E27FC236}">
                <a16:creationId xmlns:a16="http://schemas.microsoft.com/office/drawing/2014/main" id="{6DC5A144-9EC7-7F08-E22C-0C768CDDF6A8}"/>
              </a:ext>
            </a:extLst>
          </p:cNvPr>
          <p:cNvCxnSpPr>
            <a:cxnSpLocks/>
            <a:stCxn id="39" idx="0"/>
          </p:cNvCxnSpPr>
          <p:nvPr/>
        </p:nvCxnSpPr>
        <p:spPr>
          <a:xfrm rot="5400000" flipH="1" flipV="1">
            <a:off x="6624122" y="3344882"/>
            <a:ext cx="2385884" cy="148071"/>
          </a:xfrm>
          <a:prstGeom prst="bentConnector3">
            <a:avLst>
              <a:gd name="adj1" fmla="val 9967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106" name="正方形/長方形 105">
            <a:extLst>
              <a:ext uri="{FF2B5EF4-FFF2-40B4-BE49-F238E27FC236}">
                <a16:creationId xmlns:a16="http://schemas.microsoft.com/office/drawing/2014/main" id="{11506387-A012-5DFB-41A0-C80CDAC41137}"/>
              </a:ext>
            </a:extLst>
          </p:cNvPr>
          <p:cNvSpPr/>
          <p:nvPr/>
        </p:nvSpPr>
        <p:spPr>
          <a:xfrm>
            <a:off x="6361743" y="4759851"/>
            <a:ext cx="606270" cy="22249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提出</a:t>
            </a:r>
          </a:p>
        </p:txBody>
      </p:sp>
      <p:sp>
        <p:nvSpPr>
          <p:cNvPr id="109" name="正方形/長方形 108">
            <a:extLst>
              <a:ext uri="{FF2B5EF4-FFF2-40B4-BE49-F238E27FC236}">
                <a16:creationId xmlns:a16="http://schemas.microsoft.com/office/drawing/2014/main" id="{0DA6E352-9138-E4EC-609F-3E2FFB961605}"/>
              </a:ext>
            </a:extLst>
          </p:cNvPr>
          <p:cNvSpPr/>
          <p:nvPr/>
        </p:nvSpPr>
        <p:spPr>
          <a:xfrm>
            <a:off x="7730036" y="3094670"/>
            <a:ext cx="268569" cy="10798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裁決結果の通知</a:t>
            </a:r>
          </a:p>
        </p:txBody>
      </p:sp>
      <p:sp>
        <p:nvSpPr>
          <p:cNvPr id="52" name="正方形/長方形 51">
            <a:extLst>
              <a:ext uri="{FF2B5EF4-FFF2-40B4-BE49-F238E27FC236}">
                <a16:creationId xmlns:a16="http://schemas.microsoft.com/office/drawing/2014/main" id="{8A09FC69-F1A2-14F4-AE3A-400EB6398D78}"/>
              </a:ext>
            </a:extLst>
          </p:cNvPr>
          <p:cNvSpPr/>
          <p:nvPr/>
        </p:nvSpPr>
        <p:spPr>
          <a:xfrm>
            <a:off x="5432364" y="1598936"/>
            <a:ext cx="304733" cy="125154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弁明書の確認</a:t>
            </a:r>
          </a:p>
        </p:txBody>
      </p:sp>
      <p:cxnSp>
        <p:nvCxnSpPr>
          <p:cNvPr id="73" name="直線矢印コネクタ 72">
            <a:extLst>
              <a:ext uri="{FF2B5EF4-FFF2-40B4-BE49-F238E27FC236}">
                <a16:creationId xmlns:a16="http://schemas.microsoft.com/office/drawing/2014/main" id="{A171A795-160C-5184-6B75-D579609295CB}"/>
              </a:ext>
            </a:extLst>
          </p:cNvPr>
          <p:cNvCxnSpPr>
            <a:cxnSpLocks/>
          </p:cNvCxnSpPr>
          <p:nvPr/>
        </p:nvCxnSpPr>
        <p:spPr>
          <a:xfrm>
            <a:off x="4881136" y="4118888"/>
            <a:ext cx="6321" cy="405153"/>
          </a:xfrm>
          <a:prstGeom prst="straightConnector1">
            <a:avLst/>
          </a:prstGeom>
          <a:ln w="19050">
            <a:tailEnd type="triangle"/>
          </a:ln>
        </p:spPr>
        <p:style>
          <a:lnRef idx="2">
            <a:schemeClr val="accent1"/>
          </a:lnRef>
          <a:fillRef idx="0">
            <a:schemeClr val="accent1"/>
          </a:fillRef>
          <a:effectRef idx="1">
            <a:schemeClr val="accent1"/>
          </a:effectRef>
          <a:fontRef idx="minor">
            <a:schemeClr val="tx1"/>
          </a:fontRef>
        </p:style>
      </p:cxnSp>
      <p:sp>
        <p:nvSpPr>
          <p:cNvPr id="104" name="正方形/長方形 103">
            <a:extLst>
              <a:ext uri="{FF2B5EF4-FFF2-40B4-BE49-F238E27FC236}">
                <a16:creationId xmlns:a16="http://schemas.microsoft.com/office/drawing/2014/main" id="{38D7F7BF-5D62-3922-4827-C417B744AABE}"/>
              </a:ext>
            </a:extLst>
          </p:cNvPr>
          <p:cNvSpPr/>
          <p:nvPr/>
        </p:nvSpPr>
        <p:spPr>
          <a:xfrm>
            <a:off x="4110068" y="4440842"/>
            <a:ext cx="304733" cy="1251546"/>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77"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審理員の指名</a:t>
            </a:r>
          </a:p>
        </p:txBody>
      </p:sp>
      <p:sp>
        <p:nvSpPr>
          <p:cNvPr id="20" name="スライド番号プレースホルダー 2">
            <a:extLst>
              <a:ext uri="{FF2B5EF4-FFF2-40B4-BE49-F238E27FC236}">
                <a16:creationId xmlns:a16="http://schemas.microsoft.com/office/drawing/2014/main" id="{A04F3C0C-8F14-DCC2-FA58-39EA7A5E032E}"/>
              </a:ext>
            </a:extLst>
          </p:cNvPr>
          <p:cNvSpPr txBox="1">
            <a:spLocks/>
          </p:cNvSpPr>
          <p:nvPr/>
        </p:nvSpPr>
        <p:spPr>
          <a:xfrm>
            <a:off x="8270318" y="6517241"/>
            <a:ext cx="864528" cy="337038"/>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EADBB762-FC46-45BE-A99A-E2DA0B4ACF90}" type="slidenum">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a:extLst>
              <a:ext uri="{FF2B5EF4-FFF2-40B4-BE49-F238E27FC236}">
                <a16:creationId xmlns:a16="http://schemas.microsoft.com/office/drawing/2014/main" id="{4A04CDF6-3555-5AE4-D261-0F0E7541CD9C}"/>
              </a:ext>
            </a:extLst>
          </p:cNvPr>
          <p:cNvSpPr/>
          <p:nvPr/>
        </p:nvSpPr>
        <p:spPr>
          <a:xfrm>
            <a:off x="943835" y="3771097"/>
            <a:ext cx="1304459" cy="230199"/>
          </a:xfrm>
          <a:prstGeom prst="rect">
            <a:avLst/>
          </a:prstGeom>
          <a:solidFill>
            <a:srgbClr val="E2F0D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46"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（土地改良区）</a:t>
            </a:r>
          </a:p>
        </p:txBody>
      </p:sp>
      <p:cxnSp>
        <p:nvCxnSpPr>
          <p:cNvPr id="26" name="直線コネクタ 25">
            <a:extLst>
              <a:ext uri="{FF2B5EF4-FFF2-40B4-BE49-F238E27FC236}">
                <a16:creationId xmlns:a16="http://schemas.microsoft.com/office/drawing/2014/main" id="{CA70E135-A855-0100-7EBD-EE5F2BBA75C5}"/>
              </a:ext>
            </a:extLst>
          </p:cNvPr>
          <p:cNvCxnSpPr>
            <a:cxnSpLocks/>
          </p:cNvCxnSpPr>
          <p:nvPr/>
        </p:nvCxnSpPr>
        <p:spPr>
          <a:xfrm>
            <a:off x="2228526" y="2984630"/>
            <a:ext cx="6874" cy="1307200"/>
          </a:xfrm>
          <a:prstGeom prst="line">
            <a:avLst/>
          </a:prstGeom>
        </p:spPr>
        <p:style>
          <a:lnRef idx="2">
            <a:schemeClr val="accent1"/>
          </a:lnRef>
          <a:fillRef idx="0">
            <a:schemeClr val="accent1"/>
          </a:fillRef>
          <a:effectRef idx="1">
            <a:schemeClr val="accent1"/>
          </a:effectRef>
          <a:fontRef idx="minor">
            <a:schemeClr val="tx1"/>
          </a:fontRef>
        </p:style>
      </p:cxnSp>
      <p:sp>
        <p:nvSpPr>
          <p:cNvPr id="25" name="正方形/長方形 24">
            <a:extLst>
              <a:ext uri="{FF2B5EF4-FFF2-40B4-BE49-F238E27FC236}">
                <a16:creationId xmlns:a16="http://schemas.microsoft.com/office/drawing/2014/main" id="{A5A83618-ED3B-0DE8-A5DB-03AADE014343}"/>
              </a:ext>
            </a:extLst>
          </p:cNvPr>
          <p:cNvSpPr/>
          <p:nvPr/>
        </p:nvSpPr>
        <p:spPr>
          <a:xfrm>
            <a:off x="1757529" y="5205555"/>
            <a:ext cx="467649" cy="9561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69"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注③</a:t>
            </a:r>
          </a:p>
        </p:txBody>
      </p:sp>
    </p:spTree>
    <p:extLst>
      <p:ext uri="{BB962C8B-B14F-4D97-AF65-F5344CB8AC3E}">
        <p14:creationId xmlns:p14="http://schemas.microsoft.com/office/powerpoint/2010/main" val="419998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7073" y="1194532"/>
            <a:ext cx="593860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（１）滞納処分の状況</a:t>
            </a:r>
          </a:p>
        </p:txBody>
      </p:sp>
      <p:sp>
        <p:nvSpPr>
          <p:cNvPr id="7" name="正方形/長方形 6"/>
          <p:cNvSpPr/>
          <p:nvPr/>
        </p:nvSpPr>
        <p:spPr>
          <a:xfrm>
            <a:off x="-22789" y="3540560"/>
            <a:ext cx="613513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（２）　「差押え」及び「取立又は換価」の状況</a:t>
            </a:r>
          </a:p>
        </p:txBody>
      </p:sp>
      <p:sp>
        <p:nvSpPr>
          <p:cNvPr id="10" name="テキスト ボックス 9">
            <a:extLst>
              <a:ext uri="{FF2B5EF4-FFF2-40B4-BE49-F238E27FC236}">
                <a16:creationId xmlns:a16="http://schemas.microsoft.com/office/drawing/2014/main" id="{7A0FC3C1-D719-481F-9B2A-5455FAFCDFB3}"/>
              </a:ext>
            </a:extLst>
          </p:cNvPr>
          <p:cNvSpPr txBox="1"/>
          <p:nvPr/>
        </p:nvSpPr>
        <p:spPr>
          <a:xfrm>
            <a:off x="6716248" y="6356352"/>
            <a:ext cx="1540806" cy="276999"/>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（農林水産省調べ）</a:t>
            </a:r>
          </a:p>
        </p:txBody>
      </p:sp>
      <p:graphicFrame>
        <p:nvGraphicFramePr>
          <p:cNvPr id="4" name="オブジェクト 3">
            <a:extLst>
              <a:ext uri="{FF2B5EF4-FFF2-40B4-BE49-F238E27FC236}">
                <a16:creationId xmlns:a16="http://schemas.microsoft.com/office/drawing/2014/main" id="{B4287CC1-583B-49E1-9A47-9FBA35C3E026}"/>
              </a:ext>
            </a:extLst>
          </p:cNvPr>
          <p:cNvGraphicFramePr>
            <a:graphicFrameLocks noChangeAspect="1"/>
          </p:cNvGraphicFramePr>
          <p:nvPr>
            <p:extLst>
              <p:ext uri="{D42A27DB-BD31-4B8C-83A1-F6EECF244321}">
                <p14:modId xmlns:p14="http://schemas.microsoft.com/office/powerpoint/2010/main" val="3112340012"/>
              </p:ext>
            </p:extLst>
          </p:nvPr>
        </p:nvGraphicFramePr>
        <p:xfrm>
          <a:off x="1027054" y="1684267"/>
          <a:ext cx="4035444" cy="1781633"/>
        </p:xfrm>
        <a:graphic>
          <a:graphicData uri="http://schemas.openxmlformats.org/presentationml/2006/ole">
            <mc:AlternateContent xmlns:mc="http://schemas.openxmlformats.org/markup-compatibility/2006">
              <mc:Choice xmlns:v="urn:schemas-microsoft-com:vml" Requires="v">
                <p:oleObj name="Worksheet" r:id="rId2" imgW="2695658" imgH="1181267" progId="Excel.Sheet.12">
                  <p:embed/>
                </p:oleObj>
              </mc:Choice>
              <mc:Fallback>
                <p:oleObj name="Worksheet" r:id="rId2" imgW="2695658" imgH="1181267" progId="Excel.Sheet.12">
                  <p:embed/>
                  <p:pic>
                    <p:nvPicPr>
                      <p:cNvPr id="4" name="オブジェクト 3">
                        <a:extLst>
                          <a:ext uri="{FF2B5EF4-FFF2-40B4-BE49-F238E27FC236}">
                            <a16:creationId xmlns:a16="http://schemas.microsoft.com/office/drawing/2014/main" id="{B4287CC1-583B-49E1-9A47-9FBA35C3E026}"/>
                          </a:ext>
                        </a:extLst>
                      </p:cNvPr>
                      <p:cNvPicPr/>
                      <p:nvPr/>
                    </p:nvPicPr>
                    <p:blipFill>
                      <a:blip r:embed="rId3"/>
                      <a:stretch>
                        <a:fillRect/>
                      </a:stretch>
                    </p:blipFill>
                    <p:spPr>
                      <a:xfrm>
                        <a:off x="1027054" y="1684267"/>
                        <a:ext cx="4035444" cy="1781633"/>
                      </a:xfrm>
                      <a:prstGeom prst="rect">
                        <a:avLst/>
                      </a:prstGeom>
                    </p:spPr>
                  </p:pic>
                </p:oleObj>
              </mc:Fallback>
            </mc:AlternateContent>
          </a:graphicData>
        </a:graphic>
      </p:graphicFrame>
      <p:graphicFrame>
        <p:nvGraphicFramePr>
          <p:cNvPr id="5" name="オブジェクト 4">
            <a:extLst>
              <a:ext uri="{FF2B5EF4-FFF2-40B4-BE49-F238E27FC236}">
                <a16:creationId xmlns:a16="http://schemas.microsoft.com/office/drawing/2014/main" id="{4B418057-F795-48E1-BA2C-173571234EF8}"/>
              </a:ext>
            </a:extLst>
          </p:cNvPr>
          <p:cNvGraphicFramePr>
            <a:graphicFrameLocks noChangeAspect="1"/>
          </p:cNvGraphicFramePr>
          <p:nvPr>
            <p:extLst>
              <p:ext uri="{D42A27DB-BD31-4B8C-83A1-F6EECF244321}">
                <p14:modId xmlns:p14="http://schemas.microsoft.com/office/powerpoint/2010/main" val="254322990"/>
              </p:ext>
            </p:extLst>
          </p:nvPr>
        </p:nvGraphicFramePr>
        <p:xfrm>
          <a:off x="321978" y="4039617"/>
          <a:ext cx="8500043" cy="2286207"/>
        </p:xfrm>
        <a:graphic>
          <a:graphicData uri="http://schemas.openxmlformats.org/presentationml/2006/ole">
            <mc:AlternateContent xmlns:mc="http://schemas.openxmlformats.org/markup-compatibility/2006">
              <mc:Choice xmlns:v="urn:schemas-microsoft-com:vml" Requires="v">
                <p:oleObj name="Worksheet" r:id="rId4" imgW="6696115" imgH="1571548" progId="Excel.Sheet.12">
                  <p:embed/>
                </p:oleObj>
              </mc:Choice>
              <mc:Fallback>
                <p:oleObj name="Worksheet" r:id="rId4" imgW="6696115" imgH="1571548" progId="Excel.Sheet.12">
                  <p:embed/>
                  <p:pic>
                    <p:nvPicPr>
                      <p:cNvPr id="5" name="オブジェクト 4">
                        <a:extLst>
                          <a:ext uri="{FF2B5EF4-FFF2-40B4-BE49-F238E27FC236}">
                            <a16:creationId xmlns:a16="http://schemas.microsoft.com/office/drawing/2014/main" id="{4B418057-F795-48E1-BA2C-173571234EF8}"/>
                          </a:ext>
                        </a:extLst>
                      </p:cNvPr>
                      <p:cNvPicPr/>
                      <p:nvPr/>
                    </p:nvPicPr>
                    <p:blipFill>
                      <a:blip r:embed="rId5"/>
                      <a:stretch>
                        <a:fillRect/>
                      </a:stretch>
                    </p:blipFill>
                    <p:spPr>
                      <a:xfrm>
                        <a:off x="321978" y="4039617"/>
                        <a:ext cx="8500043" cy="2286207"/>
                      </a:xfrm>
                      <a:prstGeom prst="rect">
                        <a:avLst/>
                      </a:prstGeom>
                    </p:spPr>
                  </p:pic>
                </p:oleObj>
              </mc:Fallback>
            </mc:AlternateContent>
          </a:graphicData>
        </a:graphic>
      </p:graphicFrame>
      <p:sp>
        <p:nvSpPr>
          <p:cNvPr id="2" name="スライド番号プレースホルダー 3">
            <a:extLst>
              <a:ext uri="{FF2B5EF4-FFF2-40B4-BE49-F238E27FC236}">
                <a16:creationId xmlns:a16="http://schemas.microsoft.com/office/drawing/2014/main" id="{A6848DED-D78B-FA2B-9881-BC1FCCCD992C}"/>
              </a:ext>
            </a:extLst>
          </p:cNvPr>
          <p:cNvSpPr txBox="1">
            <a:spLocks/>
          </p:cNvSpPr>
          <p:nvPr/>
        </p:nvSpPr>
        <p:spPr>
          <a:xfrm>
            <a:off x="8028384" y="6453336"/>
            <a:ext cx="1115616" cy="404664"/>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263FA20-C340-4DF6-8F1F-34B9EF7D1B2A}" type="slidenum">
              <a:rPr kumimoji="1" lang="ja-JP" altLang="en-US" sz="12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四角形: 角を丸くする 5">
            <a:extLst>
              <a:ext uri="{FF2B5EF4-FFF2-40B4-BE49-F238E27FC236}">
                <a16:creationId xmlns:a16="http://schemas.microsoft.com/office/drawing/2014/main" id="{51050025-7BC8-8C4F-B49D-A040D10929E2}"/>
              </a:ext>
            </a:extLst>
          </p:cNvPr>
          <p:cNvSpPr/>
          <p:nvPr/>
        </p:nvSpPr>
        <p:spPr>
          <a:xfrm>
            <a:off x="6716248" y="3222634"/>
            <a:ext cx="1651897" cy="689471"/>
          </a:xfrm>
          <a:prstGeom prst="roundRect">
            <a:avLst/>
          </a:prstGeom>
          <a:solidFill>
            <a:schemeClr val="accent5">
              <a:lumMod val="20000"/>
              <a:lumOff val="80000"/>
            </a:schemeClr>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差押えは納付催促の効果あり </a:t>
            </a:r>
            <a:endParaRPr kumimoji="1" lang="en-US" altLang="ja-JP"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endParaRPr>
          </a:p>
        </p:txBody>
      </p:sp>
      <p:sp>
        <p:nvSpPr>
          <p:cNvPr id="9" name="タイトル 3">
            <a:extLst>
              <a:ext uri="{FF2B5EF4-FFF2-40B4-BE49-F238E27FC236}">
                <a16:creationId xmlns:a16="http://schemas.microsoft.com/office/drawing/2014/main" id="{F003D2EF-DAAF-756E-A761-A39A61F75509}"/>
              </a:ext>
            </a:extLst>
          </p:cNvPr>
          <p:cNvSpPr txBox="1">
            <a:spLocks/>
          </p:cNvSpPr>
          <p:nvPr/>
        </p:nvSpPr>
        <p:spPr>
          <a:xfrm>
            <a:off x="-97073" y="638446"/>
            <a:ext cx="8279843" cy="4983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ja-JP" altLang="en-US" sz="2100" b="1" dirty="0">
                <a:latin typeface="Meiryo UI" panose="020B0604030504040204" pitchFamily="50" charset="-128"/>
                <a:ea typeface="Meiryo UI" panose="020B0604030504040204" pitchFamily="50" charset="-128"/>
              </a:rPr>
              <a:t>　　　１　土地改良区が行う滞納処分の状況</a:t>
            </a:r>
          </a:p>
        </p:txBody>
      </p:sp>
      <p:sp>
        <p:nvSpPr>
          <p:cNvPr id="11" name="タイトル 1">
            <a:extLst>
              <a:ext uri="{FF2B5EF4-FFF2-40B4-BE49-F238E27FC236}">
                <a16:creationId xmlns:a16="http://schemas.microsoft.com/office/drawing/2014/main" id="{A8B8FA60-F39D-9094-FA9D-3FE1FB619DAD}"/>
              </a:ext>
            </a:extLst>
          </p:cNvPr>
          <p:cNvSpPr txBox="1">
            <a:spLocks/>
          </p:cNvSpPr>
          <p:nvPr/>
        </p:nvSpPr>
        <p:spPr>
          <a:xfrm>
            <a:off x="0" y="227285"/>
            <a:ext cx="8118763" cy="347405"/>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Ⅱ</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　</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滞納処分</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96708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メモ 10"/>
          <p:cNvSpPr/>
          <p:nvPr/>
        </p:nvSpPr>
        <p:spPr>
          <a:xfrm>
            <a:off x="7393903" y="2648152"/>
            <a:ext cx="1032052" cy="1500198"/>
          </a:xfrm>
          <a:prstGeom prst="foldedCorner">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国税徴収法基本通達</a:t>
            </a:r>
          </a:p>
        </p:txBody>
      </p:sp>
      <p:sp>
        <p:nvSpPr>
          <p:cNvPr id="6" name="角丸四角形 5"/>
          <p:cNvSpPr/>
          <p:nvPr/>
        </p:nvSpPr>
        <p:spPr>
          <a:xfrm>
            <a:off x="755576" y="1218925"/>
            <a:ext cx="7500990" cy="114300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土地改良区の理事は、地方税の滞納処分の例により県知事の認可を受けてその処分をすることができる。</a:t>
            </a:r>
            <a:endParaRPr kumimoji="0"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61950" marR="0" lvl="0" indent="-180975"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その地方税法において、滞納処分は、国税徴収法に規定する滞納処分の例によるとされている。</a:t>
            </a:r>
          </a:p>
        </p:txBody>
      </p:sp>
      <p:sp>
        <p:nvSpPr>
          <p:cNvPr id="7" name="メモ 6"/>
          <p:cNvSpPr/>
          <p:nvPr/>
        </p:nvSpPr>
        <p:spPr>
          <a:xfrm>
            <a:off x="969890" y="2624372"/>
            <a:ext cx="1643074" cy="3286148"/>
          </a:xfrm>
          <a:prstGeom prst="foldedCorner">
            <a:avLst/>
          </a:prstGeom>
          <a:solidFill>
            <a:schemeClr val="accent4">
              <a:lumMod val="20000"/>
              <a:lumOff val="80000"/>
            </a:schemeClr>
          </a:solidFill>
          <a:ln/>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土地改良法</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第３９条</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　市町村が第３項の請求を受けた日から３０日以内にその処分に着手せず、又は</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９０日以内にこれを終了しない場合には、理事は、地方税の滞納処分の例により、都道府県知事の認可を受けて、その処分をすることができる。</a:t>
            </a:r>
          </a:p>
        </p:txBody>
      </p:sp>
      <p:sp>
        <p:nvSpPr>
          <p:cNvPr id="8" name="メモ 7"/>
          <p:cNvSpPr/>
          <p:nvPr/>
        </p:nvSpPr>
        <p:spPr>
          <a:xfrm>
            <a:off x="3327344" y="2624372"/>
            <a:ext cx="1571636" cy="3286148"/>
          </a:xfrm>
          <a:prstGeom prst="foldedCorner">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地方税法</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第４８条</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第４６条第２項の規定によって市町村長から道府県知事に対し、道府県民税の滞納に関する報告があった場合には、</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中略</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個人の市町村民税の徴収の例により徴収し、又はこれについて国税徴収法に規定する滞納処分の例により滞納処分をすることができる。</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メモ 9"/>
          <p:cNvSpPr/>
          <p:nvPr/>
        </p:nvSpPr>
        <p:spPr>
          <a:xfrm>
            <a:off x="6414275" y="2810738"/>
            <a:ext cx="979628" cy="1643074"/>
          </a:xfrm>
          <a:prstGeom prst="foldedCorner">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国税</a:t>
            </a: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徴収法施行令</a:t>
            </a: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 name="メモ 8"/>
          <p:cNvSpPr/>
          <p:nvPr/>
        </p:nvSpPr>
        <p:spPr>
          <a:xfrm>
            <a:off x="5469621" y="2972062"/>
            <a:ext cx="944654" cy="1714512"/>
          </a:xfrm>
          <a:prstGeom prst="foldedCorner">
            <a:avLst/>
          </a:pr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国税　　徴収法</a:t>
            </a:r>
          </a:p>
        </p:txBody>
      </p:sp>
      <p:sp>
        <p:nvSpPr>
          <p:cNvPr id="12" name="上矢印吹き出し 11"/>
          <p:cNvSpPr/>
          <p:nvPr/>
        </p:nvSpPr>
        <p:spPr>
          <a:xfrm>
            <a:off x="5613360" y="4696074"/>
            <a:ext cx="2643206" cy="1214446"/>
          </a:xfrm>
          <a:prstGeom prst="upArrowCallout">
            <a:avLst>
              <a:gd name="adj1" fmla="val 8032"/>
              <a:gd name="adj2" fmla="val 25000"/>
              <a:gd name="adj3" fmla="val 25000"/>
              <a:gd name="adj4" fmla="val 64977"/>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結局のところ、土地改良区の行う滞納処分はこれらの法令、通達に定められた滞納処分の手法に準じて執行することとなる。</a:t>
            </a:r>
          </a:p>
        </p:txBody>
      </p:sp>
      <p:sp>
        <p:nvSpPr>
          <p:cNvPr id="13" name="右矢印 12"/>
          <p:cNvSpPr/>
          <p:nvPr/>
        </p:nvSpPr>
        <p:spPr>
          <a:xfrm>
            <a:off x="2755840" y="4053132"/>
            <a:ext cx="428628" cy="214314"/>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右矢印 13"/>
          <p:cNvSpPr/>
          <p:nvPr/>
        </p:nvSpPr>
        <p:spPr>
          <a:xfrm>
            <a:off x="5041856" y="3553066"/>
            <a:ext cx="428628" cy="285752"/>
          </a:xfrm>
          <a:prstGeom prst="rightArrow">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p:cNvSpPr/>
          <p:nvPr/>
        </p:nvSpPr>
        <p:spPr>
          <a:xfrm>
            <a:off x="-9236" y="661130"/>
            <a:ext cx="5832648" cy="41549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2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滞納処分を規定する法令体系</a:t>
            </a:r>
          </a:p>
        </p:txBody>
      </p:sp>
    </p:spTree>
    <p:extLst>
      <p:ext uri="{BB962C8B-B14F-4D97-AF65-F5344CB8AC3E}">
        <p14:creationId xmlns:p14="http://schemas.microsoft.com/office/powerpoint/2010/main" val="778856149"/>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4044</TotalTime>
  <Words>2835</Words>
  <Application>Microsoft Office PowerPoint</Application>
  <PresentationFormat>画面に合わせる (4:3)</PresentationFormat>
  <Paragraphs>319</Paragraphs>
  <Slides>16</Slides>
  <Notes>8</Notes>
  <HiddenSlides>0</HiddenSlides>
  <MMClips>0</MMClips>
  <ScaleCrop>false</ScaleCrop>
  <HeadingPairs>
    <vt:vector size="8" baseType="variant">
      <vt:variant>
        <vt:lpstr>使用されているフォント</vt:lpstr>
      </vt:variant>
      <vt:variant>
        <vt:i4>9</vt:i4>
      </vt:variant>
      <vt:variant>
        <vt:lpstr>テーマ</vt:lpstr>
      </vt:variant>
      <vt:variant>
        <vt:i4>3</vt:i4>
      </vt:variant>
      <vt:variant>
        <vt:lpstr>埋め込まれた OLE サーバー</vt:lpstr>
      </vt:variant>
      <vt:variant>
        <vt:i4>1</vt:i4>
      </vt:variant>
      <vt:variant>
        <vt:lpstr>スライド タイトル</vt:lpstr>
      </vt:variant>
      <vt:variant>
        <vt:i4>16</vt:i4>
      </vt:variant>
    </vt:vector>
  </HeadingPairs>
  <TitlesOfParts>
    <vt:vector size="29" baseType="lpstr">
      <vt:lpstr>Meiryo UI</vt:lpstr>
      <vt:lpstr>ＭＳ Ｐゴシック</vt:lpstr>
      <vt:lpstr>游ゴシック</vt:lpstr>
      <vt:lpstr>Arial</vt:lpstr>
      <vt:lpstr>Calibri</vt:lpstr>
      <vt:lpstr>Calibri Light</vt:lpstr>
      <vt:lpstr>Lucida Sans Unicode</vt:lpstr>
      <vt:lpstr>Times New Roman</vt:lpstr>
      <vt:lpstr>Wingdings</vt:lpstr>
      <vt:lpstr>1_Office テーマ</vt:lpstr>
      <vt:lpstr>Office 2013 - 2022 テーマ</vt:lpstr>
      <vt:lpstr>2_Office テーマ</vt:lpstr>
      <vt:lpstr>Worksheet</vt:lpstr>
      <vt:lpstr>賦課金の賦課徴収と収支構造の分析</vt:lpstr>
      <vt:lpstr>　　　１　賦課金の未納理由</vt:lpstr>
      <vt:lpstr>　　　２　賦課金の消滅時効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ICHIMURA KAZUTOSHI</dc:creator>
  <cp:lastModifiedBy>ICHIMURA KAZUTOSHI</cp:lastModifiedBy>
  <cp:revision>10</cp:revision>
  <cp:lastPrinted>2024-09-27T10:44:29Z</cp:lastPrinted>
  <dcterms:created xsi:type="dcterms:W3CDTF">2024-09-27T08:27:28Z</dcterms:created>
  <dcterms:modified xsi:type="dcterms:W3CDTF">2024-10-07T05:28:39Z</dcterms:modified>
</cp:coreProperties>
</file>