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4094" r:id="rId1"/>
    <p:sldMasterId id="2147484106" r:id="rId2"/>
  </p:sldMasterIdLst>
  <p:notesMasterIdLst>
    <p:notesMasterId r:id="rId48"/>
  </p:notesMasterIdLst>
  <p:sldIdLst>
    <p:sldId id="5261" r:id="rId3"/>
    <p:sldId id="5314" r:id="rId4"/>
    <p:sldId id="5289" r:id="rId5"/>
    <p:sldId id="5281" r:id="rId6"/>
    <p:sldId id="5258" r:id="rId7"/>
    <p:sldId id="380" r:id="rId8"/>
    <p:sldId id="381" r:id="rId9"/>
    <p:sldId id="5256" r:id="rId10"/>
    <p:sldId id="5313" r:id="rId11"/>
    <p:sldId id="5294" r:id="rId12"/>
    <p:sldId id="5295" r:id="rId13"/>
    <p:sldId id="5296" r:id="rId14"/>
    <p:sldId id="5297" r:id="rId15"/>
    <p:sldId id="5298" r:id="rId16"/>
    <p:sldId id="5299" r:id="rId17"/>
    <p:sldId id="5300" r:id="rId18"/>
    <p:sldId id="5301" r:id="rId19"/>
    <p:sldId id="5302" r:id="rId20"/>
    <p:sldId id="5303" r:id="rId21"/>
    <p:sldId id="5304" r:id="rId22"/>
    <p:sldId id="5305" r:id="rId23"/>
    <p:sldId id="5306" r:id="rId24"/>
    <p:sldId id="5307" r:id="rId25"/>
    <p:sldId id="5308" r:id="rId26"/>
    <p:sldId id="5309" r:id="rId27"/>
    <p:sldId id="5310" r:id="rId28"/>
    <p:sldId id="5311" r:id="rId29"/>
    <p:sldId id="5312" r:id="rId30"/>
    <p:sldId id="5315" r:id="rId31"/>
    <p:sldId id="5260" r:id="rId32"/>
    <p:sldId id="5268" r:id="rId33"/>
    <p:sldId id="5275" r:id="rId34"/>
    <p:sldId id="5270" r:id="rId35"/>
    <p:sldId id="5274" r:id="rId36"/>
    <p:sldId id="5272" r:id="rId37"/>
    <p:sldId id="5276" r:id="rId38"/>
    <p:sldId id="5277" r:id="rId39"/>
    <p:sldId id="5278" r:id="rId40"/>
    <p:sldId id="5279" r:id="rId41"/>
    <p:sldId id="5282" r:id="rId42"/>
    <p:sldId id="5283" r:id="rId43"/>
    <p:sldId id="5284" r:id="rId44"/>
    <p:sldId id="5285" r:id="rId45"/>
    <p:sldId id="5286" r:id="rId46"/>
    <p:sldId id="5287" r:id="rId47"/>
  </p:sldIdLst>
  <p:sldSz cx="9144000" cy="6858000" type="screen4x3"/>
  <p:notesSz cx="6770688" cy="9902825"/>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9900"/>
    <a:srgbClr val="FFE5C5"/>
    <a:srgbClr val="FFEAD1"/>
    <a:srgbClr val="FFE7C9"/>
    <a:srgbClr val="FFE3C1"/>
    <a:srgbClr val="FFF4E7"/>
    <a:srgbClr val="FFE2C5"/>
    <a:srgbClr val="FFD7AF"/>
    <a:srgbClr val="0066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424" autoAdjust="0"/>
    <p:restoredTop sz="94660"/>
  </p:normalViewPr>
  <p:slideViewPr>
    <p:cSldViewPr snapToGrid="0">
      <p:cViewPr varScale="1">
        <p:scale>
          <a:sx n="110" d="100"/>
          <a:sy n="110" d="100"/>
        </p:scale>
        <p:origin x="1602"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slide" Target="slides/slide45.xml"/><Relationship Id="rId50" Type="http://schemas.openxmlformats.org/officeDocument/2006/relationships/viewProps" Target="viewProps.xml"/><Relationship Id="rId7" Type="http://schemas.openxmlformats.org/officeDocument/2006/relationships/slide" Target="slides/slide5.xml"/><Relationship Id="rId2" Type="http://schemas.openxmlformats.org/officeDocument/2006/relationships/slideMaster" Target="slideMasters/slideMaster2.xml"/><Relationship Id="rId16" Type="http://schemas.openxmlformats.org/officeDocument/2006/relationships/slide" Target="slides/slide14.xml"/><Relationship Id="rId29" Type="http://schemas.openxmlformats.org/officeDocument/2006/relationships/slide" Target="slides/slide27.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presProps" Target="presProp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notesMaster" Target="notesMasters/notesMaster1.xml"/><Relationship Id="rId8" Type="http://schemas.openxmlformats.org/officeDocument/2006/relationships/slide" Target="slides/slide6.xml"/><Relationship Id="rId51" Type="http://schemas.openxmlformats.org/officeDocument/2006/relationships/theme" Target="theme/theme1.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20" Type="http://schemas.openxmlformats.org/officeDocument/2006/relationships/slide" Target="slides/slide18.xml"/><Relationship Id="rId41" Type="http://schemas.openxmlformats.org/officeDocument/2006/relationships/slide" Target="slides/slide39.xml"/><Relationship Id="rId1" Type="http://schemas.openxmlformats.org/officeDocument/2006/relationships/slideMaster" Target="slideMasters/slideMaster1.xml"/><Relationship Id="rId6" Type="http://schemas.openxmlformats.org/officeDocument/2006/relationships/slide" Target="slides/slide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2" y="2"/>
            <a:ext cx="2933965" cy="496861"/>
          </a:xfrm>
          <a:prstGeom prst="rect">
            <a:avLst/>
          </a:prstGeom>
        </p:spPr>
        <p:txBody>
          <a:bodyPr vert="horz" lIns="91027" tIns="45514" rIns="91027" bIns="45514" rtlCol="0"/>
          <a:lstStyle>
            <a:lvl1pPr algn="l">
              <a:defRPr sz="1200"/>
            </a:lvl1pPr>
          </a:lstStyle>
          <a:p>
            <a:endParaRPr kumimoji="1" lang="ja-JP" altLang="en-US"/>
          </a:p>
        </p:txBody>
      </p:sp>
      <p:sp>
        <p:nvSpPr>
          <p:cNvPr id="3" name="日付プレースホルダー 2"/>
          <p:cNvSpPr>
            <a:spLocks noGrp="1"/>
          </p:cNvSpPr>
          <p:nvPr>
            <p:ph type="dt" idx="1"/>
          </p:nvPr>
        </p:nvSpPr>
        <p:spPr>
          <a:xfrm>
            <a:off x="3835158" y="2"/>
            <a:ext cx="2933965" cy="496861"/>
          </a:xfrm>
          <a:prstGeom prst="rect">
            <a:avLst/>
          </a:prstGeom>
        </p:spPr>
        <p:txBody>
          <a:bodyPr vert="horz" lIns="91027" tIns="45514" rIns="91027" bIns="45514" rtlCol="0"/>
          <a:lstStyle>
            <a:lvl1pPr algn="r">
              <a:defRPr sz="1200"/>
            </a:lvl1pPr>
          </a:lstStyle>
          <a:p>
            <a:fld id="{04E5F705-2956-4F02-AAD5-1D4DBC25CA75}" type="datetimeFigureOut">
              <a:rPr kumimoji="1" lang="ja-JP" altLang="en-US" smtClean="0"/>
              <a:t>2024/5/24</a:t>
            </a:fld>
            <a:endParaRPr kumimoji="1" lang="ja-JP" altLang="en-US"/>
          </a:p>
        </p:txBody>
      </p:sp>
      <p:sp>
        <p:nvSpPr>
          <p:cNvPr id="4" name="スライド イメージ プレースホルダー 3"/>
          <p:cNvSpPr>
            <a:spLocks noGrp="1" noRot="1" noChangeAspect="1"/>
          </p:cNvSpPr>
          <p:nvPr>
            <p:ph type="sldImg" idx="2"/>
          </p:nvPr>
        </p:nvSpPr>
        <p:spPr>
          <a:xfrm>
            <a:off x="1158875" y="1238250"/>
            <a:ext cx="4452938" cy="3341688"/>
          </a:xfrm>
          <a:prstGeom prst="rect">
            <a:avLst/>
          </a:prstGeom>
          <a:noFill/>
          <a:ln w="12700">
            <a:solidFill>
              <a:prstClr val="black"/>
            </a:solidFill>
          </a:ln>
        </p:spPr>
        <p:txBody>
          <a:bodyPr vert="horz" lIns="91027" tIns="45514" rIns="91027" bIns="45514" rtlCol="0" anchor="ctr"/>
          <a:lstStyle/>
          <a:p>
            <a:endParaRPr lang="ja-JP" altLang="en-US"/>
          </a:p>
        </p:txBody>
      </p:sp>
      <p:sp>
        <p:nvSpPr>
          <p:cNvPr id="5" name="ノート プレースホルダー 4"/>
          <p:cNvSpPr>
            <a:spLocks noGrp="1"/>
          </p:cNvSpPr>
          <p:nvPr>
            <p:ph type="body" sz="quarter" idx="3"/>
          </p:nvPr>
        </p:nvSpPr>
        <p:spPr>
          <a:xfrm>
            <a:off x="677069" y="4765735"/>
            <a:ext cx="5416550" cy="3899237"/>
          </a:xfrm>
          <a:prstGeom prst="rect">
            <a:avLst/>
          </a:prstGeom>
        </p:spPr>
        <p:txBody>
          <a:bodyPr vert="horz" lIns="91027" tIns="45514" rIns="91027" bIns="45514"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2" y="9405966"/>
            <a:ext cx="2933965" cy="496860"/>
          </a:xfrm>
          <a:prstGeom prst="rect">
            <a:avLst/>
          </a:prstGeom>
        </p:spPr>
        <p:txBody>
          <a:bodyPr vert="horz" lIns="91027" tIns="45514" rIns="91027" bIns="45514"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35158" y="9405966"/>
            <a:ext cx="2933965" cy="496860"/>
          </a:xfrm>
          <a:prstGeom prst="rect">
            <a:avLst/>
          </a:prstGeom>
        </p:spPr>
        <p:txBody>
          <a:bodyPr vert="horz" lIns="91027" tIns="45514" rIns="91027" bIns="45514" rtlCol="0" anchor="b"/>
          <a:lstStyle>
            <a:lvl1pPr algn="r">
              <a:defRPr sz="1200"/>
            </a:lvl1pPr>
          </a:lstStyle>
          <a:p>
            <a:fld id="{F27E80D7-B546-4CE8-8579-C929CDAA3563}" type="slidenum">
              <a:rPr kumimoji="1" lang="ja-JP" altLang="en-US" smtClean="0"/>
              <a:t>‹#›</a:t>
            </a:fld>
            <a:endParaRPr kumimoji="1" lang="ja-JP" altLang="en-US"/>
          </a:p>
        </p:txBody>
      </p:sp>
    </p:spTree>
    <p:extLst>
      <p:ext uri="{BB962C8B-B14F-4D97-AF65-F5344CB8AC3E}">
        <p14:creationId xmlns:p14="http://schemas.microsoft.com/office/powerpoint/2010/main" val="1667925637"/>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00113" y="739775"/>
            <a:ext cx="4933950" cy="3700463"/>
          </a:xfrm>
        </p:spPr>
      </p:sp>
      <p:sp>
        <p:nvSpPr>
          <p:cNvPr id="3" name="ノート プレースホルダー 2"/>
          <p:cNvSpPr>
            <a:spLocks noGrp="1"/>
          </p:cNvSpPr>
          <p:nvPr>
            <p:ph type="body" idx="1"/>
          </p:nvPr>
        </p:nvSpPr>
        <p:spPr>
          <a:xfrm>
            <a:off x="686417" y="4710171"/>
            <a:ext cx="5245038" cy="4797261"/>
          </a:xfrm>
        </p:spPr>
        <p:txBody>
          <a:bodyPr/>
          <a:lstStyle/>
          <a:p>
            <a:r>
              <a:rPr kumimoji="1" lang="ja-JP" altLang="en-US" dirty="0"/>
              <a:t>具体的な財務分析の説明の前に、土地改良区の貸借対照表、正味財産増減計算書、収支決算書について説明します。</a:t>
            </a:r>
            <a:endParaRPr kumimoji="1" lang="en-US" altLang="ja-JP" dirty="0"/>
          </a:p>
          <a:p>
            <a:endParaRPr kumimoji="1" lang="en-US" altLang="ja-JP" dirty="0"/>
          </a:p>
          <a:p>
            <a:r>
              <a:rPr kumimoji="1" lang="ja-JP" altLang="en-US" dirty="0"/>
              <a:t>まず貸借対照表について説明します。</a:t>
            </a:r>
            <a:endParaRPr kumimoji="1" lang="en-US" altLang="ja-JP" dirty="0"/>
          </a:p>
          <a:p>
            <a:endParaRPr kumimoji="1" lang="en-US" altLang="ja-JP" dirty="0"/>
          </a:p>
          <a:p>
            <a:r>
              <a:rPr kumimoji="1" lang="ja-JP" altLang="en-US" dirty="0"/>
              <a:t>貸借対照表とは、事業年度末時点における土地改良区の全ての資産、負債、正味財産を一覧にまとめたものをいい、事業年度末時点の土地改良区の財政状態を表す計算書類です。</a:t>
            </a:r>
            <a:endParaRPr kumimoji="1" lang="en-US" altLang="ja-JP" dirty="0"/>
          </a:p>
          <a:p>
            <a:endParaRPr lang="en-US" altLang="ja-JP" dirty="0"/>
          </a:p>
          <a:p>
            <a:r>
              <a:rPr kumimoji="1" lang="ja-JP" altLang="en-US" dirty="0"/>
              <a:t>（アニメ－ション）</a:t>
            </a:r>
            <a:endParaRPr kumimoji="1" lang="en-US" altLang="ja-JP" dirty="0"/>
          </a:p>
          <a:p>
            <a:r>
              <a:rPr kumimoji="1" lang="ja-JP" altLang="en-US" dirty="0"/>
              <a:t>貸借対照表の資産の部には、土地改良区が保有している財産の一覧が並べられます。貸借対照表の資産の部を見ることで、土地改良区がどのような財産を保有していて、またどのくらいの財産があるのかがわかります。</a:t>
            </a:r>
            <a:endParaRPr kumimoji="1" lang="en-US" altLang="ja-JP" dirty="0"/>
          </a:p>
          <a:p>
            <a:endParaRPr lang="en-US" altLang="ja-JP" dirty="0"/>
          </a:p>
          <a:p>
            <a:r>
              <a:rPr lang="ja-JP" altLang="en-US" dirty="0"/>
              <a:t>（アニメ－ション）</a:t>
            </a:r>
            <a:endParaRPr lang="en-US" altLang="ja-JP" dirty="0"/>
          </a:p>
          <a:p>
            <a:r>
              <a:rPr kumimoji="1" lang="ja-JP" altLang="en-US" dirty="0"/>
              <a:t>貸借対照表の負債の部及び正味財産の部は、土地改良区の資産がどのような財源で調達されているかを示しています。</a:t>
            </a:r>
            <a:endParaRPr kumimoji="1" lang="en-US" altLang="ja-JP" dirty="0"/>
          </a:p>
          <a:p>
            <a:r>
              <a:rPr kumimoji="1" lang="ja-JP" altLang="en-US" dirty="0"/>
              <a:t>負債の部は、未払金や借入金など土地改良区が将来金銭などを引き渡す義務が示されており、返済義務のある財源を意味します。</a:t>
            </a:r>
            <a:endParaRPr kumimoji="1" lang="en-US" altLang="ja-JP" dirty="0"/>
          </a:p>
          <a:p>
            <a:endParaRPr kumimoji="1" lang="en-US" altLang="ja-JP" dirty="0"/>
          </a:p>
          <a:p>
            <a:r>
              <a:rPr lang="ja-JP" altLang="en-US" dirty="0"/>
              <a:t>（アニメ－ション）</a:t>
            </a:r>
            <a:endParaRPr lang="en-US" altLang="ja-JP" dirty="0"/>
          </a:p>
          <a:p>
            <a:r>
              <a:rPr kumimoji="1" lang="ja-JP" altLang="en-US" dirty="0"/>
              <a:t>正味財産の部は、資産と負債の差額の概念で、返済義務のない財源を意味します。なお、正味財産という名称がついていますが、資産－負債で求められるものであり具体的な資産を示すものではありません。</a:t>
            </a:r>
            <a:endParaRPr kumimoji="1" lang="en-US" altLang="ja-JP" dirty="0"/>
          </a:p>
          <a:p>
            <a:endParaRPr kumimoji="1" lang="en-US" altLang="ja-JP" dirty="0"/>
          </a:p>
          <a:p>
            <a:r>
              <a:rPr kumimoji="1" lang="ja-JP" altLang="en-US" dirty="0"/>
              <a:t>さらに詳細となる解説ですが、別冊のテキスト資料に掲載しております。皆様、お時間のあるときに参照いただきたいと思います。</a:t>
            </a:r>
            <a:endParaRPr kumimoji="1" lang="en-US" altLang="ja-JP" dirty="0"/>
          </a:p>
          <a:p>
            <a:endParaRPr kumimoji="1" lang="en-US" altLang="ja-JP" dirty="0"/>
          </a:p>
          <a:p>
            <a:endParaRPr kumimoji="1" lang="en-US" altLang="ja-JP" dirty="0"/>
          </a:p>
          <a:p>
            <a:r>
              <a:rPr lang="en-US" altLang="ja-JP" dirty="0">
                <a:solidFill>
                  <a:srgbClr val="FF0000"/>
                </a:solidFill>
              </a:rPr>
              <a:t>【</a:t>
            </a:r>
            <a:r>
              <a:rPr lang="ja-JP" altLang="en-US" dirty="0">
                <a:solidFill>
                  <a:srgbClr val="FF0000"/>
                </a:solidFill>
              </a:rPr>
              <a:t>注：本頁の以下は音声装備対象外</a:t>
            </a:r>
            <a:r>
              <a:rPr lang="en-US" altLang="ja-JP" dirty="0">
                <a:solidFill>
                  <a:srgbClr val="FF0000"/>
                </a:solidFill>
              </a:rPr>
              <a:t>】</a:t>
            </a:r>
          </a:p>
          <a:p>
            <a:r>
              <a:rPr kumimoji="1" lang="ja-JP" altLang="en-US" dirty="0"/>
              <a:t>貸借対照表についてもう少し掘り下げて説明します。</a:t>
            </a:r>
            <a:endParaRPr kumimoji="1" lang="en-US" altLang="ja-JP" dirty="0"/>
          </a:p>
          <a:p>
            <a:endParaRPr kumimoji="1" lang="en-US" altLang="ja-JP" dirty="0"/>
          </a:p>
          <a:p>
            <a:r>
              <a:rPr kumimoji="1" lang="ja-JP" altLang="en-US" dirty="0"/>
              <a:t>まず、資産の部は、大きく分けて流動資産と固定資産に分かれます。</a:t>
            </a:r>
            <a:endParaRPr kumimoji="1" lang="en-US" altLang="ja-JP" dirty="0"/>
          </a:p>
          <a:p>
            <a:endParaRPr kumimoji="1" lang="en-US" altLang="ja-JP" dirty="0"/>
          </a:p>
          <a:p>
            <a:r>
              <a:rPr kumimoji="1" lang="ja-JP" altLang="en-US" dirty="0"/>
              <a:t>流動資産とは、資産の中でも換金性が高いもののことを意味します。例えば、現金、預金の他、比較的短期で回収されるであろう未収賦課金や未収補助金などの債権などが流動資産です。</a:t>
            </a:r>
            <a:endParaRPr kumimoji="1" lang="en-US" altLang="ja-JP" dirty="0"/>
          </a:p>
          <a:p>
            <a:r>
              <a:rPr kumimoji="1" lang="ja-JP" altLang="en-US" dirty="0"/>
              <a:t>固定資産とは、資産のうち、土地改良区において継続的に使用することを目的として保有するもののことをいいます。例えば、所有土地改良施設、事務所の建物、土地、車両などの他、特定の目的のために積み立てている積立金などが固定資産です。</a:t>
            </a:r>
            <a:endParaRPr kumimoji="1" lang="en-US" altLang="ja-JP" dirty="0"/>
          </a:p>
          <a:p>
            <a:r>
              <a:rPr kumimoji="1" lang="ja-JP" altLang="en-US" dirty="0"/>
              <a:t>固定資産は、更に基本財産、特定資産、その他固定資産に区分されます。</a:t>
            </a:r>
            <a:endParaRPr kumimoji="1" lang="en-US" altLang="ja-JP" dirty="0"/>
          </a:p>
          <a:p>
            <a:r>
              <a:rPr kumimoji="1" lang="ja-JP" altLang="en-US" dirty="0"/>
              <a:t>基本財産とは、土地改良区の事業活動の遂行に不可欠なものとして定款及び規約に基本財産として定められたもののことをいいます。</a:t>
            </a:r>
            <a:endParaRPr kumimoji="1" lang="en-US" altLang="ja-JP" dirty="0"/>
          </a:p>
          <a:p>
            <a:r>
              <a:rPr kumimoji="1" lang="ja-JP" altLang="en-US" dirty="0"/>
              <a:t>特定資産とは、特定の目的のために使途、保有又は運用方法等に制約が課されたもののことをいいます。例えば、所有土地改良施設や積立金が該当します。</a:t>
            </a:r>
            <a:endParaRPr kumimoji="1" lang="en-US" altLang="ja-JP" dirty="0"/>
          </a:p>
          <a:p>
            <a:r>
              <a:rPr kumimoji="1" lang="ja-JP" altLang="en-US" dirty="0"/>
              <a:t>その他固定資産は、基本財産及び特定資産以外の固定資産のことをいいます。例えば、車両やパソコンなどが該当します。</a:t>
            </a:r>
            <a:endParaRPr kumimoji="1" lang="en-US" altLang="ja-JP" dirty="0"/>
          </a:p>
          <a:p>
            <a:endParaRPr kumimoji="1" lang="en-US" altLang="ja-JP" dirty="0"/>
          </a:p>
          <a:p>
            <a:r>
              <a:rPr kumimoji="1" lang="ja-JP" altLang="en-US" dirty="0"/>
              <a:t>次に、負債の部について説明します。</a:t>
            </a:r>
            <a:endParaRPr kumimoji="1" lang="en-US" altLang="ja-JP" dirty="0"/>
          </a:p>
          <a:p>
            <a:r>
              <a:rPr kumimoji="1" lang="ja-JP" altLang="en-US" dirty="0"/>
              <a:t>負債の部は、大きく分けて流動負債と固定負債に分かれます。</a:t>
            </a:r>
            <a:endParaRPr kumimoji="1" lang="en-US" altLang="ja-JP" dirty="0"/>
          </a:p>
          <a:p>
            <a:endParaRPr kumimoji="1" lang="en-US" altLang="ja-JP" dirty="0"/>
          </a:p>
          <a:p>
            <a:r>
              <a:rPr kumimoji="1" lang="ja-JP" altLang="en-US" dirty="0"/>
              <a:t>流動負債とは、事業年度末時点の翌日から１年以内に支払い期限が到来するものをいいます。支払い義務のうち、比較的短期間のうちに支払うものが該当します。</a:t>
            </a:r>
            <a:endParaRPr kumimoji="1" lang="en-US" altLang="ja-JP" dirty="0"/>
          </a:p>
          <a:p>
            <a:r>
              <a:rPr kumimoji="1" lang="ja-JP" altLang="en-US" dirty="0"/>
              <a:t>固定負債とは、事業年度末時点の翌日から１年以内に支払期限が到来しないものをいいます。</a:t>
            </a:r>
            <a:endParaRPr kumimoji="1" lang="en-US" altLang="ja-JP" dirty="0"/>
          </a:p>
          <a:p>
            <a:endParaRPr kumimoji="1" lang="en-US" altLang="ja-JP" dirty="0"/>
          </a:p>
          <a:p>
            <a:r>
              <a:rPr kumimoji="1" lang="ja-JP" altLang="en-US" dirty="0"/>
              <a:t>貸借対照表の説明の最後になります。</a:t>
            </a:r>
            <a:endParaRPr kumimoji="1" lang="en-US" altLang="ja-JP" dirty="0"/>
          </a:p>
          <a:p>
            <a:r>
              <a:rPr kumimoji="1" lang="ja-JP" altLang="en-US" dirty="0"/>
              <a:t>正味財産の部について説明します。</a:t>
            </a:r>
            <a:endParaRPr kumimoji="1" lang="en-US" altLang="ja-JP" dirty="0"/>
          </a:p>
          <a:p>
            <a:r>
              <a:rPr kumimoji="1" lang="ja-JP" altLang="en-US" dirty="0"/>
              <a:t>正味財産の部は、返済義務のない財源を表しており、指定正味財産と一般正味財産に分かれます。</a:t>
            </a:r>
            <a:endParaRPr kumimoji="1" lang="en-US" altLang="ja-JP" dirty="0"/>
          </a:p>
          <a:p>
            <a:endParaRPr kumimoji="1" lang="en-US" altLang="ja-JP" dirty="0"/>
          </a:p>
          <a:p>
            <a:r>
              <a:rPr kumimoji="1" lang="ja-JP" altLang="en-US" dirty="0"/>
              <a:t>指定正味財産は、返済義務はないものの、その財源で取得した資産について、使途や処分に制約が課されている財源を示しています。</a:t>
            </a:r>
            <a:endParaRPr kumimoji="1" lang="en-US" altLang="ja-JP" dirty="0"/>
          </a:p>
          <a:p>
            <a:r>
              <a:rPr kumimoji="1" lang="ja-JP" altLang="en-US" dirty="0"/>
              <a:t>例えば、施設や設備を一部補助金で取得した場合の、その補助金で調達された部分や、土地改良施設の譲与を受けた場合の、その公費で負担された部分などが該当します。</a:t>
            </a:r>
            <a:endParaRPr kumimoji="1" lang="en-US" altLang="ja-JP" dirty="0"/>
          </a:p>
          <a:p>
            <a:r>
              <a:rPr kumimoji="1" lang="ja-JP" altLang="en-US" dirty="0"/>
              <a:t>これらの補助金や公費で負担された分については、土地改良区において将来返済する義務はありませんが、施設や設備の使途や処分に制約がかされているため、一般正味財産と区別しています。</a:t>
            </a:r>
            <a:endParaRPr kumimoji="1" lang="en-US" altLang="ja-JP" dirty="0"/>
          </a:p>
          <a:p>
            <a:endParaRPr kumimoji="1" lang="en-US" altLang="ja-JP" dirty="0"/>
          </a:p>
          <a:p>
            <a:r>
              <a:rPr kumimoji="1" lang="ja-JP" altLang="en-US" dirty="0"/>
              <a:t>一般正味財産は、正味財産のうち指定正味財産以外の正味財産をいいます。</a:t>
            </a:r>
            <a:endParaRPr kumimoji="1" lang="en-US" altLang="ja-JP" dirty="0"/>
          </a:p>
          <a:p>
            <a:r>
              <a:rPr kumimoji="1" lang="ja-JP" altLang="en-US" dirty="0"/>
              <a:t>使途や制約が課されていない財源で、土地改良区が過去から積み上げてきた繰越利益、というイメージです。</a:t>
            </a:r>
            <a:endParaRPr kumimoji="1" lang="en-US" altLang="ja-JP" dirty="0"/>
          </a:p>
          <a:p>
            <a:endParaRPr kumimoji="1" lang="en-US" altLang="ja-JP" dirty="0"/>
          </a:p>
          <a:p>
            <a:r>
              <a:rPr kumimoji="1" lang="ja-JP" altLang="en-US" dirty="0"/>
              <a:t>貸借対照表の説明は以上です。</a:t>
            </a:r>
            <a:endParaRPr kumimoji="1" lang="en-US" altLang="ja-JP" dirty="0"/>
          </a:p>
          <a:p>
            <a:endParaRPr kumimoji="1" lang="en-US" altLang="ja-JP" dirty="0"/>
          </a:p>
        </p:txBody>
      </p:sp>
      <p:sp>
        <p:nvSpPr>
          <p:cNvPr id="4" name="スライド番号プレースホルダー 3"/>
          <p:cNvSpPr>
            <a:spLocks noGrp="1"/>
          </p:cNvSpPr>
          <p:nvPr>
            <p:ph type="sldNum" sz="quarter" idx="5"/>
          </p:nvPr>
        </p:nvSpPr>
        <p:spPr/>
        <p:txBody>
          <a:bodyPr/>
          <a:lstStyle/>
          <a:p>
            <a:fld id="{9F7C298A-65E8-4C3A-B8FA-43B30D491D01}" type="slidenum">
              <a:rPr kumimoji="1" lang="ja-JP" altLang="en-US" smtClean="0"/>
              <a:t>6</a:t>
            </a:fld>
            <a:endParaRPr kumimoji="1" lang="ja-JP" altLang="en-US" dirty="0"/>
          </a:p>
        </p:txBody>
      </p:sp>
    </p:spTree>
    <p:extLst>
      <p:ext uri="{BB962C8B-B14F-4D97-AF65-F5344CB8AC3E}">
        <p14:creationId xmlns:p14="http://schemas.microsoft.com/office/powerpoint/2010/main" val="232953325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00113" y="739775"/>
            <a:ext cx="4933950" cy="3700463"/>
          </a:xfrm>
        </p:spPr>
      </p:sp>
      <p:sp>
        <p:nvSpPr>
          <p:cNvPr id="3" name="ノート プレースホルダー 2"/>
          <p:cNvSpPr>
            <a:spLocks noGrp="1"/>
          </p:cNvSpPr>
          <p:nvPr>
            <p:ph type="body" idx="1"/>
          </p:nvPr>
        </p:nvSpPr>
        <p:spPr/>
        <p:txBody>
          <a:bodyPr/>
          <a:lstStyle/>
          <a:p>
            <a:r>
              <a:rPr kumimoji="1" lang="ja-JP" altLang="en-US" dirty="0"/>
              <a:t>次に、正味財産増減計算書について説明します。</a:t>
            </a:r>
            <a:endParaRPr kumimoji="1" lang="en-US" altLang="ja-JP" dirty="0"/>
          </a:p>
          <a:p>
            <a:endParaRPr kumimoji="1" lang="en-US" altLang="ja-JP" dirty="0"/>
          </a:p>
          <a:p>
            <a:r>
              <a:rPr kumimoji="1" lang="ja-JP" altLang="en-US" dirty="0"/>
              <a:t>正味財産増減計算書とは、４月１日から３月</a:t>
            </a:r>
            <a:r>
              <a:rPr kumimoji="1" lang="en-US" altLang="ja-JP" dirty="0"/>
              <a:t>31</a:t>
            </a:r>
            <a:r>
              <a:rPr kumimoji="1" lang="ja-JP" altLang="en-US" dirty="0"/>
              <a:t>日までの一年間の正味財産の増減の原因を表す計算書類です。</a:t>
            </a:r>
            <a:endParaRPr kumimoji="1" lang="en-US" altLang="ja-JP" dirty="0"/>
          </a:p>
          <a:p>
            <a:r>
              <a:rPr kumimoji="1" lang="ja-JP" altLang="en-US" dirty="0"/>
              <a:t>正味財産とは、前の貸借対照表で説明した資産と負債の差額である正味財産のことです。</a:t>
            </a:r>
            <a:endParaRPr kumimoji="1" lang="en-US" altLang="ja-JP" dirty="0"/>
          </a:p>
          <a:p>
            <a:r>
              <a:rPr kumimoji="1" lang="ja-JP" altLang="en-US" dirty="0"/>
              <a:t>正味財産増減計算書は、お金の増減を表すことが目的ではなく、適正な期間収支（損益）、すなわち事業活動の努力と成果を計算することを目的とした計算書類です。</a:t>
            </a:r>
            <a:endParaRPr kumimoji="1" lang="en-US" altLang="ja-JP" dirty="0"/>
          </a:p>
          <a:p>
            <a:endParaRPr kumimoji="1" lang="en-US" altLang="ja-JP" dirty="0"/>
          </a:p>
          <a:p>
            <a:r>
              <a:rPr kumimoji="1" lang="ja-JP" altLang="en-US" dirty="0"/>
              <a:t>正味財産増減計算書は、大きく一般正味財産増減の部と指定正味財産増減の部に分かれます。</a:t>
            </a:r>
            <a:endParaRPr kumimoji="1" lang="en-US" altLang="ja-JP" dirty="0"/>
          </a:p>
          <a:p>
            <a:endParaRPr kumimoji="1" lang="en-US" altLang="ja-JP" dirty="0"/>
          </a:p>
          <a:p>
            <a:r>
              <a:rPr lang="ja-JP" altLang="en-US" dirty="0"/>
              <a:t>（アニメ－ション）</a:t>
            </a:r>
            <a:endParaRPr lang="en-US" altLang="ja-JP" dirty="0"/>
          </a:p>
          <a:p>
            <a:r>
              <a:rPr kumimoji="1" lang="ja-JP" altLang="en-US" dirty="0"/>
              <a:t>一般正味財産増減の部は、貸借対照表の一般正味財産の増減を表し、指定正味財産増減の部は、貸借対照表の指定正味財産の増減を表します。</a:t>
            </a:r>
            <a:endParaRPr kumimoji="1" lang="en-US" altLang="ja-JP" dirty="0"/>
          </a:p>
          <a:p>
            <a:endParaRPr kumimoji="1" lang="en-US" altLang="ja-JP" dirty="0"/>
          </a:p>
          <a:p>
            <a:r>
              <a:rPr kumimoji="1" lang="ja-JP" altLang="en-US" dirty="0"/>
              <a:t>一般正味財産増減の部については、さらに経常増減の部と経常外増減の部に分かれます。</a:t>
            </a:r>
            <a:endParaRPr kumimoji="1" lang="en-US" altLang="ja-JP" dirty="0"/>
          </a:p>
          <a:p>
            <a:endParaRPr kumimoji="1" lang="en-US" altLang="ja-JP" dirty="0"/>
          </a:p>
          <a:p>
            <a:r>
              <a:rPr lang="ja-JP" altLang="en-US" dirty="0"/>
              <a:t>（アニメ－ション）</a:t>
            </a:r>
            <a:endParaRPr lang="en-US" altLang="ja-JP" dirty="0"/>
          </a:p>
          <a:p>
            <a:r>
              <a:rPr kumimoji="1" lang="ja-JP" altLang="en-US" dirty="0"/>
              <a:t>経常増減の部は、通常の事業活動による成果を表し、経常外増減の部は、臨時的な事業活動などによる成果が示されます。</a:t>
            </a:r>
            <a:endParaRPr kumimoji="1" lang="en-US" altLang="ja-JP" dirty="0"/>
          </a:p>
          <a:p>
            <a:r>
              <a:rPr kumimoji="1" lang="ja-JP" altLang="en-US" dirty="0"/>
              <a:t>例えば、不納欠損処分をした場合や、災害により損失が発生した場合などは経常外増減の部に表示されます。</a:t>
            </a:r>
            <a:endParaRPr kumimoji="1" lang="en-US" altLang="ja-JP" dirty="0"/>
          </a:p>
          <a:p>
            <a:endParaRPr kumimoji="1" lang="en-US" altLang="ja-JP" dirty="0"/>
          </a:p>
          <a:p>
            <a:r>
              <a:rPr kumimoji="1" lang="ja-JP" altLang="en-US" dirty="0"/>
              <a:t>正味財産増減計算書の説明は以上です。</a:t>
            </a:r>
          </a:p>
        </p:txBody>
      </p:sp>
      <p:sp>
        <p:nvSpPr>
          <p:cNvPr id="4" name="スライド番号プレースホルダー 3"/>
          <p:cNvSpPr>
            <a:spLocks noGrp="1"/>
          </p:cNvSpPr>
          <p:nvPr>
            <p:ph type="sldNum" sz="quarter" idx="5"/>
          </p:nvPr>
        </p:nvSpPr>
        <p:spPr/>
        <p:txBody>
          <a:bodyPr/>
          <a:lstStyle/>
          <a:p>
            <a:fld id="{9F7C298A-65E8-4C3A-B8FA-43B30D491D01}" type="slidenum">
              <a:rPr kumimoji="1" lang="ja-JP" altLang="en-US" smtClean="0"/>
              <a:t>7</a:t>
            </a:fld>
            <a:endParaRPr kumimoji="1" lang="ja-JP" altLang="en-US"/>
          </a:p>
        </p:txBody>
      </p:sp>
    </p:spTree>
    <p:extLst>
      <p:ext uri="{BB962C8B-B14F-4D97-AF65-F5344CB8AC3E}">
        <p14:creationId xmlns:p14="http://schemas.microsoft.com/office/powerpoint/2010/main" val="131672590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5DE8FDC-C8F2-46E2-9B2A-4EBBE0B9815C}"/>
              </a:ext>
            </a:extLst>
          </p:cNvPr>
          <p:cNvSpPr>
            <a:spLocks noGrp="1"/>
          </p:cNvSpPr>
          <p:nvPr>
            <p:ph type="ctrTitle"/>
          </p:nvPr>
        </p:nvSpPr>
        <p:spPr>
          <a:xfrm>
            <a:off x="1143000" y="1122363"/>
            <a:ext cx="6858000" cy="2387600"/>
          </a:xfrm>
        </p:spPr>
        <p:txBody>
          <a:bodyPr anchor="b"/>
          <a:lstStyle>
            <a:lvl1pPr algn="ctr">
              <a:defRPr sz="4500"/>
            </a:lvl1pPr>
          </a:lstStyle>
          <a:p>
            <a:r>
              <a:rPr kumimoji="1" lang="ja-JP" altLang="en-US"/>
              <a:t>マスター タイトルの書式設定</a:t>
            </a:r>
          </a:p>
        </p:txBody>
      </p:sp>
      <p:sp>
        <p:nvSpPr>
          <p:cNvPr id="3" name="字幕 2">
            <a:extLst>
              <a:ext uri="{FF2B5EF4-FFF2-40B4-BE49-F238E27FC236}">
                <a16:creationId xmlns:a16="http://schemas.microsoft.com/office/drawing/2014/main" id="{80962D0A-0C71-4885-BF5D-078A5364D02E}"/>
              </a:ext>
            </a:extLst>
          </p:cNvPr>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DF56C116-DF21-4888-9873-72FDBC6CD0A8}"/>
              </a:ext>
            </a:extLst>
          </p:cNvPr>
          <p:cNvSpPr>
            <a:spLocks noGrp="1"/>
          </p:cNvSpPr>
          <p:nvPr>
            <p:ph type="dt" sz="half" idx="10"/>
          </p:nvPr>
        </p:nvSpPr>
        <p:spPr/>
        <p:txBody>
          <a:bodyPr/>
          <a:lstStyle/>
          <a:p>
            <a:fld id="{E129D130-8C65-4AB9-B870-982167BA3EFC}" type="datetime1">
              <a:rPr kumimoji="1" lang="ja-JP" altLang="en-US" smtClean="0"/>
              <a:t>2024/5/24</a:t>
            </a:fld>
            <a:endParaRPr kumimoji="1" lang="ja-JP" altLang="en-US"/>
          </a:p>
        </p:txBody>
      </p:sp>
      <p:sp>
        <p:nvSpPr>
          <p:cNvPr id="5" name="フッター プレースホルダー 4">
            <a:extLst>
              <a:ext uri="{FF2B5EF4-FFF2-40B4-BE49-F238E27FC236}">
                <a16:creationId xmlns:a16="http://schemas.microsoft.com/office/drawing/2014/main" id="{58B2CF33-E7DF-4236-953D-4AB96D79854A}"/>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B0C5DF31-DA09-4CD6-9D7D-7C2A93CA3970}"/>
              </a:ext>
            </a:extLst>
          </p:cNvPr>
          <p:cNvSpPr>
            <a:spLocks noGrp="1"/>
          </p:cNvSpPr>
          <p:nvPr>
            <p:ph type="sldNum" sz="quarter" idx="12"/>
          </p:nvPr>
        </p:nvSpPr>
        <p:spPr/>
        <p:txBody>
          <a:bodyPr/>
          <a:lstStyle/>
          <a:p>
            <a:fld id="{D0493EAD-98C2-43FC-AC56-FA71A07A685E}" type="slidenum">
              <a:rPr kumimoji="1" lang="ja-JP" altLang="en-US" smtClean="0"/>
              <a:t>‹#›</a:t>
            </a:fld>
            <a:endParaRPr kumimoji="1" lang="ja-JP" altLang="en-US"/>
          </a:p>
        </p:txBody>
      </p:sp>
    </p:spTree>
    <p:extLst>
      <p:ext uri="{BB962C8B-B14F-4D97-AF65-F5344CB8AC3E}">
        <p14:creationId xmlns:p14="http://schemas.microsoft.com/office/powerpoint/2010/main" val="11808904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D97D733-A15F-4398-ABE8-B890BEBD2712}"/>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4747E7FF-64D7-48F0-9286-350234B96B1D}"/>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E615B66C-3A06-46AF-8515-D345DE988BD2}"/>
              </a:ext>
            </a:extLst>
          </p:cNvPr>
          <p:cNvSpPr>
            <a:spLocks noGrp="1"/>
          </p:cNvSpPr>
          <p:nvPr>
            <p:ph type="dt" sz="half" idx="10"/>
          </p:nvPr>
        </p:nvSpPr>
        <p:spPr/>
        <p:txBody>
          <a:bodyPr/>
          <a:lstStyle/>
          <a:p>
            <a:fld id="{B56864FE-8EA2-4A0F-AA2E-4BD9DF998CF9}" type="datetime1">
              <a:rPr kumimoji="1" lang="ja-JP" altLang="en-US" smtClean="0"/>
              <a:t>2024/5/24</a:t>
            </a:fld>
            <a:endParaRPr kumimoji="1" lang="ja-JP" altLang="en-US"/>
          </a:p>
        </p:txBody>
      </p:sp>
      <p:sp>
        <p:nvSpPr>
          <p:cNvPr id="5" name="フッター プレースホルダー 4">
            <a:extLst>
              <a:ext uri="{FF2B5EF4-FFF2-40B4-BE49-F238E27FC236}">
                <a16:creationId xmlns:a16="http://schemas.microsoft.com/office/drawing/2014/main" id="{F1069216-9BF7-4EDE-94D2-9EFCC58D8CC1}"/>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976321D1-7697-4E92-94F0-36116853E950}"/>
              </a:ext>
            </a:extLst>
          </p:cNvPr>
          <p:cNvSpPr>
            <a:spLocks noGrp="1"/>
          </p:cNvSpPr>
          <p:nvPr>
            <p:ph type="sldNum" sz="quarter" idx="12"/>
          </p:nvPr>
        </p:nvSpPr>
        <p:spPr/>
        <p:txBody>
          <a:bodyPr/>
          <a:lstStyle/>
          <a:p>
            <a:fld id="{D0493EAD-98C2-43FC-AC56-FA71A07A685E}" type="slidenum">
              <a:rPr kumimoji="1" lang="ja-JP" altLang="en-US" smtClean="0"/>
              <a:t>‹#›</a:t>
            </a:fld>
            <a:endParaRPr kumimoji="1" lang="ja-JP" altLang="en-US"/>
          </a:p>
        </p:txBody>
      </p:sp>
    </p:spTree>
    <p:extLst>
      <p:ext uri="{BB962C8B-B14F-4D97-AF65-F5344CB8AC3E}">
        <p14:creationId xmlns:p14="http://schemas.microsoft.com/office/powerpoint/2010/main" val="17884736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6CAD2C31-93EF-4210-8336-D624B1326225}"/>
              </a:ext>
            </a:extLst>
          </p:cNvPr>
          <p:cNvSpPr>
            <a:spLocks noGrp="1"/>
          </p:cNvSpPr>
          <p:nvPr>
            <p:ph type="title" orient="vert"/>
          </p:nvPr>
        </p:nvSpPr>
        <p:spPr>
          <a:xfrm>
            <a:off x="6543675" y="365125"/>
            <a:ext cx="1971675" cy="5811838"/>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AB90B95B-2BF7-4A7E-94C0-B3416B6CE5FE}"/>
              </a:ext>
            </a:extLst>
          </p:cNvPr>
          <p:cNvSpPr>
            <a:spLocks noGrp="1"/>
          </p:cNvSpPr>
          <p:nvPr>
            <p:ph type="body" orient="vert" idx="1"/>
          </p:nvPr>
        </p:nvSpPr>
        <p:spPr>
          <a:xfrm>
            <a:off x="628650" y="365125"/>
            <a:ext cx="5800725"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88E370FB-AA99-4DFC-B3B4-7864A860613B}"/>
              </a:ext>
            </a:extLst>
          </p:cNvPr>
          <p:cNvSpPr>
            <a:spLocks noGrp="1"/>
          </p:cNvSpPr>
          <p:nvPr>
            <p:ph type="dt" sz="half" idx="10"/>
          </p:nvPr>
        </p:nvSpPr>
        <p:spPr/>
        <p:txBody>
          <a:bodyPr/>
          <a:lstStyle/>
          <a:p>
            <a:fld id="{BD089060-D106-4666-8F26-E97910B3EA2D}" type="datetime1">
              <a:rPr kumimoji="1" lang="ja-JP" altLang="en-US" smtClean="0"/>
              <a:t>2024/5/24</a:t>
            </a:fld>
            <a:endParaRPr kumimoji="1" lang="ja-JP" altLang="en-US"/>
          </a:p>
        </p:txBody>
      </p:sp>
      <p:sp>
        <p:nvSpPr>
          <p:cNvPr id="5" name="フッター プレースホルダー 4">
            <a:extLst>
              <a:ext uri="{FF2B5EF4-FFF2-40B4-BE49-F238E27FC236}">
                <a16:creationId xmlns:a16="http://schemas.microsoft.com/office/drawing/2014/main" id="{4793AAA3-DD1E-43AB-9C04-5ACF243C3864}"/>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5F337617-B590-4005-A325-D2703448235D}"/>
              </a:ext>
            </a:extLst>
          </p:cNvPr>
          <p:cNvSpPr>
            <a:spLocks noGrp="1"/>
          </p:cNvSpPr>
          <p:nvPr>
            <p:ph type="sldNum" sz="quarter" idx="12"/>
          </p:nvPr>
        </p:nvSpPr>
        <p:spPr/>
        <p:txBody>
          <a:bodyPr/>
          <a:lstStyle/>
          <a:p>
            <a:fld id="{D0493EAD-98C2-43FC-AC56-FA71A07A685E}" type="slidenum">
              <a:rPr kumimoji="1" lang="ja-JP" altLang="en-US" smtClean="0"/>
              <a:t>‹#›</a:t>
            </a:fld>
            <a:endParaRPr kumimoji="1" lang="ja-JP" altLang="en-US"/>
          </a:p>
        </p:txBody>
      </p:sp>
    </p:spTree>
    <p:extLst>
      <p:ext uri="{BB962C8B-B14F-4D97-AF65-F5344CB8AC3E}">
        <p14:creationId xmlns:p14="http://schemas.microsoft.com/office/powerpoint/2010/main" val="21531105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pic>
        <p:nvPicPr>
          <p:cNvPr id="8" name="Picture 7" descr="Droplets-SD-Title-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ctrTitle"/>
          </p:nvPr>
        </p:nvSpPr>
        <p:spPr>
          <a:xfrm>
            <a:off x="1313259" y="1300786"/>
            <a:ext cx="6517482" cy="2509213"/>
          </a:xfrm>
        </p:spPr>
        <p:txBody>
          <a:bodyPr anchor="b">
            <a:normAutofit/>
          </a:bodyPr>
          <a:lstStyle>
            <a:lvl1pPr algn="ctr">
              <a:defRPr sz="4800"/>
            </a:lvl1pPr>
          </a:lstStyle>
          <a:p>
            <a:r>
              <a:rPr lang="ja-JP" altLang="en-US"/>
              <a:t>マスター タイトルの書式設定</a:t>
            </a:r>
            <a:endParaRPr lang="en-US" dirty="0"/>
          </a:p>
        </p:txBody>
      </p:sp>
      <p:sp>
        <p:nvSpPr>
          <p:cNvPr id="3" name="Subtitle 2"/>
          <p:cNvSpPr>
            <a:spLocks noGrp="1"/>
          </p:cNvSpPr>
          <p:nvPr>
            <p:ph type="subTitle" idx="1"/>
          </p:nvPr>
        </p:nvSpPr>
        <p:spPr>
          <a:xfrm>
            <a:off x="1313259" y="3886201"/>
            <a:ext cx="6517482" cy="1371599"/>
          </a:xfrm>
        </p:spPr>
        <p:txBody>
          <a:bodyPr>
            <a:normAutofit/>
          </a:bodyPr>
          <a:lstStyle>
            <a:lvl1pPr marL="0" indent="0" algn="ctr">
              <a:buNone/>
              <a:defRPr sz="2200">
                <a:solidFill>
                  <a:schemeClr val="bg1">
                    <a:lumMod val="5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019BA67E-1771-417F-A2C5-1F91E1D6177D}" type="datetime1">
              <a:rPr kumimoji="1" lang="ja-JP" altLang="en-US" smtClean="0"/>
              <a:t>2024/5/24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0493EAD-98C2-43FC-AC56-FA71A07A685E}" type="slidenum">
              <a:rPr kumimoji="1" lang="ja-JP" altLang="en-US" smtClean="0"/>
              <a:t>‹#›</a:t>
            </a:fld>
            <a:endParaRPr kumimoji="1" lang="ja-JP" altLang="en-US"/>
          </a:p>
        </p:txBody>
      </p:sp>
    </p:spTree>
    <p:extLst>
      <p:ext uri="{BB962C8B-B14F-4D97-AF65-F5344CB8AC3E}">
        <p14:creationId xmlns:p14="http://schemas.microsoft.com/office/powerpoint/2010/main" val="379487912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pic>
        <p:nvPicPr>
          <p:cNvPr id="7" name="Picture 6"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12" name="Content Placeholder 2"/>
          <p:cNvSpPr>
            <a:spLocks noGrp="1"/>
          </p:cNvSpPr>
          <p:nvPr>
            <p:ph sz="quarter" idx="13"/>
          </p:nvPr>
        </p:nvSpPr>
        <p:spPr>
          <a:xfrm>
            <a:off x="685330" y="2367093"/>
            <a:ext cx="7772870" cy="3424107"/>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CBC62DF5-A097-4493-8488-E198970BF7DE}" type="datetime1">
              <a:rPr kumimoji="1" lang="ja-JP" altLang="en-US" smtClean="0"/>
              <a:t>2024/5/24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0493EAD-98C2-43FC-AC56-FA71A07A685E}" type="slidenum">
              <a:rPr kumimoji="1" lang="ja-JP" altLang="en-US" smtClean="0"/>
              <a:t>‹#›</a:t>
            </a:fld>
            <a:endParaRPr kumimoji="1" lang="ja-JP" altLang="en-US"/>
          </a:p>
        </p:txBody>
      </p:sp>
    </p:spTree>
    <p:extLst>
      <p:ext uri="{BB962C8B-B14F-4D97-AF65-F5344CB8AC3E}">
        <p14:creationId xmlns:p14="http://schemas.microsoft.com/office/powerpoint/2010/main" val="106981357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pic>
        <p:nvPicPr>
          <p:cNvPr id="8" name="Picture 7"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a:xfrm>
            <a:off x="685331" y="828564"/>
            <a:ext cx="7763814" cy="2736819"/>
          </a:xfrm>
        </p:spPr>
        <p:txBody>
          <a:bodyPr anchor="b">
            <a:normAutofit/>
          </a:bodyPr>
          <a:lstStyle>
            <a:lvl1pPr>
              <a:defRPr sz="4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85331" y="3657458"/>
            <a:ext cx="7763814" cy="1368183"/>
          </a:xfrm>
        </p:spPr>
        <p:txBody>
          <a:bodyPr>
            <a:normAutofit/>
          </a:bodyPr>
          <a:lstStyle>
            <a:lvl1pPr marL="0" indent="0" algn="ctr">
              <a:buNone/>
              <a:defRPr sz="2000">
                <a:solidFill>
                  <a:schemeClr val="bg1">
                    <a:lumMod val="5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38DB378E-E169-4A9A-AF1D-FFC420F9584A}" type="datetime1">
              <a:rPr kumimoji="1" lang="ja-JP" altLang="en-US" smtClean="0"/>
              <a:t>2024/5/24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0493EAD-98C2-43FC-AC56-FA71A07A685E}" type="slidenum">
              <a:rPr kumimoji="1" lang="ja-JP" altLang="en-US" smtClean="0"/>
              <a:t>‹#›</a:t>
            </a:fld>
            <a:endParaRPr kumimoji="1" lang="ja-JP" altLang="en-US"/>
          </a:p>
        </p:txBody>
      </p:sp>
    </p:spTree>
    <p:extLst>
      <p:ext uri="{BB962C8B-B14F-4D97-AF65-F5344CB8AC3E}">
        <p14:creationId xmlns:p14="http://schemas.microsoft.com/office/powerpoint/2010/main" val="15407895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pic>
        <p:nvPicPr>
          <p:cNvPr id="9" name="Picture 8"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14" name="Title 1"/>
          <p:cNvSpPr>
            <a:spLocks noGrp="1"/>
          </p:cNvSpPr>
          <p:nvPr>
            <p:ph type="title"/>
          </p:nvPr>
        </p:nvSpPr>
        <p:spPr>
          <a:xfrm>
            <a:off x="685332" y="618518"/>
            <a:ext cx="7773338" cy="1596177"/>
          </a:xfrm>
        </p:spPr>
        <p:txBody>
          <a:bodyPr/>
          <a:lstStyle/>
          <a:p>
            <a:r>
              <a:rPr lang="ja-JP" altLang="en-US"/>
              <a:t>マスター タイトルの書式設定</a:t>
            </a:r>
            <a:endParaRPr lang="en-US" dirty="0"/>
          </a:p>
        </p:txBody>
      </p:sp>
      <p:sp>
        <p:nvSpPr>
          <p:cNvPr id="12" name="Content Placeholder 2"/>
          <p:cNvSpPr>
            <a:spLocks noGrp="1"/>
          </p:cNvSpPr>
          <p:nvPr>
            <p:ph sz="quarter" idx="13"/>
          </p:nvPr>
        </p:nvSpPr>
        <p:spPr>
          <a:xfrm>
            <a:off x="685330" y="2367093"/>
            <a:ext cx="3829520" cy="3424107"/>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13" name="Content Placeholder 3"/>
          <p:cNvSpPr>
            <a:spLocks noGrp="1"/>
          </p:cNvSpPr>
          <p:nvPr>
            <p:ph sz="quarter" idx="14"/>
          </p:nvPr>
        </p:nvSpPr>
        <p:spPr>
          <a:xfrm>
            <a:off x="4629150" y="2367093"/>
            <a:ext cx="3829050" cy="3424107"/>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2909A502-873D-43E8-97EF-0B02BC31F667}" type="datetime1">
              <a:rPr kumimoji="1" lang="ja-JP" altLang="en-US" smtClean="0"/>
              <a:t>2024/5/24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D0493EAD-98C2-43FC-AC56-FA71A07A685E}" type="slidenum">
              <a:rPr kumimoji="1" lang="ja-JP" altLang="en-US" smtClean="0"/>
              <a:t>‹#›</a:t>
            </a:fld>
            <a:endParaRPr kumimoji="1" lang="ja-JP" altLang="en-US"/>
          </a:p>
        </p:txBody>
      </p:sp>
    </p:spTree>
    <p:extLst>
      <p:ext uri="{BB962C8B-B14F-4D97-AF65-F5344CB8AC3E}">
        <p14:creationId xmlns:p14="http://schemas.microsoft.com/office/powerpoint/2010/main" val="362804311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pic>
        <p:nvPicPr>
          <p:cNvPr id="11" name="Picture 10"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14" name="Title 1"/>
          <p:cNvSpPr>
            <a:spLocks noGrp="1"/>
          </p:cNvSpPr>
          <p:nvPr>
            <p:ph type="title"/>
          </p:nvPr>
        </p:nvSpPr>
        <p:spPr>
          <a:xfrm>
            <a:off x="685332" y="618518"/>
            <a:ext cx="7773338" cy="1596177"/>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859746" y="2371018"/>
            <a:ext cx="3655106" cy="679994"/>
          </a:xfrm>
        </p:spPr>
        <p:txBody>
          <a:bodyPr anchor="b">
            <a:noAutofit/>
          </a:bodyPr>
          <a:lstStyle>
            <a:lvl1pPr marL="0" indent="0">
              <a:lnSpc>
                <a:spcPct val="7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12" name="Content Placeholder 3"/>
          <p:cNvSpPr>
            <a:spLocks noGrp="1"/>
          </p:cNvSpPr>
          <p:nvPr>
            <p:ph sz="quarter" idx="13"/>
          </p:nvPr>
        </p:nvSpPr>
        <p:spPr>
          <a:xfrm>
            <a:off x="685331" y="3051013"/>
            <a:ext cx="3829520" cy="2740187"/>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797317" y="2371018"/>
            <a:ext cx="3661353" cy="679994"/>
          </a:xfrm>
        </p:spPr>
        <p:txBody>
          <a:bodyPr anchor="b">
            <a:noAutofit/>
          </a:bodyPr>
          <a:lstStyle>
            <a:lvl1pPr marL="0" indent="0">
              <a:lnSpc>
                <a:spcPct val="7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13" name="Content Placeholder 5"/>
          <p:cNvSpPr>
            <a:spLocks noGrp="1"/>
          </p:cNvSpPr>
          <p:nvPr>
            <p:ph sz="quarter" idx="14"/>
          </p:nvPr>
        </p:nvSpPr>
        <p:spPr>
          <a:xfrm>
            <a:off x="4629150" y="3051013"/>
            <a:ext cx="3829051" cy="2740187"/>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012C0CCC-4254-4A25-88DA-3C2B0F6D8469}" type="datetime1">
              <a:rPr kumimoji="1" lang="ja-JP" altLang="en-US" smtClean="0"/>
              <a:t>2024/5/24</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D0493EAD-98C2-43FC-AC56-FA71A07A685E}" type="slidenum">
              <a:rPr kumimoji="1" lang="ja-JP" altLang="en-US" smtClean="0"/>
              <a:t>‹#›</a:t>
            </a:fld>
            <a:endParaRPr kumimoji="1" lang="ja-JP" altLang="en-US"/>
          </a:p>
        </p:txBody>
      </p:sp>
    </p:spTree>
    <p:extLst>
      <p:ext uri="{BB962C8B-B14F-4D97-AF65-F5344CB8AC3E}">
        <p14:creationId xmlns:p14="http://schemas.microsoft.com/office/powerpoint/2010/main" val="323760634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pic>
        <p:nvPicPr>
          <p:cNvPr id="7" name="Picture 6"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86353275-EFA0-435B-8125-549281ABFB48}" type="datetime1">
              <a:rPr kumimoji="1" lang="ja-JP" altLang="en-US" smtClean="0"/>
              <a:t>2024/5/24</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D0493EAD-98C2-43FC-AC56-FA71A07A685E}" type="slidenum">
              <a:rPr kumimoji="1" lang="ja-JP" altLang="en-US" smtClean="0"/>
              <a:t>‹#›</a:t>
            </a:fld>
            <a:endParaRPr kumimoji="1" lang="ja-JP" altLang="en-US"/>
          </a:p>
        </p:txBody>
      </p:sp>
    </p:spTree>
    <p:extLst>
      <p:ext uri="{BB962C8B-B14F-4D97-AF65-F5344CB8AC3E}">
        <p14:creationId xmlns:p14="http://schemas.microsoft.com/office/powerpoint/2010/main" val="265914242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pic>
        <p:nvPicPr>
          <p:cNvPr id="6" name="Picture 5"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Date Placeholder 1"/>
          <p:cNvSpPr>
            <a:spLocks noGrp="1"/>
          </p:cNvSpPr>
          <p:nvPr>
            <p:ph type="dt" sz="half" idx="10"/>
          </p:nvPr>
        </p:nvSpPr>
        <p:spPr/>
        <p:txBody>
          <a:bodyPr/>
          <a:lstStyle/>
          <a:p>
            <a:fld id="{CA2EB9A3-F0FE-4BC3-AB1C-4FE67497E249}" type="datetime1">
              <a:rPr kumimoji="1" lang="ja-JP" altLang="en-US" smtClean="0"/>
              <a:t>2024/5/24</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D0493EAD-98C2-43FC-AC56-FA71A07A685E}" type="slidenum">
              <a:rPr kumimoji="1" lang="ja-JP" altLang="en-US" smtClean="0"/>
              <a:t>‹#›</a:t>
            </a:fld>
            <a:endParaRPr kumimoji="1" lang="ja-JP" altLang="en-US"/>
          </a:p>
        </p:txBody>
      </p:sp>
    </p:spTree>
    <p:extLst>
      <p:ext uri="{BB962C8B-B14F-4D97-AF65-F5344CB8AC3E}">
        <p14:creationId xmlns:p14="http://schemas.microsoft.com/office/powerpoint/2010/main" val="264868201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pic>
        <p:nvPicPr>
          <p:cNvPr id="9" name="Picture 8"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a:xfrm>
            <a:off x="685331" y="609600"/>
            <a:ext cx="2951766" cy="2023252"/>
          </a:xfrm>
        </p:spPr>
        <p:txBody>
          <a:bodyPr anchor="b"/>
          <a:lstStyle>
            <a:lvl1pPr algn="ctr">
              <a:defRPr sz="3200"/>
            </a:lvl1pPr>
          </a:lstStyle>
          <a:p>
            <a:r>
              <a:rPr lang="ja-JP" altLang="en-US"/>
              <a:t>マスター タイトルの書式設定</a:t>
            </a:r>
            <a:endParaRPr lang="en-US" dirty="0"/>
          </a:p>
        </p:txBody>
      </p:sp>
      <p:sp>
        <p:nvSpPr>
          <p:cNvPr id="10" name="Content Placeholder 2"/>
          <p:cNvSpPr>
            <a:spLocks noGrp="1"/>
          </p:cNvSpPr>
          <p:nvPr>
            <p:ph sz="quarter" idx="13"/>
          </p:nvPr>
        </p:nvSpPr>
        <p:spPr>
          <a:xfrm>
            <a:off x="3808547" y="609601"/>
            <a:ext cx="4650122" cy="5181599"/>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85331" y="2632852"/>
            <a:ext cx="2951767" cy="3158348"/>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F95F7C52-E0A4-4D11-8B60-01990C9AC4DD}" type="datetime1">
              <a:rPr kumimoji="1" lang="ja-JP" altLang="en-US" smtClean="0"/>
              <a:t>2024/5/24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D0493EAD-98C2-43FC-AC56-FA71A07A685E}" type="slidenum">
              <a:rPr kumimoji="1" lang="ja-JP" altLang="en-US" smtClean="0"/>
              <a:t>‹#›</a:t>
            </a:fld>
            <a:endParaRPr kumimoji="1" lang="ja-JP" altLang="en-US"/>
          </a:p>
        </p:txBody>
      </p:sp>
    </p:spTree>
    <p:extLst>
      <p:ext uri="{BB962C8B-B14F-4D97-AF65-F5344CB8AC3E}">
        <p14:creationId xmlns:p14="http://schemas.microsoft.com/office/powerpoint/2010/main" val="36417674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F54C92C-E14A-4CCA-921C-CBFE46DD2CE1}"/>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46C3FDEA-3024-4888-92F8-474895CFC9E2}"/>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3333517F-9133-4E86-9652-AAF22410646B}"/>
              </a:ext>
            </a:extLst>
          </p:cNvPr>
          <p:cNvSpPr>
            <a:spLocks noGrp="1"/>
          </p:cNvSpPr>
          <p:nvPr>
            <p:ph type="dt" sz="half" idx="10"/>
          </p:nvPr>
        </p:nvSpPr>
        <p:spPr/>
        <p:txBody>
          <a:bodyPr/>
          <a:lstStyle/>
          <a:p>
            <a:fld id="{D9CF9A0F-6E7C-46A7-AC42-712247AFBED4}" type="datetime1">
              <a:rPr kumimoji="1" lang="ja-JP" altLang="en-US" smtClean="0"/>
              <a:t>2024/5/24</a:t>
            </a:fld>
            <a:endParaRPr kumimoji="1" lang="ja-JP" altLang="en-US"/>
          </a:p>
        </p:txBody>
      </p:sp>
      <p:sp>
        <p:nvSpPr>
          <p:cNvPr id="5" name="フッター プレースホルダー 4">
            <a:extLst>
              <a:ext uri="{FF2B5EF4-FFF2-40B4-BE49-F238E27FC236}">
                <a16:creationId xmlns:a16="http://schemas.microsoft.com/office/drawing/2014/main" id="{AC87F449-61B0-4606-A78C-214F342153BD}"/>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F016140C-AD74-40F0-BBAC-77EC0270AA8E}"/>
              </a:ext>
            </a:extLst>
          </p:cNvPr>
          <p:cNvSpPr>
            <a:spLocks noGrp="1"/>
          </p:cNvSpPr>
          <p:nvPr>
            <p:ph type="sldNum" sz="quarter" idx="12"/>
          </p:nvPr>
        </p:nvSpPr>
        <p:spPr/>
        <p:txBody>
          <a:bodyPr/>
          <a:lstStyle/>
          <a:p>
            <a:fld id="{D0493EAD-98C2-43FC-AC56-FA71A07A685E}" type="slidenum">
              <a:rPr kumimoji="1" lang="ja-JP" altLang="en-US" smtClean="0"/>
              <a:t>‹#›</a:t>
            </a:fld>
            <a:endParaRPr kumimoji="1" lang="ja-JP" altLang="en-US"/>
          </a:p>
        </p:txBody>
      </p:sp>
    </p:spTree>
    <p:extLst>
      <p:ext uri="{BB962C8B-B14F-4D97-AF65-F5344CB8AC3E}">
        <p14:creationId xmlns:p14="http://schemas.microsoft.com/office/powerpoint/2010/main" val="416961122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pic>
        <p:nvPicPr>
          <p:cNvPr id="9" name="Picture 8"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a:xfrm>
            <a:off x="685332" y="609600"/>
            <a:ext cx="4129618" cy="2023254"/>
          </a:xfrm>
        </p:spPr>
        <p:txBody>
          <a:bodyPr anchor="b"/>
          <a:lstStyle>
            <a:lvl1pPr algn="ct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5004270" y="609601"/>
            <a:ext cx="3005851" cy="5181600"/>
          </a:xfrm>
          <a:prstGeom prst="roundRect">
            <a:avLst>
              <a:gd name="adj" fmla="val 4943"/>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85346" y="2632853"/>
            <a:ext cx="4129604" cy="3158347"/>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7515798F-7721-4A34-969C-4BA9E4CC6E48}" type="datetime1">
              <a:rPr kumimoji="1" lang="ja-JP" altLang="en-US" smtClean="0"/>
              <a:t>2024/5/24</a:t>
            </a:fld>
            <a:endParaRPr kumimoji="1" lang="ja-JP" altLang="en-US"/>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0493EAD-98C2-43FC-AC56-FA71A07A685E}" type="slidenum">
              <a:rPr kumimoji="1" lang="ja-JP" altLang="en-US" smtClean="0"/>
              <a:t>‹#›</a:t>
            </a:fld>
            <a:endParaRPr kumimoji="1" lang="ja-JP" altLang="en-US"/>
          </a:p>
        </p:txBody>
      </p:sp>
    </p:spTree>
    <p:extLst>
      <p:ext uri="{BB962C8B-B14F-4D97-AF65-F5344CB8AC3E}">
        <p14:creationId xmlns:p14="http://schemas.microsoft.com/office/powerpoint/2010/main" val="267437773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p:cSld name="パノラマ写真 (キャプション付き)">
    <p:spTree>
      <p:nvGrpSpPr>
        <p:cNvPr id="1" name=""/>
        <p:cNvGrpSpPr/>
        <p:nvPr/>
      </p:nvGrpSpPr>
      <p:grpSpPr>
        <a:xfrm>
          <a:off x="0" y="0"/>
          <a:ext cx="0" cy="0"/>
          <a:chOff x="0" y="0"/>
          <a:chExt cx="0" cy="0"/>
        </a:xfrm>
      </p:grpSpPr>
      <p:pic>
        <p:nvPicPr>
          <p:cNvPr id="9" name="Picture 8"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a:xfrm>
            <a:off x="685346" y="4289374"/>
            <a:ext cx="7773324" cy="81161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888558" y="698261"/>
            <a:ext cx="7366899" cy="3214136"/>
          </a:xfrm>
          <a:prstGeom prst="roundRect">
            <a:avLst>
              <a:gd name="adj" fmla="val 4944"/>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85331" y="5108728"/>
            <a:ext cx="7773339" cy="682472"/>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DA735C20-E7EE-45A0-9B7E-D04478121439}" type="datetime1">
              <a:rPr kumimoji="1" lang="ja-JP" altLang="en-US" smtClean="0"/>
              <a:t>2024/5/24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D0493EAD-98C2-43FC-AC56-FA71A07A685E}" type="slidenum">
              <a:rPr kumimoji="1" lang="ja-JP" altLang="en-US" smtClean="0"/>
              <a:t>‹#›</a:t>
            </a:fld>
            <a:endParaRPr kumimoji="1" lang="ja-JP" altLang="en-US"/>
          </a:p>
        </p:txBody>
      </p:sp>
    </p:spTree>
    <p:extLst>
      <p:ext uri="{BB962C8B-B14F-4D97-AF65-F5344CB8AC3E}">
        <p14:creationId xmlns:p14="http://schemas.microsoft.com/office/powerpoint/2010/main" val="204776413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p:cSld name="タイトルとキャプション">
    <p:spTree>
      <p:nvGrpSpPr>
        <p:cNvPr id="1" name=""/>
        <p:cNvGrpSpPr/>
        <p:nvPr/>
      </p:nvGrpSpPr>
      <p:grpSpPr>
        <a:xfrm>
          <a:off x="0" y="0"/>
          <a:ext cx="0" cy="0"/>
          <a:chOff x="0" y="0"/>
          <a:chExt cx="0" cy="0"/>
        </a:xfrm>
      </p:grpSpPr>
      <p:pic>
        <p:nvPicPr>
          <p:cNvPr id="9" name="Picture 8"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a:xfrm>
            <a:off x="685331" y="609600"/>
            <a:ext cx="7773339" cy="3427245"/>
          </a:xfrm>
        </p:spPr>
        <p:txBody>
          <a:bodyPr anchor="ctr"/>
          <a:lstStyle>
            <a:lvl1pPr algn="ctr">
              <a:defRPr sz="3200"/>
            </a:lvl1pPr>
          </a:lstStyle>
          <a:p>
            <a:r>
              <a:rPr lang="ja-JP" altLang="en-US"/>
              <a:t>マスター タイトルの書式設定</a:t>
            </a:r>
            <a:endParaRPr lang="en-US" dirty="0"/>
          </a:p>
        </p:txBody>
      </p:sp>
      <p:sp>
        <p:nvSpPr>
          <p:cNvPr id="4" name="Text Placeholder 3"/>
          <p:cNvSpPr>
            <a:spLocks noGrp="1"/>
          </p:cNvSpPr>
          <p:nvPr>
            <p:ph type="body" sz="half" idx="2"/>
          </p:nvPr>
        </p:nvSpPr>
        <p:spPr>
          <a:xfrm>
            <a:off x="685331" y="4204821"/>
            <a:ext cx="7773339" cy="1586380"/>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27D85FAA-F2E2-4F0B-A15C-DBE47E43A43F}" type="datetime1">
              <a:rPr kumimoji="1" lang="ja-JP" altLang="en-US" smtClean="0"/>
              <a:t>2024/5/24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D0493EAD-98C2-43FC-AC56-FA71A07A685E}" type="slidenum">
              <a:rPr kumimoji="1" lang="ja-JP" altLang="en-US" smtClean="0"/>
              <a:t>‹#›</a:t>
            </a:fld>
            <a:endParaRPr kumimoji="1" lang="ja-JP" altLang="en-US"/>
          </a:p>
        </p:txBody>
      </p:sp>
    </p:spTree>
    <p:extLst>
      <p:ext uri="{BB962C8B-B14F-4D97-AF65-F5344CB8AC3E}">
        <p14:creationId xmlns:p14="http://schemas.microsoft.com/office/powerpoint/2010/main" val="169848376"/>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p:cSld name="引用 (キャプション付き)">
    <p:spTree>
      <p:nvGrpSpPr>
        <p:cNvPr id="1" name=""/>
        <p:cNvGrpSpPr/>
        <p:nvPr/>
      </p:nvGrpSpPr>
      <p:grpSpPr>
        <a:xfrm>
          <a:off x="0" y="0"/>
          <a:ext cx="0" cy="0"/>
          <a:chOff x="0" y="0"/>
          <a:chExt cx="0" cy="0"/>
        </a:xfrm>
      </p:grpSpPr>
      <p:pic>
        <p:nvPicPr>
          <p:cNvPr id="13" name="Picture 12"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a:xfrm>
            <a:off x="1084659" y="872588"/>
            <a:ext cx="6977064" cy="2729915"/>
          </a:xfrm>
        </p:spPr>
        <p:txBody>
          <a:bodyPr anchor="ctr"/>
          <a:lstStyle>
            <a:lvl1pPr>
              <a:defRPr sz="3200"/>
            </a:lvl1pPr>
          </a:lstStyle>
          <a:p>
            <a:r>
              <a:rPr lang="ja-JP" altLang="en-US"/>
              <a:t>マスター タイトルの書式設定</a:t>
            </a:r>
            <a:endParaRPr lang="en-US" dirty="0"/>
          </a:p>
        </p:txBody>
      </p:sp>
      <p:sp>
        <p:nvSpPr>
          <p:cNvPr id="12" name="Text Placeholder 3"/>
          <p:cNvSpPr>
            <a:spLocks noGrp="1"/>
          </p:cNvSpPr>
          <p:nvPr>
            <p:ph type="body" sz="half" idx="13"/>
          </p:nvPr>
        </p:nvSpPr>
        <p:spPr>
          <a:xfrm>
            <a:off x="1290484" y="3610032"/>
            <a:ext cx="6564224" cy="59478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4" name="Text Placeholder 3"/>
          <p:cNvSpPr>
            <a:spLocks noGrp="1"/>
          </p:cNvSpPr>
          <p:nvPr>
            <p:ph type="body" sz="half" idx="2"/>
          </p:nvPr>
        </p:nvSpPr>
        <p:spPr>
          <a:xfrm>
            <a:off x="685331" y="4372797"/>
            <a:ext cx="7773339" cy="1421053"/>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49D92B8C-D197-4C23-8345-90A2D4C20ADD}" type="datetime1">
              <a:rPr kumimoji="1" lang="ja-JP" altLang="en-US" smtClean="0"/>
              <a:t>2024/5/24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D0493EAD-98C2-43FC-AC56-FA71A07A685E}" type="slidenum">
              <a:rPr kumimoji="1" lang="ja-JP" altLang="en-US" smtClean="0"/>
              <a:t>‹#›</a:t>
            </a:fld>
            <a:endParaRPr kumimoji="1" lang="ja-JP" altLang="en-US"/>
          </a:p>
        </p:txBody>
      </p:sp>
      <p:sp>
        <p:nvSpPr>
          <p:cNvPr id="11" name="TextBox 10"/>
          <p:cNvSpPr txBox="1"/>
          <p:nvPr/>
        </p:nvSpPr>
        <p:spPr>
          <a:xfrm>
            <a:off x="737626" y="887859"/>
            <a:ext cx="546888"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4" name="TextBox 13"/>
          <p:cNvSpPr txBox="1"/>
          <p:nvPr/>
        </p:nvSpPr>
        <p:spPr>
          <a:xfrm>
            <a:off x="7850130" y="3120015"/>
            <a:ext cx="553641"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433207356"/>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p:cSld name="名札">
    <p:spTree>
      <p:nvGrpSpPr>
        <p:cNvPr id="1" name=""/>
        <p:cNvGrpSpPr/>
        <p:nvPr/>
      </p:nvGrpSpPr>
      <p:grpSpPr>
        <a:xfrm>
          <a:off x="0" y="0"/>
          <a:ext cx="0" cy="0"/>
          <a:chOff x="0" y="0"/>
          <a:chExt cx="0" cy="0"/>
        </a:xfrm>
      </p:grpSpPr>
      <p:pic>
        <p:nvPicPr>
          <p:cNvPr id="9" name="Picture 8"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a:xfrm>
            <a:off x="685331" y="2138722"/>
            <a:ext cx="7773339" cy="2511835"/>
          </a:xfrm>
        </p:spPr>
        <p:txBody>
          <a:bodyPr anchor="b"/>
          <a:lstStyle>
            <a:lvl1pPr algn="ctr">
              <a:defRPr sz="3200"/>
            </a:lvl1pPr>
          </a:lstStyle>
          <a:p>
            <a:r>
              <a:rPr lang="ja-JP" altLang="en-US"/>
              <a:t>マスター タイトルの書式設定</a:t>
            </a:r>
            <a:endParaRPr lang="en-US" dirty="0"/>
          </a:p>
        </p:txBody>
      </p:sp>
      <p:sp>
        <p:nvSpPr>
          <p:cNvPr id="4" name="Text Placeholder 3"/>
          <p:cNvSpPr>
            <a:spLocks noGrp="1"/>
          </p:cNvSpPr>
          <p:nvPr>
            <p:ph type="body" sz="half" idx="2"/>
          </p:nvPr>
        </p:nvSpPr>
        <p:spPr>
          <a:xfrm>
            <a:off x="685331" y="4662335"/>
            <a:ext cx="7773339"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1F281A23-3E05-40F6-84E7-D02350489B47}" type="datetime1">
              <a:rPr kumimoji="1" lang="ja-JP" altLang="en-US" smtClean="0"/>
              <a:t>2024/5/24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D0493EAD-98C2-43FC-AC56-FA71A07A685E}" type="slidenum">
              <a:rPr kumimoji="1" lang="ja-JP" altLang="en-US" smtClean="0"/>
              <a:t>‹#›</a:t>
            </a:fld>
            <a:endParaRPr kumimoji="1" lang="ja-JP" altLang="en-US"/>
          </a:p>
        </p:txBody>
      </p:sp>
    </p:spTree>
    <p:extLst>
      <p:ext uri="{BB962C8B-B14F-4D97-AF65-F5344CB8AC3E}">
        <p14:creationId xmlns:p14="http://schemas.microsoft.com/office/powerpoint/2010/main" val="476716692"/>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p:cSld name="3 段">
    <p:spTree>
      <p:nvGrpSpPr>
        <p:cNvPr id="1" name=""/>
        <p:cNvGrpSpPr/>
        <p:nvPr/>
      </p:nvGrpSpPr>
      <p:grpSpPr>
        <a:xfrm>
          <a:off x="0" y="0"/>
          <a:ext cx="0" cy="0"/>
          <a:chOff x="0" y="0"/>
          <a:chExt cx="0" cy="0"/>
        </a:xfrm>
      </p:grpSpPr>
      <p:pic>
        <p:nvPicPr>
          <p:cNvPr id="14" name="Picture 13"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15" name="Title 1"/>
          <p:cNvSpPr>
            <a:spLocks noGrp="1"/>
          </p:cNvSpPr>
          <p:nvPr>
            <p:ph type="title"/>
          </p:nvPr>
        </p:nvSpPr>
        <p:spPr>
          <a:xfrm>
            <a:off x="685331" y="609600"/>
            <a:ext cx="7773339" cy="1605094"/>
          </a:xfrm>
        </p:spPr>
        <p:txBody>
          <a:bodyPr/>
          <a:lstStyle/>
          <a:p>
            <a:r>
              <a:rPr lang="ja-JP" altLang="en-US"/>
              <a:t>マスター タイトルの書式設定</a:t>
            </a:r>
            <a:endParaRPr lang="en-US" dirty="0"/>
          </a:p>
        </p:txBody>
      </p:sp>
      <p:sp>
        <p:nvSpPr>
          <p:cNvPr id="7" name="Text Placeholder 2"/>
          <p:cNvSpPr>
            <a:spLocks noGrp="1"/>
          </p:cNvSpPr>
          <p:nvPr>
            <p:ph type="body" idx="1"/>
          </p:nvPr>
        </p:nvSpPr>
        <p:spPr>
          <a:xfrm>
            <a:off x="685331" y="2367093"/>
            <a:ext cx="2474232" cy="576262"/>
          </a:xfrm>
        </p:spPr>
        <p:txBody>
          <a:bodyPr anchor="b">
            <a:noAutofit/>
          </a:bodyPr>
          <a:lstStyle>
            <a:lvl1pPr marL="0" indent="0" algn="ctr">
              <a:lnSpc>
                <a:spcPct val="7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8" name="Text Placeholder 3"/>
          <p:cNvSpPr>
            <a:spLocks noGrp="1"/>
          </p:cNvSpPr>
          <p:nvPr>
            <p:ph type="body" sz="half" idx="15"/>
          </p:nvPr>
        </p:nvSpPr>
        <p:spPr>
          <a:xfrm>
            <a:off x="685331" y="2943356"/>
            <a:ext cx="2474232"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9" name="Text Placeholder 4"/>
          <p:cNvSpPr>
            <a:spLocks noGrp="1"/>
          </p:cNvSpPr>
          <p:nvPr>
            <p:ph type="body" sz="quarter" idx="3"/>
          </p:nvPr>
        </p:nvSpPr>
        <p:spPr>
          <a:xfrm>
            <a:off x="3339292" y="2367093"/>
            <a:ext cx="2468641" cy="576262"/>
          </a:xfrm>
        </p:spPr>
        <p:txBody>
          <a:bodyPr anchor="b">
            <a:noAutofit/>
          </a:bodyPr>
          <a:lstStyle>
            <a:lvl1pPr marL="0" indent="0" algn="ctr">
              <a:lnSpc>
                <a:spcPct val="7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10" name="Text Placeholder 3"/>
          <p:cNvSpPr>
            <a:spLocks noGrp="1"/>
          </p:cNvSpPr>
          <p:nvPr>
            <p:ph type="body" sz="half" idx="16"/>
          </p:nvPr>
        </p:nvSpPr>
        <p:spPr>
          <a:xfrm>
            <a:off x="3331012" y="2943356"/>
            <a:ext cx="2477513"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11" name="Text Placeholder 4"/>
          <p:cNvSpPr>
            <a:spLocks noGrp="1"/>
          </p:cNvSpPr>
          <p:nvPr>
            <p:ph type="body" sz="quarter" idx="13"/>
          </p:nvPr>
        </p:nvSpPr>
        <p:spPr>
          <a:xfrm>
            <a:off x="5979974" y="2367093"/>
            <a:ext cx="2478696" cy="576262"/>
          </a:xfrm>
        </p:spPr>
        <p:txBody>
          <a:bodyPr anchor="b">
            <a:noAutofit/>
          </a:bodyPr>
          <a:lstStyle>
            <a:lvl1pPr marL="0" indent="0" algn="ctr">
              <a:lnSpc>
                <a:spcPct val="7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12" name="Text Placeholder 3"/>
          <p:cNvSpPr>
            <a:spLocks noGrp="1"/>
          </p:cNvSpPr>
          <p:nvPr>
            <p:ph type="body" sz="half" idx="17"/>
          </p:nvPr>
        </p:nvSpPr>
        <p:spPr>
          <a:xfrm>
            <a:off x="5979974" y="2943356"/>
            <a:ext cx="2478696"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3" name="Date Placeholder 2"/>
          <p:cNvSpPr>
            <a:spLocks noGrp="1"/>
          </p:cNvSpPr>
          <p:nvPr>
            <p:ph type="dt" sz="half" idx="10"/>
          </p:nvPr>
        </p:nvSpPr>
        <p:spPr/>
        <p:txBody>
          <a:bodyPr/>
          <a:lstStyle/>
          <a:p>
            <a:fld id="{3DFD4BE3-2A7C-4B08-8683-C063504CF1D0}" type="datetime1">
              <a:rPr kumimoji="1" lang="ja-JP" altLang="en-US" smtClean="0"/>
              <a:t>2024/5/24</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D0493EAD-98C2-43FC-AC56-FA71A07A685E}" type="slidenum">
              <a:rPr kumimoji="1" lang="ja-JP" altLang="en-US" smtClean="0"/>
              <a:t>‹#›</a:t>
            </a:fld>
            <a:endParaRPr kumimoji="1" lang="ja-JP" altLang="en-US"/>
          </a:p>
        </p:txBody>
      </p:sp>
    </p:spTree>
    <p:extLst>
      <p:ext uri="{BB962C8B-B14F-4D97-AF65-F5344CB8AC3E}">
        <p14:creationId xmlns:p14="http://schemas.microsoft.com/office/powerpoint/2010/main" val="143226948"/>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p:cSld name="3 つの画像列">
    <p:spTree>
      <p:nvGrpSpPr>
        <p:cNvPr id="1" name=""/>
        <p:cNvGrpSpPr/>
        <p:nvPr/>
      </p:nvGrpSpPr>
      <p:grpSpPr>
        <a:xfrm>
          <a:off x="0" y="0"/>
          <a:ext cx="0" cy="0"/>
          <a:chOff x="0" y="0"/>
          <a:chExt cx="0" cy="0"/>
        </a:xfrm>
      </p:grpSpPr>
      <p:pic>
        <p:nvPicPr>
          <p:cNvPr id="17" name="Picture 16"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30" name="Title 1"/>
          <p:cNvSpPr>
            <a:spLocks noGrp="1"/>
          </p:cNvSpPr>
          <p:nvPr>
            <p:ph type="title"/>
          </p:nvPr>
        </p:nvSpPr>
        <p:spPr>
          <a:xfrm>
            <a:off x="685331" y="610772"/>
            <a:ext cx="7773339" cy="1603922"/>
          </a:xfrm>
        </p:spPr>
        <p:txBody>
          <a:bodyPr/>
          <a:lstStyle/>
          <a:p>
            <a:r>
              <a:rPr lang="ja-JP" altLang="en-US"/>
              <a:t>マスター タイトルの書式設定</a:t>
            </a:r>
            <a:endParaRPr lang="en-US" dirty="0"/>
          </a:p>
        </p:txBody>
      </p:sp>
      <p:sp>
        <p:nvSpPr>
          <p:cNvPr id="19" name="Text Placeholder 2"/>
          <p:cNvSpPr>
            <a:spLocks noGrp="1"/>
          </p:cNvSpPr>
          <p:nvPr>
            <p:ph type="body" idx="1"/>
          </p:nvPr>
        </p:nvSpPr>
        <p:spPr>
          <a:xfrm>
            <a:off x="685331" y="4204820"/>
            <a:ext cx="2472307" cy="576262"/>
          </a:xfrm>
        </p:spPr>
        <p:txBody>
          <a:bodyPr anchor="b">
            <a:noAutofit/>
          </a:bodyPr>
          <a:lstStyle>
            <a:lvl1pPr marL="0" indent="0" algn="ctr">
              <a:lnSpc>
                <a:spcPct val="7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20" name="Picture Placeholder 2"/>
          <p:cNvSpPr>
            <a:spLocks noGrp="1" noChangeAspect="1"/>
          </p:cNvSpPr>
          <p:nvPr>
            <p:ph type="pic" idx="15"/>
          </p:nvPr>
        </p:nvSpPr>
        <p:spPr>
          <a:xfrm>
            <a:off x="685331" y="2367093"/>
            <a:ext cx="2472307" cy="1524000"/>
          </a:xfrm>
          <a:prstGeom prst="roundRect">
            <a:avLst>
              <a:gd name="adj" fmla="val 9363"/>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ja-JP" altLang="en-US"/>
              <a:t>アイコンをクリックして図を追加</a:t>
            </a:r>
            <a:endParaRPr lang="en-US" dirty="0"/>
          </a:p>
        </p:txBody>
      </p:sp>
      <p:sp>
        <p:nvSpPr>
          <p:cNvPr id="21" name="Text Placeholder 3"/>
          <p:cNvSpPr>
            <a:spLocks noGrp="1"/>
          </p:cNvSpPr>
          <p:nvPr>
            <p:ph type="body" sz="half" idx="18"/>
          </p:nvPr>
        </p:nvSpPr>
        <p:spPr>
          <a:xfrm>
            <a:off x="685331" y="4781082"/>
            <a:ext cx="2472307" cy="101011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22" name="Text Placeholder 4"/>
          <p:cNvSpPr>
            <a:spLocks noGrp="1"/>
          </p:cNvSpPr>
          <p:nvPr>
            <p:ph type="body" sz="quarter" idx="3"/>
          </p:nvPr>
        </p:nvSpPr>
        <p:spPr>
          <a:xfrm>
            <a:off x="3332069" y="4204820"/>
            <a:ext cx="2476371" cy="576262"/>
          </a:xfrm>
        </p:spPr>
        <p:txBody>
          <a:bodyPr anchor="b">
            <a:noAutofit/>
          </a:bodyPr>
          <a:lstStyle>
            <a:lvl1pPr marL="0" indent="0" algn="ctr">
              <a:lnSpc>
                <a:spcPct val="7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23" name="Picture Placeholder 2"/>
          <p:cNvSpPr>
            <a:spLocks noGrp="1" noChangeAspect="1"/>
          </p:cNvSpPr>
          <p:nvPr>
            <p:ph type="pic" idx="21"/>
          </p:nvPr>
        </p:nvSpPr>
        <p:spPr>
          <a:xfrm>
            <a:off x="3331011" y="2367093"/>
            <a:ext cx="2477514" cy="1524000"/>
          </a:xfrm>
          <a:prstGeom prst="roundRect">
            <a:avLst>
              <a:gd name="adj" fmla="val 8841"/>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ja-JP" altLang="en-US"/>
              <a:t>アイコンをクリックして図を追加</a:t>
            </a:r>
            <a:endParaRPr lang="en-US" dirty="0"/>
          </a:p>
        </p:txBody>
      </p:sp>
      <p:sp>
        <p:nvSpPr>
          <p:cNvPr id="24" name="Text Placeholder 3"/>
          <p:cNvSpPr>
            <a:spLocks noGrp="1"/>
          </p:cNvSpPr>
          <p:nvPr>
            <p:ph type="body" sz="half" idx="19"/>
          </p:nvPr>
        </p:nvSpPr>
        <p:spPr>
          <a:xfrm>
            <a:off x="3331011" y="4781081"/>
            <a:ext cx="2477514" cy="1010119"/>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25" name="Text Placeholder 4"/>
          <p:cNvSpPr>
            <a:spLocks noGrp="1"/>
          </p:cNvSpPr>
          <p:nvPr>
            <p:ph type="body" sz="quarter" idx="13"/>
          </p:nvPr>
        </p:nvSpPr>
        <p:spPr>
          <a:xfrm>
            <a:off x="5979974" y="4204820"/>
            <a:ext cx="2475511" cy="576262"/>
          </a:xfrm>
        </p:spPr>
        <p:txBody>
          <a:bodyPr anchor="b">
            <a:noAutofit/>
          </a:bodyPr>
          <a:lstStyle>
            <a:lvl1pPr marL="0" indent="0" algn="ctr">
              <a:lnSpc>
                <a:spcPct val="7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26" name="Picture Placeholder 2"/>
          <p:cNvSpPr>
            <a:spLocks noGrp="1" noChangeAspect="1"/>
          </p:cNvSpPr>
          <p:nvPr>
            <p:ph type="pic" idx="22"/>
          </p:nvPr>
        </p:nvSpPr>
        <p:spPr>
          <a:xfrm>
            <a:off x="5979974" y="2367093"/>
            <a:ext cx="2478696" cy="1524000"/>
          </a:xfrm>
          <a:prstGeom prst="roundRect">
            <a:avLst>
              <a:gd name="adj" fmla="val 8841"/>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ja-JP" altLang="en-US"/>
              <a:t>アイコンをクリックして図を追加</a:t>
            </a:r>
            <a:endParaRPr lang="en-US" dirty="0"/>
          </a:p>
        </p:txBody>
      </p:sp>
      <p:sp>
        <p:nvSpPr>
          <p:cNvPr id="27" name="Text Placeholder 3"/>
          <p:cNvSpPr>
            <a:spLocks noGrp="1"/>
          </p:cNvSpPr>
          <p:nvPr>
            <p:ph type="body" sz="half" idx="20"/>
          </p:nvPr>
        </p:nvSpPr>
        <p:spPr>
          <a:xfrm>
            <a:off x="5979880" y="4781079"/>
            <a:ext cx="2478790" cy="1010121"/>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3" name="Date Placeholder 2"/>
          <p:cNvSpPr>
            <a:spLocks noGrp="1"/>
          </p:cNvSpPr>
          <p:nvPr>
            <p:ph type="dt" sz="half" idx="10"/>
          </p:nvPr>
        </p:nvSpPr>
        <p:spPr/>
        <p:txBody>
          <a:bodyPr/>
          <a:lstStyle/>
          <a:p>
            <a:fld id="{83815379-EECE-4544-98B3-87AE6B93075D}" type="datetime1">
              <a:rPr kumimoji="1" lang="ja-JP" altLang="en-US" smtClean="0"/>
              <a:t>2024/5/24</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D0493EAD-98C2-43FC-AC56-FA71A07A685E}" type="slidenum">
              <a:rPr kumimoji="1" lang="ja-JP" altLang="en-US" smtClean="0"/>
              <a:t>‹#›</a:t>
            </a:fld>
            <a:endParaRPr kumimoji="1" lang="ja-JP" altLang="en-US"/>
          </a:p>
        </p:txBody>
      </p:sp>
    </p:spTree>
    <p:extLst>
      <p:ext uri="{BB962C8B-B14F-4D97-AF65-F5344CB8AC3E}">
        <p14:creationId xmlns:p14="http://schemas.microsoft.com/office/powerpoint/2010/main" val="2414192173"/>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pic>
        <p:nvPicPr>
          <p:cNvPr id="9" name="Picture 8"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11" name="Vertical Text Placeholder 2"/>
          <p:cNvSpPr>
            <a:spLocks noGrp="1"/>
          </p:cNvSpPr>
          <p:nvPr>
            <p:ph type="body" orient="vert" sz="quarter" idx="13"/>
          </p:nvPr>
        </p:nvSpPr>
        <p:spPr>
          <a:xfrm>
            <a:off x="685331" y="2367094"/>
            <a:ext cx="7773339" cy="342410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F23F7A3E-18B0-45A4-83F9-96A441B85D46}" type="datetime1">
              <a:rPr kumimoji="1" lang="ja-JP" altLang="en-US" smtClean="0"/>
              <a:t>2024/5/24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0493EAD-98C2-43FC-AC56-FA71A07A685E}" type="slidenum">
              <a:rPr kumimoji="1" lang="ja-JP" altLang="en-US" smtClean="0"/>
              <a:t>‹#›</a:t>
            </a:fld>
            <a:endParaRPr kumimoji="1" lang="ja-JP" altLang="en-US"/>
          </a:p>
        </p:txBody>
      </p:sp>
    </p:spTree>
    <p:extLst>
      <p:ext uri="{BB962C8B-B14F-4D97-AF65-F5344CB8AC3E}">
        <p14:creationId xmlns:p14="http://schemas.microsoft.com/office/powerpoint/2010/main" val="2643023224"/>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pic>
        <p:nvPicPr>
          <p:cNvPr id="10" name="Picture 9"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Vertical Title 1"/>
          <p:cNvSpPr>
            <a:spLocks noGrp="1"/>
          </p:cNvSpPr>
          <p:nvPr>
            <p:ph type="title" orient="vert"/>
          </p:nvPr>
        </p:nvSpPr>
        <p:spPr>
          <a:xfrm>
            <a:off x="6543675" y="609602"/>
            <a:ext cx="1914995" cy="5181599"/>
          </a:xfrm>
        </p:spPr>
        <p:txBody>
          <a:bodyPr vert="eaVert"/>
          <a:lstStyle>
            <a:lvl1pPr algn="l">
              <a:defRPr/>
            </a:lvl1pPr>
          </a:lstStyle>
          <a:p>
            <a:r>
              <a:rPr lang="ja-JP" altLang="en-US"/>
              <a:t>マスター タイトルの書式設定</a:t>
            </a:r>
            <a:endParaRPr lang="en-US" dirty="0"/>
          </a:p>
        </p:txBody>
      </p:sp>
      <p:sp>
        <p:nvSpPr>
          <p:cNvPr id="8" name="Vertical Text Placeholder 2"/>
          <p:cNvSpPr>
            <a:spLocks noGrp="1"/>
          </p:cNvSpPr>
          <p:nvPr>
            <p:ph type="body" orient="vert" sz="quarter" idx="13"/>
          </p:nvPr>
        </p:nvSpPr>
        <p:spPr>
          <a:xfrm>
            <a:off x="685331" y="609602"/>
            <a:ext cx="5744043" cy="5181599"/>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F187BCF2-0D50-40D9-8C36-83BBD9BBB0F0}" type="datetime1">
              <a:rPr kumimoji="1" lang="ja-JP" altLang="en-US" smtClean="0"/>
              <a:t>2024/5/24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0493EAD-98C2-43FC-AC56-FA71A07A685E}" type="slidenum">
              <a:rPr kumimoji="1" lang="ja-JP" altLang="en-US" smtClean="0"/>
              <a:t>‹#›</a:t>
            </a:fld>
            <a:endParaRPr kumimoji="1" lang="ja-JP" altLang="en-US"/>
          </a:p>
        </p:txBody>
      </p:sp>
    </p:spTree>
    <p:extLst>
      <p:ext uri="{BB962C8B-B14F-4D97-AF65-F5344CB8AC3E}">
        <p14:creationId xmlns:p14="http://schemas.microsoft.com/office/powerpoint/2010/main" val="22175002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F545E5C-9A40-4D91-B431-10813039792E}"/>
              </a:ext>
            </a:extLst>
          </p:cNvPr>
          <p:cNvSpPr>
            <a:spLocks noGrp="1"/>
          </p:cNvSpPr>
          <p:nvPr>
            <p:ph type="title"/>
          </p:nvPr>
        </p:nvSpPr>
        <p:spPr>
          <a:xfrm>
            <a:off x="623888" y="1709739"/>
            <a:ext cx="7886700" cy="2852737"/>
          </a:xfrm>
        </p:spPr>
        <p:txBody>
          <a:bodyPr anchor="b"/>
          <a:lstStyle>
            <a:lvl1pPr>
              <a:defRPr sz="4500"/>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3305B603-9748-4218-8DD7-9D1AF885CA56}"/>
              </a:ext>
            </a:extLst>
          </p:cNvPr>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74753FCD-DC50-4DE1-B452-8DD3EA4955F7}"/>
              </a:ext>
            </a:extLst>
          </p:cNvPr>
          <p:cNvSpPr>
            <a:spLocks noGrp="1"/>
          </p:cNvSpPr>
          <p:nvPr>
            <p:ph type="dt" sz="half" idx="10"/>
          </p:nvPr>
        </p:nvSpPr>
        <p:spPr/>
        <p:txBody>
          <a:bodyPr/>
          <a:lstStyle/>
          <a:p>
            <a:fld id="{4A5BFEC1-6DE1-422F-ABB6-009FB108300E}" type="datetime1">
              <a:rPr kumimoji="1" lang="ja-JP" altLang="en-US" smtClean="0"/>
              <a:t>2024/5/24</a:t>
            </a:fld>
            <a:endParaRPr kumimoji="1" lang="ja-JP" altLang="en-US"/>
          </a:p>
        </p:txBody>
      </p:sp>
      <p:sp>
        <p:nvSpPr>
          <p:cNvPr id="5" name="フッター プレースホルダー 4">
            <a:extLst>
              <a:ext uri="{FF2B5EF4-FFF2-40B4-BE49-F238E27FC236}">
                <a16:creationId xmlns:a16="http://schemas.microsoft.com/office/drawing/2014/main" id="{5E78CDF4-4625-4BE8-A6E8-4E5D78532B66}"/>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05E1FAC2-6845-492C-887B-307F8020328C}"/>
              </a:ext>
            </a:extLst>
          </p:cNvPr>
          <p:cNvSpPr>
            <a:spLocks noGrp="1"/>
          </p:cNvSpPr>
          <p:nvPr>
            <p:ph type="sldNum" sz="quarter" idx="12"/>
          </p:nvPr>
        </p:nvSpPr>
        <p:spPr/>
        <p:txBody>
          <a:bodyPr/>
          <a:lstStyle/>
          <a:p>
            <a:fld id="{D0493EAD-98C2-43FC-AC56-FA71A07A685E}" type="slidenum">
              <a:rPr kumimoji="1" lang="ja-JP" altLang="en-US" smtClean="0"/>
              <a:t>‹#›</a:t>
            </a:fld>
            <a:endParaRPr kumimoji="1" lang="ja-JP" altLang="en-US"/>
          </a:p>
        </p:txBody>
      </p:sp>
    </p:spTree>
    <p:extLst>
      <p:ext uri="{BB962C8B-B14F-4D97-AF65-F5344CB8AC3E}">
        <p14:creationId xmlns:p14="http://schemas.microsoft.com/office/powerpoint/2010/main" val="37873263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F5B087E-CD34-4C8F-B72A-44CA596E4A45}"/>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7AF965F8-6326-4E72-AD75-01DF6F3C8E44}"/>
              </a:ext>
            </a:extLst>
          </p:cNvPr>
          <p:cNvSpPr>
            <a:spLocks noGrp="1"/>
          </p:cNvSpPr>
          <p:nvPr>
            <p:ph sz="half" idx="1"/>
          </p:nvPr>
        </p:nvSpPr>
        <p:spPr>
          <a:xfrm>
            <a:off x="628650" y="1825625"/>
            <a:ext cx="38862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21C6847C-B4E7-4783-8DB3-70F9A4EEDC99}"/>
              </a:ext>
            </a:extLst>
          </p:cNvPr>
          <p:cNvSpPr>
            <a:spLocks noGrp="1"/>
          </p:cNvSpPr>
          <p:nvPr>
            <p:ph sz="half" idx="2"/>
          </p:nvPr>
        </p:nvSpPr>
        <p:spPr>
          <a:xfrm>
            <a:off x="4629150" y="1825625"/>
            <a:ext cx="38862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89F3CE13-631C-4CDC-8DB1-E52B5D3DB526}"/>
              </a:ext>
            </a:extLst>
          </p:cNvPr>
          <p:cNvSpPr>
            <a:spLocks noGrp="1"/>
          </p:cNvSpPr>
          <p:nvPr>
            <p:ph type="dt" sz="half" idx="10"/>
          </p:nvPr>
        </p:nvSpPr>
        <p:spPr/>
        <p:txBody>
          <a:bodyPr/>
          <a:lstStyle/>
          <a:p>
            <a:fld id="{5BD50349-393A-464B-8782-A0E4F060BEE9}" type="datetime1">
              <a:rPr kumimoji="1" lang="ja-JP" altLang="en-US" smtClean="0"/>
              <a:t>2024/5/24</a:t>
            </a:fld>
            <a:endParaRPr kumimoji="1" lang="ja-JP" altLang="en-US"/>
          </a:p>
        </p:txBody>
      </p:sp>
      <p:sp>
        <p:nvSpPr>
          <p:cNvPr id="6" name="フッター プレースホルダー 5">
            <a:extLst>
              <a:ext uri="{FF2B5EF4-FFF2-40B4-BE49-F238E27FC236}">
                <a16:creationId xmlns:a16="http://schemas.microsoft.com/office/drawing/2014/main" id="{DF614812-9568-4D71-B9F3-94A2D38CB32C}"/>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23FF8D9D-176E-4E61-9D14-34DDD9715FC9}"/>
              </a:ext>
            </a:extLst>
          </p:cNvPr>
          <p:cNvSpPr>
            <a:spLocks noGrp="1"/>
          </p:cNvSpPr>
          <p:nvPr>
            <p:ph type="sldNum" sz="quarter" idx="12"/>
          </p:nvPr>
        </p:nvSpPr>
        <p:spPr/>
        <p:txBody>
          <a:bodyPr/>
          <a:lstStyle/>
          <a:p>
            <a:fld id="{D0493EAD-98C2-43FC-AC56-FA71A07A685E}" type="slidenum">
              <a:rPr kumimoji="1" lang="ja-JP" altLang="en-US" smtClean="0"/>
              <a:t>‹#›</a:t>
            </a:fld>
            <a:endParaRPr kumimoji="1" lang="ja-JP" altLang="en-US"/>
          </a:p>
        </p:txBody>
      </p:sp>
    </p:spTree>
    <p:extLst>
      <p:ext uri="{BB962C8B-B14F-4D97-AF65-F5344CB8AC3E}">
        <p14:creationId xmlns:p14="http://schemas.microsoft.com/office/powerpoint/2010/main" val="38933457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7122AD0-C88D-4E3F-A24F-7C93A80E0204}"/>
              </a:ext>
            </a:extLst>
          </p:cNvPr>
          <p:cNvSpPr>
            <a:spLocks noGrp="1"/>
          </p:cNvSpPr>
          <p:nvPr>
            <p:ph type="title"/>
          </p:nvPr>
        </p:nvSpPr>
        <p:spPr>
          <a:xfrm>
            <a:off x="629841" y="365126"/>
            <a:ext cx="7886700" cy="1325563"/>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4AEA6FE0-C32F-4A76-9319-CBFBAE7BBBF4}"/>
              </a:ext>
            </a:extLst>
          </p:cNvPr>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8E59DA2C-5B2F-4B7C-9B98-A7B057BF566D}"/>
              </a:ext>
            </a:extLst>
          </p:cNvPr>
          <p:cNvSpPr>
            <a:spLocks noGrp="1"/>
          </p:cNvSpPr>
          <p:nvPr>
            <p:ph sz="half" idx="2"/>
          </p:nvPr>
        </p:nvSpPr>
        <p:spPr>
          <a:xfrm>
            <a:off x="629842" y="2505075"/>
            <a:ext cx="3868340"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86849301-C152-4B7A-8539-C6BE851518D7}"/>
              </a:ext>
            </a:extLst>
          </p:cNvPr>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048EB5C8-20B4-46D4-B9F1-7362145F2E22}"/>
              </a:ext>
            </a:extLst>
          </p:cNvPr>
          <p:cNvSpPr>
            <a:spLocks noGrp="1"/>
          </p:cNvSpPr>
          <p:nvPr>
            <p:ph sz="quarter" idx="4"/>
          </p:nvPr>
        </p:nvSpPr>
        <p:spPr>
          <a:xfrm>
            <a:off x="4629150" y="2505075"/>
            <a:ext cx="3887391"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5F3999C3-A0ED-4756-8BCC-D4AE6CB86C45}"/>
              </a:ext>
            </a:extLst>
          </p:cNvPr>
          <p:cNvSpPr>
            <a:spLocks noGrp="1"/>
          </p:cNvSpPr>
          <p:nvPr>
            <p:ph type="dt" sz="half" idx="10"/>
          </p:nvPr>
        </p:nvSpPr>
        <p:spPr/>
        <p:txBody>
          <a:bodyPr/>
          <a:lstStyle/>
          <a:p>
            <a:fld id="{6F4B339D-AD11-4159-8084-6A5098A94D75}" type="datetime1">
              <a:rPr kumimoji="1" lang="ja-JP" altLang="en-US" smtClean="0"/>
              <a:t>2024/5/24</a:t>
            </a:fld>
            <a:endParaRPr kumimoji="1" lang="ja-JP" altLang="en-US"/>
          </a:p>
        </p:txBody>
      </p:sp>
      <p:sp>
        <p:nvSpPr>
          <p:cNvPr id="8" name="フッター プレースホルダー 7">
            <a:extLst>
              <a:ext uri="{FF2B5EF4-FFF2-40B4-BE49-F238E27FC236}">
                <a16:creationId xmlns:a16="http://schemas.microsoft.com/office/drawing/2014/main" id="{F5671A90-B5A3-4D46-B9A3-390DF5A25D1B}"/>
              </a:ext>
            </a:extLst>
          </p:cNvPr>
          <p:cNvSpPr>
            <a:spLocks noGrp="1"/>
          </p:cNvSpPr>
          <p:nvPr>
            <p:ph type="ftr" sz="quarter" idx="11"/>
          </p:nvPr>
        </p:nvSpPr>
        <p:spPr/>
        <p:txBody>
          <a:bodyPr/>
          <a:lstStyle/>
          <a:p>
            <a:endParaRPr kumimoji="1" lang="ja-JP" altLang="en-US"/>
          </a:p>
        </p:txBody>
      </p:sp>
      <p:sp>
        <p:nvSpPr>
          <p:cNvPr id="9" name="スライド番号プレースホルダー 8">
            <a:extLst>
              <a:ext uri="{FF2B5EF4-FFF2-40B4-BE49-F238E27FC236}">
                <a16:creationId xmlns:a16="http://schemas.microsoft.com/office/drawing/2014/main" id="{1CB88AA5-AC2D-494A-8942-6862DC7784EF}"/>
              </a:ext>
            </a:extLst>
          </p:cNvPr>
          <p:cNvSpPr>
            <a:spLocks noGrp="1"/>
          </p:cNvSpPr>
          <p:nvPr>
            <p:ph type="sldNum" sz="quarter" idx="12"/>
          </p:nvPr>
        </p:nvSpPr>
        <p:spPr/>
        <p:txBody>
          <a:bodyPr/>
          <a:lstStyle/>
          <a:p>
            <a:fld id="{D0493EAD-98C2-43FC-AC56-FA71A07A685E}" type="slidenum">
              <a:rPr kumimoji="1" lang="ja-JP" altLang="en-US" smtClean="0"/>
              <a:t>‹#›</a:t>
            </a:fld>
            <a:endParaRPr kumimoji="1" lang="ja-JP" altLang="en-US"/>
          </a:p>
        </p:txBody>
      </p:sp>
    </p:spTree>
    <p:extLst>
      <p:ext uri="{BB962C8B-B14F-4D97-AF65-F5344CB8AC3E}">
        <p14:creationId xmlns:p14="http://schemas.microsoft.com/office/powerpoint/2010/main" val="10787332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818FCB1-BED3-4A21-8FEF-8582AD4F08E6}"/>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55532F0D-AB92-4A12-849B-BF871E82586B}"/>
              </a:ext>
            </a:extLst>
          </p:cNvPr>
          <p:cNvSpPr>
            <a:spLocks noGrp="1"/>
          </p:cNvSpPr>
          <p:nvPr>
            <p:ph type="dt" sz="half" idx="10"/>
          </p:nvPr>
        </p:nvSpPr>
        <p:spPr/>
        <p:txBody>
          <a:bodyPr/>
          <a:lstStyle/>
          <a:p>
            <a:fld id="{0C90A67F-2D9E-46FC-BE9F-01C111CE5B5B}" type="datetime1">
              <a:rPr kumimoji="1" lang="ja-JP" altLang="en-US" smtClean="0"/>
              <a:t>2024/5/24</a:t>
            </a:fld>
            <a:endParaRPr kumimoji="1" lang="ja-JP" altLang="en-US"/>
          </a:p>
        </p:txBody>
      </p:sp>
      <p:sp>
        <p:nvSpPr>
          <p:cNvPr id="4" name="フッター プレースホルダー 3">
            <a:extLst>
              <a:ext uri="{FF2B5EF4-FFF2-40B4-BE49-F238E27FC236}">
                <a16:creationId xmlns:a16="http://schemas.microsoft.com/office/drawing/2014/main" id="{B92DC510-59C0-4AFC-B39D-B1F894C81D1A}"/>
              </a:ext>
            </a:extLst>
          </p:cNvPr>
          <p:cNvSpPr>
            <a:spLocks noGrp="1"/>
          </p:cNvSpPr>
          <p:nvPr>
            <p:ph type="ftr" sz="quarter" idx="11"/>
          </p:nvPr>
        </p:nvSpPr>
        <p:spPr/>
        <p:txBody>
          <a:bodyPr/>
          <a:lstStyle/>
          <a:p>
            <a:endParaRPr kumimoji="1" lang="ja-JP" altLang="en-US"/>
          </a:p>
        </p:txBody>
      </p:sp>
      <p:sp>
        <p:nvSpPr>
          <p:cNvPr id="5" name="スライド番号プレースホルダー 4">
            <a:extLst>
              <a:ext uri="{FF2B5EF4-FFF2-40B4-BE49-F238E27FC236}">
                <a16:creationId xmlns:a16="http://schemas.microsoft.com/office/drawing/2014/main" id="{AFC75E4F-E898-4459-B5EF-71E3EF66CC96}"/>
              </a:ext>
            </a:extLst>
          </p:cNvPr>
          <p:cNvSpPr>
            <a:spLocks noGrp="1"/>
          </p:cNvSpPr>
          <p:nvPr>
            <p:ph type="sldNum" sz="quarter" idx="12"/>
          </p:nvPr>
        </p:nvSpPr>
        <p:spPr/>
        <p:txBody>
          <a:bodyPr/>
          <a:lstStyle/>
          <a:p>
            <a:fld id="{D0493EAD-98C2-43FC-AC56-FA71A07A685E}" type="slidenum">
              <a:rPr kumimoji="1" lang="ja-JP" altLang="en-US" smtClean="0"/>
              <a:t>‹#›</a:t>
            </a:fld>
            <a:endParaRPr kumimoji="1" lang="ja-JP" altLang="en-US"/>
          </a:p>
        </p:txBody>
      </p:sp>
    </p:spTree>
    <p:extLst>
      <p:ext uri="{BB962C8B-B14F-4D97-AF65-F5344CB8AC3E}">
        <p14:creationId xmlns:p14="http://schemas.microsoft.com/office/powerpoint/2010/main" val="2127695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78C7C918-5028-4D92-A6CB-9C0C6F7A7217}"/>
              </a:ext>
            </a:extLst>
          </p:cNvPr>
          <p:cNvSpPr>
            <a:spLocks noGrp="1"/>
          </p:cNvSpPr>
          <p:nvPr>
            <p:ph type="dt" sz="half" idx="10"/>
          </p:nvPr>
        </p:nvSpPr>
        <p:spPr/>
        <p:txBody>
          <a:bodyPr/>
          <a:lstStyle/>
          <a:p>
            <a:fld id="{B328175A-5484-4C9A-BB73-971B1AB74347}" type="datetime1">
              <a:rPr kumimoji="1" lang="ja-JP" altLang="en-US" smtClean="0"/>
              <a:t>2024/5/24</a:t>
            </a:fld>
            <a:endParaRPr kumimoji="1" lang="ja-JP" altLang="en-US"/>
          </a:p>
        </p:txBody>
      </p:sp>
      <p:sp>
        <p:nvSpPr>
          <p:cNvPr id="3" name="フッター プレースホルダー 2">
            <a:extLst>
              <a:ext uri="{FF2B5EF4-FFF2-40B4-BE49-F238E27FC236}">
                <a16:creationId xmlns:a16="http://schemas.microsoft.com/office/drawing/2014/main" id="{3C73C85D-5BB1-4EEA-A5A9-2F03291F3C33}"/>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BB9BA39C-C907-432A-9471-FC0504CE7354}"/>
              </a:ext>
            </a:extLst>
          </p:cNvPr>
          <p:cNvSpPr>
            <a:spLocks noGrp="1"/>
          </p:cNvSpPr>
          <p:nvPr>
            <p:ph type="sldNum" sz="quarter" idx="12"/>
          </p:nvPr>
        </p:nvSpPr>
        <p:spPr>
          <a:xfrm>
            <a:off x="8234795" y="6173788"/>
            <a:ext cx="817765" cy="365125"/>
          </a:xfrm>
        </p:spPr>
        <p:txBody>
          <a:bodyPr/>
          <a:lstStyle>
            <a:lvl1pPr>
              <a:defRPr sz="1200">
                <a:solidFill>
                  <a:schemeClr val="tx1"/>
                </a:solidFill>
              </a:defRPr>
            </a:lvl1pPr>
          </a:lstStyle>
          <a:p>
            <a:fld id="{D0493EAD-98C2-43FC-AC56-FA71A07A685E}" type="slidenum">
              <a:rPr lang="ja-JP" altLang="en-US" smtClean="0"/>
              <a:pPr/>
              <a:t>‹#›</a:t>
            </a:fld>
            <a:endParaRPr lang="ja-JP" altLang="en-US" dirty="0"/>
          </a:p>
        </p:txBody>
      </p:sp>
    </p:spTree>
    <p:extLst>
      <p:ext uri="{BB962C8B-B14F-4D97-AF65-F5344CB8AC3E}">
        <p14:creationId xmlns:p14="http://schemas.microsoft.com/office/powerpoint/2010/main" val="28114500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DFCE52E-6689-4044-BFBF-DD37F720DB46}"/>
              </a:ext>
            </a:extLst>
          </p:cNvPr>
          <p:cNvSpPr>
            <a:spLocks noGrp="1"/>
          </p:cNvSpPr>
          <p:nvPr>
            <p:ph type="title"/>
          </p:nvPr>
        </p:nvSpPr>
        <p:spPr>
          <a:xfrm>
            <a:off x="629841" y="457200"/>
            <a:ext cx="2949178" cy="1600200"/>
          </a:xfrm>
        </p:spPr>
        <p:txBody>
          <a:bodyPr anchor="b"/>
          <a:lstStyle>
            <a:lvl1pPr>
              <a:defRPr sz="24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ACB6BB78-6D1D-46BE-99D8-F816176A0A01}"/>
              </a:ext>
            </a:extLst>
          </p:cNvPr>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62D59D0B-D14E-4DFE-9BD6-0B2ECB686DA8}"/>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7694B96C-443B-4760-AC56-5460DD3F77F2}"/>
              </a:ext>
            </a:extLst>
          </p:cNvPr>
          <p:cNvSpPr>
            <a:spLocks noGrp="1"/>
          </p:cNvSpPr>
          <p:nvPr>
            <p:ph type="dt" sz="half" idx="10"/>
          </p:nvPr>
        </p:nvSpPr>
        <p:spPr/>
        <p:txBody>
          <a:bodyPr/>
          <a:lstStyle/>
          <a:p>
            <a:fld id="{1D733449-1835-4F21-A829-EF34587BD176}" type="datetime1">
              <a:rPr kumimoji="1" lang="ja-JP" altLang="en-US" smtClean="0"/>
              <a:t>2024/5/24</a:t>
            </a:fld>
            <a:endParaRPr kumimoji="1" lang="ja-JP" altLang="en-US"/>
          </a:p>
        </p:txBody>
      </p:sp>
      <p:sp>
        <p:nvSpPr>
          <p:cNvPr id="6" name="フッター プレースホルダー 5">
            <a:extLst>
              <a:ext uri="{FF2B5EF4-FFF2-40B4-BE49-F238E27FC236}">
                <a16:creationId xmlns:a16="http://schemas.microsoft.com/office/drawing/2014/main" id="{CB3CBD2F-22C6-4ADB-846F-9DEFEFFE77DA}"/>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6ADBC4BB-3CB5-471F-A2F1-B397DAD774F7}"/>
              </a:ext>
            </a:extLst>
          </p:cNvPr>
          <p:cNvSpPr>
            <a:spLocks noGrp="1"/>
          </p:cNvSpPr>
          <p:nvPr>
            <p:ph type="sldNum" sz="quarter" idx="12"/>
          </p:nvPr>
        </p:nvSpPr>
        <p:spPr>
          <a:xfrm>
            <a:off x="7955279" y="6336840"/>
            <a:ext cx="892579" cy="365125"/>
          </a:xfrm>
        </p:spPr>
        <p:txBody>
          <a:bodyPr/>
          <a:lstStyle>
            <a:lvl1pPr>
              <a:defRPr sz="1400">
                <a:solidFill>
                  <a:schemeClr val="tx1"/>
                </a:solidFill>
              </a:defRPr>
            </a:lvl1pPr>
          </a:lstStyle>
          <a:p>
            <a:fld id="{D0493EAD-98C2-43FC-AC56-FA71A07A685E}" type="slidenum">
              <a:rPr lang="ja-JP" altLang="en-US" smtClean="0"/>
              <a:pPr/>
              <a:t>‹#›</a:t>
            </a:fld>
            <a:endParaRPr lang="ja-JP" altLang="en-US" dirty="0"/>
          </a:p>
        </p:txBody>
      </p:sp>
    </p:spTree>
    <p:extLst>
      <p:ext uri="{BB962C8B-B14F-4D97-AF65-F5344CB8AC3E}">
        <p14:creationId xmlns:p14="http://schemas.microsoft.com/office/powerpoint/2010/main" val="24344716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4756444-944C-44B5-BF3A-EFBCF712F730}"/>
              </a:ext>
            </a:extLst>
          </p:cNvPr>
          <p:cNvSpPr>
            <a:spLocks noGrp="1"/>
          </p:cNvSpPr>
          <p:nvPr>
            <p:ph type="title"/>
          </p:nvPr>
        </p:nvSpPr>
        <p:spPr>
          <a:xfrm>
            <a:off x="629841" y="457200"/>
            <a:ext cx="2949178" cy="1600200"/>
          </a:xfrm>
        </p:spPr>
        <p:txBody>
          <a:bodyPr anchor="b"/>
          <a:lstStyle>
            <a:lvl1pPr>
              <a:defRPr sz="24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6566FE69-C8E5-40A6-ABDE-D1A238ACDA0F}"/>
              </a:ext>
            </a:extLst>
          </p:cNvPr>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kumimoji="1" lang="ja-JP" altLang="en-US"/>
          </a:p>
        </p:txBody>
      </p:sp>
      <p:sp>
        <p:nvSpPr>
          <p:cNvPr id="4" name="テキスト プレースホルダー 3">
            <a:extLst>
              <a:ext uri="{FF2B5EF4-FFF2-40B4-BE49-F238E27FC236}">
                <a16:creationId xmlns:a16="http://schemas.microsoft.com/office/drawing/2014/main" id="{C7D3324D-DE4E-4F7D-9B4B-2429D50C2A16}"/>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AE06BDB4-CA95-4D0C-BE10-EE04495742B2}"/>
              </a:ext>
            </a:extLst>
          </p:cNvPr>
          <p:cNvSpPr>
            <a:spLocks noGrp="1"/>
          </p:cNvSpPr>
          <p:nvPr>
            <p:ph type="dt" sz="half" idx="10"/>
          </p:nvPr>
        </p:nvSpPr>
        <p:spPr/>
        <p:txBody>
          <a:bodyPr/>
          <a:lstStyle/>
          <a:p>
            <a:fld id="{E9D5E859-60B8-4089-B24C-DD261D046ADC}" type="datetime1">
              <a:rPr kumimoji="1" lang="ja-JP" altLang="en-US" smtClean="0"/>
              <a:t>2024/5/24</a:t>
            </a:fld>
            <a:endParaRPr kumimoji="1" lang="ja-JP" altLang="en-US"/>
          </a:p>
        </p:txBody>
      </p:sp>
      <p:sp>
        <p:nvSpPr>
          <p:cNvPr id="6" name="フッター プレースホルダー 5">
            <a:extLst>
              <a:ext uri="{FF2B5EF4-FFF2-40B4-BE49-F238E27FC236}">
                <a16:creationId xmlns:a16="http://schemas.microsoft.com/office/drawing/2014/main" id="{1F050E65-00B6-48E2-86B8-FAD8340FF046}"/>
              </a:ext>
            </a:extLst>
          </p:cNvPr>
          <p:cNvSpPr>
            <a:spLocks noGrp="1"/>
          </p:cNvSpPr>
          <p:nvPr>
            <p:ph type="ftr" sz="quarter" idx="11"/>
          </p:nvPr>
        </p:nvSpPr>
        <p:spPr/>
        <p:txBody>
          <a:bodyPr/>
          <a:lstStyle/>
          <a:p>
            <a:endParaRPr lang="en-US" dirty="0"/>
          </a:p>
        </p:txBody>
      </p:sp>
      <p:sp>
        <p:nvSpPr>
          <p:cNvPr id="7" name="スライド番号プレースホルダー 6">
            <a:extLst>
              <a:ext uri="{FF2B5EF4-FFF2-40B4-BE49-F238E27FC236}">
                <a16:creationId xmlns:a16="http://schemas.microsoft.com/office/drawing/2014/main" id="{4042BADE-58FF-47CF-B17A-56F426CFD98C}"/>
              </a:ext>
            </a:extLst>
          </p:cNvPr>
          <p:cNvSpPr>
            <a:spLocks noGrp="1"/>
          </p:cNvSpPr>
          <p:nvPr>
            <p:ph type="sldNum" sz="quarter" idx="12"/>
          </p:nvPr>
        </p:nvSpPr>
        <p:spPr/>
        <p:txBody>
          <a:bodyPr/>
          <a:lstStyle/>
          <a:p>
            <a:fld id="{D0493EAD-98C2-43FC-AC56-FA71A07A685E}" type="slidenum">
              <a:rPr kumimoji="1" lang="ja-JP" altLang="en-US" smtClean="0"/>
              <a:t>‹#›</a:t>
            </a:fld>
            <a:endParaRPr kumimoji="1" lang="ja-JP" altLang="en-US"/>
          </a:p>
        </p:txBody>
      </p:sp>
    </p:spTree>
    <p:extLst>
      <p:ext uri="{BB962C8B-B14F-4D97-AF65-F5344CB8AC3E}">
        <p14:creationId xmlns:p14="http://schemas.microsoft.com/office/powerpoint/2010/main" val="20578194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18"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17" Type="http://schemas.openxmlformats.org/officeDocument/2006/relationships/slideLayout" Target="../slideLayouts/slideLayout28.xml"/><Relationship Id="rId2" Type="http://schemas.openxmlformats.org/officeDocument/2006/relationships/slideLayout" Target="../slideLayouts/slideLayout13.xml"/><Relationship Id="rId16" Type="http://schemas.openxmlformats.org/officeDocument/2006/relationships/slideLayout" Target="../slideLayouts/slideLayout27.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slideLayout" Target="../slideLayouts/slideLayout26.xml"/><Relationship Id="rId10" Type="http://schemas.openxmlformats.org/officeDocument/2006/relationships/slideLayout" Target="../slideLayouts/slideLayout21.xml"/><Relationship Id="rId19" Type="http://schemas.openxmlformats.org/officeDocument/2006/relationships/image" Target="../media/image1.png"/><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slideLayout" Target="../slideLayouts/slideLayout2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ED942C0D-5D51-490A-9A0A-7883A72BB18D}"/>
              </a:ext>
            </a:extLst>
          </p:cNvPr>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92E699FD-A050-4354-B5B2-BA205AB8871D}"/>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462A690F-484B-409B-9B41-147D2F6B4840}"/>
              </a:ext>
            </a:extLst>
          </p:cNvPr>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58FB364E-FDF9-4784-BEC4-790253C4C962}" type="datetime1">
              <a:rPr kumimoji="1" lang="ja-JP" altLang="en-US" smtClean="0"/>
              <a:t>2024/5/24</a:t>
            </a:fld>
            <a:endParaRPr kumimoji="1" lang="ja-JP" altLang="en-US"/>
          </a:p>
        </p:txBody>
      </p:sp>
      <p:sp>
        <p:nvSpPr>
          <p:cNvPr id="5" name="フッター プレースホルダー 4">
            <a:extLst>
              <a:ext uri="{FF2B5EF4-FFF2-40B4-BE49-F238E27FC236}">
                <a16:creationId xmlns:a16="http://schemas.microsoft.com/office/drawing/2014/main" id="{EF591DBF-BFC3-4E65-B941-9C8B2E567542}"/>
              </a:ext>
            </a:extLst>
          </p:cNvPr>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スライド番号プレースホルダー 5">
            <a:extLst>
              <a:ext uri="{FF2B5EF4-FFF2-40B4-BE49-F238E27FC236}">
                <a16:creationId xmlns:a16="http://schemas.microsoft.com/office/drawing/2014/main" id="{D5549772-E254-46F1-8B93-866207787458}"/>
              </a:ext>
            </a:extLst>
          </p:cNvPr>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D0493EAD-98C2-43FC-AC56-FA71A07A685E}" type="slidenum">
              <a:rPr kumimoji="1" lang="ja-JP" altLang="en-US" smtClean="0"/>
              <a:t>‹#›</a:t>
            </a:fld>
            <a:endParaRPr kumimoji="1" lang="ja-JP" altLang="en-US"/>
          </a:p>
        </p:txBody>
      </p:sp>
    </p:spTree>
    <p:extLst>
      <p:ext uri="{BB962C8B-B14F-4D97-AF65-F5344CB8AC3E}">
        <p14:creationId xmlns:p14="http://schemas.microsoft.com/office/powerpoint/2010/main" val="3124926161"/>
      </p:ext>
    </p:extLst>
  </p:cSld>
  <p:clrMap bg1="lt1" tx1="dk1" bg2="lt2" tx2="dk2" accent1="accent1" accent2="accent2" accent3="accent3" accent4="accent4" accent5="accent5" accent6="accent6" hlink="hlink" folHlink="folHlink"/>
  <p:sldLayoutIdLst>
    <p:sldLayoutId id="2147484095" r:id="rId1"/>
    <p:sldLayoutId id="2147484096" r:id="rId2"/>
    <p:sldLayoutId id="2147484097" r:id="rId3"/>
    <p:sldLayoutId id="2147484098" r:id="rId4"/>
    <p:sldLayoutId id="2147484099" r:id="rId5"/>
    <p:sldLayoutId id="2147484100" r:id="rId6"/>
    <p:sldLayoutId id="2147484101" r:id="rId7"/>
    <p:sldLayoutId id="2147484102" r:id="rId8"/>
    <p:sldLayoutId id="2147484103" r:id="rId9"/>
    <p:sldLayoutId id="2147484104" r:id="rId10"/>
    <p:sldLayoutId id="2147484105" r:id="rId11"/>
  </p:sldLayoutIdLst>
  <p:hf hdr="0" ftr="0" dt="0"/>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ja-JP"/>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pic>
        <p:nvPicPr>
          <p:cNvPr id="1026" name="Picture 2" descr="\\DROBO-FS\QuickDrops\JB\PPTX NG\Droplets\LightingOverlay.png"/>
          <p:cNvPicPr>
            <a:picLocks noChangeAspect="1" noChangeArrowheads="1"/>
          </p:cNvPicPr>
          <p:nvPr/>
        </p:nvPicPr>
        <p:blipFill>
          <a:blip r:embed="rId19">
            <a:alphaModFix/>
            <a:extLst>
              <a:ext uri="{28A0092B-C50C-407E-A947-70E740481C1C}">
                <a14:useLocalDpi xmlns:a14="http://schemas.microsoft.com/office/drawing/2010/main" val="0"/>
              </a:ext>
            </a:extLst>
          </a:blip>
          <a:srcRect/>
          <a:stretch>
            <a:fillRect/>
          </a:stretch>
        </p:blipFill>
        <p:spPr bwMode="auto">
          <a:xfrm>
            <a:off x="1" y="-1"/>
            <a:ext cx="9144002" cy="6858001"/>
          </a:xfrm>
          <a:prstGeom prst="rect">
            <a:avLst/>
          </a:prstGeom>
          <a:noFill/>
          <a:extLst>
            <a:ext uri="{909E8E84-426E-40DD-AFC4-6F175D3DCCD1}">
              <a14:hiddenFill xmlns:a14="http://schemas.microsoft.com/office/drawing/2010/main">
                <a:solidFill>
                  <a:srgbClr val="FFFFFF"/>
                </a:solidFill>
              </a14:hiddenFill>
            </a:ext>
          </a:extLst>
        </p:spPr>
      </p:pic>
      <p:sp>
        <p:nvSpPr>
          <p:cNvPr id="2" name="Title Placeholder 1"/>
          <p:cNvSpPr>
            <a:spLocks noGrp="1"/>
          </p:cNvSpPr>
          <p:nvPr>
            <p:ph type="title"/>
          </p:nvPr>
        </p:nvSpPr>
        <p:spPr>
          <a:xfrm>
            <a:off x="685332" y="618518"/>
            <a:ext cx="7773338" cy="1596177"/>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5331" y="2367094"/>
            <a:ext cx="7773339" cy="3424107"/>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5759053" y="5883276"/>
            <a:ext cx="2057400" cy="365125"/>
          </a:xfrm>
          <a:prstGeom prst="rect">
            <a:avLst/>
          </a:prstGeom>
        </p:spPr>
        <p:txBody>
          <a:bodyPr vert="horz" lIns="91440" tIns="45720" rIns="91440" bIns="45720" rtlCol="0" anchor="ctr"/>
          <a:lstStyle>
            <a:lvl1pPr algn="r">
              <a:defRPr sz="1000">
                <a:solidFill>
                  <a:schemeClr val="tx1"/>
                </a:solidFill>
              </a:defRPr>
            </a:lvl1pPr>
          </a:lstStyle>
          <a:p>
            <a:fld id="{2D20B3B1-857F-4315-A1A5-81833D86462B}" type="datetime1">
              <a:rPr kumimoji="1" lang="ja-JP" altLang="en-US" smtClean="0"/>
              <a:t>2024/5/24</a:t>
            </a:fld>
            <a:endParaRPr kumimoji="1" lang="ja-JP" altLang="en-US"/>
          </a:p>
        </p:txBody>
      </p:sp>
      <p:sp>
        <p:nvSpPr>
          <p:cNvPr id="5" name="Footer Placeholder 4"/>
          <p:cNvSpPr>
            <a:spLocks noGrp="1"/>
          </p:cNvSpPr>
          <p:nvPr>
            <p:ph type="ftr" sz="quarter" idx="3"/>
          </p:nvPr>
        </p:nvSpPr>
        <p:spPr>
          <a:xfrm>
            <a:off x="685331" y="5883276"/>
            <a:ext cx="5004665" cy="365125"/>
          </a:xfrm>
          <a:prstGeom prst="rect">
            <a:avLst/>
          </a:prstGeom>
        </p:spPr>
        <p:txBody>
          <a:bodyPr vert="horz" lIns="91440" tIns="45720" rIns="91440" bIns="45720" rtlCol="0" anchor="ctr"/>
          <a:lstStyle>
            <a:lvl1pPr algn="l">
              <a:defRPr sz="1000">
                <a:solidFill>
                  <a:schemeClr val="tx1"/>
                </a:solidFill>
              </a:defRPr>
            </a:lvl1pPr>
          </a:lstStyle>
          <a:p>
            <a:endParaRPr kumimoji="1" lang="ja-JP" altLang="en-US"/>
          </a:p>
        </p:txBody>
      </p:sp>
      <p:sp>
        <p:nvSpPr>
          <p:cNvPr id="6" name="Slide Number Placeholder 5"/>
          <p:cNvSpPr>
            <a:spLocks noGrp="1"/>
          </p:cNvSpPr>
          <p:nvPr>
            <p:ph type="sldNum" sz="quarter" idx="4"/>
          </p:nvPr>
        </p:nvSpPr>
        <p:spPr>
          <a:xfrm>
            <a:off x="7885509" y="5883276"/>
            <a:ext cx="573161" cy="365125"/>
          </a:xfrm>
          <a:prstGeom prst="rect">
            <a:avLst/>
          </a:prstGeom>
        </p:spPr>
        <p:txBody>
          <a:bodyPr vert="horz" lIns="91440" tIns="45720" rIns="91440" bIns="45720" rtlCol="0" anchor="ctr"/>
          <a:lstStyle>
            <a:lvl1pPr algn="r">
              <a:defRPr sz="1000">
                <a:solidFill>
                  <a:schemeClr val="tx1"/>
                </a:solidFill>
              </a:defRPr>
            </a:lvl1pPr>
          </a:lstStyle>
          <a:p>
            <a:fld id="{D0493EAD-98C2-43FC-AC56-FA71A07A685E}" type="slidenum">
              <a:rPr kumimoji="1" lang="ja-JP" altLang="en-US" smtClean="0"/>
              <a:t>‹#›</a:t>
            </a:fld>
            <a:endParaRPr kumimoji="1" lang="ja-JP" altLang="en-US"/>
          </a:p>
        </p:txBody>
      </p:sp>
    </p:spTree>
    <p:extLst>
      <p:ext uri="{BB962C8B-B14F-4D97-AF65-F5344CB8AC3E}">
        <p14:creationId xmlns:p14="http://schemas.microsoft.com/office/powerpoint/2010/main" val="3085702219"/>
      </p:ext>
    </p:extLst>
  </p:cSld>
  <p:clrMap bg1="lt1" tx1="dk1" bg2="lt2" tx2="dk2" accent1="accent1" accent2="accent2" accent3="accent3" accent4="accent4" accent5="accent5" accent6="accent6" hlink="hlink" folHlink="folHlink"/>
  <p:sldLayoutIdLst>
    <p:sldLayoutId id="2147484107" r:id="rId1"/>
    <p:sldLayoutId id="2147484108" r:id="rId2"/>
    <p:sldLayoutId id="2147484109" r:id="rId3"/>
    <p:sldLayoutId id="2147484110" r:id="rId4"/>
    <p:sldLayoutId id="2147484111" r:id="rId5"/>
    <p:sldLayoutId id="2147484112" r:id="rId6"/>
    <p:sldLayoutId id="2147484113" r:id="rId7"/>
    <p:sldLayoutId id="2147484114" r:id="rId8"/>
    <p:sldLayoutId id="2147484115" r:id="rId9"/>
    <p:sldLayoutId id="2147484116" r:id="rId10"/>
    <p:sldLayoutId id="2147484117" r:id="rId11"/>
    <p:sldLayoutId id="2147484118" r:id="rId12"/>
    <p:sldLayoutId id="2147484119" r:id="rId13"/>
    <p:sldLayoutId id="2147484120" r:id="rId14"/>
    <p:sldLayoutId id="2147484121" r:id="rId15"/>
    <p:sldLayoutId id="2147484122" r:id="rId16"/>
    <p:sldLayoutId id="2147484123" r:id="rId17"/>
  </p:sldLayoutIdLst>
  <p:hf hdr="0" ftr="0" dt="0"/>
  <p:txStyles>
    <p:titleStyle>
      <a:lvl1pPr algn="ctr" defTabSz="914400" rtl="0" eaLnBrk="1" latinLnBrk="0" hangingPunct="1">
        <a:lnSpc>
          <a:spcPct val="90000"/>
        </a:lnSpc>
        <a:spcBef>
          <a:spcPct val="0"/>
        </a:spcBef>
        <a:buNone/>
        <a:defRPr kumimoji="1" sz="3600" kern="1200" cap="all" baseline="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tx1"/>
        </a:buClr>
        <a:buFont typeface="Arial" panose="020B0604020202020204" pitchFamily="34" charset="0"/>
        <a:buChar char="•"/>
        <a:defRPr kumimoji="1" sz="2000" kern="1200" cap="all" baseline="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tx1"/>
        </a:buClr>
        <a:buFont typeface="Arial" panose="020B0604020202020204" pitchFamily="34" charset="0"/>
        <a:buChar char="•"/>
        <a:defRPr kumimoji="1" sz="1800" kern="1200" cap="all"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tx1"/>
        </a:buClr>
        <a:buFont typeface="Arial" panose="020B0604020202020204" pitchFamily="34" charset="0"/>
        <a:buChar char="•"/>
        <a:defRPr kumimoji="1" sz="1600" kern="1200" cap="all" baseline="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tx1"/>
        </a:buClr>
        <a:buFont typeface="Arial" panose="020B0604020202020204" pitchFamily="34" charset="0"/>
        <a:buChar char="•"/>
        <a:defRPr kumimoji="1" sz="1400" kern="1200" cap="all"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tx1"/>
        </a:buClr>
        <a:buFont typeface="Arial" panose="020B0604020202020204" pitchFamily="34" charset="0"/>
        <a:buChar char="•"/>
        <a:defRPr kumimoji="1" sz="1400" kern="1200" cap="all" baseline="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tx1"/>
        </a:buClr>
        <a:buFont typeface="Arial" panose="020B0604020202020204" pitchFamily="34" charset="0"/>
        <a:buChar char="•"/>
        <a:defRPr kumimoji="1" sz="1400" kern="1200" cap="all" baseline="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tx1"/>
        </a:buClr>
        <a:buFont typeface="Arial" panose="020B0604020202020204" pitchFamily="34" charset="0"/>
        <a:buChar char="•"/>
        <a:defRPr kumimoji="1" sz="1400" kern="1200" cap="all" baseline="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tx1"/>
        </a:buClr>
        <a:buFont typeface="Arial" panose="020B0604020202020204" pitchFamily="34" charset="0"/>
        <a:buChar char="•"/>
        <a:defRPr kumimoji="1" sz="1400" kern="1200" cap="all"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tx1"/>
        </a:buClr>
        <a:buFont typeface="Arial" panose="020B0604020202020204" pitchFamily="34" charset="0"/>
        <a:buChar char="•"/>
        <a:defRPr kumimoji="1" sz="1400" kern="1200" cap="all" baseline="0">
          <a:solidFill>
            <a:schemeClr val="tx1"/>
          </a:solidFill>
          <a:effectLst/>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4.emf"/></Relationships>
</file>

<file path=ppt/slides/_rels/slide7.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5.emf"/></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6">
                <a:lumMod val="5000"/>
                <a:lumOff val="95000"/>
              </a:schemeClr>
            </a:gs>
            <a:gs pos="74000">
              <a:schemeClr val="accent6">
                <a:lumMod val="45000"/>
                <a:lumOff val="55000"/>
              </a:schemeClr>
            </a:gs>
            <a:gs pos="83000">
              <a:schemeClr val="accent6">
                <a:lumMod val="45000"/>
                <a:lumOff val="55000"/>
              </a:schemeClr>
            </a:gs>
            <a:gs pos="100000">
              <a:schemeClr val="accent6">
                <a:lumMod val="30000"/>
                <a:lumOff val="70000"/>
              </a:schemeClr>
            </a:gs>
          </a:gsLst>
          <a:lin ang="5400000" scaled="1"/>
          <a:tileRect/>
        </a:gradFill>
        <a:effectLst/>
      </p:bgPr>
    </p:bg>
    <p:spTree>
      <p:nvGrpSpPr>
        <p:cNvPr id="1" name=""/>
        <p:cNvGrpSpPr/>
        <p:nvPr/>
      </p:nvGrpSpPr>
      <p:grpSpPr>
        <a:xfrm>
          <a:off x="0" y="0"/>
          <a:ext cx="0" cy="0"/>
          <a:chOff x="0" y="0"/>
          <a:chExt cx="0" cy="0"/>
        </a:xfrm>
      </p:grpSpPr>
      <p:grpSp>
        <p:nvGrpSpPr>
          <p:cNvPr id="5" name="グループ化 4">
            <a:extLst>
              <a:ext uri="{FF2B5EF4-FFF2-40B4-BE49-F238E27FC236}">
                <a16:creationId xmlns:a16="http://schemas.microsoft.com/office/drawing/2014/main" id="{28978BEC-538B-4C7E-9B07-93F8BA1C5C82}"/>
              </a:ext>
            </a:extLst>
          </p:cNvPr>
          <p:cNvGrpSpPr/>
          <p:nvPr/>
        </p:nvGrpSpPr>
        <p:grpSpPr>
          <a:xfrm>
            <a:off x="530777" y="2443551"/>
            <a:ext cx="8199893" cy="860648"/>
            <a:chOff x="472054" y="2659559"/>
            <a:chExt cx="8199893" cy="860648"/>
          </a:xfrm>
        </p:grpSpPr>
        <p:sp>
          <p:nvSpPr>
            <p:cNvPr id="3" name="テキスト ボックス 2">
              <a:extLst>
                <a:ext uri="{FF2B5EF4-FFF2-40B4-BE49-F238E27FC236}">
                  <a16:creationId xmlns:a16="http://schemas.microsoft.com/office/drawing/2014/main" id="{B00FBE31-47B2-4440-B324-64D9C2E000D9}"/>
                </a:ext>
              </a:extLst>
            </p:cNvPr>
            <p:cNvSpPr txBox="1"/>
            <p:nvPr/>
          </p:nvSpPr>
          <p:spPr>
            <a:xfrm>
              <a:off x="472055" y="2659559"/>
              <a:ext cx="8199892" cy="769441"/>
            </a:xfrm>
            <a:prstGeom prst="rect">
              <a:avLst/>
            </a:prstGeom>
            <a:noFill/>
          </p:spPr>
          <p:txBody>
            <a:bodyPr wrap="square" rtlCol="0">
              <a:spAutoFit/>
            </a:bodyPr>
            <a:lstStyle/>
            <a:p>
              <a:r>
                <a:rPr kumimoji="1" lang="ja-JP" altLang="en-US" sz="4400" dirty="0">
                  <a:latin typeface="Meiryo UI" panose="020B0604030504040204" pitchFamily="50" charset="-128"/>
                  <a:ea typeface="Meiryo UI" panose="020B0604030504040204" pitchFamily="50" charset="-128"/>
                </a:rPr>
                <a:t>土地改良区財務分析活用事例集</a:t>
              </a:r>
              <a:endParaRPr kumimoji="1" lang="ja-JP" altLang="en-US" sz="3600" dirty="0">
                <a:latin typeface="Meiryo UI" panose="020B0604030504040204" pitchFamily="50" charset="-128"/>
                <a:ea typeface="Meiryo UI" panose="020B0604030504040204" pitchFamily="50" charset="-128"/>
              </a:endParaRPr>
            </a:p>
          </p:txBody>
        </p:sp>
        <p:cxnSp>
          <p:nvCxnSpPr>
            <p:cNvPr id="4" name="直線コネクタ 3">
              <a:extLst>
                <a:ext uri="{FF2B5EF4-FFF2-40B4-BE49-F238E27FC236}">
                  <a16:creationId xmlns:a16="http://schemas.microsoft.com/office/drawing/2014/main" id="{265B8D6C-E9B4-413E-872C-3982515BDBBC}"/>
                </a:ext>
              </a:extLst>
            </p:cNvPr>
            <p:cNvCxnSpPr>
              <a:cxnSpLocks/>
            </p:cNvCxnSpPr>
            <p:nvPr/>
          </p:nvCxnSpPr>
          <p:spPr>
            <a:xfrm>
              <a:off x="472054" y="3520207"/>
              <a:ext cx="8199892" cy="0"/>
            </a:xfrm>
            <a:prstGeom prst="line">
              <a:avLst/>
            </a:prstGeom>
            <a:ln w="76200">
              <a:solidFill>
                <a:schemeClr val="accent6"/>
              </a:solidFill>
            </a:ln>
          </p:spPr>
          <p:style>
            <a:lnRef idx="1">
              <a:schemeClr val="accent1"/>
            </a:lnRef>
            <a:fillRef idx="0">
              <a:schemeClr val="accent1"/>
            </a:fillRef>
            <a:effectRef idx="0">
              <a:schemeClr val="accent1"/>
            </a:effectRef>
            <a:fontRef idx="minor">
              <a:schemeClr val="tx1"/>
            </a:fontRef>
          </p:style>
        </p:cxnSp>
      </p:grpSp>
      <p:sp>
        <p:nvSpPr>
          <p:cNvPr id="2" name="テキスト ボックス 1">
            <a:extLst>
              <a:ext uri="{FF2B5EF4-FFF2-40B4-BE49-F238E27FC236}">
                <a16:creationId xmlns:a16="http://schemas.microsoft.com/office/drawing/2014/main" id="{11B721AF-6ECB-42ED-A034-3B0F3939D4D0}"/>
              </a:ext>
            </a:extLst>
          </p:cNvPr>
          <p:cNvSpPr txBox="1"/>
          <p:nvPr/>
        </p:nvSpPr>
        <p:spPr>
          <a:xfrm>
            <a:off x="3544154" y="4997596"/>
            <a:ext cx="2709644" cy="461665"/>
          </a:xfrm>
          <a:prstGeom prst="rect">
            <a:avLst/>
          </a:prstGeom>
          <a:noFill/>
        </p:spPr>
        <p:txBody>
          <a:bodyPr wrap="square" rtlCol="0">
            <a:spAutoFit/>
          </a:bodyPr>
          <a:lstStyle/>
          <a:p>
            <a:r>
              <a:rPr kumimoji="1" lang="ja-JP" altLang="en-US" sz="2400" dirty="0"/>
              <a:t>令和６年３月</a:t>
            </a:r>
          </a:p>
        </p:txBody>
      </p:sp>
      <p:grpSp>
        <p:nvGrpSpPr>
          <p:cNvPr id="8" name="グループ化 7">
            <a:extLst>
              <a:ext uri="{FF2B5EF4-FFF2-40B4-BE49-F238E27FC236}">
                <a16:creationId xmlns:a16="http://schemas.microsoft.com/office/drawing/2014/main" id="{19AC907C-C8CD-2043-85DF-17292370420E}"/>
              </a:ext>
            </a:extLst>
          </p:cNvPr>
          <p:cNvGrpSpPr/>
          <p:nvPr/>
        </p:nvGrpSpPr>
        <p:grpSpPr>
          <a:xfrm>
            <a:off x="6897189" y="383177"/>
            <a:ext cx="2020388" cy="366975"/>
            <a:chOff x="6897189" y="383177"/>
            <a:chExt cx="2020388" cy="366975"/>
          </a:xfrm>
        </p:grpSpPr>
        <p:sp>
          <p:nvSpPr>
            <p:cNvPr id="6" name="正方形/長方形 5">
              <a:extLst>
                <a:ext uri="{FF2B5EF4-FFF2-40B4-BE49-F238E27FC236}">
                  <a16:creationId xmlns:a16="http://schemas.microsoft.com/office/drawing/2014/main" id="{AC58FE14-D395-6920-6BEF-437CE00B440B}"/>
                </a:ext>
              </a:extLst>
            </p:cNvPr>
            <p:cNvSpPr/>
            <p:nvPr/>
          </p:nvSpPr>
          <p:spPr>
            <a:xfrm>
              <a:off x="6897189" y="383177"/>
              <a:ext cx="2020388" cy="366975"/>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テキスト ボックス 6">
              <a:extLst>
                <a:ext uri="{FF2B5EF4-FFF2-40B4-BE49-F238E27FC236}">
                  <a16:creationId xmlns:a16="http://schemas.microsoft.com/office/drawing/2014/main" id="{D1BBD785-E7F3-63C3-9E0A-E774FDE1C246}"/>
                </a:ext>
              </a:extLst>
            </p:cNvPr>
            <p:cNvSpPr txBox="1"/>
            <p:nvPr/>
          </p:nvSpPr>
          <p:spPr>
            <a:xfrm>
              <a:off x="6897189" y="397387"/>
              <a:ext cx="2020388" cy="338554"/>
            </a:xfrm>
            <a:prstGeom prst="rect">
              <a:avLst/>
            </a:prstGeom>
            <a:noFill/>
          </p:spPr>
          <p:txBody>
            <a:bodyPr wrap="square" rtlCol="0">
              <a:spAutoFit/>
            </a:bodyPr>
            <a:lstStyle/>
            <a:p>
              <a:r>
                <a:rPr kumimoji="1" lang="ja-JP" altLang="en-US" sz="1600" dirty="0"/>
                <a:t>農林水産省配布資料</a:t>
              </a:r>
            </a:p>
          </p:txBody>
        </p:sp>
      </p:grpSp>
    </p:spTree>
    <p:extLst>
      <p:ext uri="{BB962C8B-B14F-4D97-AF65-F5344CB8AC3E}">
        <p14:creationId xmlns:p14="http://schemas.microsoft.com/office/powerpoint/2010/main" val="256984321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表 6">
            <a:extLst>
              <a:ext uri="{FF2B5EF4-FFF2-40B4-BE49-F238E27FC236}">
                <a16:creationId xmlns:a16="http://schemas.microsoft.com/office/drawing/2014/main" id="{AAE278F2-383D-4A17-A171-220C34EEF5D0}"/>
              </a:ext>
            </a:extLst>
          </p:cNvPr>
          <p:cNvGraphicFramePr>
            <a:graphicFrameLocks noGrp="1"/>
          </p:cNvGraphicFramePr>
          <p:nvPr>
            <p:extLst>
              <p:ext uri="{D42A27DB-BD31-4B8C-83A1-F6EECF244321}">
                <p14:modId xmlns:p14="http://schemas.microsoft.com/office/powerpoint/2010/main" val="1355463404"/>
              </p:ext>
            </p:extLst>
          </p:nvPr>
        </p:nvGraphicFramePr>
        <p:xfrm>
          <a:off x="192947" y="725432"/>
          <a:ext cx="8758106" cy="5813478"/>
        </p:xfrm>
        <a:graphic>
          <a:graphicData uri="http://schemas.openxmlformats.org/drawingml/2006/table">
            <a:tbl>
              <a:tblPr firstRow="1" bandRow="1">
                <a:tableStyleId>{00A15C55-8517-42AA-B614-E9B94910E393}</a:tableStyleId>
              </a:tblPr>
              <a:tblGrid>
                <a:gridCol w="480043">
                  <a:extLst>
                    <a:ext uri="{9D8B030D-6E8A-4147-A177-3AD203B41FA5}">
                      <a16:colId xmlns:a16="http://schemas.microsoft.com/office/drawing/2014/main" val="1937167132"/>
                    </a:ext>
                  </a:extLst>
                </a:gridCol>
                <a:gridCol w="2182327">
                  <a:extLst>
                    <a:ext uri="{9D8B030D-6E8A-4147-A177-3AD203B41FA5}">
                      <a16:colId xmlns:a16="http://schemas.microsoft.com/office/drawing/2014/main" val="3760785224"/>
                    </a:ext>
                  </a:extLst>
                </a:gridCol>
                <a:gridCol w="6095736">
                  <a:extLst>
                    <a:ext uri="{9D8B030D-6E8A-4147-A177-3AD203B41FA5}">
                      <a16:colId xmlns:a16="http://schemas.microsoft.com/office/drawing/2014/main" val="1355667508"/>
                    </a:ext>
                  </a:extLst>
                </a:gridCol>
              </a:tblGrid>
              <a:tr h="435229">
                <a:tc gridSpan="2">
                  <a:txBody>
                    <a:bodyPr/>
                    <a:lstStyle/>
                    <a:p>
                      <a:pPr algn="ctr"/>
                      <a:r>
                        <a:rPr kumimoji="1" lang="ja-JP" altLang="en-US" sz="1400" dirty="0"/>
                        <a:t>安全性分析－１</a:t>
                      </a:r>
                    </a:p>
                  </a:txBody>
                  <a:tcPr anchor="ctr"/>
                </a:tc>
                <a:tc hMerge="1">
                  <a:txBody>
                    <a:bodyPr/>
                    <a:lstStyle/>
                    <a:p>
                      <a:endParaRPr kumimoji="1" lang="ja-JP" altLang="en-US" dirty="0"/>
                    </a:p>
                  </a:txBody>
                  <a:tcPr/>
                </a:tc>
                <a:tc>
                  <a:txBody>
                    <a:bodyPr/>
                    <a:lstStyle/>
                    <a:p>
                      <a:pPr algn="ctr"/>
                      <a:r>
                        <a:rPr kumimoji="1" lang="ja-JP" altLang="en-US" sz="1400" dirty="0"/>
                        <a:t>指　標　の　視　点</a:t>
                      </a:r>
                    </a:p>
                  </a:txBody>
                  <a:tcPr anchor="ctr"/>
                </a:tc>
                <a:extLst>
                  <a:ext uri="{0D108BD9-81ED-4DB2-BD59-A6C34878D82A}">
                    <a16:rowId xmlns:a16="http://schemas.microsoft.com/office/drawing/2014/main" val="474638667"/>
                  </a:ext>
                </a:extLst>
              </a:tr>
              <a:tr h="1737346">
                <a:tc>
                  <a:txBody>
                    <a:bodyPr/>
                    <a:lstStyle/>
                    <a:p>
                      <a:pPr algn="ctr"/>
                      <a:r>
                        <a:rPr kumimoji="1" lang="ja-JP" altLang="en-US" dirty="0"/>
                        <a:t>指標名</a:t>
                      </a:r>
                    </a:p>
                  </a:txBody>
                  <a:tcPr vert="eaVert" anchor="ctr"/>
                </a:tc>
                <a:tc>
                  <a:txBody>
                    <a:bodyPr/>
                    <a:lstStyle/>
                    <a:p>
                      <a:pPr algn="l"/>
                      <a:r>
                        <a:rPr kumimoji="1" lang="ja-JP" altLang="en-US" sz="1800" b="1" u="sng" dirty="0"/>
                        <a:t>流動比率</a:t>
                      </a:r>
                      <a:endParaRPr kumimoji="1" lang="en-US" altLang="ja-JP" sz="1800" b="1" u="sng" dirty="0"/>
                    </a:p>
                  </a:txBody>
                  <a:tcPr anchor="ctr"/>
                </a:tc>
                <a:tc rowSpan="3">
                  <a:txBody>
                    <a:bodyPr/>
                    <a:lstStyle/>
                    <a:p>
                      <a:r>
                        <a:rPr kumimoji="1" lang="ja-JP" altLang="en-US" sz="1400" dirty="0"/>
                        <a:t>この指標は、一般的には</a:t>
                      </a:r>
                      <a:r>
                        <a:rPr kumimoji="1" lang="en-US" altLang="ja-JP" sz="1400" dirty="0"/>
                        <a:t>200%</a:t>
                      </a:r>
                      <a:r>
                        <a:rPr kumimoji="1" lang="ja-JP" altLang="en-US" sz="1400" dirty="0"/>
                        <a:t>程度が目安とされていますが、</a:t>
                      </a:r>
                      <a:r>
                        <a:rPr kumimoji="1" lang="en-US" altLang="ja-JP" sz="1400" dirty="0"/>
                        <a:t>200%</a:t>
                      </a:r>
                      <a:r>
                        <a:rPr kumimoji="1" lang="ja-JP" altLang="en-US" sz="1400" dirty="0"/>
                        <a:t>未満の場合であっても一概に財務状態が悪いとは言えず、土地改良区の運営状況により数値の適切性を判断する必要があります。</a:t>
                      </a:r>
                      <a:endParaRPr kumimoji="1" lang="en-US" altLang="ja-JP" sz="1400" dirty="0"/>
                    </a:p>
                    <a:p>
                      <a:endParaRPr kumimoji="1" lang="en-US" altLang="ja-JP" sz="1400" dirty="0"/>
                    </a:p>
                    <a:p>
                      <a:r>
                        <a:rPr kumimoji="1" lang="ja-JP" altLang="en-US" sz="1400" dirty="0"/>
                        <a:t>例えば、翌年度に償還する短期借入金を流動負債に計上すると本比率は低く現れる傾向がありますが、償還金の原資を翌年度の特別賦課金や積立金の取り崩し、または市町村からの助成金で賄うこととする場合等で償還の原資を確実に確保できる状況であれば、本比率が</a:t>
                      </a:r>
                      <a:r>
                        <a:rPr kumimoji="1" lang="en-US" altLang="ja-JP" sz="1400" dirty="0"/>
                        <a:t>200%</a:t>
                      </a:r>
                      <a:r>
                        <a:rPr kumimoji="1" lang="ja-JP" altLang="en-US" sz="1400" dirty="0"/>
                        <a:t>に満たなくても財務状態は健全であると判断できます。</a:t>
                      </a:r>
                      <a:endParaRPr kumimoji="1" lang="en-US" altLang="ja-JP" sz="1400" dirty="0"/>
                    </a:p>
                    <a:p>
                      <a:endParaRPr kumimoji="1" lang="en-US" altLang="ja-JP" sz="1400" dirty="0"/>
                    </a:p>
                    <a:p>
                      <a:r>
                        <a:rPr kumimoji="1" lang="ja-JP" altLang="en-US" sz="1400" dirty="0"/>
                        <a:t>一方で、本比率が</a:t>
                      </a:r>
                      <a:r>
                        <a:rPr kumimoji="1" lang="en-US" altLang="ja-JP" sz="1400" dirty="0"/>
                        <a:t>200%</a:t>
                      </a:r>
                      <a:r>
                        <a:rPr kumimoji="1" lang="ja-JP" altLang="en-US" sz="1400" dirty="0"/>
                        <a:t>より高い場合であっても、翌年度すぐに多額の支払を必要としたり、賦課調定してから賦課金の納入までに期間がかかる等、会計の期末日時点で保有した資金でしばらくの間運営を行っていかなければいけないという状況など、直ちに財務状態は健全であると判断できないような場合も想定されます。</a:t>
                      </a:r>
                      <a:endParaRPr kumimoji="1" lang="en-US" altLang="ja-JP" sz="1400" dirty="0"/>
                    </a:p>
                    <a:p>
                      <a:endParaRPr kumimoji="1" lang="en-US" altLang="ja-JP" sz="1400" dirty="0"/>
                    </a:p>
                    <a:p>
                      <a:r>
                        <a:rPr kumimoji="1" lang="ja-JP" altLang="en-US" sz="1400" dirty="0"/>
                        <a:t>一般的な目安の</a:t>
                      </a:r>
                      <a:r>
                        <a:rPr kumimoji="1" lang="en-US" altLang="ja-JP" sz="1400" dirty="0"/>
                        <a:t>200%</a:t>
                      </a:r>
                      <a:r>
                        <a:rPr kumimoji="1" lang="ja-JP" altLang="en-US" sz="1400" dirty="0"/>
                        <a:t>という数字だけにとらわれず、土地改良区の資金状態を幅広い視点から判断することが重要です。</a:t>
                      </a:r>
                      <a:endParaRPr kumimoji="1" lang="en-US" altLang="ja-JP" sz="1400" dirty="0"/>
                    </a:p>
                    <a:p>
                      <a:endParaRPr kumimoji="1" lang="en-US" altLang="ja-JP" sz="1400" dirty="0"/>
                    </a:p>
                    <a:p>
                      <a:r>
                        <a:rPr kumimoji="1" lang="en-US" altLang="ja-JP" sz="1400" dirty="0"/>
                        <a:t>【</a:t>
                      </a:r>
                      <a:r>
                        <a:rPr kumimoji="1" lang="ja-JP" altLang="en-US" sz="1400" dirty="0"/>
                        <a:t>参考：事例７</a:t>
                      </a:r>
                      <a:r>
                        <a:rPr kumimoji="1" lang="en-US" altLang="ja-JP" sz="1400" dirty="0"/>
                        <a:t>】</a:t>
                      </a:r>
                    </a:p>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400" dirty="0"/>
                        <a:t>・借入金の翌年度償還分が影響した流動比率</a:t>
                      </a:r>
                      <a:endParaRPr kumimoji="1" lang="en-US" altLang="ja-JP" sz="1400" dirty="0"/>
                    </a:p>
                    <a:p>
                      <a:pPr marL="0" marR="0" lvl="0" indent="0" algn="l" defTabSz="685800" rtl="0" eaLnBrk="1" fontAlgn="auto" latinLnBrk="0" hangingPunct="1">
                        <a:lnSpc>
                          <a:spcPct val="100000"/>
                        </a:lnSpc>
                        <a:spcBef>
                          <a:spcPts val="0"/>
                        </a:spcBef>
                        <a:spcAft>
                          <a:spcPts val="0"/>
                        </a:spcAft>
                        <a:buClrTx/>
                        <a:buSzTx/>
                        <a:buFontTx/>
                        <a:buNone/>
                        <a:tabLst/>
                        <a:defRPr/>
                      </a:pPr>
                      <a:endParaRPr kumimoji="1" lang="en-US" altLang="ja-JP" sz="1400" dirty="0"/>
                    </a:p>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sz="1400" dirty="0"/>
                        <a:t>※</a:t>
                      </a:r>
                      <a:r>
                        <a:rPr kumimoji="1" lang="ja-JP" altLang="en-US" sz="1400" dirty="0"/>
                        <a:t>全ての事例に本比率の指標値有り</a:t>
                      </a:r>
                    </a:p>
                  </a:txBody>
                  <a:tcPr anchor="ctr"/>
                </a:tc>
                <a:extLst>
                  <a:ext uri="{0D108BD9-81ED-4DB2-BD59-A6C34878D82A}">
                    <a16:rowId xmlns:a16="http://schemas.microsoft.com/office/drawing/2014/main" val="1820502327"/>
                  </a:ext>
                </a:extLst>
              </a:tr>
              <a:tr h="1655757">
                <a:tc>
                  <a:txBody>
                    <a:bodyPr/>
                    <a:lstStyle/>
                    <a:p>
                      <a:pPr algn="ctr"/>
                      <a:r>
                        <a:rPr kumimoji="1" lang="ja-JP" altLang="en-US" dirty="0"/>
                        <a:t>算定式</a:t>
                      </a:r>
                    </a:p>
                  </a:txBody>
                  <a:tcPr vert="eaVert" anchor="ctr"/>
                </a:tc>
                <a:tc>
                  <a:txBody>
                    <a:bodyPr/>
                    <a:lstStyle/>
                    <a:p>
                      <a:pPr>
                        <a:lnSpc>
                          <a:spcPts val="1000"/>
                        </a:lnSpc>
                      </a:pPr>
                      <a:r>
                        <a:rPr kumimoji="1" lang="ja-JP" altLang="en-US" sz="1400" dirty="0"/>
                        <a:t>流動資産合計</a:t>
                      </a:r>
                      <a:endParaRPr kumimoji="1" lang="en-US" altLang="ja-JP" sz="1400" dirty="0"/>
                    </a:p>
                    <a:p>
                      <a:pPr>
                        <a:lnSpc>
                          <a:spcPts val="1000"/>
                        </a:lnSpc>
                      </a:pPr>
                      <a:r>
                        <a:rPr kumimoji="1" lang="en-US" altLang="ja-JP" sz="1400" dirty="0"/>
                        <a:t>                       ×100 </a:t>
                      </a:r>
                    </a:p>
                    <a:p>
                      <a:pPr>
                        <a:lnSpc>
                          <a:spcPts val="1000"/>
                        </a:lnSpc>
                      </a:pPr>
                      <a:r>
                        <a:rPr kumimoji="1" lang="ja-JP" altLang="en-US" sz="1400" dirty="0"/>
                        <a:t>流動負債合計</a:t>
                      </a:r>
                    </a:p>
                  </a:txBody>
                  <a:tcPr anchor="ctr">
                    <a:solidFill>
                      <a:srgbClr val="FFF4E7"/>
                    </a:solidFill>
                  </a:tcPr>
                </a:tc>
                <a:tc vMerge="1">
                  <a:txBody>
                    <a:bodyPr/>
                    <a:lstStyle/>
                    <a:p>
                      <a:endParaRPr kumimoji="1" lang="ja-JP" altLang="en-US" dirty="0"/>
                    </a:p>
                  </a:txBody>
                  <a:tcPr/>
                </a:tc>
                <a:extLst>
                  <a:ext uri="{0D108BD9-81ED-4DB2-BD59-A6C34878D82A}">
                    <a16:rowId xmlns:a16="http://schemas.microsoft.com/office/drawing/2014/main" val="217899422"/>
                  </a:ext>
                </a:extLst>
              </a:tr>
              <a:tr h="1985146">
                <a:tc>
                  <a:txBody>
                    <a:bodyPr/>
                    <a:lstStyle/>
                    <a:p>
                      <a:pPr algn="ctr"/>
                      <a:r>
                        <a:rPr kumimoji="1" lang="ja-JP" altLang="en-US" dirty="0"/>
                        <a:t>説　明</a:t>
                      </a:r>
                    </a:p>
                  </a:txBody>
                  <a:tcPr vert="eaVert" anchor="ctr"/>
                </a:tc>
                <a:tc>
                  <a:txBody>
                    <a:bodyPr/>
                    <a:lstStyle/>
                    <a:p>
                      <a:r>
                        <a:rPr kumimoji="1" lang="ja-JP" altLang="en-US" sz="1400" dirty="0"/>
                        <a:t>土地改良区の短期的な返済能力を示す指標</a:t>
                      </a:r>
                    </a:p>
                  </a:txBody>
                  <a:tcPr anchor="ctr"/>
                </a:tc>
                <a:tc vMerge="1">
                  <a:txBody>
                    <a:bodyPr/>
                    <a:lstStyle/>
                    <a:p>
                      <a:endParaRPr kumimoji="1" lang="ja-JP" altLang="en-US" dirty="0"/>
                    </a:p>
                  </a:txBody>
                  <a:tcPr/>
                </a:tc>
                <a:extLst>
                  <a:ext uri="{0D108BD9-81ED-4DB2-BD59-A6C34878D82A}">
                    <a16:rowId xmlns:a16="http://schemas.microsoft.com/office/drawing/2014/main" val="264505316"/>
                  </a:ext>
                </a:extLst>
              </a:tr>
            </a:tbl>
          </a:graphicData>
        </a:graphic>
      </p:graphicFrame>
      <p:sp>
        <p:nvSpPr>
          <p:cNvPr id="3" name="スライド番号プレースホルダー 2">
            <a:extLst>
              <a:ext uri="{FF2B5EF4-FFF2-40B4-BE49-F238E27FC236}">
                <a16:creationId xmlns:a16="http://schemas.microsoft.com/office/drawing/2014/main" id="{5DBF7910-CA4F-4864-A8D5-00452BB68B3A}"/>
              </a:ext>
            </a:extLst>
          </p:cNvPr>
          <p:cNvSpPr>
            <a:spLocks noGrp="1"/>
          </p:cNvSpPr>
          <p:nvPr>
            <p:ph type="sldNum" sz="quarter" idx="12"/>
          </p:nvPr>
        </p:nvSpPr>
        <p:spPr/>
        <p:txBody>
          <a:bodyPr/>
          <a:lstStyle/>
          <a:p>
            <a:fld id="{D0493EAD-98C2-43FC-AC56-FA71A07A685E}" type="slidenum">
              <a:rPr kumimoji="1" lang="ja-JP" altLang="en-US" smtClean="0"/>
              <a:t>10</a:t>
            </a:fld>
            <a:endParaRPr kumimoji="1" lang="ja-JP" altLang="en-US"/>
          </a:p>
        </p:txBody>
      </p:sp>
      <p:cxnSp>
        <p:nvCxnSpPr>
          <p:cNvPr id="4" name="直線コネクタ 3">
            <a:extLst>
              <a:ext uri="{FF2B5EF4-FFF2-40B4-BE49-F238E27FC236}">
                <a16:creationId xmlns:a16="http://schemas.microsoft.com/office/drawing/2014/main" id="{37571ACE-8D81-45F3-A1BE-265475635C28}"/>
              </a:ext>
            </a:extLst>
          </p:cNvPr>
          <p:cNvCxnSpPr>
            <a:cxnSpLocks/>
          </p:cNvCxnSpPr>
          <p:nvPr/>
        </p:nvCxnSpPr>
        <p:spPr>
          <a:xfrm>
            <a:off x="704674" y="3689595"/>
            <a:ext cx="1174459" cy="0"/>
          </a:xfrm>
          <a:prstGeom prst="line">
            <a:avLst/>
          </a:prstGeom>
        </p:spPr>
        <p:style>
          <a:lnRef idx="1">
            <a:schemeClr val="dk1"/>
          </a:lnRef>
          <a:fillRef idx="0">
            <a:schemeClr val="dk1"/>
          </a:fillRef>
          <a:effectRef idx="0">
            <a:schemeClr val="dk1"/>
          </a:effectRef>
          <a:fontRef idx="minor">
            <a:schemeClr val="tx1"/>
          </a:fontRef>
        </p:style>
      </p:cxnSp>
      <p:grpSp>
        <p:nvGrpSpPr>
          <p:cNvPr id="5" name="グループ化 4">
            <a:extLst>
              <a:ext uri="{FF2B5EF4-FFF2-40B4-BE49-F238E27FC236}">
                <a16:creationId xmlns:a16="http://schemas.microsoft.com/office/drawing/2014/main" id="{629BDDB5-857D-436E-884D-1E4754925E33}"/>
              </a:ext>
            </a:extLst>
          </p:cNvPr>
          <p:cNvGrpSpPr/>
          <p:nvPr/>
        </p:nvGrpSpPr>
        <p:grpSpPr>
          <a:xfrm>
            <a:off x="192947" y="106520"/>
            <a:ext cx="8758108" cy="474078"/>
            <a:chOff x="255279" y="197041"/>
            <a:chExt cx="8758108" cy="474078"/>
          </a:xfrm>
        </p:grpSpPr>
        <p:cxnSp>
          <p:nvCxnSpPr>
            <p:cNvPr id="6" name="直線コネクタ 5">
              <a:extLst>
                <a:ext uri="{FF2B5EF4-FFF2-40B4-BE49-F238E27FC236}">
                  <a16:creationId xmlns:a16="http://schemas.microsoft.com/office/drawing/2014/main" id="{A23B0D5E-3426-42F5-B183-FB72F2F7FED4}"/>
                </a:ext>
              </a:extLst>
            </p:cNvPr>
            <p:cNvCxnSpPr>
              <a:cxnSpLocks/>
            </p:cNvCxnSpPr>
            <p:nvPr/>
          </p:nvCxnSpPr>
          <p:spPr>
            <a:xfrm>
              <a:off x="255280" y="671119"/>
              <a:ext cx="8758107" cy="0"/>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8" name="テキスト ボックス 7">
              <a:extLst>
                <a:ext uri="{FF2B5EF4-FFF2-40B4-BE49-F238E27FC236}">
                  <a16:creationId xmlns:a16="http://schemas.microsoft.com/office/drawing/2014/main" id="{3D43F27E-E08A-43DB-8ED8-4F1BB14FD3B1}"/>
                </a:ext>
              </a:extLst>
            </p:cNvPr>
            <p:cNvSpPr txBox="1"/>
            <p:nvPr/>
          </p:nvSpPr>
          <p:spPr>
            <a:xfrm>
              <a:off x="255279" y="197041"/>
              <a:ext cx="7231310" cy="461665"/>
            </a:xfrm>
            <a:prstGeom prst="rect">
              <a:avLst/>
            </a:prstGeom>
            <a:noFill/>
          </p:spPr>
          <p:txBody>
            <a:bodyPr wrap="square" rtlCol="0">
              <a:spAutoFit/>
            </a:bodyPr>
            <a:lstStyle/>
            <a:p>
              <a:r>
                <a:rPr kumimoji="1" lang="ja-JP" altLang="en-US" sz="2400" dirty="0">
                  <a:latin typeface="Meiryo UI" panose="020B0604030504040204" pitchFamily="50" charset="-128"/>
                  <a:ea typeface="Meiryo UI" panose="020B0604030504040204" pitchFamily="50" charset="-128"/>
                </a:rPr>
                <a:t>５．</a:t>
              </a:r>
              <a:r>
                <a:rPr lang="ja-JP" altLang="en-US" sz="2400" dirty="0">
                  <a:latin typeface="Meiryo UI" panose="020B0604030504040204" pitchFamily="50" charset="-128"/>
                  <a:ea typeface="Meiryo UI" panose="020B0604030504040204" pitchFamily="50" charset="-128"/>
                </a:rPr>
                <a:t>指標</a:t>
              </a:r>
              <a:r>
                <a:rPr kumimoji="1" lang="en-US" altLang="ja-JP" sz="2400" dirty="0">
                  <a:latin typeface="Meiryo UI" panose="020B0604030504040204" pitchFamily="50" charset="-128"/>
                  <a:ea typeface="Meiryo UI" panose="020B0604030504040204" pitchFamily="50" charset="-128"/>
                </a:rPr>
                <a:t>19</a:t>
              </a:r>
              <a:r>
                <a:rPr kumimoji="1" lang="ja-JP" altLang="en-US" sz="2400" dirty="0">
                  <a:latin typeface="Meiryo UI" panose="020B0604030504040204" pitchFamily="50" charset="-128"/>
                  <a:ea typeface="Meiryo UI" panose="020B0604030504040204" pitchFamily="50" charset="-128"/>
                </a:rPr>
                <a:t>種の視点</a:t>
              </a:r>
              <a:endParaRPr kumimoji="1" lang="en-US" altLang="ja-JP" sz="2400" dirty="0">
                <a:latin typeface="Meiryo UI" panose="020B0604030504040204" pitchFamily="50" charset="-128"/>
                <a:ea typeface="Meiryo UI" panose="020B0604030504040204" pitchFamily="50" charset="-128"/>
              </a:endParaRPr>
            </a:p>
          </p:txBody>
        </p:sp>
      </p:grpSp>
    </p:spTree>
    <p:extLst>
      <p:ext uri="{BB962C8B-B14F-4D97-AF65-F5344CB8AC3E}">
        <p14:creationId xmlns:p14="http://schemas.microsoft.com/office/powerpoint/2010/main" val="183685633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表 6">
            <a:extLst>
              <a:ext uri="{FF2B5EF4-FFF2-40B4-BE49-F238E27FC236}">
                <a16:creationId xmlns:a16="http://schemas.microsoft.com/office/drawing/2014/main" id="{AAE278F2-383D-4A17-A171-220C34EEF5D0}"/>
              </a:ext>
            </a:extLst>
          </p:cNvPr>
          <p:cNvGraphicFramePr>
            <a:graphicFrameLocks noGrp="1"/>
          </p:cNvGraphicFramePr>
          <p:nvPr>
            <p:extLst>
              <p:ext uri="{D42A27DB-BD31-4B8C-83A1-F6EECF244321}">
                <p14:modId xmlns:p14="http://schemas.microsoft.com/office/powerpoint/2010/main" val="2142970180"/>
              </p:ext>
            </p:extLst>
          </p:nvPr>
        </p:nvGraphicFramePr>
        <p:xfrm>
          <a:off x="179917" y="329896"/>
          <a:ext cx="8784166" cy="6209017"/>
        </p:xfrm>
        <a:graphic>
          <a:graphicData uri="http://schemas.openxmlformats.org/drawingml/2006/table">
            <a:tbl>
              <a:tblPr firstRow="1" bandRow="1">
                <a:tableStyleId>{00A15C55-8517-42AA-B614-E9B94910E393}</a:tableStyleId>
              </a:tblPr>
              <a:tblGrid>
                <a:gridCol w="481472">
                  <a:extLst>
                    <a:ext uri="{9D8B030D-6E8A-4147-A177-3AD203B41FA5}">
                      <a16:colId xmlns:a16="http://schemas.microsoft.com/office/drawing/2014/main" val="1937167132"/>
                    </a:ext>
                  </a:extLst>
                </a:gridCol>
                <a:gridCol w="2188820">
                  <a:extLst>
                    <a:ext uri="{9D8B030D-6E8A-4147-A177-3AD203B41FA5}">
                      <a16:colId xmlns:a16="http://schemas.microsoft.com/office/drawing/2014/main" val="3760785224"/>
                    </a:ext>
                  </a:extLst>
                </a:gridCol>
                <a:gridCol w="6113874">
                  <a:extLst>
                    <a:ext uri="{9D8B030D-6E8A-4147-A177-3AD203B41FA5}">
                      <a16:colId xmlns:a16="http://schemas.microsoft.com/office/drawing/2014/main" val="1355667508"/>
                    </a:ext>
                  </a:extLst>
                </a:gridCol>
              </a:tblGrid>
              <a:tr h="443841">
                <a:tc gridSpan="2">
                  <a:txBody>
                    <a:bodyPr/>
                    <a:lstStyle/>
                    <a:p>
                      <a:pPr algn="ctr"/>
                      <a:r>
                        <a:rPr kumimoji="1" lang="ja-JP" altLang="en-US" sz="1400" dirty="0"/>
                        <a:t>安全性分析－２</a:t>
                      </a:r>
                    </a:p>
                  </a:txBody>
                  <a:tcPr anchor="ctr"/>
                </a:tc>
                <a:tc hMerge="1">
                  <a:txBody>
                    <a:bodyPr/>
                    <a:lstStyle/>
                    <a:p>
                      <a:endParaRPr kumimoji="1" lang="ja-JP" altLang="en-US" dirty="0"/>
                    </a:p>
                  </a:txBody>
                  <a:tcPr/>
                </a:tc>
                <a:tc>
                  <a:txBody>
                    <a:bodyPr/>
                    <a:lstStyle/>
                    <a:p>
                      <a:pPr algn="ctr"/>
                      <a:r>
                        <a:rPr kumimoji="1" lang="ja-JP" altLang="en-US" sz="1400" dirty="0"/>
                        <a:t>指　標　の　視　点</a:t>
                      </a:r>
                    </a:p>
                  </a:txBody>
                  <a:tcPr anchor="ctr"/>
                </a:tc>
                <a:extLst>
                  <a:ext uri="{0D108BD9-81ED-4DB2-BD59-A6C34878D82A}">
                    <a16:rowId xmlns:a16="http://schemas.microsoft.com/office/drawing/2014/main" val="474638667"/>
                  </a:ext>
                </a:extLst>
              </a:tr>
              <a:tr h="1771725">
                <a:tc>
                  <a:txBody>
                    <a:bodyPr/>
                    <a:lstStyle/>
                    <a:p>
                      <a:pPr algn="ctr"/>
                      <a:r>
                        <a:rPr kumimoji="1" lang="ja-JP" altLang="en-US" dirty="0"/>
                        <a:t>指標名</a:t>
                      </a:r>
                    </a:p>
                  </a:txBody>
                  <a:tcPr vert="eaVert" anchor="ctr"/>
                </a:tc>
                <a:tc>
                  <a:txBody>
                    <a:bodyPr/>
                    <a:lstStyle/>
                    <a:p>
                      <a:pPr algn="l"/>
                      <a:r>
                        <a:rPr kumimoji="1" lang="ja-JP" altLang="en-US" sz="1800" b="1" u="sng" dirty="0"/>
                        <a:t>固定比率</a:t>
                      </a:r>
                      <a:endParaRPr kumimoji="1" lang="en-US" altLang="ja-JP" sz="1800" b="1" u="sng" dirty="0"/>
                    </a:p>
                  </a:txBody>
                  <a:tcPr anchor="ctr"/>
                </a:tc>
                <a:tc rowSpan="3">
                  <a:txBody>
                    <a:bodyPr/>
                    <a:lstStyle/>
                    <a:p>
                      <a:pPr algn="l"/>
                      <a:r>
                        <a:rPr kumimoji="1" lang="ja-JP" altLang="en-US" sz="1400" dirty="0"/>
                        <a:t>この指標では、返済義務のない正味財産で固定資産への投資ができているかを確認できます。</a:t>
                      </a:r>
                      <a:endParaRPr kumimoji="1" lang="en-US" altLang="ja-JP" sz="1400" dirty="0"/>
                    </a:p>
                    <a:p>
                      <a:pPr algn="l"/>
                      <a:r>
                        <a:rPr kumimoji="1" lang="en-US" altLang="ja-JP" sz="1400" dirty="0"/>
                        <a:t>100%</a:t>
                      </a:r>
                      <a:r>
                        <a:rPr kumimoji="1" lang="ja-JP" altLang="en-US" sz="1400" dirty="0"/>
                        <a:t>以下であれば、固定資産を正味財産だけで賄っていると判断できます。</a:t>
                      </a:r>
                      <a:r>
                        <a:rPr kumimoji="1" lang="en-US" altLang="ja-JP" sz="1400" dirty="0"/>
                        <a:t>100%</a:t>
                      </a:r>
                      <a:r>
                        <a:rPr kumimoji="1" lang="ja-JP" altLang="en-US" sz="1400" dirty="0"/>
                        <a:t>を超えていると、固定資産への投資を負債である借入金や流動資産に頼っていることになります。</a:t>
                      </a:r>
                      <a:endParaRPr kumimoji="1" lang="en-US" altLang="ja-JP" sz="1400" dirty="0"/>
                    </a:p>
                    <a:p>
                      <a:pPr algn="l"/>
                      <a:endParaRPr kumimoji="1" lang="en-US" altLang="ja-JP" sz="1400" dirty="0"/>
                    </a:p>
                    <a:p>
                      <a:pPr algn="l"/>
                      <a:r>
                        <a:rPr kumimoji="1" lang="ja-JP" altLang="en-US" sz="1400" dirty="0"/>
                        <a:t>施設への設備投資のために多額の借入金があれば正味財産は少なくなります（資産－負債＝正味財産）から、本比率が高い場合であっても、借入金の償還の原資を確実に確保できて償還の見込みが立っている状況であれば、現時点での財務状況は健全であると判断することができます。</a:t>
                      </a:r>
                      <a:endParaRPr kumimoji="1" lang="en-US" altLang="ja-JP" sz="1400" dirty="0"/>
                    </a:p>
                    <a:p>
                      <a:pPr algn="l"/>
                      <a:endParaRPr kumimoji="1" lang="en-US" altLang="ja-JP" sz="1400" dirty="0"/>
                    </a:p>
                    <a:p>
                      <a:pPr algn="l"/>
                      <a:r>
                        <a:rPr kumimoji="1" lang="ja-JP" altLang="en-US" sz="1400" dirty="0"/>
                        <a:t>一方で、多額の税金や組合員の賦課金が投入された事業を行っている土地改良区の性格上、安全性を重視した比率に重点を置くということも大切ですので、必要な事業を適確に実施した上で、償還原資の確保と確実な返済に注意をしていくことが最も重要です。</a:t>
                      </a:r>
                      <a:endParaRPr kumimoji="1" lang="en-US" altLang="ja-JP" sz="1400" dirty="0"/>
                    </a:p>
                    <a:p>
                      <a:pPr algn="l"/>
                      <a:endParaRPr kumimoji="1" lang="en-US" altLang="ja-JP" sz="1400" dirty="0"/>
                    </a:p>
                    <a:p>
                      <a:pPr algn="l"/>
                      <a:r>
                        <a:rPr kumimoji="1" lang="ja-JP" altLang="en-US" sz="1400" dirty="0"/>
                        <a:t>なお、償還の原資を賦課金としている場合は、その徴収状況（賦課金納付率、不納欠損比率）にも注意を払うことが必要です。</a:t>
                      </a:r>
                      <a:endParaRPr kumimoji="1" lang="en-US" altLang="ja-JP" sz="1400" dirty="0"/>
                    </a:p>
                    <a:p>
                      <a:pPr algn="l"/>
                      <a:endParaRPr kumimoji="1" lang="en-US" altLang="ja-JP" sz="1400" dirty="0"/>
                    </a:p>
                    <a:p>
                      <a:pPr algn="l"/>
                      <a:r>
                        <a:rPr kumimoji="1" lang="en-US" altLang="ja-JP" sz="1400" dirty="0">
                          <a:latin typeface="+mn-ea"/>
                          <a:ea typeface="+mn-ea"/>
                        </a:rPr>
                        <a:t>【</a:t>
                      </a:r>
                      <a:r>
                        <a:rPr kumimoji="1" lang="ja-JP" altLang="en-US" sz="1400" dirty="0">
                          <a:latin typeface="+mn-ea"/>
                          <a:ea typeface="+mn-ea"/>
                        </a:rPr>
                        <a:t>参考：事例１</a:t>
                      </a:r>
                      <a:r>
                        <a:rPr kumimoji="1" lang="en-US" altLang="ja-JP" sz="1400" dirty="0">
                          <a:latin typeface="+mn-ea"/>
                          <a:ea typeface="+mn-ea"/>
                        </a:rPr>
                        <a:t>】</a:t>
                      </a:r>
                    </a:p>
                    <a:p>
                      <a:pPr algn="l"/>
                      <a:r>
                        <a:rPr kumimoji="1" lang="ja-JP" altLang="en-US" sz="1400" dirty="0">
                          <a:latin typeface="+mn-ea"/>
                          <a:ea typeface="+mn-ea"/>
                        </a:rPr>
                        <a:t>・多額の借入金の影響</a:t>
                      </a:r>
                      <a:endParaRPr kumimoji="1" lang="ja-JP" altLang="en-US" sz="1400" dirty="0"/>
                    </a:p>
                  </a:txBody>
                  <a:tcPr anchor="ctr"/>
                </a:tc>
                <a:extLst>
                  <a:ext uri="{0D108BD9-81ED-4DB2-BD59-A6C34878D82A}">
                    <a16:rowId xmlns:a16="http://schemas.microsoft.com/office/drawing/2014/main" val="1820502327"/>
                  </a:ext>
                </a:extLst>
              </a:tr>
              <a:tr h="2005718">
                <a:tc>
                  <a:txBody>
                    <a:bodyPr/>
                    <a:lstStyle/>
                    <a:p>
                      <a:pPr algn="ctr"/>
                      <a:r>
                        <a:rPr kumimoji="1" lang="ja-JP" altLang="en-US" dirty="0"/>
                        <a:t>算定式</a:t>
                      </a:r>
                    </a:p>
                  </a:txBody>
                  <a:tcPr vert="eaVert" anchor="ctr"/>
                </a:tc>
                <a:tc>
                  <a:txBody>
                    <a:bodyPr/>
                    <a:lstStyle/>
                    <a:p>
                      <a:pPr marL="0" marR="0" lvl="0" indent="0" algn="l" defTabSz="685800" rtl="0" eaLnBrk="1" fontAlgn="auto" latinLnBrk="0" hangingPunct="1">
                        <a:lnSpc>
                          <a:spcPts val="1000"/>
                        </a:lnSpc>
                        <a:spcBef>
                          <a:spcPts val="0"/>
                        </a:spcBef>
                        <a:spcAft>
                          <a:spcPts val="0"/>
                        </a:spcAft>
                        <a:buClrTx/>
                        <a:buSzTx/>
                        <a:buFontTx/>
                        <a:buNone/>
                        <a:tabLst/>
                        <a:defRPr/>
                      </a:pPr>
                      <a:r>
                        <a:rPr lang="zh-TW" altLang="en-US" sz="1400" u="none" strike="noStrike" dirty="0">
                          <a:effectLst/>
                          <a:latin typeface="游ゴシック" panose="020B0400000000000000" pitchFamily="50" charset="-128"/>
                          <a:ea typeface="游ゴシック" panose="020B0400000000000000" pitchFamily="50" charset="-128"/>
                        </a:rPr>
                        <a:t>固定資産合計</a:t>
                      </a:r>
                      <a:endParaRPr lang="en-US" altLang="zh-TW" sz="1400" u="none" strike="noStrike" dirty="0">
                        <a:effectLst/>
                        <a:latin typeface="游ゴシック" panose="020B0400000000000000" pitchFamily="50" charset="-128"/>
                        <a:ea typeface="游ゴシック" panose="020B0400000000000000" pitchFamily="50" charset="-128"/>
                      </a:endParaRPr>
                    </a:p>
                    <a:p>
                      <a:pPr marL="0" marR="0" lvl="0" indent="0" algn="l" defTabSz="685800" rtl="0" eaLnBrk="1" fontAlgn="auto" latinLnBrk="0" hangingPunct="1">
                        <a:lnSpc>
                          <a:spcPts val="1000"/>
                        </a:lnSpc>
                        <a:spcBef>
                          <a:spcPts val="0"/>
                        </a:spcBef>
                        <a:spcAft>
                          <a:spcPts val="0"/>
                        </a:spcAft>
                        <a:buClrTx/>
                        <a:buSzTx/>
                        <a:buFontTx/>
                        <a:buNone/>
                        <a:tabLst/>
                        <a:defRPr/>
                      </a:pPr>
                      <a:r>
                        <a:rPr lang="en-US" altLang="ja-JP" sz="1400" u="none" strike="noStrike" dirty="0">
                          <a:effectLst/>
                          <a:latin typeface="游ゴシック" panose="020B0400000000000000" pitchFamily="50" charset="-128"/>
                          <a:ea typeface="游ゴシック" panose="020B0400000000000000" pitchFamily="50" charset="-128"/>
                        </a:rPr>
                        <a:t>                      ×100</a:t>
                      </a:r>
                      <a:endParaRPr lang="en-US" altLang="zh-TW" sz="1400" u="none" strike="noStrike" dirty="0">
                        <a:effectLst/>
                        <a:latin typeface="游ゴシック" panose="020B0400000000000000" pitchFamily="50" charset="-128"/>
                        <a:ea typeface="游ゴシック" panose="020B0400000000000000" pitchFamily="50" charset="-128"/>
                      </a:endParaRPr>
                    </a:p>
                    <a:p>
                      <a:pPr marL="0" marR="0" lvl="0" indent="0" algn="l" defTabSz="685800" rtl="0" eaLnBrk="1" fontAlgn="auto" latinLnBrk="0" hangingPunct="1">
                        <a:lnSpc>
                          <a:spcPts val="1000"/>
                        </a:lnSpc>
                        <a:spcBef>
                          <a:spcPts val="0"/>
                        </a:spcBef>
                        <a:spcAft>
                          <a:spcPts val="0"/>
                        </a:spcAft>
                        <a:buClrTx/>
                        <a:buSzTx/>
                        <a:buFontTx/>
                        <a:buNone/>
                        <a:tabLst/>
                        <a:defRPr/>
                      </a:pPr>
                      <a:r>
                        <a:rPr lang="zh-TW" altLang="en-US" sz="1400" u="none" strike="noStrike" dirty="0">
                          <a:effectLst/>
                          <a:latin typeface="游ゴシック" panose="020B0400000000000000" pitchFamily="50" charset="-128"/>
                          <a:ea typeface="游ゴシック" panose="020B0400000000000000" pitchFamily="50" charset="-128"/>
                        </a:rPr>
                        <a:t>正味財産合計</a:t>
                      </a:r>
                      <a:endParaRPr lang="en-US" altLang="zh-TW" sz="14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anchor="ctr"/>
                </a:tc>
                <a:tc vMerge="1">
                  <a:txBody>
                    <a:bodyPr/>
                    <a:lstStyle/>
                    <a:p>
                      <a:endParaRPr kumimoji="1" lang="ja-JP" altLang="en-US" dirty="0"/>
                    </a:p>
                  </a:txBody>
                  <a:tcPr/>
                </a:tc>
                <a:extLst>
                  <a:ext uri="{0D108BD9-81ED-4DB2-BD59-A6C34878D82A}">
                    <a16:rowId xmlns:a16="http://schemas.microsoft.com/office/drawing/2014/main" val="217899422"/>
                  </a:ext>
                </a:extLst>
              </a:tr>
              <a:tr h="1987733">
                <a:tc>
                  <a:txBody>
                    <a:bodyPr/>
                    <a:lstStyle/>
                    <a:p>
                      <a:pPr algn="ctr"/>
                      <a:r>
                        <a:rPr kumimoji="1" lang="ja-JP" altLang="en-US" dirty="0"/>
                        <a:t>説　明</a:t>
                      </a:r>
                    </a:p>
                  </a:txBody>
                  <a:tcPr vert="eaVert" anchor="ct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ja-JP" altLang="en-US" sz="1400" b="0" i="0" u="none" strike="noStrike" dirty="0">
                          <a:solidFill>
                            <a:srgbClr val="000000"/>
                          </a:solidFill>
                          <a:effectLst/>
                          <a:latin typeface="游ゴシック" panose="020B0400000000000000" pitchFamily="50" charset="-128"/>
                          <a:ea typeface="+mn-ea"/>
                        </a:rPr>
                        <a:t>土地改良区の設備投資の適切性を見る指標</a:t>
                      </a:r>
                      <a:endParaRPr lang="en-US" altLang="zh-TW" sz="14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anchor="ctr"/>
                </a:tc>
                <a:tc vMerge="1">
                  <a:txBody>
                    <a:bodyPr/>
                    <a:lstStyle/>
                    <a:p>
                      <a:endParaRPr kumimoji="1" lang="ja-JP" altLang="en-US" dirty="0"/>
                    </a:p>
                  </a:txBody>
                  <a:tcPr/>
                </a:tc>
                <a:extLst>
                  <a:ext uri="{0D108BD9-81ED-4DB2-BD59-A6C34878D82A}">
                    <a16:rowId xmlns:a16="http://schemas.microsoft.com/office/drawing/2014/main" val="264505316"/>
                  </a:ext>
                </a:extLst>
              </a:tr>
            </a:tbl>
          </a:graphicData>
        </a:graphic>
      </p:graphicFrame>
      <p:sp>
        <p:nvSpPr>
          <p:cNvPr id="3" name="スライド番号プレースホルダー 2">
            <a:extLst>
              <a:ext uri="{FF2B5EF4-FFF2-40B4-BE49-F238E27FC236}">
                <a16:creationId xmlns:a16="http://schemas.microsoft.com/office/drawing/2014/main" id="{BB03E9C8-EAA0-4B47-86FA-E256F524E779}"/>
              </a:ext>
            </a:extLst>
          </p:cNvPr>
          <p:cNvSpPr>
            <a:spLocks noGrp="1"/>
          </p:cNvSpPr>
          <p:nvPr>
            <p:ph type="sldNum" sz="quarter" idx="12"/>
          </p:nvPr>
        </p:nvSpPr>
        <p:spPr/>
        <p:txBody>
          <a:bodyPr/>
          <a:lstStyle/>
          <a:p>
            <a:fld id="{D0493EAD-98C2-43FC-AC56-FA71A07A685E}" type="slidenum">
              <a:rPr kumimoji="1" lang="ja-JP" altLang="en-US" smtClean="0"/>
              <a:t>11</a:t>
            </a:fld>
            <a:endParaRPr kumimoji="1" lang="ja-JP" altLang="en-US"/>
          </a:p>
        </p:txBody>
      </p:sp>
      <p:cxnSp>
        <p:nvCxnSpPr>
          <p:cNvPr id="4" name="直線コネクタ 3">
            <a:extLst>
              <a:ext uri="{FF2B5EF4-FFF2-40B4-BE49-F238E27FC236}">
                <a16:creationId xmlns:a16="http://schemas.microsoft.com/office/drawing/2014/main" id="{AEC7AD6A-7B75-4688-B3A5-0B6B52DA958C}"/>
              </a:ext>
            </a:extLst>
          </p:cNvPr>
          <p:cNvCxnSpPr>
            <a:cxnSpLocks/>
          </p:cNvCxnSpPr>
          <p:nvPr/>
        </p:nvCxnSpPr>
        <p:spPr>
          <a:xfrm>
            <a:off x="679508" y="3506598"/>
            <a:ext cx="1174459" cy="0"/>
          </a:xfrm>
          <a:prstGeom prst="line">
            <a:avLst/>
          </a:prstGeom>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77678717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表 6">
            <a:extLst>
              <a:ext uri="{FF2B5EF4-FFF2-40B4-BE49-F238E27FC236}">
                <a16:creationId xmlns:a16="http://schemas.microsoft.com/office/drawing/2014/main" id="{AAE278F2-383D-4A17-A171-220C34EEF5D0}"/>
              </a:ext>
            </a:extLst>
          </p:cNvPr>
          <p:cNvGraphicFramePr>
            <a:graphicFrameLocks noGrp="1"/>
          </p:cNvGraphicFramePr>
          <p:nvPr>
            <p:extLst>
              <p:ext uri="{D42A27DB-BD31-4B8C-83A1-F6EECF244321}">
                <p14:modId xmlns:p14="http://schemas.microsoft.com/office/powerpoint/2010/main" val="2078118786"/>
              </p:ext>
            </p:extLst>
          </p:nvPr>
        </p:nvGraphicFramePr>
        <p:xfrm>
          <a:off x="179917" y="346879"/>
          <a:ext cx="8784166" cy="6192034"/>
        </p:xfrm>
        <a:graphic>
          <a:graphicData uri="http://schemas.openxmlformats.org/drawingml/2006/table">
            <a:tbl>
              <a:tblPr firstRow="1" bandRow="1">
                <a:tableStyleId>{00A15C55-8517-42AA-B614-E9B94910E393}</a:tableStyleId>
              </a:tblPr>
              <a:tblGrid>
                <a:gridCol w="481472">
                  <a:extLst>
                    <a:ext uri="{9D8B030D-6E8A-4147-A177-3AD203B41FA5}">
                      <a16:colId xmlns:a16="http://schemas.microsoft.com/office/drawing/2014/main" val="1937167132"/>
                    </a:ext>
                  </a:extLst>
                </a:gridCol>
                <a:gridCol w="2188820">
                  <a:extLst>
                    <a:ext uri="{9D8B030D-6E8A-4147-A177-3AD203B41FA5}">
                      <a16:colId xmlns:a16="http://schemas.microsoft.com/office/drawing/2014/main" val="3760785224"/>
                    </a:ext>
                  </a:extLst>
                </a:gridCol>
                <a:gridCol w="6113874">
                  <a:extLst>
                    <a:ext uri="{9D8B030D-6E8A-4147-A177-3AD203B41FA5}">
                      <a16:colId xmlns:a16="http://schemas.microsoft.com/office/drawing/2014/main" val="1355667508"/>
                    </a:ext>
                  </a:extLst>
                </a:gridCol>
              </a:tblGrid>
              <a:tr h="419141">
                <a:tc gridSpan="2">
                  <a:txBody>
                    <a:bodyPr/>
                    <a:lstStyle/>
                    <a:p>
                      <a:pPr algn="ctr"/>
                      <a:r>
                        <a:rPr kumimoji="1" lang="ja-JP" altLang="en-US" sz="1400" dirty="0"/>
                        <a:t>安全性分析－３</a:t>
                      </a:r>
                    </a:p>
                  </a:txBody>
                  <a:tcPr anchor="ctr"/>
                </a:tc>
                <a:tc hMerge="1">
                  <a:txBody>
                    <a:bodyPr/>
                    <a:lstStyle/>
                    <a:p>
                      <a:endParaRPr kumimoji="1" lang="ja-JP" altLang="en-US" dirty="0"/>
                    </a:p>
                  </a:txBody>
                  <a:tcPr/>
                </a:tc>
                <a:tc>
                  <a:txBody>
                    <a:bodyPr/>
                    <a:lstStyle/>
                    <a:p>
                      <a:pPr algn="ctr"/>
                      <a:r>
                        <a:rPr kumimoji="1" lang="ja-JP" altLang="en-US" sz="1400" dirty="0"/>
                        <a:t>指　標　の　視　点</a:t>
                      </a:r>
                    </a:p>
                  </a:txBody>
                  <a:tcPr anchor="ctr"/>
                </a:tc>
                <a:extLst>
                  <a:ext uri="{0D108BD9-81ED-4DB2-BD59-A6C34878D82A}">
                    <a16:rowId xmlns:a16="http://schemas.microsoft.com/office/drawing/2014/main" val="474638667"/>
                  </a:ext>
                </a:extLst>
              </a:tr>
              <a:tr h="1859043">
                <a:tc>
                  <a:txBody>
                    <a:bodyPr/>
                    <a:lstStyle/>
                    <a:p>
                      <a:pPr algn="ctr"/>
                      <a:r>
                        <a:rPr kumimoji="1" lang="ja-JP" altLang="en-US" dirty="0"/>
                        <a:t>指標名</a:t>
                      </a:r>
                    </a:p>
                  </a:txBody>
                  <a:tcPr vert="eaVert" anchor="ct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zh-TW" altLang="en-US" sz="1800" b="1" u="sng" strike="noStrike" dirty="0">
                          <a:effectLst/>
                          <a:latin typeface="游ゴシック" panose="020B0400000000000000" pitchFamily="50" charset="-128"/>
                          <a:ea typeface="游ゴシック" panose="020B0400000000000000" pitchFamily="50" charset="-128"/>
                        </a:rPr>
                        <a:t>固定資産固定負債比率</a:t>
                      </a:r>
                      <a:endParaRPr lang="zh-TW" altLang="en-US" sz="1800" b="1" i="0" u="sng" strike="noStrike" dirty="0">
                        <a:solidFill>
                          <a:srgbClr val="000000"/>
                        </a:solidFill>
                        <a:effectLst/>
                        <a:latin typeface="游ゴシック" panose="020B0400000000000000" pitchFamily="50" charset="-128"/>
                        <a:ea typeface="游ゴシック" panose="020B0400000000000000" pitchFamily="50" charset="-128"/>
                      </a:endParaRPr>
                    </a:p>
                  </a:txBody>
                  <a:tcPr anchor="ctr"/>
                </a:tc>
                <a:tc rowSpan="3">
                  <a:txBody>
                    <a:bodyPr/>
                    <a:lstStyle/>
                    <a:p>
                      <a:r>
                        <a:rPr kumimoji="1" lang="ja-JP" altLang="en-US" sz="1400" dirty="0"/>
                        <a:t>この指標では、正味財産と固定負債で、固定資産への投資ができているかを確認できます。</a:t>
                      </a:r>
                      <a:r>
                        <a:rPr kumimoji="1" lang="en-US" altLang="ja-JP" sz="1400" dirty="0">
                          <a:latin typeface="+mn-ea"/>
                          <a:ea typeface="+mn-ea"/>
                        </a:rPr>
                        <a:t>100</a:t>
                      </a:r>
                      <a:r>
                        <a:rPr kumimoji="1" lang="ja-JP" altLang="en-US" sz="1400" dirty="0">
                          <a:latin typeface="+mn-ea"/>
                          <a:ea typeface="+mn-ea"/>
                        </a:rPr>
                        <a:t>％</a:t>
                      </a:r>
                      <a:r>
                        <a:rPr kumimoji="1" lang="ja-JP" altLang="en-US" sz="1400" dirty="0"/>
                        <a:t>を超えると固定資産への投資を流動資産にも頼っていることになります。</a:t>
                      </a:r>
                      <a:endParaRPr kumimoji="1" lang="en-US" altLang="ja-JP" sz="1400" dirty="0"/>
                    </a:p>
                    <a:p>
                      <a:endParaRPr kumimoji="1" lang="en-US" altLang="ja-JP" sz="1400" dirty="0"/>
                    </a:p>
                    <a:p>
                      <a:r>
                        <a:rPr kumimoji="1" lang="ja-JP" altLang="en-US" sz="1400" dirty="0"/>
                        <a:t>安全性分析－２「固定比率」は、</a:t>
                      </a:r>
                      <a:r>
                        <a:rPr kumimoji="1" lang="en-US" altLang="ja-JP" sz="1400" dirty="0"/>
                        <a:t>100%</a:t>
                      </a:r>
                      <a:r>
                        <a:rPr kumimoji="1" lang="ja-JP" altLang="en-US" sz="1400" dirty="0"/>
                        <a:t>以下であることが安全性が高いとされていますが、多額の借入金があると固定比率は高くなる傾向があります。固定比率だけを見れば比率が低いに越したことはありませんが、固定比率が</a:t>
                      </a:r>
                      <a:r>
                        <a:rPr kumimoji="1" lang="en-US" altLang="ja-JP" sz="1400" dirty="0"/>
                        <a:t>100%</a:t>
                      </a:r>
                      <a:r>
                        <a:rPr kumimoji="1" lang="ja-JP" altLang="en-US" sz="1400" dirty="0"/>
                        <a:t>以上であっても本比率が</a:t>
                      </a:r>
                      <a:r>
                        <a:rPr kumimoji="1" lang="en-US" altLang="ja-JP" sz="1400" dirty="0"/>
                        <a:t>100%</a:t>
                      </a:r>
                      <a:r>
                        <a:rPr kumimoji="1" lang="ja-JP" altLang="en-US" sz="1400" dirty="0"/>
                        <a:t>を下回っていれば、返済義務のない正味財産と返済が長期に渡る固定負債の合計値で固定資産への投資ができており、長期的な安全性が高いと見ることができます。</a:t>
                      </a:r>
                      <a:endParaRPr kumimoji="1" lang="en-US" altLang="ja-JP" sz="1400" dirty="0"/>
                    </a:p>
                    <a:p>
                      <a:endParaRPr kumimoji="1" lang="en-US" altLang="ja-JP" sz="1400" dirty="0"/>
                    </a:p>
                    <a:p>
                      <a:r>
                        <a:rPr kumimoji="1" lang="ja-JP" altLang="en-US" sz="1400" dirty="0"/>
                        <a:t>この場合、正味財産に借入金も含めて固定資産への投資ができていますので、この比率を維持するためには、固定負債である長期借入金の確実な償還に注意を払うことが必要です。</a:t>
                      </a:r>
                      <a:endParaRPr kumimoji="1" lang="en-US" altLang="ja-JP" sz="1400" dirty="0"/>
                    </a:p>
                    <a:p>
                      <a:endParaRPr kumimoji="1" lang="en-US" altLang="ja-JP" sz="1400" dirty="0"/>
                    </a:p>
                    <a:p>
                      <a:r>
                        <a:rPr kumimoji="1" lang="ja-JP" altLang="en-US" sz="1400" dirty="0"/>
                        <a:t>このように、</a:t>
                      </a:r>
                      <a:r>
                        <a:rPr kumimoji="1" lang="en-US" altLang="ja-JP" sz="1400" dirty="0"/>
                        <a:t>1</a:t>
                      </a:r>
                      <a:r>
                        <a:rPr kumimoji="1" lang="ja-JP" altLang="en-US" sz="1400" dirty="0" err="1"/>
                        <a:t>つの</a:t>
                      </a:r>
                      <a:r>
                        <a:rPr kumimoji="1" lang="ja-JP" altLang="en-US" sz="1400" dirty="0"/>
                        <a:t>指標だけを見れば芳しくない数値であったとしても、複数の指標を合わせて見ることで各指標値の適切性を判断することができますので、視野を広げて分析を行っていくことが大切です。</a:t>
                      </a:r>
                      <a:endParaRPr kumimoji="1" lang="en-US" altLang="ja-JP" sz="1400" dirty="0"/>
                    </a:p>
                    <a:p>
                      <a:endParaRPr kumimoji="1" lang="en-US" altLang="ja-JP" sz="1400" dirty="0"/>
                    </a:p>
                    <a:p>
                      <a:r>
                        <a:rPr kumimoji="1" lang="en-US" altLang="ja-JP" sz="1400" dirty="0"/>
                        <a:t>【</a:t>
                      </a:r>
                      <a:r>
                        <a:rPr kumimoji="1" lang="ja-JP" altLang="en-US" sz="1400" dirty="0"/>
                        <a:t>参考：事例１</a:t>
                      </a:r>
                      <a:r>
                        <a:rPr kumimoji="1" lang="en-US" altLang="ja-JP" sz="1400" dirty="0"/>
                        <a:t>】</a:t>
                      </a:r>
                    </a:p>
                    <a:p>
                      <a:r>
                        <a:rPr kumimoji="1" lang="ja-JP" altLang="en-US" sz="1400" dirty="0"/>
                        <a:t>・多額の借入金の影響</a:t>
                      </a:r>
                      <a:endParaRPr kumimoji="1" lang="en-US" altLang="ja-JP" sz="1400" dirty="0"/>
                    </a:p>
                    <a:p>
                      <a:endParaRPr kumimoji="1" lang="en-US" altLang="ja-JP" sz="1400" dirty="0"/>
                    </a:p>
                    <a:p>
                      <a:r>
                        <a:rPr kumimoji="1" lang="en-US" altLang="ja-JP" sz="1400" dirty="0"/>
                        <a:t>※</a:t>
                      </a:r>
                      <a:r>
                        <a:rPr kumimoji="1" lang="ja-JP" altLang="en-US" sz="1400" dirty="0"/>
                        <a:t>事例４</a:t>
                      </a:r>
                      <a:r>
                        <a:rPr kumimoji="1" lang="en-US" altLang="ja-JP" sz="1400" dirty="0"/>
                        <a:t>,</a:t>
                      </a:r>
                      <a:r>
                        <a:rPr kumimoji="1" lang="ja-JP" altLang="en-US" sz="1400" dirty="0"/>
                        <a:t>７にも本比率の指標値有り</a:t>
                      </a:r>
                    </a:p>
                  </a:txBody>
                  <a:tcPr anchor="ctr"/>
                </a:tc>
                <a:extLst>
                  <a:ext uri="{0D108BD9-81ED-4DB2-BD59-A6C34878D82A}">
                    <a16:rowId xmlns:a16="http://schemas.microsoft.com/office/drawing/2014/main" val="1820502327"/>
                  </a:ext>
                </a:extLst>
              </a:tr>
              <a:tr h="1951335">
                <a:tc>
                  <a:txBody>
                    <a:bodyPr/>
                    <a:lstStyle/>
                    <a:p>
                      <a:pPr algn="ctr"/>
                      <a:r>
                        <a:rPr kumimoji="1" lang="ja-JP" altLang="en-US" dirty="0"/>
                        <a:t>算定式</a:t>
                      </a:r>
                    </a:p>
                  </a:txBody>
                  <a:tcPr vert="eaVert" anchor="ctr"/>
                </a:tc>
                <a:tc>
                  <a:txBody>
                    <a:bodyPr/>
                    <a:lstStyle/>
                    <a:p>
                      <a:pPr marL="0" marR="0" lvl="0" indent="0" algn="l" defTabSz="685800" rtl="0" eaLnBrk="1" fontAlgn="auto" latinLnBrk="0" hangingPunct="1">
                        <a:lnSpc>
                          <a:spcPts val="1000"/>
                        </a:lnSpc>
                        <a:spcBef>
                          <a:spcPts val="0"/>
                        </a:spcBef>
                        <a:spcAft>
                          <a:spcPts val="0"/>
                        </a:spcAft>
                        <a:buClrTx/>
                        <a:buSzTx/>
                        <a:buFontTx/>
                        <a:buNone/>
                        <a:tabLst/>
                        <a:defRPr/>
                      </a:pPr>
                      <a:r>
                        <a:rPr lang="zh-TW" altLang="en-US" sz="1400" u="none" strike="noStrike" dirty="0">
                          <a:effectLst/>
                          <a:latin typeface="游ゴシック" panose="020B0400000000000000" pitchFamily="50" charset="-128"/>
                          <a:ea typeface="游ゴシック" panose="020B0400000000000000" pitchFamily="50" charset="-128"/>
                        </a:rPr>
                        <a:t>  固定資産合計</a:t>
                      </a:r>
                      <a:endParaRPr lang="en-US" altLang="zh-TW" sz="1400" u="none" strike="noStrike" dirty="0">
                        <a:effectLst/>
                        <a:latin typeface="游ゴシック" panose="020B0400000000000000" pitchFamily="50" charset="-128"/>
                        <a:ea typeface="游ゴシック" panose="020B0400000000000000" pitchFamily="50" charset="-128"/>
                      </a:endParaRPr>
                    </a:p>
                    <a:p>
                      <a:pPr marL="0" marR="0" lvl="0" indent="0" algn="l" defTabSz="685800" rtl="0" eaLnBrk="1" fontAlgn="auto" latinLnBrk="0" hangingPunct="1">
                        <a:lnSpc>
                          <a:spcPts val="1000"/>
                        </a:lnSpc>
                        <a:spcBef>
                          <a:spcPts val="0"/>
                        </a:spcBef>
                        <a:spcAft>
                          <a:spcPts val="0"/>
                        </a:spcAft>
                        <a:buClrTx/>
                        <a:buSzTx/>
                        <a:buFontTx/>
                        <a:buNone/>
                        <a:tabLst/>
                        <a:defRPr/>
                      </a:pPr>
                      <a:r>
                        <a:rPr lang="ja-JP" altLang="en-US" sz="1400" u="none" strike="noStrike" dirty="0">
                          <a:effectLst/>
                          <a:latin typeface="游ゴシック" panose="020B0400000000000000" pitchFamily="50" charset="-128"/>
                          <a:ea typeface="游ゴシック" panose="020B0400000000000000" pitchFamily="50" charset="-128"/>
                        </a:rPr>
                        <a:t>　　　　　　　　</a:t>
                      </a:r>
                      <a:r>
                        <a:rPr lang="en-US" altLang="zh-TW" sz="1400" u="none" strike="noStrike" dirty="0">
                          <a:effectLst/>
                          <a:latin typeface="游ゴシック" panose="020B0400000000000000" pitchFamily="50" charset="-128"/>
                          <a:ea typeface="游ゴシック" panose="020B0400000000000000" pitchFamily="50" charset="-128"/>
                        </a:rPr>
                        <a:t>×100</a:t>
                      </a:r>
                    </a:p>
                    <a:p>
                      <a:pPr marL="0" marR="0" lvl="0" indent="0" algn="l" defTabSz="685800" rtl="0" eaLnBrk="1" fontAlgn="auto" latinLnBrk="0" hangingPunct="1">
                        <a:lnSpc>
                          <a:spcPts val="1200"/>
                        </a:lnSpc>
                        <a:spcBef>
                          <a:spcPts val="0"/>
                        </a:spcBef>
                        <a:spcAft>
                          <a:spcPts val="0"/>
                        </a:spcAft>
                        <a:buClrTx/>
                        <a:buSzTx/>
                        <a:buFontTx/>
                        <a:buNone/>
                        <a:tabLst/>
                        <a:defRPr/>
                      </a:pPr>
                      <a:r>
                        <a:rPr lang="en-US" altLang="zh-TW" sz="1400" u="none" strike="noStrike" dirty="0">
                          <a:effectLst/>
                          <a:latin typeface="游ゴシック" panose="020B0400000000000000" pitchFamily="50" charset="-128"/>
                          <a:ea typeface="游ゴシック" panose="020B0400000000000000" pitchFamily="50" charset="-128"/>
                        </a:rPr>
                        <a:t>(</a:t>
                      </a:r>
                      <a:r>
                        <a:rPr lang="zh-TW" altLang="en-US" sz="1400" u="none" strike="noStrike" dirty="0">
                          <a:effectLst/>
                          <a:latin typeface="游ゴシック" panose="020B0400000000000000" pitchFamily="50" charset="-128"/>
                          <a:ea typeface="游ゴシック" panose="020B0400000000000000" pitchFamily="50" charset="-128"/>
                        </a:rPr>
                        <a:t>固定負債合計</a:t>
                      </a:r>
                      <a:r>
                        <a:rPr lang="ja-JP" altLang="en-US" sz="1400" u="none" strike="noStrike" dirty="0">
                          <a:effectLst/>
                          <a:latin typeface="游ゴシック" panose="020B0400000000000000" pitchFamily="50" charset="-128"/>
                          <a:ea typeface="游ゴシック" panose="020B0400000000000000" pitchFamily="50" charset="-128"/>
                        </a:rPr>
                        <a:t>＋</a:t>
                      </a:r>
                      <a:endParaRPr lang="en-US" altLang="zh-TW" sz="1400" u="none" strike="noStrike" dirty="0">
                        <a:effectLst/>
                        <a:latin typeface="游ゴシック" panose="020B0400000000000000" pitchFamily="50" charset="-128"/>
                        <a:ea typeface="游ゴシック" panose="020B0400000000000000" pitchFamily="50" charset="-128"/>
                      </a:endParaRPr>
                    </a:p>
                    <a:p>
                      <a:pPr marL="0" marR="0" lvl="0" indent="0" algn="l" defTabSz="685800" rtl="0" eaLnBrk="1" fontAlgn="auto" latinLnBrk="0" hangingPunct="1">
                        <a:lnSpc>
                          <a:spcPts val="1600"/>
                        </a:lnSpc>
                        <a:spcBef>
                          <a:spcPts val="0"/>
                        </a:spcBef>
                        <a:spcAft>
                          <a:spcPts val="0"/>
                        </a:spcAft>
                        <a:buClrTx/>
                        <a:buSzTx/>
                        <a:buFontTx/>
                        <a:buNone/>
                        <a:tabLst/>
                        <a:defRPr/>
                      </a:pPr>
                      <a:r>
                        <a:rPr lang="zh-TW" altLang="en-US" sz="1400" u="none" strike="noStrike" dirty="0">
                          <a:effectLst/>
                          <a:latin typeface="游ゴシック" panose="020B0400000000000000" pitchFamily="50" charset="-128"/>
                          <a:ea typeface="游ゴシック" panose="020B0400000000000000" pitchFamily="50" charset="-128"/>
                        </a:rPr>
                        <a:t>   正味財産合計</a:t>
                      </a:r>
                      <a:r>
                        <a:rPr lang="en-US" altLang="zh-TW" sz="1400" u="none" strike="noStrike" dirty="0">
                          <a:effectLst/>
                          <a:latin typeface="游ゴシック" panose="020B0400000000000000" pitchFamily="50" charset="-128"/>
                          <a:ea typeface="游ゴシック" panose="020B0400000000000000" pitchFamily="50" charset="-128"/>
                        </a:rPr>
                        <a:t>)</a:t>
                      </a:r>
                      <a:endParaRPr lang="en-US" altLang="zh-TW" sz="14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anchor="ctr"/>
                </a:tc>
                <a:tc vMerge="1">
                  <a:txBody>
                    <a:bodyPr/>
                    <a:lstStyle/>
                    <a:p>
                      <a:endParaRPr kumimoji="1" lang="ja-JP" altLang="en-US" dirty="0"/>
                    </a:p>
                  </a:txBody>
                  <a:tcPr/>
                </a:tc>
                <a:extLst>
                  <a:ext uri="{0D108BD9-81ED-4DB2-BD59-A6C34878D82A}">
                    <a16:rowId xmlns:a16="http://schemas.microsoft.com/office/drawing/2014/main" val="217899422"/>
                  </a:ext>
                </a:extLst>
              </a:tr>
              <a:tr h="1962515">
                <a:tc>
                  <a:txBody>
                    <a:bodyPr/>
                    <a:lstStyle/>
                    <a:p>
                      <a:pPr algn="ctr"/>
                      <a:r>
                        <a:rPr kumimoji="1" lang="ja-JP" altLang="en-US" dirty="0"/>
                        <a:t>説　明</a:t>
                      </a:r>
                    </a:p>
                  </a:txBody>
                  <a:tcPr vert="eaVert" anchor="ct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ja-JP" altLang="en-US" sz="1400" b="0" i="0" u="none" strike="noStrike" dirty="0">
                          <a:solidFill>
                            <a:srgbClr val="000000"/>
                          </a:solidFill>
                          <a:effectLst/>
                          <a:latin typeface="游ゴシック" panose="020B0400000000000000" pitchFamily="50" charset="-128"/>
                          <a:ea typeface="+mn-ea"/>
                        </a:rPr>
                        <a:t>長期的な安全性を確認する指標</a:t>
                      </a:r>
                      <a:endParaRPr lang="en-US" altLang="zh-TW" sz="1400" b="0" i="0" u="none" strike="noStrike" dirty="0">
                        <a:solidFill>
                          <a:srgbClr val="000000"/>
                        </a:solidFill>
                        <a:effectLst/>
                        <a:latin typeface="游ゴシック" panose="020B0400000000000000" pitchFamily="50" charset="-128"/>
                        <a:ea typeface="游ゴシック" panose="020B0400000000000000" pitchFamily="50" charset="-128"/>
                      </a:endParaRPr>
                    </a:p>
                    <a:p>
                      <a:pPr marL="0" marR="0" lvl="0" indent="0" algn="l" defTabSz="685800" rtl="0" eaLnBrk="1" fontAlgn="auto" latinLnBrk="0" hangingPunct="1">
                        <a:lnSpc>
                          <a:spcPct val="100000"/>
                        </a:lnSpc>
                        <a:spcBef>
                          <a:spcPts val="0"/>
                        </a:spcBef>
                        <a:spcAft>
                          <a:spcPts val="0"/>
                        </a:spcAft>
                        <a:buClrTx/>
                        <a:buSzTx/>
                        <a:buFontTx/>
                        <a:buNone/>
                        <a:tabLst/>
                        <a:defRPr/>
                      </a:pPr>
                      <a:endParaRPr lang="en-US" altLang="zh-TW" sz="14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anchor="ctr"/>
                </a:tc>
                <a:tc vMerge="1">
                  <a:txBody>
                    <a:bodyPr/>
                    <a:lstStyle/>
                    <a:p>
                      <a:endParaRPr kumimoji="1" lang="ja-JP" altLang="en-US" dirty="0"/>
                    </a:p>
                  </a:txBody>
                  <a:tcPr/>
                </a:tc>
                <a:extLst>
                  <a:ext uri="{0D108BD9-81ED-4DB2-BD59-A6C34878D82A}">
                    <a16:rowId xmlns:a16="http://schemas.microsoft.com/office/drawing/2014/main" val="264505316"/>
                  </a:ext>
                </a:extLst>
              </a:tr>
            </a:tbl>
          </a:graphicData>
        </a:graphic>
      </p:graphicFrame>
      <p:sp>
        <p:nvSpPr>
          <p:cNvPr id="3" name="スライド番号プレースホルダー 2">
            <a:extLst>
              <a:ext uri="{FF2B5EF4-FFF2-40B4-BE49-F238E27FC236}">
                <a16:creationId xmlns:a16="http://schemas.microsoft.com/office/drawing/2014/main" id="{1FDB92A6-AD4F-4595-B476-693178B2378D}"/>
              </a:ext>
            </a:extLst>
          </p:cNvPr>
          <p:cNvSpPr>
            <a:spLocks noGrp="1"/>
          </p:cNvSpPr>
          <p:nvPr>
            <p:ph type="sldNum" sz="quarter" idx="12"/>
          </p:nvPr>
        </p:nvSpPr>
        <p:spPr/>
        <p:txBody>
          <a:bodyPr/>
          <a:lstStyle/>
          <a:p>
            <a:fld id="{D0493EAD-98C2-43FC-AC56-FA71A07A685E}" type="slidenum">
              <a:rPr kumimoji="1" lang="ja-JP" altLang="en-US" smtClean="0"/>
              <a:t>12</a:t>
            </a:fld>
            <a:endParaRPr kumimoji="1" lang="ja-JP" altLang="en-US"/>
          </a:p>
        </p:txBody>
      </p:sp>
      <p:cxnSp>
        <p:nvCxnSpPr>
          <p:cNvPr id="4" name="直線コネクタ 3">
            <a:extLst>
              <a:ext uri="{FF2B5EF4-FFF2-40B4-BE49-F238E27FC236}">
                <a16:creationId xmlns:a16="http://schemas.microsoft.com/office/drawing/2014/main" id="{26A6CE65-B0FB-4DD2-AD30-71FF15389805}"/>
              </a:ext>
            </a:extLst>
          </p:cNvPr>
          <p:cNvCxnSpPr>
            <a:cxnSpLocks/>
          </p:cNvCxnSpPr>
          <p:nvPr/>
        </p:nvCxnSpPr>
        <p:spPr>
          <a:xfrm>
            <a:off x="662730" y="3437389"/>
            <a:ext cx="1484852" cy="0"/>
          </a:xfrm>
          <a:prstGeom prst="line">
            <a:avLst/>
          </a:prstGeom>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105067145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表 6">
            <a:extLst>
              <a:ext uri="{FF2B5EF4-FFF2-40B4-BE49-F238E27FC236}">
                <a16:creationId xmlns:a16="http://schemas.microsoft.com/office/drawing/2014/main" id="{AAE278F2-383D-4A17-A171-220C34EEF5D0}"/>
              </a:ext>
            </a:extLst>
          </p:cNvPr>
          <p:cNvGraphicFramePr>
            <a:graphicFrameLocks noGrp="1"/>
          </p:cNvGraphicFramePr>
          <p:nvPr>
            <p:extLst>
              <p:ext uri="{D42A27DB-BD31-4B8C-83A1-F6EECF244321}">
                <p14:modId xmlns:p14="http://schemas.microsoft.com/office/powerpoint/2010/main" val="4011326545"/>
              </p:ext>
            </p:extLst>
          </p:nvPr>
        </p:nvGraphicFramePr>
        <p:xfrm>
          <a:off x="179917" y="346879"/>
          <a:ext cx="8784166" cy="6192034"/>
        </p:xfrm>
        <a:graphic>
          <a:graphicData uri="http://schemas.openxmlformats.org/drawingml/2006/table">
            <a:tbl>
              <a:tblPr firstRow="1" bandRow="1">
                <a:tableStyleId>{00A15C55-8517-42AA-B614-E9B94910E393}</a:tableStyleId>
              </a:tblPr>
              <a:tblGrid>
                <a:gridCol w="481472">
                  <a:extLst>
                    <a:ext uri="{9D8B030D-6E8A-4147-A177-3AD203B41FA5}">
                      <a16:colId xmlns:a16="http://schemas.microsoft.com/office/drawing/2014/main" val="1937167132"/>
                    </a:ext>
                  </a:extLst>
                </a:gridCol>
                <a:gridCol w="2188820">
                  <a:extLst>
                    <a:ext uri="{9D8B030D-6E8A-4147-A177-3AD203B41FA5}">
                      <a16:colId xmlns:a16="http://schemas.microsoft.com/office/drawing/2014/main" val="3760785224"/>
                    </a:ext>
                  </a:extLst>
                </a:gridCol>
                <a:gridCol w="6113874">
                  <a:extLst>
                    <a:ext uri="{9D8B030D-6E8A-4147-A177-3AD203B41FA5}">
                      <a16:colId xmlns:a16="http://schemas.microsoft.com/office/drawing/2014/main" val="1355667508"/>
                    </a:ext>
                  </a:extLst>
                </a:gridCol>
              </a:tblGrid>
              <a:tr h="419141">
                <a:tc gridSpan="2">
                  <a:txBody>
                    <a:bodyPr/>
                    <a:lstStyle/>
                    <a:p>
                      <a:pPr algn="ctr"/>
                      <a:r>
                        <a:rPr kumimoji="1" lang="ja-JP" altLang="en-US" sz="1400" dirty="0"/>
                        <a:t>安全性分析－４</a:t>
                      </a:r>
                    </a:p>
                  </a:txBody>
                  <a:tcPr anchor="ctr"/>
                </a:tc>
                <a:tc hMerge="1">
                  <a:txBody>
                    <a:bodyPr/>
                    <a:lstStyle/>
                    <a:p>
                      <a:endParaRPr kumimoji="1" lang="ja-JP" altLang="en-US" dirty="0"/>
                    </a:p>
                  </a:txBody>
                  <a:tcPr/>
                </a:tc>
                <a:tc>
                  <a:txBody>
                    <a:bodyPr/>
                    <a:lstStyle/>
                    <a:p>
                      <a:pPr algn="ctr"/>
                      <a:r>
                        <a:rPr kumimoji="1" lang="ja-JP" altLang="en-US" sz="1400" dirty="0"/>
                        <a:t>指　標　の　視　点</a:t>
                      </a:r>
                    </a:p>
                  </a:txBody>
                  <a:tcPr anchor="ctr"/>
                </a:tc>
                <a:extLst>
                  <a:ext uri="{0D108BD9-81ED-4DB2-BD59-A6C34878D82A}">
                    <a16:rowId xmlns:a16="http://schemas.microsoft.com/office/drawing/2014/main" val="474638667"/>
                  </a:ext>
                </a:extLst>
              </a:tr>
              <a:tr h="1859043">
                <a:tc>
                  <a:txBody>
                    <a:bodyPr/>
                    <a:lstStyle/>
                    <a:p>
                      <a:pPr algn="ctr"/>
                      <a:r>
                        <a:rPr kumimoji="1" lang="ja-JP" altLang="en-US" dirty="0"/>
                        <a:t>指標名</a:t>
                      </a:r>
                    </a:p>
                  </a:txBody>
                  <a:tcPr vert="eaVert" anchor="ct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zh-TW" altLang="en-US" sz="1800" b="1" u="sng" strike="noStrike" dirty="0">
                          <a:effectLst/>
                          <a:latin typeface="游ゴシック" panose="020B0400000000000000" pitchFamily="50" charset="-128"/>
                          <a:ea typeface="游ゴシック" panose="020B0400000000000000" pitchFamily="50" charset="-128"/>
                        </a:rPr>
                        <a:t>正味財産比率</a:t>
                      </a:r>
                      <a:endParaRPr lang="zh-TW" altLang="en-US" sz="1800" b="1" i="0" u="sng" strike="noStrike" dirty="0">
                        <a:solidFill>
                          <a:srgbClr val="000000"/>
                        </a:solidFill>
                        <a:effectLst/>
                        <a:latin typeface="游ゴシック" panose="020B0400000000000000" pitchFamily="50" charset="-128"/>
                        <a:ea typeface="游ゴシック" panose="020B0400000000000000" pitchFamily="50" charset="-128"/>
                      </a:endParaRPr>
                    </a:p>
                  </a:txBody>
                  <a:tcPr anchor="ctr"/>
                </a:tc>
                <a:tc rowSpan="3">
                  <a:txBody>
                    <a:bodyPr/>
                    <a:lstStyle/>
                    <a:p>
                      <a:r>
                        <a:rPr kumimoji="1" lang="ja-JP" altLang="en-US" sz="1400" dirty="0"/>
                        <a:t>本比率が高いと、返済義務のない財産を多く持っていると判断できるので、財務状態の健全性が高いとされます。</a:t>
                      </a:r>
                      <a:endParaRPr kumimoji="1" lang="en-US" altLang="ja-JP" sz="1400" dirty="0"/>
                    </a:p>
                    <a:p>
                      <a:endParaRPr kumimoji="1" lang="en-US" altLang="ja-JP" sz="1400" dirty="0"/>
                    </a:p>
                    <a:p>
                      <a:r>
                        <a:rPr kumimoji="1" lang="ja-JP" altLang="en-US" sz="1400" dirty="0"/>
                        <a:t>また、本比率が高いということは、負債に大きく依存せずに運営を行っているということですので、施設更新や</a:t>
                      </a:r>
                      <a:r>
                        <a:rPr kumimoji="1" lang="ja-JP" altLang="en-US" sz="1400" dirty="0" err="1"/>
                        <a:t>ほ</a:t>
                      </a:r>
                      <a:r>
                        <a:rPr kumimoji="1" lang="ja-JP" altLang="en-US" sz="1400" dirty="0"/>
                        <a:t>場整備事業など新たな投資に対して組合員からの理解も得やすくなると考えます。</a:t>
                      </a:r>
                      <a:endParaRPr kumimoji="1" lang="en-US" altLang="ja-JP" sz="1400" dirty="0"/>
                    </a:p>
                    <a:p>
                      <a:endParaRPr kumimoji="1" lang="en-US" altLang="ja-JP" sz="1400" dirty="0"/>
                    </a:p>
                    <a:p>
                      <a:r>
                        <a:rPr kumimoji="1" lang="ja-JP" altLang="en-US" sz="1400" dirty="0"/>
                        <a:t>借入金がない土地改良区では、本比率に影響するものは未払金や引当金等の負債です。未払金等の負債が正味財産全体から見て少額のときに本比率は</a:t>
                      </a:r>
                      <a:r>
                        <a:rPr kumimoji="1" lang="en-US" altLang="ja-JP" sz="1400" dirty="0"/>
                        <a:t>100%</a:t>
                      </a:r>
                      <a:r>
                        <a:rPr kumimoji="1" lang="ja-JP" altLang="en-US" sz="1400" dirty="0"/>
                        <a:t>に近い数値となり、財務状態は良好と判断できます。</a:t>
                      </a:r>
                      <a:endParaRPr kumimoji="1" lang="en-US" altLang="ja-JP" sz="1400" dirty="0"/>
                    </a:p>
                    <a:p>
                      <a:endParaRPr kumimoji="1" lang="en-US" altLang="ja-JP" sz="1400" dirty="0"/>
                    </a:p>
                    <a:p>
                      <a:r>
                        <a:rPr kumimoji="1" lang="ja-JP" altLang="en-US" sz="1400" dirty="0"/>
                        <a:t>借入金が多く本比率が低い場合であっても、償還の見通しが確実に立っているのであれば現時点での財務状態は健全であると判断できますが、償還の原資を確実に確保できるように注意を払うことが必要です。幅広い視点からの分析を心掛けましょう。</a:t>
                      </a:r>
                      <a:endParaRPr kumimoji="1" lang="en-US" altLang="ja-JP" sz="1400" dirty="0"/>
                    </a:p>
                    <a:p>
                      <a:endParaRPr kumimoji="1" lang="en-US" altLang="ja-JP" sz="1400" dirty="0"/>
                    </a:p>
                    <a:p>
                      <a:r>
                        <a:rPr kumimoji="1" lang="en-US" altLang="ja-JP" sz="1400" dirty="0"/>
                        <a:t>【</a:t>
                      </a:r>
                      <a:r>
                        <a:rPr kumimoji="1" lang="ja-JP" altLang="en-US" sz="1400" dirty="0"/>
                        <a:t>参考：事例</a:t>
                      </a:r>
                      <a:r>
                        <a:rPr kumimoji="1" lang="en-US" altLang="ja-JP" sz="1400" dirty="0"/>
                        <a:t>1 】</a:t>
                      </a:r>
                    </a:p>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400" dirty="0"/>
                        <a:t>・多額の借入金の影響</a:t>
                      </a:r>
                      <a:endParaRPr kumimoji="1" lang="en-US" altLang="ja-JP" sz="1400" dirty="0"/>
                    </a:p>
                    <a:p>
                      <a:pPr marL="0" marR="0" lvl="0" indent="0" algn="l" defTabSz="685800" rtl="0" eaLnBrk="1" fontAlgn="auto" latinLnBrk="0" hangingPunct="1">
                        <a:lnSpc>
                          <a:spcPct val="100000"/>
                        </a:lnSpc>
                        <a:spcBef>
                          <a:spcPts val="0"/>
                        </a:spcBef>
                        <a:spcAft>
                          <a:spcPts val="0"/>
                        </a:spcAft>
                        <a:buClrTx/>
                        <a:buSzTx/>
                        <a:buFontTx/>
                        <a:buNone/>
                        <a:tabLst/>
                        <a:defRPr/>
                      </a:pPr>
                      <a:endParaRPr kumimoji="1" lang="en-US" altLang="ja-JP" sz="1400" dirty="0"/>
                    </a:p>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sz="1400" dirty="0"/>
                        <a:t>※</a:t>
                      </a:r>
                      <a:r>
                        <a:rPr kumimoji="1" lang="ja-JP" altLang="en-US" sz="1400" dirty="0"/>
                        <a:t>事例３にも本比率の指標値有り</a:t>
                      </a:r>
                    </a:p>
                  </a:txBody>
                  <a:tcPr anchor="ctr"/>
                </a:tc>
                <a:extLst>
                  <a:ext uri="{0D108BD9-81ED-4DB2-BD59-A6C34878D82A}">
                    <a16:rowId xmlns:a16="http://schemas.microsoft.com/office/drawing/2014/main" val="1820502327"/>
                  </a:ext>
                </a:extLst>
              </a:tr>
              <a:tr h="1951335">
                <a:tc>
                  <a:txBody>
                    <a:bodyPr/>
                    <a:lstStyle/>
                    <a:p>
                      <a:pPr algn="ctr"/>
                      <a:r>
                        <a:rPr kumimoji="1" lang="ja-JP" altLang="en-US" dirty="0"/>
                        <a:t>算定式</a:t>
                      </a:r>
                    </a:p>
                  </a:txBody>
                  <a:tcPr vert="eaVert" anchor="ctr"/>
                </a:tc>
                <a:tc>
                  <a:txBody>
                    <a:bodyPr/>
                    <a:lstStyle/>
                    <a:p>
                      <a:pPr marL="0" marR="0" lvl="0" indent="0" algn="l" defTabSz="685800" rtl="0" eaLnBrk="1" fontAlgn="auto" latinLnBrk="0" hangingPunct="1">
                        <a:lnSpc>
                          <a:spcPts val="1100"/>
                        </a:lnSpc>
                        <a:spcBef>
                          <a:spcPts val="0"/>
                        </a:spcBef>
                        <a:spcAft>
                          <a:spcPts val="0"/>
                        </a:spcAft>
                        <a:buClrTx/>
                        <a:buSzTx/>
                        <a:buFontTx/>
                        <a:buNone/>
                        <a:tabLst/>
                        <a:defRPr/>
                      </a:pPr>
                      <a:r>
                        <a:rPr lang="zh-TW" altLang="en-US" sz="1400" u="none" strike="noStrike" dirty="0">
                          <a:effectLst/>
                          <a:latin typeface="游ゴシック" panose="020B0400000000000000" pitchFamily="50" charset="-128"/>
                          <a:ea typeface="游ゴシック" panose="020B0400000000000000" pitchFamily="50" charset="-128"/>
                        </a:rPr>
                        <a:t>  </a:t>
                      </a:r>
                      <a:r>
                        <a:rPr lang="ja-JP" altLang="en-US" sz="1400" u="none" strike="noStrike" dirty="0">
                          <a:effectLst/>
                          <a:latin typeface="游ゴシック" panose="020B0400000000000000" pitchFamily="50" charset="-128"/>
                          <a:ea typeface="游ゴシック" panose="020B0400000000000000" pitchFamily="50" charset="-128"/>
                        </a:rPr>
                        <a:t>正味財産</a:t>
                      </a:r>
                      <a:r>
                        <a:rPr lang="zh-TW" altLang="en-US" sz="1400" u="none" strike="noStrike" dirty="0">
                          <a:effectLst/>
                          <a:latin typeface="游ゴシック" panose="020B0400000000000000" pitchFamily="50" charset="-128"/>
                          <a:ea typeface="游ゴシック" panose="020B0400000000000000" pitchFamily="50" charset="-128"/>
                        </a:rPr>
                        <a:t>合計</a:t>
                      </a:r>
                      <a:endParaRPr lang="en-US" altLang="zh-TW" sz="1400" u="none" strike="noStrike" dirty="0">
                        <a:effectLst/>
                        <a:latin typeface="游ゴシック" panose="020B0400000000000000" pitchFamily="50" charset="-128"/>
                        <a:ea typeface="游ゴシック" panose="020B0400000000000000" pitchFamily="50" charset="-128"/>
                      </a:endParaRPr>
                    </a:p>
                    <a:p>
                      <a:pPr marL="0" marR="0" lvl="0" indent="0" algn="l" defTabSz="685800" rtl="0" eaLnBrk="1" fontAlgn="auto" latinLnBrk="0" hangingPunct="1">
                        <a:lnSpc>
                          <a:spcPts val="1300"/>
                        </a:lnSpc>
                        <a:spcBef>
                          <a:spcPts val="0"/>
                        </a:spcBef>
                        <a:spcAft>
                          <a:spcPts val="0"/>
                        </a:spcAft>
                        <a:buClrTx/>
                        <a:buSzTx/>
                        <a:buFontTx/>
                        <a:buNone/>
                        <a:tabLst/>
                        <a:defRPr/>
                      </a:pPr>
                      <a:r>
                        <a:rPr lang="ja-JP" altLang="en-US" sz="1400" u="none" strike="noStrike" dirty="0">
                          <a:effectLst/>
                          <a:latin typeface="游ゴシック" panose="020B0400000000000000" pitchFamily="50" charset="-128"/>
                          <a:ea typeface="+mn-ea"/>
                        </a:rPr>
                        <a:t>　　　　　　　　</a:t>
                      </a:r>
                      <a:r>
                        <a:rPr lang="en-US" altLang="zh-TW" sz="1400" u="none" strike="noStrike" dirty="0">
                          <a:effectLst/>
                          <a:latin typeface="游ゴシック" panose="020B0400000000000000" pitchFamily="50" charset="-128"/>
                          <a:ea typeface="游ゴシック" panose="020B0400000000000000" pitchFamily="50" charset="-128"/>
                        </a:rPr>
                        <a:t>×100</a:t>
                      </a:r>
                    </a:p>
                    <a:p>
                      <a:pPr marL="0" marR="0" lvl="0" indent="0" algn="l" defTabSz="685800" rtl="0" eaLnBrk="1" fontAlgn="auto" latinLnBrk="0" hangingPunct="1">
                        <a:lnSpc>
                          <a:spcPts val="1200"/>
                        </a:lnSpc>
                        <a:spcBef>
                          <a:spcPts val="0"/>
                        </a:spcBef>
                        <a:spcAft>
                          <a:spcPts val="0"/>
                        </a:spcAft>
                        <a:buClrTx/>
                        <a:buSzTx/>
                        <a:buFontTx/>
                        <a:buNone/>
                        <a:tabLst/>
                        <a:defRPr/>
                      </a:pPr>
                      <a:r>
                        <a:rPr lang="en-US" altLang="zh-TW" sz="1400" u="none" strike="noStrike" dirty="0">
                          <a:effectLst/>
                          <a:latin typeface="游ゴシック" panose="020B0400000000000000" pitchFamily="50" charset="-128"/>
                          <a:ea typeface="游ゴシック" panose="020B0400000000000000" pitchFamily="50" charset="-128"/>
                        </a:rPr>
                        <a:t> (</a:t>
                      </a:r>
                      <a:r>
                        <a:rPr lang="ja-JP" altLang="en-US" sz="1400" u="none" strike="noStrike" dirty="0">
                          <a:effectLst/>
                          <a:latin typeface="游ゴシック" panose="020B0400000000000000" pitchFamily="50" charset="-128"/>
                          <a:ea typeface="游ゴシック" panose="020B0400000000000000" pitchFamily="50" charset="-128"/>
                        </a:rPr>
                        <a:t>負債合計</a:t>
                      </a:r>
                      <a:r>
                        <a:rPr lang="ja-JP" altLang="en-US" sz="1400" u="none" strike="noStrike" dirty="0">
                          <a:effectLst/>
                          <a:latin typeface="游ゴシック" panose="020B0400000000000000" pitchFamily="50" charset="-128"/>
                          <a:ea typeface="+mn-ea"/>
                        </a:rPr>
                        <a:t>＋</a:t>
                      </a:r>
                      <a:endParaRPr lang="en-US" altLang="zh-TW" sz="1400" u="none" strike="noStrike" dirty="0">
                        <a:effectLst/>
                        <a:latin typeface="游ゴシック" panose="020B0400000000000000" pitchFamily="50" charset="-128"/>
                        <a:ea typeface="游ゴシック" panose="020B0400000000000000" pitchFamily="50" charset="-128"/>
                      </a:endParaRPr>
                    </a:p>
                    <a:p>
                      <a:pPr marL="0" marR="0" lvl="0" indent="0" algn="l" defTabSz="685800" rtl="0" eaLnBrk="1" fontAlgn="auto" latinLnBrk="0" hangingPunct="1">
                        <a:lnSpc>
                          <a:spcPts val="1600"/>
                        </a:lnSpc>
                        <a:spcBef>
                          <a:spcPts val="0"/>
                        </a:spcBef>
                        <a:spcAft>
                          <a:spcPts val="0"/>
                        </a:spcAft>
                        <a:buClrTx/>
                        <a:buSzTx/>
                        <a:buFontTx/>
                        <a:buNone/>
                        <a:tabLst/>
                        <a:defRPr/>
                      </a:pPr>
                      <a:r>
                        <a:rPr lang="zh-TW" altLang="en-US" sz="1400" u="none" strike="noStrike" dirty="0">
                          <a:effectLst/>
                          <a:latin typeface="游ゴシック" panose="020B0400000000000000" pitchFamily="50" charset="-128"/>
                          <a:ea typeface="游ゴシック" panose="020B0400000000000000" pitchFamily="50" charset="-128"/>
                        </a:rPr>
                        <a:t>   正味財産合計</a:t>
                      </a:r>
                      <a:r>
                        <a:rPr lang="en-US" altLang="zh-TW" sz="1400" u="none" strike="noStrike" dirty="0">
                          <a:effectLst/>
                          <a:latin typeface="游ゴシック" panose="020B0400000000000000" pitchFamily="50" charset="-128"/>
                          <a:ea typeface="游ゴシック" panose="020B0400000000000000" pitchFamily="50" charset="-128"/>
                        </a:rPr>
                        <a:t>)</a:t>
                      </a:r>
                      <a:endParaRPr lang="en-US" altLang="zh-TW" sz="14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anchor="ctr"/>
                </a:tc>
                <a:tc vMerge="1">
                  <a:txBody>
                    <a:bodyPr/>
                    <a:lstStyle/>
                    <a:p>
                      <a:endParaRPr kumimoji="1" lang="ja-JP" altLang="en-US" dirty="0"/>
                    </a:p>
                  </a:txBody>
                  <a:tcPr/>
                </a:tc>
                <a:extLst>
                  <a:ext uri="{0D108BD9-81ED-4DB2-BD59-A6C34878D82A}">
                    <a16:rowId xmlns:a16="http://schemas.microsoft.com/office/drawing/2014/main" val="217899422"/>
                  </a:ext>
                </a:extLst>
              </a:tr>
              <a:tr h="1962515">
                <a:tc>
                  <a:txBody>
                    <a:bodyPr/>
                    <a:lstStyle/>
                    <a:p>
                      <a:pPr algn="ctr"/>
                      <a:r>
                        <a:rPr kumimoji="1" lang="ja-JP" altLang="en-US" dirty="0"/>
                        <a:t>説　明</a:t>
                      </a:r>
                    </a:p>
                  </a:txBody>
                  <a:tcPr vert="eaVert" anchor="ct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ja-JP" altLang="en-US" sz="1400" b="0" i="0" u="none" strike="noStrike" dirty="0">
                          <a:solidFill>
                            <a:srgbClr val="000000"/>
                          </a:solidFill>
                          <a:effectLst/>
                          <a:latin typeface="游ゴシック" panose="020B0400000000000000" pitchFamily="50" charset="-128"/>
                          <a:ea typeface="+mn-ea"/>
                        </a:rPr>
                        <a:t>返済不要の財産である正味財産が総資本に占める割合を示す指標</a:t>
                      </a:r>
                      <a:endParaRPr lang="en-US" altLang="zh-TW" sz="14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anchor="ctr"/>
                </a:tc>
                <a:tc vMerge="1">
                  <a:txBody>
                    <a:bodyPr/>
                    <a:lstStyle/>
                    <a:p>
                      <a:endParaRPr kumimoji="1" lang="ja-JP" altLang="en-US" dirty="0"/>
                    </a:p>
                  </a:txBody>
                  <a:tcPr/>
                </a:tc>
                <a:extLst>
                  <a:ext uri="{0D108BD9-81ED-4DB2-BD59-A6C34878D82A}">
                    <a16:rowId xmlns:a16="http://schemas.microsoft.com/office/drawing/2014/main" val="264505316"/>
                  </a:ext>
                </a:extLst>
              </a:tr>
            </a:tbl>
          </a:graphicData>
        </a:graphic>
      </p:graphicFrame>
      <p:sp>
        <p:nvSpPr>
          <p:cNvPr id="3" name="スライド番号プレースホルダー 2">
            <a:extLst>
              <a:ext uri="{FF2B5EF4-FFF2-40B4-BE49-F238E27FC236}">
                <a16:creationId xmlns:a16="http://schemas.microsoft.com/office/drawing/2014/main" id="{A5D1DD31-0C15-4134-A1EB-B4ACBEAC7539}"/>
              </a:ext>
            </a:extLst>
          </p:cNvPr>
          <p:cNvSpPr>
            <a:spLocks noGrp="1"/>
          </p:cNvSpPr>
          <p:nvPr>
            <p:ph type="sldNum" sz="quarter" idx="12"/>
          </p:nvPr>
        </p:nvSpPr>
        <p:spPr/>
        <p:txBody>
          <a:bodyPr/>
          <a:lstStyle/>
          <a:p>
            <a:fld id="{D0493EAD-98C2-43FC-AC56-FA71A07A685E}" type="slidenum">
              <a:rPr kumimoji="1" lang="ja-JP" altLang="en-US" smtClean="0"/>
              <a:t>13</a:t>
            </a:fld>
            <a:endParaRPr kumimoji="1" lang="ja-JP" altLang="en-US"/>
          </a:p>
        </p:txBody>
      </p:sp>
      <p:cxnSp>
        <p:nvCxnSpPr>
          <p:cNvPr id="4" name="直線コネクタ 3">
            <a:extLst>
              <a:ext uri="{FF2B5EF4-FFF2-40B4-BE49-F238E27FC236}">
                <a16:creationId xmlns:a16="http://schemas.microsoft.com/office/drawing/2014/main" id="{5D4EB54C-C404-4024-8522-08327454E88B}"/>
              </a:ext>
            </a:extLst>
          </p:cNvPr>
          <p:cNvCxnSpPr>
            <a:cxnSpLocks/>
          </p:cNvCxnSpPr>
          <p:nvPr/>
        </p:nvCxnSpPr>
        <p:spPr>
          <a:xfrm>
            <a:off x="723697" y="3439876"/>
            <a:ext cx="1367406" cy="0"/>
          </a:xfrm>
          <a:prstGeom prst="line">
            <a:avLst/>
          </a:prstGeom>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328808910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表 6">
            <a:extLst>
              <a:ext uri="{FF2B5EF4-FFF2-40B4-BE49-F238E27FC236}">
                <a16:creationId xmlns:a16="http://schemas.microsoft.com/office/drawing/2014/main" id="{AAE278F2-383D-4A17-A171-220C34EEF5D0}"/>
              </a:ext>
            </a:extLst>
          </p:cNvPr>
          <p:cNvGraphicFramePr>
            <a:graphicFrameLocks noGrp="1"/>
          </p:cNvGraphicFramePr>
          <p:nvPr>
            <p:extLst>
              <p:ext uri="{D42A27DB-BD31-4B8C-83A1-F6EECF244321}">
                <p14:modId xmlns:p14="http://schemas.microsoft.com/office/powerpoint/2010/main" val="4169227818"/>
              </p:ext>
            </p:extLst>
          </p:nvPr>
        </p:nvGraphicFramePr>
        <p:xfrm>
          <a:off x="179917" y="346879"/>
          <a:ext cx="8784166" cy="6276381"/>
        </p:xfrm>
        <a:graphic>
          <a:graphicData uri="http://schemas.openxmlformats.org/drawingml/2006/table">
            <a:tbl>
              <a:tblPr firstRow="1" bandRow="1">
                <a:tableStyleId>{00A15C55-8517-42AA-B614-E9B94910E393}</a:tableStyleId>
              </a:tblPr>
              <a:tblGrid>
                <a:gridCol w="481472">
                  <a:extLst>
                    <a:ext uri="{9D8B030D-6E8A-4147-A177-3AD203B41FA5}">
                      <a16:colId xmlns:a16="http://schemas.microsoft.com/office/drawing/2014/main" val="1937167132"/>
                    </a:ext>
                  </a:extLst>
                </a:gridCol>
                <a:gridCol w="2188820">
                  <a:extLst>
                    <a:ext uri="{9D8B030D-6E8A-4147-A177-3AD203B41FA5}">
                      <a16:colId xmlns:a16="http://schemas.microsoft.com/office/drawing/2014/main" val="3760785224"/>
                    </a:ext>
                  </a:extLst>
                </a:gridCol>
                <a:gridCol w="6113874">
                  <a:extLst>
                    <a:ext uri="{9D8B030D-6E8A-4147-A177-3AD203B41FA5}">
                      <a16:colId xmlns:a16="http://schemas.microsoft.com/office/drawing/2014/main" val="1355667508"/>
                    </a:ext>
                  </a:extLst>
                </a:gridCol>
              </a:tblGrid>
              <a:tr h="419141">
                <a:tc gridSpan="2">
                  <a:txBody>
                    <a:bodyPr/>
                    <a:lstStyle/>
                    <a:p>
                      <a:pPr algn="ctr"/>
                      <a:r>
                        <a:rPr kumimoji="1" lang="ja-JP" altLang="en-US" sz="1400" dirty="0"/>
                        <a:t>安全性分析－５</a:t>
                      </a:r>
                    </a:p>
                  </a:txBody>
                  <a:tcPr anchor="ctr"/>
                </a:tc>
                <a:tc hMerge="1">
                  <a:txBody>
                    <a:bodyPr/>
                    <a:lstStyle/>
                    <a:p>
                      <a:endParaRPr kumimoji="1" lang="ja-JP" altLang="en-US" dirty="0"/>
                    </a:p>
                  </a:txBody>
                  <a:tcPr/>
                </a:tc>
                <a:tc>
                  <a:txBody>
                    <a:bodyPr/>
                    <a:lstStyle/>
                    <a:p>
                      <a:pPr algn="ctr"/>
                      <a:r>
                        <a:rPr kumimoji="1" lang="ja-JP" altLang="en-US" sz="1400" dirty="0"/>
                        <a:t>指　標　の　視　点</a:t>
                      </a:r>
                    </a:p>
                  </a:txBody>
                  <a:tcPr anchor="ctr"/>
                </a:tc>
                <a:extLst>
                  <a:ext uri="{0D108BD9-81ED-4DB2-BD59-A6C34878D82A}">
                    <a16:rowId xmlns:a16="http://schemas.microsoft.com/office/drawing/2014/main" val="474638667"/>
                  </a:ext>
                </a:extLst>
              </a:tr>
              <a:tr h="1859043">
                <a:tc>
                  <a:txBody>
                    <a:bodyPr/>
                    <a:lstStyle/>
                    <a:p>
                      <a:pPr algn="ctr"/>
                      <a:r>
                        <a:rPr kumimoji="1" lang="ja-JP" altLang="en-US" dirty="0"/>
                        <a:t>指標名</a:t>
                      </a:r>
                    </a:p>
                  </a:txBody>
                  <a:tcPr vert="eaVert" anchor="ctr"/>
                </a:tc>
                <a:tc>
                  <a:txBody>
                    <a:bodyPr/>
                    <a:lstStyle/>
                    <a:p>
                      <a:pPr marL="72000" algn="l" fontAlgn="ctr"/>
                      <a:r>
                        <a:rPr lang="zh-TW" altLang="en-US" sz="1800" b="1" u="sng" strike="noStrike" dirty="0">
                          <a:effectLst/>
                          <a:latin typeface="游ゴシック" panose="020B0400000000000000" pitchFamily="50" charset="-128"/>
                          <a:ea typeface="游ゴシック" panose="020B0400000000000000" pitchFamily="50" charset="-128"/>
                        </a:rPr>
                        <a:t>土地改良施設</a:t>
                      </a:r>
                      <a:endParaRPr lang="en-US" altLang="zh-TW" sz="1800" b="1" u="sng" strike="noStrike" dirty="0">
                        <a:effectLst/>
                        <a:latin typeface="游ゴシック" panose="020B0400000000000000" pitchFamily="50" charset="-128"/>
                        <a:ea typeface="游ゴシック" panose="020B0400000000000000" pitchFamily="50" charset="-128"/>
                      </a:endParaRPr>
                    </a:p>
                    <a:p>
                      <a:pPr marL="72000" algn="l" fontAlgn="ctr"/>
                      <a:r>
                        <a:rPr lang="zh-TW" altLang="en-US" sz="1800" b="1" u="sng" strike="noStrike" dirty="0">
                          <a:effectLst/>
                          <a:latin typeface="游ゴシック" panose="020B0400000000000000" pitchFamily="50" charset="-128"/>
                          <a:ea typeface="游ゴシック" panose="020B0400000000000000" pitchFamily="50" charset="-128"/>
                        </a:rPr>
                        <a:t>減価償却率</a:t>
                      </a:r>
                      <a:endParaRPr lang="en-US" altLang="zh-TW" sz="1800" b="1" u="sng" strike="noStrike" dirty="0">
                        <a:effectLst/>
                        <a:latin typeface="游ゴシック" panose="020B0400000000000000" pitchFamily="50" charset="-128"/>
                        <a:ea typeface="游ゴシック" panose="020B0400000000000000" pitchFamily="50" charset="-128"/>
                      </a:endParaRPr>
                    </a:p>
                    <a:p>
                      <a:pPr marL="72000" algn="l" fontAlgn="ctr">
                        <a:lnSpc>
                          <a:spcPts val="2800"/>
                        </a:lnSpc>
                      </a:pPr>
                      <a:r>
                        <a:rPr lang="en-US" altLang="ja-JP" sz="1800" b="1" i="0" u="sng" strike="noStrike" dirty="0">
                          <a:solidFill>
                            <a:srgbClr val="000000"/>
                          </a:solidFill>
                          <a:effectLst/>
                          <a:latin typeface="游ゴシック" panose="020B0400000000000000" pitchFamily="50" charset="-128"/>
                          <a:ea typeface="+mn-ea"/>
                        </a:rPr>
                        <a:t>(</a:t>
                      </a:r>
                      <a:r>
                        <a:rPr lang="ja-JP" altLang="en-US" sz="1800" b="1" i="0" u="sng" strike="noStrike" dirty="0">
                          <a:solidFill>
                            <a:srgbClr val="000000"/>
                          </a:solidFill>
                          <a:effectLst/>
                          <a:latin typeface="游ゴシック" panose="020B0400000000000000" pitchFamily="50" charset="-128"/>
                          <a:ea typeface="+mn-ea"/>
                        </a:rPr>
                        <a:t>土地改良施設</a:t>
                      </a:r>
                      <a:endParaRPr lang="en-US" altLang="ja-JP" sz="1800" b="1" i="0" u="sng" strike="noStrike" dirty="0">
                        <a:solidFill>
                          <a:srgbClr val="000000"/>
                        </a:solidFill>
                        <a:effectLst/>
                        <a:latin typeface="游ゴシック" panose="020B0400000000000000" pitchFamily="50" charset="-128"/>
                        <a:ea typeface="+mn-ea"/>
                      </a:endParaRPr>
                    </a:p>
                    <a:p>
                      <a:pPr marL="72000" algn="l" fontAlgn="ctr"/>
                      <a:r>
                        <a:rPr lang="ja-JP" altLang="en-US" sz="1800" b="1" i="0" u="sng" strike="noStrike" dirty="0">
                          <a:solidFill>
                            <a:srgbClr val="000000"/>
                          </a:solidFill>
                          <a:effectLst/>
                          <a:latin typeface="游ゴシック" panose="020B0400000000000000" pitchFamily="50" charset="-128"/>
                          <a:ea typeface="+mn-ea"/>
                        </a:rPr>
                        <a:t>老朽化率</a:t>
                      </a:r>
                      <a:r>
                        <a:rPr lang="en-US" altLang="ja-JP" sz="1800" b="1" i="0" u="sng" strike="noStrike" dirty="0">
                          <a:solidFill>
                            <a:srgbClr val="000000"/>
                          </a:solidFill>
                          <a:effectLst/>
                          <a:latin typeface="游ゴシック" panose="020B0400000000000000" pitchFamily="50" charset="-128"/>
                          <a:ea typeface="+mn-ea"/>
                        </a:rPr>
                        <a:t>)</a:t>
                      </a:r>
                      <a:endParaRPr lang="zh-TW" altLang="en-US" sz="1800" b="1" i="0" u="sng" strike="noStrike" dirty="0">
                        <a:solidFill>
                          <a:srgbClr val="000000"/>
                        </a:solidFill>
                        <a:effectLst/>
                        <a:latin typeface="游ゴシック" panose="020B0400000000000000" pitchFamily="50" charset="-128"/>
                        <a:ea typeface="游ゴシック" panose="020B0400000000000000" pitchFamily="50" charset="-128"/>
                      </a:endParaRPr>
                    </a:p>
                  </a:txBody>
                  <a:tcPr anchor="ctr"/>
                </a:tc>
                <a:tc rowSpan="3">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a:t>本比率が</a:t>
                      </a:r>
                      <a:r>
                        <a:rPr kumimoji="1" lang="en-US" altLang="ja-JP" sz="1400" dirty="0">
                          <a:latin typeface="+mn-ea"/>
                          <a:ea typeface="+mn-ea"/>
                        </a:rPr>
                        <a:t>100%</a:t>
                      </a:r>
                      <a:r>
                        <a:rPr kumimoji="1" lang="ja-JP" altLang="en-US" sz="1400" dirty="0"/>
                        <a:t>に近づくにつれて、土地改良施設の使用年数が長くなってきていることを現しています。本比率が</a:t>
                      </a:r>
                      <a:r>
                        <a:rPr kumimoji="1" lang="en-US" altLang="ja-JP" sz="1400" dirty="0"/>
                        <a:t>100%</a:t>
                      </a:r>
                      <a:r>
                        <a:rPr kumimoji="1" lang="ja-JP" altLang="en-US" sz="1400" dirty="0"/>
                        <a:t>になると、使用している土地改良施設の価値が帳簿上なくなることになります。まだ使用できていたとしても老朽化が進行しており、突発事故の増加や施設機能の低下が懸念されますので、本比率が</a:t>
                      </a:r>
                      <a:r>
                        <a:rPr kumimoji="1" lang="en-US" altLang="ja-JP" sz="1400" dirty="0">
                          <a:latin typeface="+mn-ea"/>
                          <a:ea typeface="+mn-ea"/>
                        </a:rPr>
                        <a:t>100%</a:t>
                      </a:r>
                      <a:r>
                        <a:rPr kumimoji="1" lang="ja-JP" altLang="en-US" sz="1400" dirty="0"/>
                        <a:t>に達する前に、施設の更新や長寿命化対策を考える必要があります。</a:t>
                      </a:r>
                      <a:endParaRPr kumimoji="1" lang="en-US" altLang="ja-JP" sz="1400" dirty="0"/>
                    </a:p>
                    <a:p>
                      <a:pPr marL="0" marR="0" lvl="0" indent="0" algn="l" defTabSz="914400" rtl="0" eaLnBrk="1" fontAlgn="auto" latinLnBrk="0" hangingPunct="1">
                        <a:lnSpc>
                          <a:spcPts val="1200"/>
                        </a:lnSpc>
                        <a:spcBef>
                          <a:spcPts val="0"/>
                        </a:spcBef>
                        <a:spcAft>
                          <a:spcPts val="0"/>
                        </a:spcAft>
                        <a:buClrTx/>
                        <a:buSzTx/>
                        <a:buFontTx/>
                        <a:buNone/>
                        <a:tabLst/>
                        <a:defRPr/>
                      </a:pPr>
                      <a:endParaRPr kumimoji="1" lang="en-US" altLang="ja-JP" sz="1400"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a:t>本比率を低く保つには、施設全体の更新をして資産価値を一気に上げる方法と、施設の各部分の改修を継続して行うことで、少しずつ施設自体の資産価値を上げる方法があります。これは土地改良区の考え方や改修資金が確保されているかにもよりますが、本比率が低ければ施設が新しい状態であることになりますので、これに比例して修繕箇所も少なくなることが見込まれ、結果的に組合員が安心して営農できる状態を保つことができます。</a:t>
                      </a:r>
                      <a:endParaRPr kumimoji="1" lang="en-US" altLang="ja-JP" sz="1400" dirty="0"/>
                    </a:p>
                    <a:p>
                      <a:pPr marL="0" marR="0" lvl="0" indent="0" algn="l" defTabSz="914400" rtl="0" eaLnBrk="1" fontAlgn="auto" latinLnBrk="0" hangingPunct="1">
                        <a:lnSpc>
                          <a:spcPts val="1200"/>
                        </a:lnSpc>
                        <a:spcBef>
                          <a:spcPts val="0"/>
                        </a:spcBef>
                        <a:spcAft>
                          <a:spcPts val="0"/>
                        </a:spcAft>
                        <a:buClrTx/>
                        <a:buSzTx/>
                        <a:buFontTx/>
                        <a:buNone/>
                        <a:tabLst/>
                        <a:defRPr/>
                      </a:pPr>
                      <a:endParaRPr kumimoji="1" lang="en-US" altLang="ja-JP" sz="1400"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a:t>本比率は安全性分析－</a:t>
                      </a:r>
                      <a:r>
                        <a:rPr kumimoji="1" lang="en-US" altLang="ja-JP" sz="1400" dirty="0"/>
                        <a:t>10</a:t>
                      </a:r>
                      <a:r>
                        <a:rPr kumimoji="1" lang="ja-JP" altLang="en-US" sz="1400" dirty="0"/>
                        <a:t>「施設更新積立資産保有比率」と併せて見ることも有効です。本比率が高ければ施設の老朽化が進んでいるので、更新について検討が必要です。そのための資金をどれくらい確保しているのかを現す指標が安全性分析－</a:t>
                      </a:r>
                      <a:r>
                        <a:rPr kumimoji="1" lang="en-US" altLang="ja-JP" sz="1400" dirty="0"/>
                        <a:t>10</a:t>
                      </a:r>
                      <a:r>
                        <a:rPr kumimoji="1" lang="ja-JP" altLang="en-US" sz="1400" dirty="0"/>
                        <a:t>です。本指標で、施設の老朽化がどれくらい進んでいるかをしっかり確認しておきましょう。</a:t>
                      </a:r>
                      <a:endParaRPr kumimoji="1" lang="en-US" altLang="ja-JP" sz="1400" dirty="0"/>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400"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dirty="0"/>
                        <a:t>【</a:t>
                      </a:r>
                      <a:r>
                        <a:rPr kumimoji="1" lang="ja-JP" altLang="en-US" sz="1400" dirty="0"/>
                        <a:t>参考：事例 </a:t>
                      </a:r>
                      <a:r>
                        <a:rPr kumimoji="1" lang="en-US" altLang="ja-JP" sz="1400" dirty="0"/>
                        <a:t>1, 2, 3, </a:t>
                      </a:r>
                      <a:r>
                        <a:rPr kumimoji="1" lang="ja-JP" altLang="en-US" sz="1400" dirty="0"/>
                        <a:t>５</a:t>
                      </a:r>
                      <a:r>
                        <a:rPr kumimoji="1" lang="en-US" altLang="ja-JP" sz="1400" dirty="0"/>
                        <a:t>, 6, 7, 8 】</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a:t>・土地改良施設の老朽化への備え</a:t>
                      </a:r>
                      <a:endParaRPr kumimoji="1" lang="en-US" altLang="ja-JP" sz="1400"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a:t>・土地改良施設の機能保全事業の影響</a:t>
                      </a:r>
                      <a:endParaRPr kumimoji="1" lang="en-US" altLang="ja-JP" sz="1400"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a:t>・計画的な事業による施設の若返り</a:t>
                      </a:r>
                      <a:endParaRPr kumimoji="1" lang="en-US" altLang="ja-JP" sz="1400"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a:t>・土地改良施設の更新を念頭においた事業計画</a:t>
                      </a:r>
                      <a:endParaRPr kumimoji="1" lang="en-US" altLang="ja-JP" sz="1400"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a:t>・市町村と連携した事業形態</a:t>
                      </a:r>
                      <a:endParaRPr kumimoji="1" lang="en-US" altLang="ja-JP" sz="1400" dirty="0"/>
                    </a:p>
                    <a:p>
                      <a:pPr marL="0" marR="0" lvl="0" indent="0" algn="l" defTabSz="914400" rtl="0" eaLnBrk="1" fontAlgn="auto" latinLnBrk="0" hangingPunct="1">
                        <a:lnSpc>
                          <a:spcPts val="1000"/>
                        </a:lnSpc>
                        <a:spcBef>
                          <a:spcPts val="0"/>
                        </a:spcBef>
                        <a:spcAft>
                          <a:spcPts val="0"/>
                        </a:spcAft>
                        <a:buClrTx/>
                        <a:buSzTx/>
                        <a:buFontTx/>
                        <a:buNone/>
                        <a:tabLst/>
                        <a:defRPr/>
                      </a:pPr>
                      <a:endParaRPr kumimoji="1" lang="en-US" altLang="ja-JP" sz="1400"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dirty="0"/>
                        <a:t>※</a:t>
                      </a:r>
                      <a:r>
                        <a:rPr kumimoji="1" lang="ja-JP" altLang="en-US" sz="1400" dirty="0"/>
                        <a:t>全ての事例に本比率の指標値有り</a:t>
                      </a:r>
                      <a:endParaRPr kumimoji="1" lang="en-US" altLang="ja-JP" sz="1400" dirty="0"/>
                    </a:p>
                  </a:txBody>
                  <a:tcPr anchor="ctr"/>
                </a:tc>
                <a:extLst>
                  <a:ext uri="{0D108BD9-81ED-4DB2-BD59-A6C34878D82A}">
                    <a16:rowId xmlns:a16="http://schemas.microsoft.com/office/drawing/2014/main" val="1820502327"/>
                  </a:ext>
                </a:extLst>
              </a:tr>
              <a:tr h="1951335">
                <a:tc>
                  <a:txBody>
                    <a:bodyPr/>
                    <a:lstStyle/>
                    <a:p>
                      <a:pPr algn="ctr"/>
                      <a:r>
                        <a:rPr kumimoji="1" lang="ja-JP" altLang="en-US" dirty="0"/>
                        <a:t>算定式</a:t>
                      </a:r>
                    </a:p>
                  </a:txBody>
                  <a:tcPr vert="eaVert" anchor="ctr"/>
                </a:tc>
                <a:tc>
                  <a:txBody>
                    <a:bodyPr/>
                    <a:lstStyle/>
                    <a:p>
                      <a:pPr>
                        <a:lnSpc>
                          <a:spcPts val="1000"/>
                        </a:lnSpc>
                      </a:pPr>
                      <a:r>
                        <a:rPr kumimoji="1" lang="ja-JP" altLang="en-US" sz="1400" dirty="0"/>
                        <a:t>減価償却累計額</a:t>
                      </a:r>
                      <a:endParaRPr kumimoji="1" lang="en-US" altLang="ja-JP" sz="1400" dirty="0"/>
                    </a:p>
                    <a:p>
                      <a:pPr>
                        <a:lnSpc>
                          <a:spcPts val="1000"/>
                        </a:lnSpc>
                      </a:pPr>
                      <a:r>
                        <a:rPr kumimoji="1" lang="en-US" altLang="ja-JP" sz="1400" dirty="0"/>
                        <a:t>                        </a:t>
                      </a:r>
                      <a:r>
                        <a:rPr kumimoji="1" lang="ja-JP" altLang="en-US" sz="1400" dirty="0"/>
                        <a:t>　</a:t>
                      </a:r>
                      <a:r>
                        <a:rPr kumimoji="1" lang="en-US" altLang="ja-JP" sz="1400" dirty="0"/>
                        <a:t>×100 </a:t>
                      </a:r>
                    </a:p>
                    <a:p>
                      <a:pPr>
                        <a:lnSpc>
                          <a:spcPts val="1000"/>
                        </a:lnSpc>
                      </a:pPr>
                      <a:r>
                        <a:rPr kumimoji="1" lang="ja-JP" altLang="en-US" sz="1400" dirty="0"/>
                        <a:t>　 取得価額</a:t>
                      </a:r>
                    </a:p>
                  </a:txBody>
                  <a:tcPr anchor="ctr"/>
                </a:tc>
                <a:tc vMerge="1">
                  <a:txBody>
                    <a:bodyPr/>
                    <a:lstStyle/>
                    <a:p>
                      <a:endParaRPr kumimoji="1" lang="ja-JP" altLang="en-US" dirty="0"/>
                    </a:p>
                  </a:txBody>
                  <a:tcPr/>
                </a:tc>
                <a:extLst>
                  <a:ext uri="{0D108BD9-81ED-4DB2-BD59-A6C34878D82A}">
                    <a16:rowId xmlns:a16="http://schemas.microsoft.com/office/drawing/2014/main" val="217899422"/>
                  </a:ext>
                </a:extLst>
              </a:tr>
              <a:tr h="1962515">
                <a:tc>
                  <a:txBody>
                    <a:bodyPr/>
                    <a:lstStyle/>
                    <a:p>
                      <a:pPr algn="ctr"/>
                      <a:r>
                        <a:rPr kumimoji="1" lang="ja-JP" altLang="en-US" dirty="0"/>
                        <a:t>説　明</a:t>
                      </a:r>
                    </a:p>
                  </a:txBody>
                  <a:tcPr vert="eaVert" anchor="ct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ja-JP" altLang="en-US" sz="1400" b="0" i="0" u="none" strike="noStrike" dirty="0">
                          <a:solidFill>
                            <a:srgbClr val="000000"/>
                          </a:solidFill>
                          <a:effectLst/>
                          <a:latin typeface="游ゴシック" panose="020B0400000000000000" pitchFamily="50" charset="-128"/>
                          <a:ea typeface="+mn-ea"/>
                        </a:rPr>
                        <a:t>耐用年数に対して土地改良施設の取得からどの程度使用しているかを示す指標</a:t>
                      </a:r>
                      <a:endParaRPr lang="en-US" altLang="ja-JP" sz="1400" b="0" i="0" u="none" strike="noStrike" dirty="0">
                        <a:solidFill>
                          <a:srgbClr val="000000"/>
                        </a:solidFill>
                        <a:effectLst/>
                        <a:latin typeface="游ゴシック" panose="020B0400000000000000" pitchFamily="50" charset="-128"/>
                        <a:ea typeface="+mn-ea"/>
                      </a:endParaRPr>
                    </a:p>
                  </a:txBody>
                  <a:tcPr anchor="ctr"/>
                </a:tc>
                <a:tc vMerge="1">
                  <a:txBody>
                    <a:bodyPr/>
                    <a:lstStyle/>
                    <a:p>
                      <a:endParaRPr kumimoji="1" lang="ja-JP" altLang="en-US" dirty="0"/>
                    </a:p>
                  </a:txBody>
                  <a:tcPr/>
                </a:tc>
                <a:extLst>
                  <a:ext uri="{0D108BD9-81ED-4DB2-BD59-A6C34878D82A}">
                    <a16:rowId xmlns:a16="http://schemas.microsoft.com/office/drawing/2014/main" val="264505316"/>
                  </a:ext>
                </a:extLst>
              </a:tr>
            </a:tbl>
          </a:graphicData>
        </a:graphic>
      </p:graphicFrame>
      <p:sp>
        <p:nvSpPr>
          <p:cNvPr id="3" name="スライド番号プレースホルダー 2">
            <a:extLst>
              <a:ext uri="{FF2B5EF4-FFF2-40B4-BE49-F238E27FC236}">
                <a16:creationId xmlns:a16="http://schemas.microsoft.com/office/drawing/2014/main" id="{56EA8400-C3BF-4BD9-9074-46B9F7158A97}"/>
              </a:ext>
            </a:extLst>
          </p:cNvPr>
          <p:cNvSpPr>
            <a:spLocks noGrp="1"/>
          </p:cNvSpPr>
          <p:nvPr>
            <p:ph type="sldNum" sz="quarter" idx="12"/>
          </p:nvPr>
        </p:nvSpPr>
        <p:spPr/>
        <p:txBody>
          <a:bodyPr/>
          <a:lstStyle/>
          <a:p>
            <a:fld id="{D0493EAD-98C2-43FC-AC56-FA71A07A685E}" type="slidenum">
              <a:rPr kumimoji="1" lang="ja-JP" altLang="en-US" smtClean="0"/>
              <a:t>14</a:t>
            </a:fld>
            <a:endParaRPr kumimoji="1" lang="ja-JP" altLang="en-US"/>
          </a:p>
        </p:txBody>
      </p:sp>
      <p:cxnSp>
        <p:nvCxnSpPr>
          <p:cNvPr id="4" name="直線コネクタ 3">
            <a:extLst>
              <a:ext uri="{FF2B5EF4-FFF2-40B4-BE49-F238E27FC236}">
                <a16:creationId xmlns:a16="http://schemas.microsoft.com/office/drawing/2014/main" id="{069727FF-6EA0-4467-97E5-78B865551589}"/>
              </a:ext>
            </a:extLst>
          </p:cNvPr>
          <p:cNvCxnSpPr>
            <a:cxnSpLocks/>
          </p:cNvCxnSpPr>
          <p:nvPr/>
        </p:nvCxnSpPr>
        <p:spPr>
          <a:xfrm>
            <a:off x="713064" y="3546446"/>
            <a:ext cx="1375795" cy="0"/>
          </a:xfrm>
          <a:prstGeom prst="line">
            <a:avLst/>
          </a:prstGeom>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77644161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表 6">
            <a:extLst>
              <a:ext uri="{FF2B5EF4-FFF2-40B4-BE49-F238E27FC236}">
                <a16:creationId xmlns:a16="http://schemas.microsoft.com/office/drawing/2014/main" id="{AAE278F2-383D-4A17-A171-220C34EEF5D0}"/>
              </a:ext>
            </a:extLst>
          </p:cNvPr>
          <p:cNvGraphicFramePr>
            <a:graphicFrameLocks noGrp="1"/>
          </p:cNvGraphicFramePr>
          <p:nvPr>
            <p:extLst>
              <p:ext uri="{D42A27DB-BD31-4B8C-83A1-F6EECF244321}">
                <p14:modId xmlns:p14="http://schemas.microsoft.com/office/powerpoint/2010/main" val="3505905304"/>
              </p:ext>
            </p:extLst>
          </p:nvPr>
        </p:nvGraphicFramePr>
        <p:xfrm>
          <a:off x="179917" y="346879"/>
          <a:ext cx="8784166" cy="6192034"/>
        </p:xfrm>
        <a:graphic>
          <a:graphicData uri="http://schemas.openxmlformats.org/drawingml/2006/table">
            <a:tbl>
              <a:tblPr firstRow="1" bandRow="1">
                <a:tableStyleId>{00A15C55-8517-42AA-B614-E9B94910E393}</a:tableStyleId>
              </a:tblPr>
              <a:tblGrid>
                <a:gridCol w="481472">
                  <a:extLst>
                    <a:ext uri="{9D8B030D-6E8A-4147-A177-3AD203B41FA5}">
                      <a16:colId xmlns:a16="http://schemas.microsoft.com/office/drawing/2014/main" val="1937167132"/>
                    </a:ext>
                  </a:extLst>
                </a:gridCol>
                <a:gridCol w="2188820">
                  <a:extLst>
                    <a:ext uri="{9D8B030D-6E8A-4147-A177-3AD203B41FA5}">
                      <a16:colId xmlns:a16="http://schemas.microsoft.com/office/drawing/2014/main" val="3760785224"/>
                    </a:ext>
                  </a:extLst>
                </a:gridCol>
                <a:gridCol w="6113874">
                  <a:extLst>
                    <a:ext uri="{9D8B030D-6E8A-4147-A177-3AD203B41FA5}">
                      <a16:colId xmlns:a16="http://schemas.microsoft.com/office/drawing/2014/main" val="1355667508"/>
                    </a:ext>
                  </a:extLst>
                </a:gridCol>
              </a:tblGrid>
              <a:tr h="419141">
                <a:tc gridSpan="2">
                  <a:txBody>
                    <a:bodyPr/>
                    <a:lstStyle/>
                    <a:p>
                      <a:pPr algn="ctr"/>
                      <a:r>
                        <a:rPr kumimoji="1" lang="ja-JP" altLang="en-US" sz="1400" dirty="0"/>
                        <a:t>安全性分析－６</a:t>
                      </a:r>
                    </a:p>
                  </a:txBody>
                  <a:tcPr anchor="ctr"/>
                </a:tc>
                <a:tc hMerge="1">
                  <a:txBody>
                    <a:bodyPr/>
                    <a:lstStyle/>
                    <a:p>
                      <a:endParaRPr kumimoji="1" lang="ja-JP" altLang="en-US" dirty="0"/>
                    </a:p>
                  </a:txBody>
                  <a:tcPr/>
                </a:tc>
                <a:tc>
                  <a:txBody>
                    <a:bodyPr/>
                    <a:lstStyle/>
                    <a:p>
                      <a:pPr algn="ctr"/>
                      <a:r>
                        <a:rPr kumimoji="1" lang="ja-JP" altLang="en-US" sz="1400" dirty="0"/>
                        <a:t>指　標　の　視　点</a:t>
                      </a:r>
                    </a:p>
                  </a:txBody>
                  <a:tcPr anchor="ctr"/>
                </a:tc>
                <a:extLst>
                  <a:ext uri="{0D108BD9-81ED-4DB2-BD59-A6C34878D82A}">
                    <a16:rowId xmlns:a16="http://schemas.microsoft.com/office/drawing/2014/main" val="474638667"/>
                  </a:ext>
                </a:extLst>
              </a:tr>
              <a:tr h="1859043">
                <a:tc>
                  <a:txBody>
                    <a:bodyPr/>
                    <a:lstStyle/>
                    <a:p>
                      <a:pPr algn="ctr"/>
                      <a:r>
                        <a:rPr kumimoji="1" lang="ja-JP" altLang="en-US" dirty="0"/>
                        <a:t>指標名</a:t>
                      </a:r>
                    </a:p>
                  </a:txBody>
                  <a:tcPr vert="eaVert" anchor="ct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zh-TW" altLang="en-US" sz="1800" b="1" u="sng" strike="noStrike" dirty="0">
                          <a:effectLst/>
                          <a:latin typeface="游ゴシック" panose="020B0400000000000000" pitchFamily="50" charset="-128"/>
                          <a:ea typeface="游ゴシック" panose="020B0400000000000000" pitchFamily="50" charset="-128"/>
                        </a:rPr>
                        <a:t>固定資産取得</a:t>
                      </a:r>
                      <a:endParaRPr lang="en-US" altLang="zh-TW" sz="1800" b="1" u="sng" strike="noStrike" dirty="0">
                        <a:effectLst/>
                        <a:latin typeface="游ゴシック" panose="020B0400000000000000" pitchFamily="50" charset="-128"/>
                        <a:ea typeface="游ゴシック" panose="020B0400000000000000" pitchFamily="50" charset="-128"/>
                      </a:endParaRPr>
                    </a:p>
                    <a:p>
                      <a:pPr marL="0" marR="0" lvl="0" indent="0" algn="l" defTabSz="685800" rtl="0" eaLnBrk="1" fontAlgn="auto" latinLnBrk="0" hangingPunct="1">
                        <a:lnSpc>
                          <a:spcPct val="100000"/>
                        </a:lnSpc>
                        <a:spcBef>
                          <a:spcPts val="0"/>
                        </a:spcBef>
                        <a:spcAft>
                          <a:spcPts val="0"/>
                        </a:spcAft>
                        <a:buClrTx/>
                        <a:buSzTx/>
                        <a:buFontTx/>
                        <a:buNone/>
                        <a:tabLst/>
                        <a:defRPr/>
                      </a:pPr>
                      <a:r>
                        <a:rPr lang="zh-TW" altLang="en-US" sz="1800" b="1" u="sng" strike="noStrike" dirty="0">
                          <a:effectLst/>
                          <a:latin typeface="游ゴシック" panose="020B0400000000000000" pitchFamily="50" charset="-128"/>
                          <a:ea typeface="游ゴシック" panose="020B0400000000000000" pitchFamily="50" charset="-128"/>
                        </a:rPr>
                        <a:t>借入金比率</a:t>
                      </a:r>
                      <a:endParaRPr lang="zh-TW" altLang="en-US" sz="1800" b="1" i="0" u="sng" strike="noStrike" dirty="0">
                        <a:solidFill>
                          <a:srgbClr val="000000"/>
                        </a:solidFill>
                        <a:effectLst/>
                        <a:latin typeface="游ゴシック" panose="020B0400000000000000" pitchFamily="50" charset="-128"/>
                        <a:ea typeface="游ゴシック" panose="020B0400000000000000" pitchFamily="50" charset="-128"/>
                      </a:endParaRPr>
                    </a:p>
                  </a:txBody>
                  <a:tcPr anchor="ctr"/>
                </a:tc>
                <a:tc rowSpan="3">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a:t>この指標では、固定資産を得るためにどの程度の借入をしているのかを確認できます。数値が低いほど、固定資産を得るための借入が少ないことを示します。</a:t>
                      </a:r>
                      <a:endParaRPr kumimoji="1" lang="en-US" altLang="ja-JP" sz="1400"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a:t>土地改良区では、主に所有、受託している土地改良施設にどの程度借入金の償還が残っているかによってこの比率に影響があります。</a:t>
                      </a:r>
                      <a:endParaRPr kumimoji="1" lang="en-US" altLang="ja-JP" sz="1400" dirty="0"/>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400"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a:t>借入金はないに越したことはありませんが、行っている事業の性格を併せて考えれば、借入金は必要経費と見ることもできます。本比率が高いからといって必ずしも土地改良区の運営に影響を及ぼすものではありませんが、借入金の確実な償還ができているかは注視する必要があります。</a:t>
                      </a:r>
                      <a:endParaRPr kumimoji="1" lang="en-US" altLang="ja-JP" sz="1400"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a:t>また、償還の原資を賦課金により賄っている場合は、その納付状況（賦課金納付率、不納欠損比率）にも注意を払うことが必要です。</a:t>
                      </a:r>
                      <a:endParaRPr kumimoji="1" lang="en-US" altLang="ja-JP" sz="1400" dirty="0"/>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400" dirty="0"/>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400"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dirty="0"/>
                        <a:t>【</a:t>
                      </a:r>
                      <a:r>
                        <a:rPr kumimoji="1" lang="ja-JP" altLang="en-US" sz="1400" dirty="0"/>
                        <a:t>参考：事例１</a:t>
                      </a:r>
                      <a:r>
                        <a:rPr kumimoji="1" lang="en-US" altLang="ja-JP" sz="1400" dirty="0"/>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a:t>・多額の借入金の影響</a:t>
                      </a:r>
                      <a:endParaRPr kumimoji="1" lang="en-US" altLang="ja-JP" sz="1400" dirty="0"/>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400"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dirty="0"/>
                        <a:t>※</a:t>
                      </a:r>
                      <a:r>
                        <a:rPr kumimoji="1" lang="ja-JP" altLang="en-US" sz="1400" dirty="0"/>
                        <a:t>事例４</a:t>
                      </a:r>
                      <a:r>
                        <a:rPr kumimoji="1" lang="en-US" altLang="ja-JP" sz="1400" dirty="0"/>
                        <a:t>,</a:t>
                      </a:r>
                      <a:r>
                        <a:rPr kumimoji="1" lang="ja-JP" altLang="en-US" sz="1400" dirty="0"/>
                        <a:t>７にも本比率の指標値有り</a:t>
                      </a:r>
                    </a:p>
                  </a:txBody>
                  <a:tcPr anchor="ctr"/>
                </a:tc>
                <a:extLst>
                  <a:ext uri="{0D108BD9-81ED-4DB2-BD59-A6C34878D82A}">
                    <a16:rowId xmlns:a16="http://schemas.microsoft.com/office/drawing/2014/main" val="1820502327"/>
                  </a:ext>
                </a:extLst>
              </a:tr>
              <a:tr h="1951335">
                <a:tc>
                  <a:txBody>
                    <a:bodyPr/>
                    <a:lstStyle/>
                    <a:p>
                      <a:pPr algn="ctr"/>
                      <a:r>
                        <a:rPr kumimoji="1" lang="ja-JP" altLang="en-US" dirty="0"/>
                        <a:t>算定式</a:t>
                      </a:r>
                    </a:p>
                  </a:txBody>
                  <a:tcPr vert="eaVert" anchor="ctr"/>
                </a:tc>
                <a:tc>
                  <a:txBody>
                    <a:bodyPr/>
                    <a:lstStyle/>
                    <a:p>
                      <a:pPr marL="0" marR="0" lvl="0" indent="0" algn="l" defTabSz="685800" rtl="0" eaLnBrk="1" fontAlgn="auto" latinLnBrk="0" hangingPunct="1">
                        <a:lnSpc>
                          <a:spcPts val="1000"/>
                        </a:lnSpc>
                        <a:spcBef>
                          <a:spcPts val="0"/>
                        </a:spcBef>
                        <a:spcAft>
                          <a:spcPts val="0"/>
                        </a:spcAft>
                        <a:buClrTx/>
                        <a:buSzTx/>
                        <a:buFontTx/>
                        <a:buNone/>
                        <a:tabLst/>
                        <a:defRPr/>
                      </a:pPr>
                      <a:r>
                        <a:rPr lang="zh-TW" altLang="en-US" sz="1400" u="none" strike="noStrike" dirty="0">
                          <a:effectLst/>
                          <a:latin typeface="游ゴシック" panose="020B0400000000000000" pitchFamily="50" charset="-128"/>
                          <a:ea typeface="游ゴシック" panose="020B0400000000000000" pitchFamily="50" charset="-128"/>
                        </a:rPr>
                        <a:t>各種借入金残高</a:t>
                      </a:r>
                      <a:endParaRPr lang="en-US" altLang="zh-TW" sz="1400" u="none" strike="noStrike" dirty="0">
                        <a:effectLst/>
                        <a:latin typeface="游ゴシック" panose="020B0400000000000000" pitchFamily="50" charset="-128"/>
                        <a:ea typeface="游ゴシック" panose="020B0400000000000000" pitchFamily="50" charset="-128"/>
                      </a:endParaRPr>
                    </a:p>
                    <a:p>
                      <a:pPr marL="0" marR="0" lvl="0" indent="0" algn="l" defTabSz="685800" rtl="0" eaLnBrk="1" fontAlgn="auto" latinLnBrk="0" hangingPunct="1">
                        <a:lnSpc>
                          <a:spcPts val="1000"/>
                        </a:lnSpc>
                        <a:spcBef>
                          <a:spcPts val="0"/>
                        </a:spcBef>
                        <a:spcAft>
                          <a:spcPts val="0"/>
                        </a:spcAft>
                        <a:buClrTx/>
                        <a:buSzTx/>
                        <a:buFontTx/>
                        <a:buNone/>
                        <a:tabLst/>
                        <a:defRPr/>
                      </a:pPr>
                      <a:r>
                        <a:rPr lang="en-US" altLang="ja-JP" sz="1400" u="none" strike="noStrike" dirty="0">
                          <a:effectLst/>
                          <a:latin typeface="游ゴシック" panose="020B0400000000000000" pitchFamily="50" charset="-128"/>
                          <a:ea typeface="游ゴシック" panose="020B0400000000000000" pitchFamily="50" charset="-128"/>
                        </a:rPr>
                        <a:t>                           ×100</a:t>
                      </a:r>
                      <a:endParaRPr lang="en-US" altLang="zh-TW" sz="1400" u="none" strike="noStrike" dirty="0">
                        <a:effectLst/>
                        <a:latin typeface="游ゴシック" panose="020B0400000000000000" pitchFamily="50" charset="-128"/>
                        <a:ea typeface="游ゴシック" panose="020B0400000000000000" pitchFamily="50" charset="-128"/>
                      </a:endParaRPr>
                    </a:p>
                    <a:p>
                      <a:pPr marL="0" marR="0" lvl="0" indent="0" algn="l" defTabSz="685800" rtl="0" eaLnBrk="1" fontAlgn="auto" latinLnBrk="0" hangingPunct="1">
                        <a:lnSpc>
                          <a:spcPts val="1000"/>
                        </a:lnSpc>
                        <a:spcBef>
                          <a:spcPts val="0"/>
                        </a:spcBef>
                        <a:spcAft>
                          <a:spcPts val="0"/>
                        </a:spcAft>
                        <a:buClrTx/>
                        <a:buSzTx/>
                        <a:buFontTx/>
                        <a:buNone/>
                        <a:tabLst/>
                        <a:defRPr/>
                      </a:pPr>
                      <a:r>
                        <a:rPr lang="zh-TW" altLang="en-US" sz="1400" u="none" strike="noStrike" dirty="0">
                          <a:effectLst/>
                          <a:latin typeface="游ゴシック" panose="020B0400000000000000" pitchFamily="50" charset="-128"/>
                          <a:ea typeface="游ゴシック" panose="020B0400000000000000" pitchFamily="50" charset="-128"/>
                        </a:rPr>
                        <a:t>  固定資産合計</a:t>
                      </a:r>
                      <a:endParaRPr lang="en-US" altLang="zh-TW" sz="14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anchor="ctr"/>
                </a:tc>
                <a:tc vMerge="1">
                  <a:txBody>
                    <a:bodyPr/>
                    <a:lstStyle/>
                    <a:p>
                      <a:endParaRPr kumimoji="1" lang="ja-JP" altLang="en-US" dirty="0"/>
                    </a:p>
                  </a:txBody>
                  <a:tcPr/>
                </a:tc>
                <a:extLst>
                  <a:ext uri="{0D108BD9-81ED-4DB2-BD59-A6C34878D82A}">
                    <a16:rowId xmlns:a16="http://schemas.microsoft.com/office/drawing/2014/main" val="217899422"/>
                  </a:ext>
                </a:extLst>
              </a:tr>
              <a:tr h="1962515">
                <a:tc>
                  <a:txBody>
                    <a:bodyPr/>
                    <a:lstStyle/>
                    <a:p>
                      <a:pPr algn="ctr"/>
                      <a:r>
                        <a:rPr kumimoji="1" lang="ja-JP" altLang="en-US" dirty="0"/>
                        <a:t>説　明</a:t>
                      </a:r>
                    </a:p>
                  </a:txBody>
                  <a:tcPr vert="eaVert" anchor="ct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ja-JP" altLang="en-US" sz="1400" b="0" i="0" u="none" strike="noStrike" dirty="0">
                          <a:solidFill>
                            <a:srgbClr val="000000"/>
                          </a:solidFill>
                          <a:effectLst/>
                          <a:latin typeface="游ゴシック" panose="020B0400000000000000" pitchFamily="50" charset="-128"/>
                          <a:ea typeface="+mn-ea"/>
                        </a:rPr>
                        <a:t>固定資産取得のうち借入金がどれくらいの割合があるのかを示す指標</a:t>
                      </a:r>
                      <a:endParaRPr lang="en-US" altLang="zh-TW" sz="14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anchor="ctr"/>
                </a:tc>
                <a:tc vMerge="1">
                  <a:txBody>
                    <a:bodyPr/>
                    <a:lstStyle/>
                    <a:p>
                      <a:endParaRPr kumimoji="1" lang="ja-JP" altLang="en-US" dirty="0"/>
                    </a:p>
                  </a:txBody>
                  <a:tcPr/>
                </a:tc>
                <a:extLst>
                  <a:ext uri="{0D108BD9-81ED-4DB2-BD59-A6C34878D82A}">
                    <a16:rowId xmlns:a16="http://schemas.microsoft.com/office/drawing/2014/main" val="264505316"/>
                  </a:ext>
                </a:extLst>
              </a:tr>
            </a:tbl>
          </a:graphicData>
        </a:graphic>
      </p:graphicFrame>
      <p:sp>
        <p:nvSpPr>
          <p:cNvPr id="3" name="スライド番号プレースホルダー 2">
            <a:extLst>
              <a:ext uri="{FF2B5EF4-FFF2-40B4-BE49-F238E27FC236}">
                <a16:creationId xmlns:a16="http://schemas.microsoft.com/office/drawing/2014/main" id="{56EA8400-C3BF-4BD9-9074-46B9F7158A97}"/>
              </a:ext>
            </a:extLst>
          </p:cNvPr>
          <p:cNvSpPr>
            <a:spLocks noGrp="1"/>
          </p:cNvSpPr>
          <p:nvPr>
            <p:ph type="sldNum" sz="quarter" idx="12"/>
          </p:nvPr>
        </p:nvSpPr>
        <p:spPr/>
        <p:txBody>
          <a:bodyPr/>
          <a:lstStyle/>
          <a:p>
            <a:fld id="{D0493EAD-98C2-43FC-AC56-FA71A07A685E}" type="slidenum">
              <a:rPr kumimoji="1" lang="ja-JP" altLang="en-US" smtClean="0"/>
              <a:t>15</a:t>
            </a:fld>
            <a:endParaRPr kumimoji="1" lang="ja-JP" altLang="en-US"/>
          </a:p>
        </p:txBody>
      </p:sp>
      <p:cxnSp>
        <p:nvCxnSpPr>
          <p:cNvPr id="4" name="直線コネクタ 3">
            <a:extLst>
              <a:ext uri="{FF2B5EF4-FFF2-40B4-BE49-F238E27FC236}">
                <a16:creationId xmlns:a16="http://schemas.microsoft.com/office/drawing/2014/main" id="{ACE2025A-BFE2-49EC-A977-513DCA1D3A69}"/>
              </a:ext>
            </a:extLst>
          </p:cNvPr>
          <p:cNvCxnSpPr>
            <a:cxnSpLocks/>
          </p:cNvCxnSpPr>
          <p:nvPr/>
        </p:nvCxnSpPr>
        <p:spPr>
          <a:xfrm>
            <a:off x="713064" y="3546446"/>
            <a:ext cx="1375795" cy="0"/>
          </a:xfrm>
          <a:prstGeom prst="line">
            <a:avLst/>
          </a:prstGeom>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384258521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表 6">
            <a:extLst>
              <a:ext uri="{FF2B5EF4-FFF2-40B4-BE49-F238E27FC236}">
                <a16:creationId xmlns:a16="http://schemas.microsoft.com/office/drawing/2014/main" id="{AAE278F2-383D-4A17-A171-220C34EEF5D0}"/>
              </a:ext>
            </a:extLst>
          </p:cNvPr>
          <p:cNvGraphicFramePr>
            <a:graphicFrameLocks noGrp="1"/>
          </p:cNvGraphicFramePr>
          <p:nvPr>
            <p:extLst>
              <p:ext uri="{D42A27DB-BD31-4B8C-83A1-F6EECF244321}">
                <p14:modId xmlns:p14="http://schemas.microsoft.com/office/powerpoint/2010/main" val="1209730259"/>
              </p:ext>
            </p:extLst>
          </p:nvPr>
        </p:nvGraphicFramePr>
        <p:xfrm>
          <a:off x="179917" y="346879"/>
          <a:ext cx="8784166" cy="6192034"/>
        </p:xfrm>
        <a:graphic>
          <a:graphicData uri="http://schemas.openxmlformats.org/drawingml/2006/table">
            <a:tbl>
              <a:tblPr firstRow="1" bandRow="1">
                <a:tableStyleId>{00A15C55-8517-42AA-B614-E9B94910E393}</a:tableStyleId>
              </a:tblPr>
              <a:tblGrid>
                <a:gridCol w="481472">
                  <a:extLst>
                    <a:ext uri="{9D8B030D-6E8A-4147-A177-3AD203B41FA5}">
                      <a16:colId xmlns:a16="http://schemas.microsoft.com/office/drawing/2014/main" val="1937167132"/>
                    </a:ext>
                  </a:extLst>
                </a:gridCol>
                <a:gridCol w="2188820">
                  <a:extLst>
                    <a:ext uri="{9D8B030D-6E8A-4147-A177-3AD203B41FA5}">
                      <a16:colId xmlns:a16="http://schemas.microsoft.com/office/drawing/2014/main" val="3760785224"/>
                    </a:ext>
                  </a:extLst>
                </a:gridCol>
                <a:gridCol w="6113874">
                  <a:extLst>
                    <a:ext uri="{9D8B030D-6E8A-4147-A177-3AD203B41FA5}">
                      <a16:colId xmlns:a16="http://schemas.microsoft.com/office/drawing/2014/main" val="1355667508"/>
                    </a:ext>
                  </a:extLst>
                </a:gridCol>
              </a:tblGrid>
              <a:tr h="419141">
                <a:tc gridSpan="2">
                  <a:txBody>
                    <a:bodyPr/>
                    <a:lstStyle/>
                    <a:p>
                      <a:pPr algn="ctr"/>
                      <a:r>
                        <a:rPr kumimoji="1" lang="ja-JP" altLang="en-US" sz="1400" dirty="0"/>
                        <a:t>安全性分析－７</a:t>
                      </a:r>
                    </a:p>
                  </a:txBody>
                  <a:tcPr anchor="ctr"/>
                </a:tc>
                <a:tc hMerge="1">
                  <a:txBody>
                    <a:bodyPr/>
                    <a:lstStyle/>
                    <a:p>
                      <a:endParaRPr kumimoji="1" lang="ja-JP" altLang="en-US" dirty="0"/>
                    </a:p>
                  </a:txBody>
                  <a:tcPr/>
                </a:tc>
                <a:tc>
                  <a:txBody>
                    <a:bodyPr/>
                    <a:lstStyle/>
                    <a:p>
                      <a:pPr algn="ctr"/>
                      <a:r>
                        <a:rPr kumimoji="1" lang="ja-JP" altLang="en-US" sz="1400" dirty="0"/>
                        <a:t>指　標　の　視　点</a:t>
                      </a:r>
                    </a:p>
                  </a:txBody>
                  <a:tcPr anchor="ctr"/>
                </a:tc>
                <a:extLst>
                  <a:ext uri="{0D108BD9-81ED-4DB2-BD59-A6C34878D82A}">
                    <a16:rowId xmlns:a16="http://schemas.microsoft.com/office/drawing/2014/main" val="474638667"/>
                  </a:ext>
                </a:extLst>
              </a:tr>
              <a:tr h="1859043">
                <a:tc>
                  <a:txBody>
                    <a:bodyPr/>
                    <a:lstStyle/>
                    <a:p>
                      <a:pPr algn="ctr"/>
                      <a:r>
                        <a:rPr kumimoji="1" lang="ja-JP" altLang="en-US" dirty="0"/>
                        <a:t>指標名</a:t>
                      </a:r>
                    </a:p>
                  </a:txBody>
                  <a:tcPr vert="eaVert" anchor="ct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zh-TW" altLang="en-US" sz="1800" b="1" u="sng" strike="noStrike" dirty="0">
                          <a:effectLst/>
                          <a:latin typeface="游ゴシック" panose="020B0400000000000000" pitchFamily="50" charset="-128"/>
                          <a:ea typeface="游ゴシック" panose="020B0400000000000000" pitchFamily="50" charset="-128"/>
                        </a:rPr>
                        <a:t>総資産借入金比率</a:t>
                      </a:r>
                      <a:endParaRPr lang="zh-TW" altLang="en-US" sz="1800" b="1" i="0" u="sng" strike="noStrike" dirty="0">
                        <a:solidFill>
                          <a:srgbClr val="000000"/>
                        </a:solidFill>
                        <a:effectLst/>
                        <a:latin typeface="游ゴシック" panose="020B0400000000000000" pitchFamily="50" charset="-128"/>
                        <a:ea typeface="游ゴシック" panose="020B0400000000000000" pitchFamily="50" charset="-128"/>
                      </a:endParaRPr>
                    </a:p>
                  </a:txBody>
                  <a:tcPr anchor="ctr"/>
                </a:tc>
                <a:tc rowSpan="3">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a:t>この指標では、土地改良区の資産全体に対してどの程度の借入があるのかを確認できます。安全性分析－</a:t>
                      </a:r>
                      <a:r>
                        <a:rPr kumimoji="1" lang="ja-JP" altLang="en-US" sz="1400" dirty="0">
                          <a:latin typeface="+mn-ea"/>
                          <a:ea typeface="+mn-ea"/>
                        </a:rPr>
                        <a:t>６「</a:t>
                      </a:r>
                      <a:r>
                        <a:rPr kumimoji="1" lang="ja-JP" altLang="en-US" sz="1400" dirty="0"/>
                        <a:t>固定資産取得借入金比率」よりも資産の範囲が広がるので、比率としては固定資産取得借入金比率よりも低く現れます。</a:t>
                      </a:r>
                      <a:endParaRPr kumimoji="1" lang="en-US" altLang="ja-JP" sz="1400" dirty="0"/>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400"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a:t>本比率が高くなればなるほど、借入金返済の負担が増加しますし、併せて支払利息も増加します。本比率が高いからといって必ずしも土地改良区の運営に影響を及ぼすものではありませんが、借入金の存在は新規の投資意欲に影響することも考えられますので、借入金の確実な償還ができているかを注視する必要があります。</a:t>
                      </a:r>
                      <a:endParaRPr kumimoji="1" lang="en-US" altLang="ja-JP" sz="1400" dirty="0"/>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400"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a:t>土地改良区は施設更新や</a:t>
                      </a:r>
                      <a:r>
                        <a:rPr kumimoji="1" lang="ja-JP" altLang="en-US" sz="1400" dirty="0" err="1"/>
                        <a:t>ほ</a:t>
                      </a:r>
                      <a:r>
                        <a:rPr kumimoji="1" lang="ja-JP" altLang="en-US" sz="1400" dirty="0"/>
                        <a:t>場整備のために新規投資も必要ですので、現在だけではなく、将来の財務状態を想定して分析の視点を広げることも大切です。</a:t>
                      </a:r>
                      <a:endParaRPr kumimoji="1" lang="en-US" altLang="ja-JP" sz="1400" dirty="0"/>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400"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dirty="0"/>
                        <a:t>【</a:t>
                      </a:r>
                      <a:r>
                        <a:rPr kumimoji="1" lang="ja-JP" altLang="en-US" sz="1400" dirty="0"/>
                        <a:t>参考：事例１</a:t>
                      </a:r>
                      <a:r>
                        <a:rPr kumimoji="1" lang="en-US" altLang="ja-JP" sz="1400" dirty="0"/>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a:t>・多額の借入金の影響</a:t>
                      </a:r>
                      <a:endParaRPr kumimoji="1" lang="en-US" altLang="ja-JP" sz="1400" dirty="0"/>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400"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dirty="0"/>
                        <a:t>※</a:t>
                      </a:r>
                      <a:r>
                        <a:rPr kumimoji="1" lang="ja-JP" altLang="en-US" sz="1400" dirty="0"/>
                        <a:t>事例４</a:t>
                      </a:r>
                      <a:r>
                        <a:rPr kumimoji="1" lang="en-US" altLang="ja-JP" sz="1400" dirty="0"/>
                        <a:t>,</a:t>
                      </a:r>
                      <a:r>
                        <a:rPr kumimoji="1" lang="ja-JP" altLang="en-US" sz="1400" dirty="0"/>
                        <a:t>７にも本比率の指標値有り</a:t>
                      </a:r>
                    </a:p>
                  </a:txBody>
                  <a:tcPr anchor="ctr"/>
                </a:tc>
                <a:extLst>
                  <a:ext uri="{0D108BD9-81ED-4DB2-BD59-A6C34878D82A}">
                    <a16:rowId xmlns:a16="http://schemas.microsoft.com/office/drawing/2014/main" val="1820502327"/>
                  </a:ext>
                </a:extLst>
              </a:tr>
              <a:tr h="1951335">
                <a:tc>
                  <a:txBody>
                    <a:bodyPr/>
                    <a:lstStyle/>
                    <a:p>
                      <a:pPr algn="ctr"/>
                      <a:r>
                        <a:rPr kumimoji="1" lang="ja-JP" altLang="en-US" dirty="0"/>
                        <a:t>算定式</a:t>
                      </a:r>
                    </a:p>
                  </a:txBody>
                  <a:tcPr vert="eaVert" anchor="ctr"/>
                </a:tc>
                <a:tc>
                  <a:txBody>
                    <a:bodyPr/>
                    <a:lstStyle/>
                    <a:p>
                      <a:pPr marL="0" marR="0" lvl="0" indent="0" algn="l" defTabSz="685800" rtl="0" eaLnBrk="1" fontAlgn="auto" latinLnBrk="0" hangingPunct="1">
                        <a:lnSpc>
                          <a:spcPts val="1000"/>
                        </a:lnSpc>
                        <a:spcBef>
                          <a:spcPts val="0"/>
                        </a:spcBef>
                        <a:spcAft>
                          <a:spcPts val="0"/>
                        </a:spcAft>
                        <a:buClrTx/>
                        <a:buSzTx/>
                        <a:buFontTx/>
                        <a:buNone/>
                        <a:tabLst/>
                        <a:defRPr/>
                      </a:pPr>
                      <a:r>
                        <a:rPr lang="zh-TW" altLang="en-US" sz="1400" u="none" strike="noStrike" dirty="0">
                          <a:effectLst/>
                          <a:latin typeface="游ゴシック" panose="020B0400000000000000" pitchFamily="50" charset="-128"/>
                          <a:ea typeface="游ゴシック" panose="020B0400000000000000" pitchFamily="50" charset="-128"/>
                        </a:rPr>
                        <a:t>各種借入金残高</a:t>
                      </a:r>
                      <a:endParaRPr lang="en-US" altLang="zh-TW" sz="1400" u="none" strike="noStrike" dirty="0">
                        <a:effectLst/>
                        <a:latin typeface="游ゴシック" panose="020B0400000000000000" pitchFamily="50" charset="-128"/>
                        <a:ea typeface="游ゴシック" panose="020B0400000000000000" pitchFamily="50" charset="-128"/>
                      </a:endParaRPr>
                    </a:p>
                    <a:p>
                      <a:pPr marL="0" marR="0" lvl="0" indent="0" algn="l" defTabSz="685800" rtl="0" eaLnBrk="1" fontAlgn="auto" latinLnBrk="0" hangingPunct="1">
                        <a:lnSpc>
                          <a:spcPts val="1000"/>
                        </a:lnSpc>
                        <a:spcBef>
                          <a:spcPts val="0"/>
                        </a:spcBef>
                        <a:spcAft>
                          <a:spcPts val="0"/>
                        </a:spcAft>
                        <a:buClrTx/>
                        <a:buSzTx/>
                        <a:buFontTx/>
                        <a:buNone/>
                        <a:tabLst/>
                        <a:defRPr/>
                      </a:pPr>
                      <a:r>
                        <a:rPr lang="en-US" altLang="ja-JP" sz="1400" u="none" strike="noStrike" dirty="0">
                          <a:effectLst/>
                          <a:latin typeface="游ゴシック" panose="020B0400000000000000" pitchFamily="50" charset="-128"/>
                          <a:ea typeface="游ゴシック" panose="020B0400000000000000" pitchFamily="50" charset="-128"/>
                        </a:rPr>
                        <a:t>                           ×100</a:t>
                      </a:r>
                      <a:endParaRPr lang="en-US" altLang="zh-TW" sz="1400" u="none" strike="noStrike" dirty="0">
                        <a:effectLst/>
                        <a:latin typeface="游ゴシック" panose="020B0400000000000000" pitchFamily="50" charset="-128"/>
                        <a:ea typeface="游ゴシック" panose="020B0400000000000000" pitchFamily="50" charset="-128"/>
                      </a:endParaRPr>
                    </a:p>
                    <a:p>
                      <a:pPr marL="0" marR="0" lvl="0" indent="0" algn="l" defTabSz="685800" rtl="0" eaLnBrk="1" fontAlgn="auto" latinLnBrk="0" hangingPunct="1">
                        <a:lnSpc>
                          <a:spcPts val="1000"/>
                        </a:lnSpc>
                        <a:spcBef>
                          <a:spcPts val="0"/>
                        </a:spcBef>
                        <a:spcAft>
                          <a:spcPts val="0"/>
                        </a:spcAft>
                        <a:buClrTx/>
                        <a:buSzTx/>
                        <a:buFontTx/>
                        <a:buNone/>
                        <a:tabLst/>
                        <a:defRPr/>
                      </a:pPr>
                      <a:r>
                        <a:rPr lang="zh-TW" altLang="en-US" sz="1400" u="none" strike="noStrike" dirty="0">
                          <a:effectLst/>
                          <a:latin typeface="游ゴシック" panose="020B0400000000000000" pitchFamily="50" charset="-128"/>
                          <a:ea typeface="游ゴシック" panose="020B0400000000000000" pitchFamily="50" charset="-128"/>
                        </a:rPr>
                        <a:t>     資産合計</a:t>
                      </a:r>
                      <a:endParaRPr lang="en-US" altLang="zh-TW" sz="14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anchor="ctr"/>
                </a:tc>
                <a:tc vMerge="1">
                  <a:txBody>
                    <a:bodyPr/>
                    <a:lstStyle/>
                    <a:p>
                      <a:endParaRPr kumimoji="1" lang="ja-JP" altLang="en-US" dirty="0"/>
                    </a:p>
                  </a:txBody>
                  <a:tcPr/>
                </a:tc>
                <a:extLst>
                  <a:ext uri="{0D108BD9-81ED-4DB2-BD59-A6C34878D82A}">
                    <a16:rowId xmlns:a16="http://schemas.microsoft.com/office/drawing/2014/main" val="217899422"/>
                  </a:ext>
                </a:extLst>
              </a:tr>
              <a:tr h="1962515">
                <a:tc>
                  <a:txBody>
                    <a:bodyPr/>
                    <a:lstStyle/>
                    <a:p>
                      <a:pPr algn="ctr"/>
                      <a:r>
                        <a:rPr kumimoji="1" lang="ja-JP" altLang="en-US" dirty="0"/>
                        <a:t>説　明</a:t>
                      </a:r>
                    </a:p>
                  </a:txBody>
                  <a:tcPr vert="eaVert" anchor="ct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ja-JP" altLang="en-US" sz="1400" b="0" i="0" u="none" strike="noStrike" dirty="0">
                          <a:solidFill>
                            <a:srgbClr val="000000"/>
                          </a:solidFill>
                          <a:effectLst/>
                          <a:latin typeface="游ゴシック" panose="020B0400000000000000" pitchFamily="50" charset="-128"/>
                          <a:ea typeface="+mn-ea"/>
                        </a:rPr>
                        <a:t>借入金が総資産に占める割合を示す指標</a:t>
                      </a:r>
                      <a:endParaRPr lang="en-US" altLang="zh-TW" sz="14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anchor="ctr"/>
                </a:tc>
                <a:tc vMerge="1">
                  <a:txBody>
                    <a:bodyPr/>
                    <a:lstStyle/>
                    <a:p>
                      <a:endParaRPr kumimoji="1" lang="ja-JP" altLang="en-US" dirty="0"/>
                    </a:p>
                  </a:txBody>
                  <a:tcPr/>
                </a:tc>
                <a:extLst>
                  <a:ext uri="{0D108BD9-81ED-4DB2-BD59-A6C34878D82A}">
                    <a16:rowId xmlns:a16="http://schemas.microsoft.com/office/drawing/2014/main" val="264505316"/>
                  </a:ext>
                </a:extLst>
              </a:tr>
            </a:tbl>
          </a:graphicData>
        </a:graphic>
      </p:graphicFrame>
      <p:sp>
        <p:nvSpPr>
          <p:cNvPr id="3" name="スライド番号プレースホルダー 2">
            <a:extLst>
              <a:ext uri="{FF2B5EF4-FFF2-40B4-BE49-F238E27FC236}">
                <a16:creationId xmlns:a16="http://schemas.microsoft.com/office/drawing/2014/main" id="{56EA8400-C3BF-4BD9-9074-46B9F7158A97}"/>
              </a:ext>
            </a:extLst>
          </p:cNvPr>
          <p:cNvSpPr>
            <a:spLocks noGrp="1"/>
          </p:cNvSpPr>
          <p:nvPr>
            <p:ph type="sldNum" sz="quarter" idx="12"/>
          </p:nvPr>
        </p:nvSpPr>
        <p:spPr/>
        <p:txBody>
          <a:bodyPr/>
          <a:lstStyle/>
          <a:p>
            <a:fld id="{D0493EAD-98C2-43FC-AC56-FA71A07A685E}" type="slidenum">
              <a:rPr kumimoji="1" lang="ja-JP" altLang="en-US" smtClean="0"/>
              <a:t>16</a:t>
            </a:fld>
            <a:endParaRPr kumimoji="1" lang="ja-JP" altLang="en-US"/>
          </a:p>
        </p:txBody>
      </p:sp>
      <p:cxnSp>
        <p:nvCxnSpPr>
          <p:cNvPr id="4" name="直線コネクタ 3">
            <a:extLst>
              <a:ext uri="{FF2B5EF4-FFF2-40B4-BE49-F238E27FC236}">
                <a16:creationId xmlns:a16="http://schemas.microsoft.com/office/drawing/2014/main" id="{DD92F98F-4612-47D6-9E2A-7D40DEB391A4}"/>
              </a:ext>
            </a:extLst>
          </p:cNvPr>
          <p:cNvCxnSpPr>
            <a:cxnSpLocks/>
          </p:cNvCxnSpPr>
          <p:nvPr/>
        </p:nvCxnSpPr>
        <p:spPr>
          <a:xfrm>
            <a:off x="713064" y="3546446"/>
            <a:ext cx="1375795" cy="0"/>
          </a:xfrm>
          <a:prstGeom prst="line">
            <a:avLst/>
          </a:prstGeom>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339704116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表 6">
            <a:extLst>
              <a:ext uri="{FF2B5EF4-FFF2-40B4-BE49-F238E27FC236}">
                <a16:creationId xmlns:a16="http://schemas.microsoft.com/office/drawing/2014/main" id="{AAE278F2-383D-4A17-A171-220C34EEF5D0}"/>
              </a:ext>
            </a:extLst>
          </p:cNvPr>
          <p:cNvGraphicFramePr>
            <a:graphicFrameLocks noGrp="1"/>
          </p:cNvGraphicFramePr>
          <p:nvPr>
            <p:extLst>
              <p:ext uri="{D42A27DB-BD31-4B8C-83A1-F6EECF244321}">
                <p14:modId xmlns:p14="http://schemas.microsoft.com/office/powerpoint/2010/main" val="1911098350"/>
              </p:ext>
            </p:extLst>
          </p:nvPr>
        </p:nvGraphicFramePr>
        <p:xfrm>
          <a:off x="179917" y="346879"/>
          <a:ext cx="8784166" cy="6192034"/>
        </p:xfrm>
        <a:graphic>
          <a:graphicData uri="http://schemas.openxmlformats.org/drawingml/2006/table">
            <a:tbl>
              <a:tblPr firstRow="1" bandRow="1">
                <a:tableStyleId>{00A15C55-8517-42AA-B614-E9B94910E393}</a:tableStyleId>
              </a:tblPr>
              <a:tblGrid>
                <a:gridCol w="481472">
                  <a:extLst>
                    <a:ext uri="{9D8B030D-6E8A-4147-A177-3AD203B41FA5}">
                      <a16:colId xmlns:a16="http://schemas.microsoft.com/office/drawing/2014/main" val="1937167132"/>
                    </a:ext>
                  </a:extLst>
                </a:gridCol>
                <a:gridCol w="2188820">
                  <a:extLst>
                    <a:ext uri="{9D8B030D-6E8A-4147-A177-3AD203B41FA5}">
                      <a16:colId xmlns:a16="http://schemas.microsoft.com/office/drawing/2014/main" val="3760785224"/>
                    </a:ext>
                  </a:extLst>
                </a:gridCol>
                <a:gridCol w="6113874">
                  <a:extLst>
                    <a:ext uri="{9D8B030D-6E8A-4147-A177-3AD203B41FA5}">
                      <a16:colId xmlns:a16="http://schemas.microsoft.com/office/drawing/2014/main" val="1355667508"/>
                    </a:ext>
                  </a:extLst>
                </a:gridCol>
              </a:tblGrid>
              <a:tr h="419141">
                <a:tc gridSpan="2">
                  <a:txBody>
                    <a:bodyPr/>
                    <a:lstStyle/>
                    <a:p>
                      <a:pPr algn="ctr"/>
                      <a:r>
                        <a:rPr kumimoji="1" lang="ja-JP" altLang="en-US" sz="1400" dirty="0"/>
                        <a:t>安全性分析－８</a:t>
                      </a:r>
                    </a:p>
                  </a:txBody>
                  <a:tcPr anchor="ctr"/>
                </a:tc>
                <a:tc hMerge="1">
                  <a:txBody>
                    <a:bodyPr/>
                    <a:lstStyle/>
                    <a:p>
                      <a:endParaRPr kumimoji="1" lang="ja-JP" altLang="en-US" dirty="0"/>
                    </a:p>
                  </a:txBody>
                  <a:tcPr/>
                </a:tc>
                <a:tc>
                  <a:txBody>
                    <a:bodyPr/>
                    <a:lstStyle/>
                    <a:p>
                      <a:pPr algn="ctr"/>
                      <a:r>
                        <a:rPr kumimoji="1" lang="ja-JP" altLang="en-US" sz="1400" dirty="0"/>
                        <a:t>指　標　の　視　点</a:t>
                      </a:r>
                    </a:p>
                  </a:txBody>
                  <a:tcPr anchor="ctr"/>
                </a:tc>
                <a:extLst>
                  <a:ext uri="{0D108BD9-81ED-4DB2-BD59-A6C34878D82A}">
                    <a16:rowId xmlns:a16="http://schemas.microsoft.com/office/drawing/2014/main" val="474638667"/>
                  </a:ext>
                </a:extLst>
              </a:tr>
              <a:tr h="1859043">
                <a:tc>
                  <a:txBody>
                    <a:bodyPr/>
                    <a:lstStyle/>
                    <a:p>
                      <a:pPr algn="ctr"/>
                      <a:r>
                        <a:rPr kumimoji="1" lang="ja-JP" altLang="en-US" dirty="0"/>
                        <a:t>指標名</a:t>
                      </a:r>
                    </a:p>
                  </a:txBody>
                  <a:tcPr vert="eaVert" anchor="ct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zh-TW" altLang="en-US" sz="1800" b="1" u="sng" strike="noStrike" dirty="0">
                          <a:effectLst/>
                          <a:latin typeface="游ゴシック" panose="020B0400000000000000" pitchFamily="50" charset="-128"/>
                          <a:ea typeface="游ゴシック" panose="020B0400000000000000" pitchFamily="50" charset="-128"/>
                        </a:rPr>
                        <a:t>負債高正味財産</a:t>
                      </a:r>
                      <a:endParaRPr lang="en-US" altLang="zh-TW" sz="1800" b="1" u="sng" strike="noStrike" dirty="0">
                        <a:effectLst/>
                        <a:latin typeface="游ゴシック" panose="020B0400000000000000" pitchFamily="50" charset="-128"/>
                        <a:ea typeface="游ゴシック" panose="020B0400000000000000" pitchFamily="50" charset="-128"/>
                      </a:endParaRPr>
                    </a:p>
                    <a:p>
                      <a:pPr marL="0" marR="0" lvl="0" indent="0" algn="l" defTabSz="685800" rtl="0" eaLnBrk="1" fontAlgn="auto" latinLnBrk="0" hangingPunct="1">
                        <a:lnSpc>
                          <a:spcPct val="100000"/>
                        </a:lnSpc>
                        <a:spcBef>
                          <a:spcPts val="0"/>
                        </a:spcBef>
                        <a:spcAft>
                          <a:spcPts val="0"/>
                        </a:spcAft>
                        <a:buClrTx/>
                        <a:buSzTx/>
                        <a:buFontTx/>
                        <a:buNone/>
                        <a:tabLst/>
                        <a:defRPr/>
                      </a:pPr>
                      <a:r>
                        <a:rPr lang="zh-TW" altLang="en-US" sz="1800" b="1" u="sng" strike="noStrike" dirty="0">
                          <a:effectLst/>
                          <a:latin typeface="游ゴシック" panose="020B0400000000000000" pitchFamily="50" charset="-128"/>
                          <a:ea typeface="游ゴシック" panose="020B0400000000000000" pitchFamily="50" charset="-128"/>
                        </a:rPr>
                        <a:t>比率</a:t>
                      </a:r>
                      <a:endParaRPr lang="zh-TW" altLang="en-US" sz="1800" b="1" i="0" u="sng" strike="noStrike" dirty="0">
                        <a:solidFill>
                          <a:srgbClr val="000000"/>
                        </a:solidFill>
                        <a:effectLst/>
                        <a:latin typeface="游ゴシック" panose="020B0400000000000000" pitchFamily="50" charset="-128"/>
                        <a:ea typeface="游ゴシック" panose="020B0400000000000000" pitchFamily="50" charset="-128"/>
                      </a:endParaRPr>
                    </a:p>
                  </a:txBody>
                  <a:tcPr anchor="ctr"/>
                </a:tc>
                <a:tc rowSpan="3">
                  <a:txBody>
                    <a:bodyPr/>
                    <a:lstStyle/>
                    <a:p>
                      <a:r>
                        <a:rPr kumimoji="1" lang="ja-JP" altLang="en-US" sz="1400" dirty="0"/>
                        <a:t>この指標では、正味財産に対して負債がどれくらいあるのかを確認できます。</a:t>
                      </a:r>
                      <a:endParaRPr kumimoji="1" lang="en-US" altLang="ja-JP" sz="1400" dirty="0"/>
                    </a:p>
                    <a:p>
                      <a:r>
                        <a:rPr kumimoji="1" lang="ja-JP" altLang="en-US" sz="1400" dirty="0"/>
                        <a:t>支払能力に関係した安全性の観点から見れば、返済義務のある負債は少ないに越したことはないので、本比率は低ければ低いほど健全な財務状態にあると言えます。</a:t>
                      </a:r>
                      <a:endParaRPr kumimoji="1" lang="en-US" altLang="ja-JP" sz="1400" dirty="0"/>
                    </a:p>
                    <a:p>
                      <a:endParaRPr kumimoji="1" lang="en-US" altLang="ja-JP" sz="1400" dirty="0"/>
                    </a:p>
                    <a:p>
                      <a:r>
                        <a:rPr kumimoji="1" lang="ja-JP" altLang="en-US" sz="1400" dirty="0"/>
                        <a:t>借入金等の負債が多い場合は本比率が高く現れますが、償還を行う見通しが確実に立っているのであれば、現時点の財務状態に問題があることには直結しませんので、毎年の確実な償還を行っていくことが重要になります。</a:t>
                      </a:r>
                      <a:endParaRPr kumimoji="1" lang="en-US" altLang="ja-JP" sz="1400" dirty="0"/>
                    </a:p>
                    <a:p>
                      <a:endParaRPr kumimoji="1" lang="en-US" altLang="ja-JP" sz="1400" dirty="0"/>
                    </a:p>
                    <a:p>
                      <a:r>
                        <a:rPr kumimoji="1" lang="ja-JP" altLang="en-US" sz="1400" dirty="0"/>
                        <a:t>一般的には、本比率が高くても積極的な設備投資を行うことで将来の収益を生むという考え方もあり、このために多額の借入をするということも考えられます。しかし、営利目的ではない土地改良区の性格を考えれば安全性を重視した運営を行う</a:t>
                      </a:r>
                      <a:r>
                        <a:rPr kumimoji="1" lang="ja-JP" altLang="en-US" sz="1400"/>
                        <a:t>ことも大切です</a:t>
                      </a:r>
                      <a:r>
                        <a:rPr kumimoji="1" lang="ja-JP" altLang="en-US" sz="1400" dirty="0"/>
                        <a:t>ので、行う事業や土地改良区の性格を考慮した上で、確実な償還ができる借入金の設定をすることが重要です。</a:t>
                      </a:r>
                      <a:endParaRPr kumimoji="1" lang="en-US" altLang="ja-JP" sz="1400" dirty="0"/>
                    </a:p>
                    <a:p>
                      <a:endParaRPr kumimoji="1" lang="en-US" altLang="ja-JP" sz="1400" dirty="0"/>
                    </a:p>
                    <a:p>
                      <a:r>
                        <a:rPr kumimoji="1" lang="en-US" altLang="ja-JP" sz="1400" dirty="0"/>
                        <a:t>【</a:t>
                      </a:r>
                      <a:r>
                        <a:rPr kumimoji="1" lang="ja-JP" altLang="en-US" sz="1400" dirty="0"/>
                        <a:t>参考：事例１</a:t>
                      </a:r>
                      <a:r>
                        <a:rPr kumimoji="1" lang="en-US" altLang="ja-JP" sz="1400" dirty="0"/>
                        <a:t>】</a:t>
                      </a:r>
                    </a:p>
                    <a:p>
                      <a:r>
                        <a:rPr kumimoji="1" lang="ja-JP" altLang="en-US" sz="1400" dirty="0"/>
                        <a:t>・多額の借入金の影響</a:t>
                      </a:r>
                      <a:endParaRPr kumimoji="1" lang="en-US" altLang="ja-JP" sz="1400" dirty="0"/>
                    </a:p>
                    <a:p>
                      <a:endParaRPr kumimoji="1" lang="en-US" altLang="ja-JP" sz="1400" dirty="0"/>
                    </a:p>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sz="1400" dirty="0"/>
                        <a:t>※</a:t>
                      </a:r>
                      <a:r>
                        <a:rPr kumimoji="1" lang="ja-JP" altLang="en-US" sz="1400" dirty="0"/>
                        <a:t>事例４</a:t>
                      </a:r>
                      <a:r>
                        <a:rPr kumimoji="1" lang="en-US" altLang="ja-JP" sz="1400" dirty="0"/>
                        <a:t>,</a:t>
                      </a:r>
                      <a:r>
                        <a:rPr kumimoji="1" lang="ja-JP" altLang="en-US" sz="1400" dirty="0"/>
                        <a:t>７にも本比率の指標値有り</a:t>
                      </a:r>
                    </a:p>
                  </a:txBody>
                  <a:tcPr anchor="ctr"/>
                </a:tc>
                <a:extLst>
                  <a:ext uri="{0D108BD9-81ED-4DB2-BD59-A6C34878D82A}">
                    <a16:rowId xmlns:a16="http://schemas.microsoft.com/office/drawing/2014/main" val="1820502327"/>
                  </a:ext>
                </a:extLst>
              </a:tr>
              <a:tr h="1951335">
                <a:tc>
                  <a:txBody>
                    <a:bodyPr/>
                    <a:lstStyle/>
                    <a:p>
                      <a:pPr algn="ctr"/>
                      <a:r>
                        <a:rPr kumimoji="1" lang="ja-JP" altLang="en-US" dirty="0"/>
                        <a:t>算定式</a:t>
                      </a:r>
                    </a:p>
                  </a:txBody>
                  <a:tcPr vert="eaVert" anchor="ctr"/>
                </a:tc>
                <a:tc>
                  <a:txBody>
                    <a:bodyPr/>
                    <a:lstStyle/>
                    <a:p>
                      <a:pPr marL="0" marR="0" lvl="0" indent="0" algn="l" defTabSz="685800" rtl="0" eaLnBrk="1" fontAlgn="auto" latinLnBrk="0" hangingPunct="1">
                        <a:lnSpc>
                          <a:spcPts val="1000"/>
                        </a:lnSpc>
                        <a:spcBef>
                          <a:spcPts val="0"/>
                        </a:spcBef>
                        <a:spcAft>
                          <a:spcPts val="0"/>
                        </a:spcAft>
                        <a:buClrTx/>
                        <a:buSzTx/>
                        <a:buFontTx/>
                        <a:buNone/>
                        <a:tabLst/>
                        <a:defRPr/>
                      </a:pPr>
                      <a:r>
                        <a:rPr lang="zh-TW" altLang="en-US" sz="1400" u="none" strike="noStrike" dirty="0">
                          <a:effectLst/>
                          <a:latin typeface="游ゴシック" panose="020B0400000000000000" pitchFamily="50" charset="-128"/>
                          <a:ea typeface="游ゴシック" panose="020B0400000000000000" pitchFamily="50" charset="-128"/>
                        </a:rPr>
                        <a:t>    負債合計</a:t>
                      </a:r>
                      <a:endParaRPr lang="en-US" altLang="zh-TW" sz="1400" u="none" strike="noStrike" dirty="0">
                        <a:effectLst/>
                        <a:latin typeface="游ゴシック" panose="020B0400000000000000" pitchFamily="50" charset="-128"/>
                        <a:ea typeface="游ゴシック" panose="020B0400000000000000" pitchFamily="50" charset="-128"/>
                      </a:endParaRPr>
                    </a:p>
                    <a:p>
                      <a:pPr marL="0" marR="0" lvl="0" indent="0" algn="l" defTabSz="685800" rtl="0" eaLnBrk="1" fontAlgn="auto" latinLnBrk="0" hangingPunct="1">
                        <a:lnSpc>
                          <a:spcPts val="1000"/>
                        </a:lnSpc>
                        <a:spcBef>
                          <a:spcPts val="0"/>
                        </a:spcBef>
                        <a:spcAft>
                          <a:spcPts val="0"/>
                        </a:spcAft>
                        <a:buClrTx/>
                        <a:buSzTx/>
                        <a:buFontTx/>
                        <a:buNone/>
                        <a:tabLst/>
                        <a:defRPr/>
                      </a:pPr>
                      <a:r>
                        <a:rPr lang="en-US" altLang="ja-JP" sz="1400" u="none" strike="noStrike" dirty="0">
                          <a:effectLst/>
                          <a:latin typeface="游ゴシック" panose="020B0400000000000000" pitchFamily="50" charset="-128"/>
                          <a:ea typeface="游ゴシック" panose="020B0400000000000000" pitchFamily="50" charset="-128"/>
                        </a:rPr>
                        <a:t>                       ×100</a:t>
                      </a:r>
                      <a:endParaRPr lang="en-US" altLang="zh-TW" sz="1400" u="none" strike="noStrike" dirty="0">
                        <a:effectLst/>
                        <a:latin typeface="游ゴシック" panose="020B0400000000000000" pitchFamily="50" charset="-128"/>
                        <a:ea typeface="游ゴシック" panose="020B0400000000000000" pitchFamily="50" charset="-128"/>
                      </a:endParaRPr>
                    </a:p>
                    <a:p>
                      <a:pPr marL="0" marR="0" lvl="0" indent="0" algn="l" defTabSz="685800" rtl="0" eaLnBrk="1" fontAlgn="auto" latinLnBrk="0" hangingPunct="1">
                        <a:lnSpc>
                          <a:spcPts val="1000"/>
                        </a:lnSpc>
                        <a:spcBef>
                          <a:spcPts val="0"/>
                        </a:spcBef>
                        <a:spcAft>
                          <a:spcPts val="0"/>
                        </a:spcAft>
                        <a:buClrTx/>
                        <a:buSzTx/>
                        <a:buFontTx/>
                        <a:buNone/>
                        <a:tabLst/>
                        <a:defRPr/>
                      </a:pPr>
                      <a:r>
                        <a:rPr lang="zh-TW" altLang="en-US" sz="1400" u="none" strike="noStrike" dirty="0">
                          <a:effectLst/>
                          <a:latin typeface="游ゴシック" panose="020B0400000000000000" pitchFamily="50" charset="-128"/>
                          <a:ea typeface="游ゴシック" panose="020B0400000000000000" pitchFamily="50" charset="-128"/>
                        </a:rPr>
                        <a:t>正味財産合計</a:t>
                      </a:r>
                      <a:endParaRPr lang="en-US" altLang="zh-TW" sz="14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anchor="ctr"/>
                </a:tc>
                <a:tc vMerge="1">
                  <a:txBody>
                    <a:bodyPr/>
                    <a:lstStyle/>
                    <a:p>
                      <a:endParaRPr kumimoji="1" lang="ja-JP" altLang="en-US" dirty="0"/>
                    </a:p>
                  </a:txBody>
                  <a:tcPr/>
                </a:tc>
                <a:extLst>
                  <a:ext uri="{0D108BD9-81ED-4DB2-BD59-A6C34878D82A}">
                    <a16:rowId xmlns:a16="http://schemas.microsoft.com/office/drawing/2014/main" val="217899422"/>
                  </a:ext>
                </a:extLst>
              </a:tr>
              <a:tr h="1962515">
                <a:tc>
                  <a:txBody>
                    <a:bodyPr/>
                    <a:lstStyle/>
                    <a:p>
                      <a:pPr algn="ctr"/>
                      <a:r>
                        <a:rPr kumimoji="1" lang="ja-JP" altLang="en-US" dirty="0"/>
                        <a:t>説　明</a:t>
                      </a:r>
                    </a:p>
                  </a:txBody>
                  <a:tcPr vert="eaVert" anchor="ct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ja-JP" altLang="en-US" sz="1400" b="0" i="0" u="none" strike="noStrike" dirty="0">
                          <a:solidFill>
                            <a:srgbClr val="000000"/>
                          </a:solidFill>
                          <a:effectLst/>
                          <a:latin typeface="游ゴシック" panose="020B0400000000000000" pitchFamily="50" charset="-128"/>
                          <a:ea typeface="+mn-ea"/>
                        </a:rPr>
                        <a:t>負債の返済能力を示す指標</a:t>
                      </a:r>
                      <a:endParaRPr lang="en-US" altLang="zh-TW" sz="14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anchor="ctr"/>
                </a:tc>
                <a:tc vMerge="1">
                  <a:txBody>
                    <a:bodyPr/>
                    <a:lstStyle/>
                    <a:p>
                      <a:endParaRPr kumimoji="1" lang="ja-JP" altLang="en-US" dirty="0"/>
                    </a:p>
                  </a:txBody>
                  <a:tcPr/>
                </a:tc>
                <a:extLst>
                  <a:ext uri="{0D108BD9-81ED-4DB2-BD59-A6C34878D82A}">
                    <a16:rowId xmlns:a16="http://schemas.microsoft.com/office/drawing/2014/main" val="264505316"/>
                  </a:ext>
                </a:extLst>
              </a:tr>
            </a:tbl>
          </a:graphicData>
        </a:graphic>
      </p:graphicFrame>
      <p:sp>
        <p:nvSpPr>
          <p:cNvPr id="3" name="スライド番号プレースホルダー 2">
            <a:extLst>
              <a:ext uri="{FF2B5EF4-FFF2-40B4-BE49-F238E27FC236}">
                <a16:creationId xmlns:a16="http://schemas.microsoft.com/office/drawing/2014/main" id="{56EA8400-C3BF-4BD9-9074-46B9F7158A97}"/>
              </a:ext>
            </a:extLst>
          </p:cNvPr>
          <p:cNvSpPr>
            <a:spLocks noGrp="1"/>
          </p:cNvSpPr>
          <p:nvPr>
            <p:ph type="sldNum" sz="quarter" idx="12"/>
          </p:nvPr>
        </p:nvSpPr>
        <p:spPr/>
        <p:txBody>
          <a:bodyPr/>
          <a:lstStyle/>
          <a:p>
            <a:fld id="{D0493EAD-98C2-43FC-AC56-FA71A07A685E}" type="slidenum">
              <a:rPr kumimoji="1" lang="ja-JP" altLang="en-US" smtClean="0"/>
              <a:t>17</a:t>
            </a:fld>
            <a:endParaRPr kumimoji="1" lang="ja-JP" altLang="en-US"/>
          </a:p>
        </p:txBody>
      </p:sp>
      <p:cxnSp>
        <p:nvCxnSpPr>
          <p:cNvPr id="4" name="直線コネクタ 3">
            <a:extLst>
              <a:ext uri="{FF2B5EF4-FFF2-40B4-BE49-F238E27FC236}">
                <a16:creationId xmlns:a16="http://schemas.microsoft.com/office/drawing/2014/main" id="{C65A24C9-F148-4086-B938-D60789FEDED1}"/>
              </a:ext>
            </a:extLst>
          </p:cNvPr>
          <p:cNvCxnSpPr>
            <a:cxnSpLocks/>
          </p:cNvCxnSpPr>
          <p:nvPr/>
        </p:nvCxnSpPr>
        <p:spPr>
          <a:xfrm>
            <a:off x="713064" y="3546446"/>
            <a:ext cx="1182848" cy="0"/>
          </a:xfrm>
          <a:prstGeom prst="line">
            <a:avLst/>
          </a:prstGeom>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57806046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表 6">
            <a:extLst>
              <a:ext uri="{FF2B5EF4-FFF2-40B4-BE49-F238E27FC236}">
                <a16:creationId xmlns:a16="http://schemas.microsoft.com/office/drawing/2014/main" id="{AAE278F2-383D-4A17-A171-220C34EEF5D0}"/>
              </a:ext>
            </a:extLst>
          </p:cNvPr>
          <p:cNvGraphicFramePr>
            <a:graphicFrameLocks noGrp="1"/>
          </p:cNvGraphicFramePr>
          <p:nvPr>
            <p:extLst>
              <p:ext uri="{D42A27DB-BD31-4B8C-83A1-F6EECF244321}">
                <p14:modId xmlns:p14="http://schemas.microsoft.com/office/powerpoint/2010/main" val="2424726802"/>
              </p:ext>
            </p:extLst>
          </p:nvPr>
        </p:nvGraphicFramePr>
        <p:xfrm>
          <a:off x="179917" y="346879"/>
          <a:ext cx="8784166" cy="6192034"/>
        </p:xfrm>
        <a:graphic>
          <a:graphicData uri="http://schemas.openxmlformats.org/drawingml/2006/table">
            <a:tbl>
              <a:tblPr firstRow="1" bandRow="1">
                <a:tableStyleId>{00A15C55-8517-42AA-B614-E9B94910E393}</a:tableStyleId>
              </a:tblPr>
              <a:tblGrid>
                <a:gridCol w="481472">
                  <a:extLst>
                    <a:ext uri="{9D8B030D-6E8A-4147-A177-3AD203B41FA5}">
                      <a16:colId xmlns:a16="http://schemas.microsoft.com/office/drawing/2014/main" val="1937167132"/>
                    </a:ext>
                  </a:extLst>
                </a:gridCol>
                <a:gridCol w="2188820">
                  <a:extLst>
                    <a:ext uri="{9D8B030D-6E8A-4147-A177-3AD203B41FA5}">
                      <a16:colId xmlns:a16="http://schemas.microsoft.com/office/drawing/2014/main" val="3760785224"/>
                    </a:ext>
                  </a:extLst>
                </a:gridCol>
                <a:gridCol w="6113874">
                  <a:extLst>
                    <a:ext uri="{9D8B030D-6E8A-4147-A177-3AD203B41FA5}">
                      <a16:colId xmlns:a16="http://schemas.microsoft.com/office/drawing/2014/main" val="1355667508"/>
                    </a:ext>
                  </a:extLst>
                </a:gridCol>
              </a:tblGrid>
              <a:tr h="419141">
                <a:tc gridSpan="2">
                  <a:txBody>
                    <a:bodyPr/>
                    <a:lstStyle/>
                    <a:p>
                      <a:pPr algn="ctr"/>
                      <a:r>
                        <a:rPr kumimoji="1" lang="ja-JP" altLang="en-US" sz="1400" dirty="0"/>
                        <a:t>安全性分析－９</a:t>
                      </a:r>
                    </a:p>
                  </a:txBody>
                  <a:tcPr anchor="ctr"/>
                </a:tc>
                <a:tc hMerge="1">
                  <a:txBody>
                    <a:bodyPr/>
                    <a:lstStyle/>
                    <a:p>
                      <a:endParaRPr kumimoji="1" lang="ja-JP" altLang="en-US" dirty="0"/>
                    </a:p>
                  </a:txBody>
                  <a:tcPr/>
                </a:tc>
                <a:tc>
                  <a:txBody>
                    <a:bodyPr/>
                    <a:lstStyle/>
                    <a:p>
                      <a:pPr algn="ctr"/>
                      <a:r>
                        <a:rPr kumimoji="1" lang="ja-JP" altLang="en-US" sz="1400" dirty="0"/>
                        <a:t>指　標　の　視　点</a:t>
                      </a:r>
                    </a:p>
                  </a:txBody>
                  <a:tcPr anchor="ctr"/>
                </a:tc>
                <a:extLst>
                  <a:ext uri="{0D108BD9-81ED-4DB2-BD59-A6C34878D82A}">
                    <a16:rowId xmlns:a16="http://schemas.microsoft.com/office/drawing/2014/main" val="474638667"/>
                  </a:ext>
                </a:extLst>
              </a:tr>
              <a:tr h="1859043">
                <a:tc>
                  <a:txBody>
                    <a:bodyPr/>
                    <a:lstStyle/>
                    <a:p>
                      <a:pPr algn="ctr"/>
                      <a:r>
                        <a:rPr kumimoji="1" lang="ja-JP" altLang="en-US" dirty="0"/>
                        <a:t>指標名</a:t>
                      </a:r>
                    </a:p>
                  </a:txBody>
                  <a:tcPr vert="eaVert" anchor="ct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zh-TW" altLang="en-US" sz="1800" b="1" u="sng" strike="noStrike" dirty="0">
                          <a:effectLst/>
                          <a:latin typeface="游ゴシック" panose="020B0400000000000000" pitchFamily="50" charset="-128"/>
                          <a:ea typeface="游ゴシック" panose="020B0400000000000000" pitchFamily="50" charset="-128"/>
                        </a:rPr>
                        <a:t>現金預金積立金</a:t>
                      </a:r>
                      <a:endParaRPr lang="en-US" altLang="zh-TW" sz="1800" b="1" u="sng" strike="noStrike" dirty="0">
                        <a:effectLst/>
                        <a:latin typeface="游ゴシック" panose="020B0400000000000000" pitchFamily="50" charset="-128"/>
                        <a:ea typeface="游ゴシック" panose="020B0400000000000000" pitchFamily="50" charset="-128"/>
                      </a:endParaRPr>
                    </a:p>
                    <a:p>
                      <a:pPr marL="0" marR="0" lvl="0" indent="0" algn="l" defTabSz="685800" rtl="0" eaLnBrk="1" fontAlgn="auto" latinLnBrk="0" hangingPunct="1">
                        <a:lnSpc>
                          <a:spcPct val="100000"/>
                        </a:lnSpc>
                        <a:spcBef>
                          <a:spcPts val="0"/>
                        </a:spcBef>
                        <a:spcAft>
                          <a:spcPts val="0"/>
                        </a:spcAft>
                        <a:buClrTx/>
                        <a:buSzTx/>
                        <a:buFontTx/>
                        <a:buNone/>
                        <a:tabLst/>
                        <a:defRPr/>
                      </a:pPr>
                      <a:r>
                        <a:rPr lang="zh-TW" altLang="en-US" sz="1800" b="1" u="sng" strike="noStrike" dirty="0">
                          <a:effectLst/>
                          <a:latin typeface="游ゴシック" panose="020B0400000000000000" pitchFamily="50" charset="-128"/>
                          <a:ea typeface="游ゴシック" panose="020B0400000000000000" pitchFamily="50" charset="-128"/>
                        </a:rPr>
                        <a:t>保有比率</a:t>
                      </a:r>
                      <a:endParaRPr lang="zh-TW" altLang="en-US" sz="1800" b="1" i="0" u="sng" strike="noStrike" dirty="0">
                        <a:solidFill>
                          <a:srgbClr val="000000"/>
                        </a:solidFill>
                        <a:effectLst/>
                        <a:latin typeface="游ゴシック" panose="020B0400000000000000" pitchFamily="50" charset="-128"/>
                        <a:ea typeface="游ゴシック" panose="020B0400000000000000" pitchFamily="50" charset="-128"/>
                      </a:endParaRPr>
                    </a:p>
                  </a:txBody>
                  <a:tcPr anchor="ctr"/>
                </a:tc>
                <a:tc rowSpan="3">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a:t>この指標は、手持ち資金の保有度を現し、高ければ財務運営の自由度が増します。</a:t>
                      </a:r>
                      <a:endParaRPr kumimoji="1" lang="en-US" altLang="ja-JP" sz="1400" dirty="0"/>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400"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a:t>基本財産や特定資産として保有している積立金は、原則として、その使用目的以外には使用できないので、必要額を適切に積み立てているかを確認する必要があります。</a:t>
                      </a:r>
                      <a:endParaRPr kumimoji="1" lang="en-US" altLang="ja-JP" sz="1400" dirty="0"/>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400"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a:t>流動資産の現金及び預金については、安全性－１「流動比率」で触れたように、会計の期末日時点で豊富にあったとしてもその後すぐに使用が予定されていたり、賦課金納入が年の後半になることなどもありますので、多く保有するに越したことはありません。財務状況にかんがみて、余裕があるときは財務の安全性を考慮して現金及び預金を特定資産に振り向けるなど、手持ち資金の構成を変えることを検討することも必要になります。</a:t>
                      </a:r>
                      <a:endParaRPr kumimoji="1" lang="en-US" altLang="ja-JP" sz="1400" dirty="0"/>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400" dirty="0"/>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400"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dirty="0"/>
                        <a:t>【</a:t>
                      </a:r>
                      <a:r>
                        <a:rPr kumimoji="1" lang="ja-JP" altLang="en-US" sz="1400" dirty="0"/>
                        <a:t>参考：事例３</a:t>
                      </a:r>
                      <a:r>
                        <a:rPr kumimoji="1" lang="en-US" altLang="ja-JP" sz="1400" dirty="0"/>
                        <a:t>,</a:t>
                      </a:r>
                      <a:r>
                        <a:rPr kumimoji="1" lang="ja-JP" altLang="en-US" sz="1400" dirty="0"/>
                        <a:t>４</a:t>
                      </a:r>
                      <a:r>
                        <a:rPr kumimoji="1" lang="en-US" altLang="ja-JP" sz="1400" dirty="0"/>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a:t>・積立資産の使途についての検証</a:t>
                      </a:r>
                      <a:endParaRPr kumimoji="1" lang="en-US" altLang="ja-JP" sz="1400"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a:t>・流動資産（現金預金）の少額保持への移行</a:t>
                      </a:r>
                      <a:endParaRPr kumimoji="1" lang="en-US" altLang="ja-JP" sz="1400" dirty="0"/>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400"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dirty="0"/>
                        <a:t>※</a:t>
                      </a:r>
                      <a:r>
                        <a:rPr kumimoji="1" lang="ja-JP" altLang="en-US" sz="1400" dirty="0"/>
                        <a:t>事例８にも本比率の指標値有り</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400" dirty="0"/>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400" dirty="0"/>
                    </a:p>
                  </a:txBody>
                  <a:tcPr anchor="ctr"/>
                </a:tc>
                <a:extLst>
                  <a:ext uri="{0D108BD9-81ED-4DB2-BD59-A6C34878D82A}">
                    <a16:rowId xmlns:a16="http://schemas.microsoft.com/office/drawing/2014/main" val="1820502327"/>
                  </a:ext>
                </a:extLst>
              </a:tr>
              <a:tr h="1951335">
                <a:tc>
                  <a:txBody>
                    <a:bodyPr/>
                    <a:lstStyle/>
                    <a:p>
                      <a:pPr algn="ctr"/>
                      <a:r>
                        <a:rPr kumimoji="1" lang="ja-JP" altLang="en-US" dirty="0"/>
                        <a:t>算定式</a:t>
                      </a:r>
                    </a:p>
                  </a:txBody>
                  <a:tcPr vert="eaVert" anchor="ctr"/>
                </a:tc>
                <a:tc>
                  <a:txBody>
                    <a:bodyPr/>
                    <a:lstStyle/>
                    <a:p>
                      <a:pPr marL="72000" algn="l" fontAlgn="b">
                        <a:lnSpc>
                          <a:spcPts val="1500"/>
                        </a:lnSpc>
                      </a:pPr>
                      <a:r>
                        <a:rPr lang="en-US" altLang="ja-JP" sz="1400" u="none" strike="noStrike" dirty="0">
                          <a:effectLst/>
                          <a:latin typeface="游ゴシック" panose="020B0400000000000000" pitchFamily="50" charset="-128"/>
                          <a:ea typeface="+mn-ea"/>
                        </a:rPr>
                        <a:t>(</a:t>
                      </a:r>
                      <a:r>
                        <a:rPr lang="ja-JP" altLang="en-US" sz="1400" u="none" strike="noStrike" dirty="0">
                          <a:effectLst/>
                          <a:latin typeface="游ゴシック" panose="020B0400000000000000" pitchFamily="50" charset="-128"/>
                          <a:ea typeface="+mn-ea"/>
                        </a:rPr>
                        <a:t>現金及び預金＋</a:t>
                      </a:r>
                      <a:endParaRPr lang="en-US" altLang="ja-JP" sz="1400" u="none" strike="noStrike" dirty="0">
                        <a:effectLst/>
                        <a:latin typeface="游ゴシック" panose="020B0400000000000000" pitchFamily="50" charset="-128"/>
                        <a:ea typeface="+mn-ea"/>
                      </a:endParaRPr>
                    </a:p>
                    <a:p>
                      <a:pPr marL="72000" algn="l" fontAlgn="b">
                        <a:lnSpc>
                          <a:spcPts val="1500"/>
                        </a:lnSpc>
                      </a:pPr>
                      <a:r>
                        <a:rPr lang="ja-JP" altLang="en-US" sz="1400" u="none" strike="noStrike" dirty="0">
                          <a:effectLst/>
                          <a:latin typeface="游ゴシック" panose="020B0400000000000000" pitchFamily="50" charset="-128"/>
                          <a:ea typeface="+mn-ea"/>
                        </a:rPr>
                        <a:t>各種積立金等計</a:t>
                      </a:r>
                      <a:r>
                        <a:rPr lang="en-US" altLang="ja-JP" sz="1400" u="none" strike="noStrike" dirty="0">
                          <a:effectLst/>
                          <a:latin typeface="游ゴシック" panose="020B0400000000000000" pitchFamily="50" charset="-128"/>
                          <a:ea typeface="+mn-ea"/>
                        </a:rPr>
                        <a:t>)</a:t>
                      </a:r>
                    </a:p>
                    <a:p>
                      <a:pPr marL="72000" algn="l" fontAlgn="b">
                        <a:lnSpc>
                          <a:spcPts val="1500"/>
                        </a:lnSpc>
                      </a:pPr>
                      <a:r>
                        <a:rPr lang="en-US" altLang="ja-JP" sz="1400" u="none" strike="noStrike" dirty="0">
                          <a:effectLst/>
                          <a:latin typeface="游ゴシック" panose="020B0400000000000000" pitchFamily="50" charset="-128"/>
                          <a:ea typeface="+mn-ea"/>
                        </a:rPr>
                        <a:t>                            ×100</a:t>
                      </a:r>
                    </a:p>
                    <a:p>
                      <a:pPr marL="72000" algn="l" fontAlgn="b">
                        <a:lnSpc>
                          <a:spcPts val="1500"/>
                        </a:lnSpc>
                      </a:pPr>
                      <a:r>
                        <a:rPr lang="en-US" altLang="ja-JP" sz="1400" u="none" strike="noStrike" dirty="0">
                          <a:effectLst/>
                          <a:latin typeface="游ゴシック" panose="020B0400000000000000" pitchFamily="50" charset="-128"/>
                          <a:ea typeface="+mn-ea"/>
                        </a:rPr>
                        <a:t>(</a:t>
                      </a:r>
                      <a:r>
                        <a:rPr lang="ja-JP" altLang="en-US" sz="1400" u="none" strike="noStrike" dirty="0">
                          <a:effectLst/>
                          <a:latin typeface="游ゴシック" panose="020B0400000000000000" pitchFamily="50" charset="-128"/>
                          <a:ea typeface="+mn-ea"/>
                        </a:rPr>
                        <a:t>流動資産合計＋</a:t>
                      </a:r>
                      <a:endParaRPr lang="en-US" altLang="ja-JP" sz="1400" u="none" strike="noStrike" dirty="0">
                        <a:effectLst/>
                        <a:latin typeface="游ゴシック" panose="020B0400000000000000" pitchFamily="50" charset="-128"/>
                        <a:ea typeface="+mn-ea"/>
                      </a:endParaRPr>
                    </a:p>
                    <a:p>
                      <a:pPr marL="72000" algn="l" fontAlgn="b">
                        <a:lnSpc>
                          <a:spcPts val="1500"/>
                        </a:lnSpc>
                      </a:pPr>
                      <a:r>
                        <a:rPr lang="ja-JP" altLang="en-US" sz="1400" u="none" strike="noStrike" dirty="0">
                          <a:effectLst/>
                          <a:latin typeface="游ゴシック" panose="020B0400000000000000" pitchFamily="50" charset="-128"/>
                          <a:ea typeface="+mn-ea"/>
                        </a:rPr>
                        <a:t>   固定資産合計</a:t>
                      </a:r>
                      <a:r>
                        <a:rPr lang="en-US" altLang="ja-JP" sz="1400" u="none" strike="noStrike" dirty="0">
                          <a:effectLst/>
                          <a:latin typeface="游ゴシック" panose="020B0400000000000000" pitchFamily="50" charset="-128"/>
                          <a:ea typeface="+mn-ea"/>
                        </a:rPr>
                        <a:t>)</a:t>
                      </a:r>
                      <a:endParaRPr lang="en-US" altLang="ja-JP" sz="1400" b="0" i="0" u="none" strike="noStrike" dirty="0">
                        <a:solidFill>
                          <a:srgbClr val="000000"/>
                        </a:solidFill>
                        <a:effectLst/>
                        <a:latin typeface="游ゴシック" panose="020B0400000000000000" pitchFamily="50" charset="-128"/>
                        <a:ea typeface="+mn-ea"/>
                      </a:endParaRPr>
                    </a:p>
                  </a:txBody>
                  <a:tcPr anchor="ctr"/>
                </a:tc>
                <a:tc vMerge="1">
                  <a:txBody>
                    <a:bodyPr/>
                    <a:lstStyle/>
                    <a:p>
                      <a:endParaRPr kumimoji="1" lang="ja-JP" altLang="en-US" dirty="0"/>
                    </a:p>
                  </a:txBody>
                  <a:tcPr/>
                </a:tc>
                <a:extLst>
                  <a:ext uri="{0D108BD9-81ED-4DB2-BD59-A6C34878D82A}">
                    <a16:rowId xmlns:a16="http://schemas.microsoft.com/office/drawing/2014/main" val="217899422"/>
                  </a:ext>
                </a:extLst>
              </a:tr>
              <a:tr h="1962515">
                <a:tc>
                  <a:txBody>
                    <a:bodyPr/>
                    <a:lstStyle/>
                    <a:p>
                      <a:pPr algn="ctr"/>
                      <a:r>
                        <a:rPr kumimoji="1" lang="ja-JP" altLang="en-US" dirty="0"/>
                        <a:t>説　明</a:t>
                      </a:r>
                    </a:p>
                  </a:txBody>
                  <a:tcPr vert="eaVert" anchor="ct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ja-JP" altLang="en-US" sz="1400" b="0" i="0" u="none" strike="noStrike" dirty="0">
                          <a:solidFill>
                            <a:srgbClr val="000000"/>
                          </a:solidFill>
                          <a:effectLst/>
                          <a:latin typeface="游ゴシック" panose="020B0400000000000000" pitchFamily="50" charset="-128"/>
                          <a:ea typeface="+mn-ea"/>
                        </a:rPr>
                        <a:t>総資産に占める現金及び預金、各種積立金等の合計額の比率を見る指標</a:t>
                      </a:r>
                      <a:endParaRPr lang="en-US" altLang="ja-JP" sz="1400" b="0" i="0" u="none" strike="noStrike" dirty="0">
                        <a:solidFill>
                          <a:srgbClr val="000000"/>
                        </a:solidFill>
                        <a:effectLst/>
                        <a:latin typeface="游ゴシック" panose="020B0400000000000000" pitchFamily="50" charset="-128"/>
                        <a:ea typeface="+mn-ea"/>
                      </a:endParaRPr>
                    </a:p>
                  </a:txBody>
                  <a:tcPr anchor="ctr"/>
                </a:tc>
                <a:tc vMerge="1">
                  <a:txBody>
                    <a:bodyPr/>
                    <a:lstStyle/>
                    <a:p>
                      <a:endParaRPr kumimoji="1" lang="ja-JP" altLang="en-US" dirty="0"/>
                    </a:p>
                  </a:txBody>
                  <a:tcPr/>
                </a:tc>
                <a:extLst>
                  <a:ext uri="{0D108BD9-81ED-4DB2-BD59-A6C34878D82A}">
                    <a16:rowId xmlns:a16="http://schemas.microsoft.com/office/drawing/2014/main" val="264505316"/>
                  </a:ext>
                </a:extLst>
              </a:tr>
            </a:tbl>
          </a:graphicData>
        </a:graphic>
      </p:graphicFrame>
      <p:sp>
        <p:nvSpPr>
          <p:cNvPr id="3" name="スライド番号プレースホルダー 2">
            <a:extLst>
              <a:ext uri="{FF2B5EF4-FFF2-40B4-BE49-F238E27FC236}">
                <a16:creationId xmlns:a16="http://schemas.microsoft.com/office/drawing/2014/main" id="{56EA8400-C3BF-4BD9-9074-46B9F7158A97}"/>
              </a:ext>
            </a:extLst>
          </p:cNvPr>
          <p:cNvSpPr>
            <a:spLocks noGrp="1"/>
          </p:cNvSpPr>
          <p:nvPr>
            <p:ph type="sldNum" sz="quarter" idx="12"/>
          </p:nvPr>
        </p:nvSpPr>
        <p:spPr/>
        <p:txBody>
          <a:bodyPr/>
          <a:lstStyle/>
          <a:p>
            <a:fld id="{D0493EAD-98C2-43FC-AC56-FA71A07A685E}" type="slidenum">
              <a:rPr kumimoji="1" lang="ja-JP" altLang="en-US" smtClean="0"/>
              <a:t>18</a:t>
            </a:fld>
            <a:endParaRPr kumimoji="1" lang="ja-JP" altLang="en-US"/>
          </a:p>
        </p:txBody>
      </p:sp>
      <p:cxnSp>
        <p:nvCxnSpPr>
          <p:cNvPr id="4" name="直線コネクタ 3">
            <a:extLst>
              <a:ext uri="{FF2B5EF4-FFF2-40B4-BE49-F238E27FC236}">
                <a16:creationId xmlns:a16="http://schemas.microsoft.com/office/drawing/2014/main" id="{17A5CE37-9827-440E-97F9-F895DDE234BA}"/>
              </a:ext>
            </a:extLst>
          </p:cNvPr>
          <p:cNvCxnSpPr>
            <a:cxnSpLocks/>
          </p:cNvCxnSpPr>
          <p:nvPr/>
        </p:nvCxnSpPr>
        <p:spPr>
          <a:xfrm>
            <a:off x="687896" y="3563224"/>
            <a:ext cx="1535185" cy="0"/>
          </a:xfrm>
          <a:prstGeom prst="line">
            <a:avLst/>
          </a:prstGeom>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415079749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表 6">
            <a:extLst>
              <a:ext uri="{FF2B5EF4-FFF2-40B4-BE49-F238E27FC236}">
                <a16:creationId xmlns:a16="http://schemas.microsoft.com/office/drawing/2014/main" id="{AAE278F2-383D-4A17-A171-220C34EEF5D0}"/>
              </a:ext>
            </a:extLst>
          </p:cNvPr>
          <p:cNvGraphicFramePr>
            <a:graphicFrameLocks noGrp="1"/>
          </p:cNvGraphicFramePr>
          <p:nvPr>
            <p:extLst>
              <p:ext uri="{D42A27DB-BD31-4B8C-83A1-F6EECF244321}">
                <p14:modId xmlns:p14="http://schemas.microsoft.com/office/powerpoint/2010/main" val="2745697759"/>
              </p:ext>
            </p:extLst>
          </p:nvPr>
        </p:nvGraphicFramePr>
        <p:xfrm>
          <a:off x="179917" y="346879"/>
          <a:ext cx="8784166" cy="6192034"/>
        </p:xfrm>
        <a:graphic>
          <a:graphicData uri="http://schemas.openxmlformats.org/drawingml/2006/table">
            <a:tbl>
              <a:tblPr firstRow="1" bandRow="1">
                <a:tableStyleId>{00A15C55-8517-42AA-B614-E9B94910E393}</a:tableStyleId>
              </a:tblPr>
              <a:tblGrid>
                <a:gridCol w="481472">
                  <a:extLst>
                    <a:ext uri="{9D8B030D-6E8A-4147-A177-3AD203B41FA5}">
                      <a16:colId xmlns:a16="http://schemas.microsoft.com/office/drawing/2014/main" val="1937167132"/>
                    </a:ext>
                  </a:extLst>
                </a:gridCol>
                <a:gridCol w="2188820">
                  <a:extLst>
                    <a:ext uri="{9D8B030D-6E8A-4147-A177-3AD203B41FA5}">
                      <a16:colId xmlns:a16="http://schemas.microsoft.com/office/drawing/2014/main" val="3760785224"/>
                    </a:ext>
                  </a:extLst>
                </a:gridCol>
                <a:gridCol w="6113874">
                  <a:extLst>
                    <a:ext uri="{9D8B030D-6E8A-4147-A177-3AD203B41FA5}">
                      <a16:colId xmlns:a16="http://schemas.microsoft.com/office/drawing/2014/main" val="1355667508"/>
                    </a:ext>
                  </a:extLst>
                </a:gridCol>
              </a:tblGrid>
              <a:tr h="419141">
                <a:tc gridSpan="2">
                  <a:txBody>
                    <a:bodyPr/>
                    <a:lstStyle/>
                    <a:p>
                      <a:pPr algn="ctr"/>
                      <a:r>
                        <a:rPr kumimoji="1" lang="ja-JP" altLang="en-US" sz="1400" dirty="0"/>
                        <a:t>安全性分析－</a:t>
                      </a:r>
                      <a:r>
                        <a:rPr kumimoji="1" lang="en-US" altLang="ja-JP" sz="1400" dirty="0"/>
                        <a:t>10</a:t>
                      </a:r>
                      <a:endParaRPr kumimoji="1" lang="ja-JP" altLang="en-US" sz="1400" dirty="0"/>
                    </a:p>
                  </a:txBody>
                  <a:tcPr anchor="ctr"/>
                </a:tc>
                <a:tc hMerge="1">
                  <a:txBody>
                    <a:bodyPr/>
                    <a:lstStyle/>
                    <a:p>
                      <a:endParaRPr kumimoji="1" lang="ja-JP" altLang="en-US" dirty="0"/>
                    </a:p>
                  </a:txBody>
                  <a:tcPr/>
                </a:tc>
                <a:tc>
                  <a:txBody>
                    <a:bodyPr/>
                    <a:lstStyle/>
                    <a:p>
                      <a:pPr algn="ctr"/>
                      <a:r>
                        <a:rPr kumimoji="1" lang="ja-JP" altLang="en-US" sz="1400" dirty="0"/>
                        <a:t>指　標　の　視　点</a:t>
                      </a:r>
                    </a:p>
                  </a:txBody>
                  <a:tcPr anchor="ctr"/>
                </a:tc>
                <a:extLst>
                  <a:ext uri="{0D108BD9-81ED-4DB2-BD59-A6C34878D82A}">
                    <a16:rowId xmlns:a16="http://schemas.microsoft.com/office/drawing/2014/main" val="474638667"/>
                  </a:ext>
                </a:extLst>
              </a:tr>
              <a:tr h="1859043">
                <a:tc>
                  <a:txBody>
                    <a:bodyPr/>
                    <a:lstStyle/>
                    <a:p>
                      <a:pPr algn="ctr"/>
                      <a:r>
                        <a:rPr kumimoji="1" lang="ja-JP" altLang="en-US" dirty="0"/>
                        <a:t>指標名</a:t>
                      </a:r>
                    </a:p>
                  </a:txBody>
                  <a:tcPr vert="eaVert" anchor="ct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zh-TW" altLang="en-US" sz="1800" b="1" u="sng" strike="noStrike" dirty="0">
                          <a:effectLst/>
                          <a:latin typeface="游ゴシック" panose="020B0400000000000000" pitchFamily="50" charset="-128"/>
                          <a:ea typeface="游ゴシック" panose="020B0400000000000000" pitchFamily="50" charset="-128"/>
                        </a:rPr>
                        <a:t>施設更新積立資産保有比率</a:t>
                      </a:r>
                      <a:endParaRPr lang="zh-TW" altLang="en-US" sz="1800" b="1" i="0" u="sng" strike="noStrike" dirty="0">
                        <a:solidFill>
                          <a:srgbClr val="000000"/>
                        </a:solidFill>
                        <a:effectLst/>
                        <a:latin typeface="游ゴシック" panose="020B0400000000000000" pitchFamily="50" charset="-128"/>
                        <a:ea typeface="游ゴシック" panose="020B0400000000000000" pitchFamily="50" charset="-128"/>
                      </a:endParaRPr>
                    </a:p>
                  </a:txBody>
                  <a:tcPr anchor="ctr"/>
                </a:tc>
                <a:tc rowSpan="3">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a:t>この指標は、将来、土地改良施設を大規模修繕したり更新するための費用がどの程度積まれているかを確認できます。</a:t>
                      </a:r>
                      <a:endParaRPr kumimoji="1" lang="en-US" altLang="ja-JP" sz="1400" dirty="0"/>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400"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a:t>土地改良区によっては、特定資産の施設更新積立資産ではなく、基本財産の事業積立金等として積み立てている場合がありますので、積立金の実態を考慮して本比率を算出して下さい。</a:t>
                      </a:r>
                      <a:endParaRPr kumimoji="1" lang="en-US" altLang="ja-JP" sz="1400" dirty="0"/>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400"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a:t>安全性分析－５「</a:t>
                      </a:r>
                      <a:r>
                        <a:rPr lang="zh-TW" altLang="en-US" sz="1400" u="none" strike="noStrike" dirty="0">
                          <a:effectLst/>
                          <a:latin typeface="游ゴシック" panose="020B0400000000000000" pitchFamily="50" charset="-128"/>
                          <a:ea typeface="游ゴシック" panose="020B0400000000000000" pitchFamily="50" charset="-128"/>
                        </a:rPr>
                        <a:t>土地改良施設減価償却率</a:t>
                      </a:r>
                      <a:r>
                        <a:rPr lang="ja-JP" altLang="en-US" sz="1400" u="none" strike="noStrike" dirty="0">
                          <a:effectLst/>
                          <a:latin typeface="游ゴシック" panose="020B0400000000000000" pitchFamily="50" charset="-128"/>
                          <a:ea typeface="游ゴシック" panose="020B0400000000000000" pitchFamily="50" charset="-128"/>
                        </a:rPr>
                        <a:t>」</a:t>
                      </a:r>
                      <a:r>
                        <a:rPr lang="ja-JP" altLang="en-US" sz="1400" u="none" strike="noStrike" dirty="0">
                          <a:effectLst/>
                          <a:latin typeface="游ゴシック" panose="020B0400000000000000" pitchFamily="50" charset="-128"/>
                          <a:ea typeface="+mn-ea"/>
                        </a:rPr>
                        <a:t>と併せて考えると、施設更新費用の積立進捗状況が分かりやすくなります。</a:t>
                      </a:r>
                      <a:endParaRPr lang="en-US" altLang="ja-JP" sz="1400" u="none" strike="noStrike" dirty="0">
                        <a:effectLst/>
                        <a:latin typeface="游ゴシック" panose="020B0400000000000000" pitchFamily="50" charset="-128"/>
                        <a:ea typeface="+mn-ea"/>
                      </a:endParaRPr>
                    </a:p>
                    <a:p>
                      <a:r>
                        <a:rPr kumimoji="1" lang="ja-JP" altLang="en-US" sz="1400" dirty="0"/>
                        <a:t>土地改良施設減価償却率では、比率が高くなるほど施設の老朽化が進んでいると確認できるので、この積立資産保有比率を見て、現在の積立金で十分か、不足するときはどのように対応するのかを検討します。</a:t>
                      </a:r>
                      <a:endParaRPr kumimoji="1" lang="en-US" altLang="ja-JP" sz="1400" dirty="0"/>
                    </a:p>
                    <a:p>
                      <a:endParaRPr kumimoji="1" lang="en-US" altLang="ja-JP" sz="1400" dirty="0"/>
                    </a:p>
                    <a:p>
                      <a:r>
                        <a:rPr kumimoji="1" lang="ja-JP" altLang="en-US" sz="1400" dirty="0"/>
                        <a:t>施設更新積立資産の資金源としては、特別賦課金として徴収する方法や、経常賦課金の中に施設更新積立分の資金を合わせて徴収する方法も考えられますが、まずは組合員に施設更新積立の重要性を理解いただくことが大切です。</a:t>
                      </a:r>
                      <a:endParaRPr kumimoji="1" lang="en-US" altLang="ja-JP" sz="1400" dirty="0"/>
                    </a:p>
                    <a:p>
                      <a:endParaRPr kumimoji="1" lang="en-US" altLang="ja-JP" sz="1400" dirty="0"/>
                    </a:p>
                    <a:p>
                      <a:r>
                        <a:rPr kumimoji="1" lang="en-US" altLang="ja-JP" sz="1400" dirty="0"/>
                        <a:t>【</a:t>
                      </a:r>
                      <a:r>
                        <a:rPr kumimoji="1" lang="ja-JP" altLang="en-US" sz="1400" dirty="0"/>
                        <a:t>参考：事例１～８</a:t>
                      </a:r>
                      <a:r>
                        <a:rPr kumimoji="1" lang="en-US" altLang="ja-JP" sz="1400" dirty="0"/>
                        <a:t>】</a:t>
                      </a:r>
                    </a:p>
                    <a:p>
                      <a:r>
                        <a:rPr kumimoji="1" lang="ja-JP" altLang="en-US" sz="1400" dirty="0"/>
                        <a:t>・土地改良施設の老朽化への備え</a:t>
                      </a:r>
                      <a:endParaRPr kumimoji="1" lang="en-US" altLang="ja-JP" sz="1400" dirty="0"/>
                    </a:p>
                    <a:p>
                      <a:r>
                        <a:rPr kumimoji="1" lang="ja-JP" altLang="en-US" sz="1400" dirty="0"/>
                        <a:t>・土地改良施設の機能保全事業の影響</a:t>
                      </a:r>
                      <a:endParaRPr kumimoji="1" lang="en-US" altLang="ja-JP" sz="1400" dirty="0"/>
                    </a:p>
                    <a:p>
                      <a:r>
                        <a:rPr kumimoji="1" lang="ja-JP" altLang="en-US" sz="1400" dirty="0"/>
                        <a:t>・施設更新積立に対する考え方</a:t>
                      </a:r>
                      <a:endParaRPr kumimoji="1" lang="en-US" altLang="ja-JP" sz="1400" dirty="0"/>
                    </a:p>
                    <a:p>
                      <a:r>
                        <a:rPr kumimoji="1" lang="ja-JP" altLang="en-US" sz="1400" dirty="0"/>
                        <a:t>・将来を見据えた積立計画の立案</a:t>
                      </a:r>
                      <a:endParaRPr kumimoji="1" lang="en-US" altLang="ja-JP" sz="1400" dirty="0"/>
                    </a:p>
                    <a:p>
                      <a:r>
                        <a:rPr kumimoji="1" lang="ja-JP" altLang="en-US" sz="1400" dirty="0"/>
                        <a:t>・土地改良施設の更新を念頭においた事業計画</a:t>
                      </a:r>
                      <a:endParaRPr kumimoji="1" lang="en-US" altLang="ja-JP" sz="1400" dirty="0"/>
                    </a:p>
                    <a:p>
                      <a:r>
                        <a:rPr kumimoji="1" lang="ja-JP" altLang="en-US" sz="1400" dirty="0"/>
                        <a:t>・土地改良施設更新への準備</a:t>
                      </a:r>
                      <a:endParaRPr kumimoji="1" lang="en-US" altLang="ja-JP" sz="1400" dirty="0"/>
                    </a:p>
                  </a:txBody>
                  <a:tcPr anchor="ctr"/>
                </a:tc>
                <a:extLst>
                  <a:ext uri="{0D108BD9-81ED-4DB2-BD59-A6C34878D82A}">
                    <a16:rowId xmlns:a16="http://schemas.microsoft.com/office/drawing/2014/main" val="1820502327"/>
                  </a:ext>
                </a:extLst>
              </a:tr>
              <a:tr h="1951335">
                <a:tc>
                  <a:txBody>
                    <a:bodyPr/>
                    <a:lstStyle/>
                    <a:p>
                      <a:pPr algn="ctr"/>
                      <a:r>
                        <a:rPr kumimoji="1" lang="ja-JP" altLang="en-US" dirty="0"/>
                        <a:t>算定式</a:t>
                      </a:r>
                    </a:p>
                  </a:txBody>
                  <a:tcPr vert="eaVert" anchor="ctr"/>
                </a:tc>
                <a:tc>
                  <a:txBody>
                    <a:bodyPr/>
                    <a:lstStyle/>
                    <a:p>
                      <a:pPr marL="72000" marR="0" lvl="0" indent="0" algn="l" defTabSz="685800" rtl="0" eaLnBrk="1" fontAlgn="b" latinLnBrk="0" hangingPunct="1">
                        <a:lnSpc>
                          <a:spcPts val="1000"/>
                        </a:lnSpc>
                        <a:spcBef>
                          <a:spcPts val="0"/>
                        </a:spcBef>
                        <a:spcAft>
                          <a:spcPts val="0"/>
                        </a:spcAft>
                        <a:buClrTx/>
                        <a:buSzTx/>
                        <a:buFontTx/>
                        <a:buNone/>
                        <a:tabLst/>
                        <a:defRPr/>
                      </a:pPr>
                      <a:r>
                        <a:rPr lang="zh-TW" altLang="en-US" sz="1400" u="none" strike="noStrike" dirty="0">
                          <a:effectLst/>
                          <a:latin typeface="游ゴシック" panose="020B0400000000000000" pitchFamily="50" charset="-128"/>
                          <a:ea typeface="游ゴシック" panose="020B0400000000000000" pitchFamily="50" charset="-128"/>
                        </a:rPr>
                        <a:t>施設更新積立資産</a:t>
                      </a:r>
                      <a:endParaRPr lang="en-US" altLang="zh-TW" sz="1400" u="none" strike="noStrike" dirty="0">
                        <a:effectLst/>
                        <a:latin typeface="游ゴシック" panose="020B0400000000000000" pitchFamily="50" charset="-128"/>
                        <a:ea typeface="游ゴシック" panose="020B0400000000000000" pitchFamily="50" charset="-128"/>
                      </a:endParaRPr>
                    </a:p>
                    <a:p>
                      <a:pPr marL="72000" marR="0" lvl="0" indent="0" algn="l" defTabSz="685800" rtl="0" eaLnBrk="1" fontAlgn="b" latinLnBrk="0" hangingPunct="1">
                        <a:lnSpc>
                          <a:spcPts val="1000"/>
                        </a:lnSpc>
                        <a:spcBef>
                          <a:spcPts val="0"/>
                        </a:spcBef>
                        <a:spcAft>
                          <a:spcPts val="0"/>
                        </a:spcAft>
                        <a:buClrTx/>
                        <a:buSzTx/>
                        <a:buFontTx/>
                        <a:buNone/>
                        <a:tabLst/>
                        <a:defRPr/>
                      </a:pPr>
                      <a:r>
                        <a:rPr lang="en-US" altLang="ja-JP" sz="1400" u="none" strike="noStrike" dirty="0">
                          <a:effectLst/>
                          <a:latin typeface="游ゴシック" panose="020B0400000000000000" pitchFamily="50" charset="-128"/>
                          <a:ea typeface="游ゴシック" panose="020B0400000000000000" pitchFamily="50" charset="-128"/>
                        </a:rPr>
                        <a:t>                            ×100</a:t>
                      </a:r>
                      <a:endParaRPr lang="en-US" altLang="zh-TW" sz="1400" u="none" strike="noStrike" dirty="0">
                        <a:effectLst/>
                        <a:latin typeface="游ゴシック" panose="020B0400000000000000" pitchFamily="50" charset="-128"/>
                        <a:ea typeface="游ゴシック" panose="020B0400000000000000" pitchFamily="50" charset="-128"/>
                      </a:endParaRPr>
                    </a:p>
                    <a:p>
                      <a:pPr marL="72000" marR="0" lvl="0" indent="0" algn="l" defTabSz="685800" rtl="0" eaLnBrk="1" fontAlgn="b" latinLnBrk="0" hangingPunct="1">
                        <a:lnSpc>
                          <a:spcPts val="1000"/>
                        </a:lnSpc>
                        <a:spcBef>
                          <a:spcPts val="0"/>
                        </a:spcBef>
                        <a:spcAft>
                          <a:spcPts val="0"/>
                        </a:spcAft>
                        <a:buClrTx/>
                        <a:buSzTx/>
                        <a:buFontTx/>
                        <a:buNone/>
                        <a:tabLst/>
                        <a:defRPr/>
                      </a:pPr>
                      <a:r>
                        <a:rPr lang="zh-TW" altLang="en-US" sz="1400" u="none" strike="noStrike" dirty="0">
                          <a:effectLst/>
                          <a:latin typeface="游ゴシック" panose="020B0400000000000000" pitchFamily="50" charset="-128"/>
                          <a:ea typeface="游ゴシック" panose="020B0400000000000000" pitchFamily="50" charset="-128"/>
                        </a:rPr>
                        <a:t>減価償却累計額</a:t>
                      </a:r>
                      <a:endParaRPr lang="en-US" altLang="zh-TW" sz="14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anchor="ctr"/>
                </a:tc>
                <a:tc vMerge="1">
                  <a:txBody>
                    <a:bodyPr/>
                    <a:lstStyle/>
                    <a:p>
                      <a:endParaRPr kumimoji="1" lang="ja-JP" altLang="en-US" dirty="0"/>
                    </a:p>
                  </a:txBody>
                  <a:tcPr/>
                </a:tc>
                <a:extLst>
                  <a:ext uri="{0D108BD9-81ED-4DB2-BD59-A6C34878D82A}">
                    <a16:rowId xmlns:a16="http://schemas.microsoft.com/office/drawing/2014/main" val="217899422"/>
                  </a:ext>
                </a:extLst>
              </a:tr>
              <a:tr h="1962515">
                <a:tc>
                  <a:txBody>
                    <a:bodyPr/>
                    <a:lstStyle/>
                    <a:p>
                      <a:pPr algn="ctr"/>
                      <a:r>
                        <a:rPr kumimoji="1" lang="ja-JP" altLang="en-US" dirty="0"/>
                        <a:t>説　明</a:t>
                      </a:r>
                    </a:p>
                  </a:txBody>
                  <a:tcPr vert="eaVert" anchor="ct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ja-JP" altLang="en-US" sz="1400" b="0" i="0" u="none" strike="noStrike" dirty="0">
                          <a:solidFill>
                            <a:srgbClr val="000000"/>
                          </a:solidFill>
                          <a:effectLst/>
                          <a:latin typeface="游ゴシック" panose="020B0400000000000000" pitchFamily="50" charset="-128"/>
                          <a:ea typeface="+mn-ea"/>
                        </a:rPr>
                        <a:t>施設更新積立資産と土地改良施設の比率を見る指標</a:t>
                      </a:r>
                      <a:endParaRPr lang="en-US" altLang="zh-TW" sz="14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anchor="ctr"/>
                </a:tc>
                <a:tc vMerge="1">
                  <a:txBody>
                    <a:bodyPr/>
                    <a:lstStyle/>
                    <a:p>
                      <a:endParaRPr kumimoji="1" lang="ja-JP" altLang="en-US" dirty="0"/>
                    </a:p>
                  </a:txBody>
                  <a:tcPr/>
                </a:tc>
                <a:extLst>
                  <a:ext uri="{0D108BD9-81ED-4DB2-BD59-A6C34878D82A}">
                    <a16:rowId xmlns:a16="http://schemas.microsoft.com/office/drawing/2014/main" val="264505316"/>
                  </a:ext>
                </a:extLst>
              </a:tr>
            </a:tbl>
          </a:graphicData>
        </a:graphic>
      </p:graphicFrame>
      <p:sp>
        <p:nvSpPr>
          <p:cNvPr id="3" name="スライド番号プレースホルダー 2">
            <a:extLst>
              <a:ext uri="{FF2B5EF4-FFF2-40B4-BE49-F238E27FC236}">
                <a16:creationId xmlns:a16="http://schemas.microsoft.com/office/drawing/2014/main" id="{56EA8400-C3BF-4BD9-9074-46B9F7158A97}"/>
              </a:ext>
            </a:extLst>
          </p:cNvPr>
          <p:cNvSpPr>
            <a:spLocks noGrp="1"/>
          </p:cNvSpPr>
          <p:nvPr>
            <p:ph type="sldNum" sz="quarter" idx="12"/>
          </p:nvPr>
        </p:nvSpPr>
        <p:spPr/>
        <p:txBody>
          <a:bodyPr/>
          <a:lstStyle/>
          <a:p>
            <a:fld id="{D0493EAD-98C2-43FC-AC56-FA71A07A685E}" type="slidenum">
              <a:rPr kumimoji="1" lang="ja-JP" altLang="en-US" smtClean="0"/>
              <a:t>19</a:t>
            </a:fld>
            <a:endParaRPr kumimoji="1" lang="ja-JP" altLang="en-US"/>
          </a:p>
        </p:txBody>
      </p:sp>
      <p:cxnSp>
        <p:nvCxnSpPr>
          <p:cNvPr id="4" name="直線コネクタ 3">
            <a:extLst>
              <a:ext uri="{FF2B5EF4-FFF2-40B4-BE49-F238E27FC236}">
                <a16:creationId xmlns:a16="http://schemas.microsoft.com/office/drawing/2014/main" id="{CADBCAB9-EBA5-4AD0-84E9-B19BF9A1CE48}"/>
              </a:ext>
            </a:extLst>
          </p:cNvPr>
          <p:cNvCxnSpPr>
            <a:cxnSpLocks/>
          </p:cNvCxnSpPr>
          <p:nvPr/>
        </p:nvCxnSpPr>
        <p:spPr>
          <a:xfrm>
            <a:off x="730426" y="3541958"/>
            <a:ext cx="1535185" cy="0"/>
          </a:xfrm>
          <a:prstGeom prst="line">
            <a:avLst/>
          </a:prstGeom>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28354785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90316257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表 6">
            <a:extLst>
              <a:ext uri="{FF2B5EF4-FFF2-40B4-BE49-F238E27FC236}">
                <a16:creationId xmlns:a16="http://schemas.microsoft.com/office/drawing/2014/main" id="{AAE278F2-383D-4A17-A171-220C34EEF5D0}"/>
              </a:ext>
            </a:extLst>
          </p:cNvPr>
          <p:cNvGraphicFramePr>
            <a:graphicFrameLocks noGrp="1"/>
          </p:cNvGraphicFramePr>
          <p:nvPr>
            <p:extLst>
              <p:ext uri="{D42A27DB-BD31-4B8C-83A1-F6EECF244321}">
                <p14:modId xmlns:p14="http://schemas.microsoft.com/office/powerpoint/2010/main" val="366692360"/>
              </p:ext>
            </p:extLst>
          </p:nvPr>
        </p:nvGraphicFramePr>
        <p:xfrm>
          <a:off x="179917" y="346879"/>
          <a:ext cx="8784166" cy="6192034"/>
        </p:xfrm>
        <a:graphic>
          <a:graphicData uri="http://schemas.openxmlformats.org/drawingml/2006/table">
            <a:tbl>
              <a:tblPr firstRow="1" bandRow="1">
                <a:tableStyleId>{21E4AEA4-8DFA-4A89-87EB-49C32662AFE0}</a:tableStyleId>
              </a:tblPr>
              <a:tblGrid>
                <a:gridCol w="481472">
                  <a:extLst>
                    <a:ext uri="{9D8B030D-6E8A-4147-A177-3AD203B41FA5}">
                      <a16:colId xmlns:a16="http://schemas.microsoft.com/office/drawing/2014/main" val="1937167132"/>
                    </a:ext>
                  </a:extLst>
                </a:gridCol>
                <a:gridCol w="2188820">
                  <a:extLst>
                    <a:ext uri="{9D8B030D-6E8A-4147-A177-3AD203B41FA5}">
                      <a16:colId xmlns:a16="http://schemas.microsoft.com/office/drawing/2014/main" val="3760785224"/>
                    </a:ext>
                  </a:extLst>
                </a:gridCol>
                <a:gridCol w="6113874">
                  <a:extLst>
                    <a:ext uri="{9D8B030D-6E8A-4147-A177-3AD203B41FA5}">
                      <a16:colId xmlns:a16="http://schemas.microsoft.com/office/drawing/2014/main" val="1355667508"/>
                    </a:ext>
                  </a:extLst>
                </a:gridCol>
              </a:tblGrid>
              <a:tr h="419141">
                <a:tc gridSpan="2">
                  <a:txBody>
                    <a:bodyPr/>
                    <a:lstStyle/>
                    <a:p>
                      <a:pPr algn="ctr"/>
                      <a:r>
                        <a:rPr kumimoji="1" lang="ja-JP" altLang="en-US" sz="1400" dirty="0"/>
                        <a:t>収支分析－１</a:t>
                      </a:r>
                    </a:p>
                  </a:txBody>
                  <a:tcPr anchor="ctr"/>
                </a:tc>
                <a:tc hMerge="1">
                  <a:txBody>
                    <a:bodyPr/>
                    <a:lstStyle/>
                    <a:p>
                      <a:endParaRPr kumimoji="1" lang="ja-JP" altLang="en-US" dirty="0"/>
                    </a:p>
                  </a:txBody>
                  <a:tcPr/>
                </a:tc>
                <a:tc>
                  <a:txBody>
                    <a:bodyPr/>
                    <a:lstStyle/>
                    <a:p>
                      <a:pPr algn="ctr"/>
                      <a:r>
                        <a:rPr kumimoji="1" lang="ja-JP" altLang="en-US" sz="1400" dirty="0"/>
                        <a:t>指　標　の　視　点</a:t>
                      </a:r>
                    </a:p>
                  </a:txBody>
                  <a:tcPr anchor="ctr"/>
                </a:tc>
                <a:extLst>
                  <a:ext uri="{0D108BD9-81ED-4DB2-BD59-A6C34878D82A}">
                    <a16:rowId xmlns:a16="http://schemas.microsoft.com/office/drawing/2014/main" val="474638667"/>
                  </a:ext>
                </a:extLst>
              </a:tr>
              <a:tr h="1859043">
                <a:tc>
                  <a:txBody>
                    <a:bodyPr/>
                    <a:lstStyle/>
                    <a:p>
                      <a:pPr algn="ctr"/>
                      <a:r>
                        <a:rPr kumimoji="1" lang="ja-JP" altLang="en-US" dirty="0"/>
                        <a:t>指標名</a:t>
                      </a:r>
                    </a:p>
                  </a:txBody>
                  <a:tcPr vert="eaVert" anchor="ct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zh-TW" altLang="en-US" sz="1800" b="1" u="sng" strike="noStrike" dirty="0">
                          <a:effectLst/>
                          <a:latin typeface="游ゴシック" panose="020B0400000000000000" pitchFamily="50" charset="-128"/>
                          <a:ea typeface="游ゴシック" panose="020B0400000000000000" pitchFamily="50" charset="-128"/>
                        </a:rPr>
                        <a:t>賦課金納付率</a:t>
                      </a:r>
                      <a:endParaRPr lang="zh-TW" altLang="en-US" sz="1800" b="1" i="0" u="sng" strike="noStrike" dirty="0">
                        <a:solidFill>
                          <a:srgbClr val="000000"/>
                        </a:solidFill>
                        <a:effectLst/>
                        <a:latin typeface="游ゴシック" panose="020B0400000000000000" pitchFamily="50" charset="-128"/>
                        <a:ea typeface="游ゴシック" panose="020B0400000000000000" pitchFamily="50" charset="-128"/>
                      </a:endParaRPr>
                    </a:p>
                  </a:txBody>
                  <a:tcPr anchor="ctr"/>
                </a:tc>
                <a:tc rowSpan="3">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400"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a:t>この指標では、当該年度に賦課調定した賦課金がどの程度納付されているかを確認できます。</a:t>
                      </a:r>
                      <a:endParaRPr kumimoji="1" lang="en-US" altLang="ja-JP" sz="1400" dirty="0"/>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400"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dirty="0"/>
                        <a:t>100</a:t>
                      </a:r>
                      <a:r>
                        <a:rPr kumimoji="1" lang="ja-JP" altLang="en-US" sz="1400" dirty="0"/>
                        <a:t>％が目標ですが、納付率が高くとも、経年の変化を見て本比率が下がったり、未納者の固定化、賦課金徴収の困難化が見られるようならば、賦課金の徴収体制や債権管理の検討が必要になります。</a:t>
                      </a:r>
                      <a:endParaRPr kumimoji="1" lang="en-US" altLang="ja-JP" sz="1400"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a:t>賦課金を賦課した当該年度に納めてもらえなくとも、分納や督促、納付義務の承認による時効の更新、滞納処分等によって、最終的には全額を納めていただくように導いていくことが必要です。</a:t>
                      </a:r>
                      <a:endParaRPr kumimoji="1" lang="en-US" altLang="ja-JP" sz="1400" dirty="0"/>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400"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a:t>また、都市部に位置する土地改良区は農地転用される土地が多い傾向があるので、本比率が高くとも、実際の納付額が下がっていることも考えられます。賦課金納付額の低下は土地改良区の運営自体に大きく影響しますので、納付率と合わせて納付額にも注意を払う必要があります。</a:t>
                      </a:r>
                      <a:endParaRPr kumimoji="1" lang="en-US" altLang="ja-JP" sz="1400" dirty="0"/>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400" dirty="0"/>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400"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dirty="0"/>
                        <a:t>【</a:t>
                      </a:r>
                      <a:r>
                        <a:rPr kumimoji="1" lang="ja-JP" altLang="en-US" sz="1400" dirty="0"/>
                        <a:t>参考：事例３</a:t>
                      </a:r>
                      <a:r>
                        <a:rPr kumimoji="1" lang="en-US" altLang="ja-JP" sz="1400" dirty="0"/>
                        <a:t>,</a:t>
                      </a:r>
                      <a:r>
                        <a:rPr kumimoji="1" lang="ja-JP" altLang="en-US" sz="1400" dirty="0"/>
                        <a:t>５</a:t>
                      </a:r>
                      <a:r>
                        <a:rPr kumimoji="1" lang="en-US" altLang="ja-JP" sz="1400" dirty="0"/>
                        <a:t>,</a:t>
                      </a:r>
                      <a:r>
                        <a:rPr kumimoji="1" lang="ja-JP" altLang="en-US" sz="1400" dirty="0"/>
                        <a:t>６</a:t>
                      </a:r>
                      <a:r>
                        <a:rPr kumimoji="1" lang="en-US" altLang="ja-JP" sz="1400" dirty="0"/>
                        <a:t>,</a:t>
                      </a:r>
                      <a:r>
                        <a:rPr kumimoji="1" lang="ja-JP" altLang="en-US" sz="1400" dirty="0"/>
                        <a:t>７</a:t>
                      </a:r>
                      <a:r>
                        <a:rPr kumimoji="1" lang="en-US" altLang="ja-JP" sz="1400" dirty="0"/>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a:t>・農地転用による資金増と賦課対象面積減少への対策</a:t>
                      </a:r>
                      <a:endParaRPr kumimoji="1" lang="en-US" altLang="ja-JP" sz="1400"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a:t>・賦課金収入に支えられた運営</a:t>
                      </a:r>
                      <a:endParaRPr kumimoji="1" lang="en-US" altLang="ja-JP" sz="1400"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a:t>・賦課金納付率と不納欠損比率</a:t>
                      </a:r>
                      <a:endParaRPr kumimoji="1" lang="en-US" altLang="ja-JP" sz="1400" dirty="0"/>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400"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dirty="0"/>
                        <a:t>※</a:t>
                      </a:r>
                      <a:r>
                        <a:rPr kumimoji="1" lang="ja-JP" altLang="en-US" sz="1400" dirty="0"/>
                        <a:t>全ての事例に本比率の指標値有り</a:t>
                      </a:r>
                      <a:endParaRPr kumimoji="1" lang="en-US" altLang="ja-JP" sz="1400" dirty="0"/>
                    </a:p>
                  </a:txBody>
                  <a:tcPr anchor="ctr"/>
                </a:tc>
                <a:extLst>
                  <a:ext uri="{0D108BD9-81ED-4DB2-BD59-A6C34878D82A}">
                    <a16:rowId xmlns:a16="http://schemas.microsoft.com/office/drawing/2014/main" val="1820502327"/>
                  </a:ext>
                </a:extLst>
              </a:tr>
              <a:tr h="1951335">
                <a:tc>
                  <a:txBody>
                    <a:bodyPr/>
                    <a:lstStyle/>
                    <a:p>
                      <a:pPr algn="ctr"/>
                      <a:r>
                        <a:rPr kumimoji="1" lang="ja-JP" altLang="en-US" dirty="0"/>
                        <a:t>算定式</a:t>
                      </a:r>
                    </a:p>
                  </a:txBody>
                  <a:tcPr vert="eaVert" anchor="ctr"/>
                </a:tc>
                <a:tc>
                  <a:txBody>
                    <a:bodyPr/>
                    <a:lstStyle/>
                    <a:p>
                      <a:pPr marL="72000" marR="0" lvl="0" indent="0" algn="l" defTabSz="685800" rtl="0" eaLnBrk="1" fontAlgn="b" latinLnBrk="0" hangingPunct="1">
                        <a:lnSpc>
                          <a:spcPts val="1000"/>
                        </a:lnSpc>
                        <a:spcBef>
                          <a:spcPts val="0"/>
                        </a:spcBef>
                        <a:spcAft>
                          <a:spcPts val="0"/>
                        </a:spcAft>
                        <a:buClrTx/>
                        <a:buSzTx/>
                        <a:buFontTx/>
                        <a:buNone/>
                        <a:tabLst/>
                        <a:defRPr/>
                      </a:pPr>
                      <a:r>
                        <a:rPr lang="zh-TW" altLang="en-US" sz="1400" u="none" strike="noStrike" dirty="0">
                          <a:effectLst/>
                          <a:latin typeface="游ゴシック" panose="020B0400000000000000" pitchFamily="50" charset="-128"/>
                          <a:ea typeface="游ゴシック" panose="020B0400000000000000" pitchFamily="50" charset="-128"/>
                        </a:rPr>
                        <a:t>賦課金徴収額</a:t>
                      </a:r>
                      <a:endParaRPr lang="en-US" altLang="zh-TW" sz="1400" u="none" strike="noStrike" dirty="0">
                        <a:effectLst/>
                        <a:latin typeface="游ゴシック" panose="020B0400000000000000" pitchFamily="50" charset="-128"/>
                        <a:ea typeface="游ゴシック" panose="020B0400000000000000" pitchFamily="50" charset="-128"/>
                      </a:endParaRPr>
                    </a:p>
                    <a:p>
                      <a:pPr marL="72000" marR="0" lvl="0" indent="0" algn="l" defTabSz="685800" rtl="0" eaLnBrk="1" fontAlgn="b" latinLnBrk="0" hangingPunct="1">
                        <a:lnSpc>
                          <a:spcPts val="1000"/>
                        </a:lnSpc>
                        <a:spcBef>
                          <a:spcPts val="0"/>
                        </a:spcBef>
                        <a:spcAft>
                          <a:spcPts val="0"/>
                        </a:spcAft>
                        <a:buClrTx/>
                        <a:buSzTx/>
                        <a:buFontTx/>
                        <a:buNone/>
                        <a:tabLst/>
                        <a:defRPr/>
                      </a:pPr>
                      <a:r>
                        <a:rPr lang="en-US" altLang="ja-JP" sz="1400" u="none" strike="noStrike" dirty="0">
                          <a:effectLst/>
                          <a:latin typeface="游ゴシック" panose="020B0400000000000000" pitchFamily="50" charset="-128"/>
                          <a:ea typeface="游ゴシック" panose="020B0400000000000000" pitchFamily="50" charset="-128"/>
                        </a:rPr>
                        <a:t>                        ×100</a:t>
                      </a:r>
                      <a:endParaRPr lang="en-US" altLang="zh-TW" sz="1400" u="none" strike="noStrike" dirty="0">
                        <a:effectLst/>
                        <a:latin typeface="游ゴシック" panose="020B0400000000000000" pitchFamily="50" charset="-128"/>
                        <a:ea typeface="游ゴシック" panose="020B0400000000000000" pitchFamily="50" charset="-128"/>
                      </a:endParaRPr>
                    </a:p>
                    <a:p>
                      <a:pPr marL="72000" marR="0" lvl="0" indent="0" algn="l" defTabSz="685800" rtl="0" eaLnBrk="1" fontAlgn="b" latinLnBrk="0" hangingPunct="1">
                        <a:lnSpc>
                          <a:spcPts val="1000"/>
                        </a:lnSpc>
                        <a:spcBef>
                          <a:spcPts val="0"/>
                        </a:spcBef>
                        <a:spcAft>
                          <a:spcPts val="0"/>
                        </a:spcAft>
                        <a:buClrTx/>
                        <a:buSzTx/>
                        <a:buFontTx/>
                        <a:buNone/>
                        <a:tabLst/>
                        <a:defRPr/>
                      </a:pPr>
                      <a:r>
                        <a:rPr lang="zh-TW" altLang="en-US" sz="1400" u="none" strike="noStrike" dirty="0">
                          <a:effectLst/>
                          <a:latin typeface="游ゴシック" panose="020B0400000000000000" pitchFamily="50" charset="-128"/>
                          <a:ea typeface="游ゴシック" panose="020B0400000000000000" pitchFamily="50" charset="-128"/>
                        </a:rPr>
                        <a:t>賦課金調定額</a:t>
                      </a:r>
                      <a:endParaRPr lang="en-US" altLang="zh-TW" sz="14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anchor="ctr"/>
                </a:tc>
                <a:tc vMerge="1">
                  <a:txBody>
                    <a:bodyPr/>
                    <a:lstStyle/>
                    <a:p>
                      <a:endParaRPr kumimoji="1" lang="ja-JP" altLang="en-US" dirty="0"/>
                    </a:p>
                  </a:txBody>
                  <a:tcPr/>
                </a:tc>
                <a:extLst>
                  <a:ext uri="{0D108BD9-81ED-4DB2-BD59-A6C34878D82A}">
                    <a16:rowId xmlns:a16="http://schemas.microsoft.com/office/drawing/2014/main" val="217899422"/>
                  </a:ext>
                </a:extLst>
              </a:tr>
              <a:tr h="1962515">
                <a:tc>
                  <a:txBody>
                    <a:bodyPr/>
                    <a:lstStyle/>
                    <a:p>
                      <a:pPr algn="ctr"/>
                      <a:r>
                        <a:rPr kumimoji="1" lang="ja-JP" altLang="en-US" dirty="0"/>
                        <a:t>説　明</a:t>
                      </a:r>
                    </a:p>
                  </a:txBody>
                  <a:tcPr vert="eaVert" anchor="ct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ja-JP" altLang="en-US" sz="1400" u="none" strike="noStrike" dirty="0">
                          <a:effectLst/>
                          <a:latin typeface="游ゴシック" panose="020B0400000000000000" pitchFamily="50" charset="-128"/>
                          <a:ea typeface="游ゴシック" panose="020B0400000000000000" pitchFamily="50" charset="-128"/>
                        </a:rPr>
                        <a:t>当該年度の賦課調定額に対して納付された賦課金の率</a:t>
                      </a:r>
                      <a:endParaRPr lang="en-US" altLang="zh-TW" sz="14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anchor="ctr"/>
                </a:tc>
                <a:tc vMerge="1">
                  <a:txBody>
                    <a:bodyPr/>
                    <a:lstStyle/>
                    <a:p>
                      <a:endParaRPr kumimoji="1" lang="ja-JP" altLang="en-US" dirty="0"/>
                    </a:p>
                  </a:txBody>
                  <a:tcPr/>
                </a:tc>
                <a:extLst>
                  <a:ext uri="{0D108BD9-81ED-4DB2-BD59-A6C34878D82A}">
                    <a16:rowId xmlns:a16="http://schemas.microsoft.com/office/drawing/2014/main" val="264505316"/>
                  </a:ext>
                </a:extLst>
              </a:tr>
            </a:tbl>
          </a:graphicData>
        </a:graphic>
      </p:graphicFrame>
      <p:sp>
        <p:nvSpPr>
          <p:cNvPr id="3" name="スライド番号プレースホルダー 2">
            <a:extLst>
              <a:ext uri="{FF2B5EF4-FFF2-40B4-BE49-F238E27FC236}">
                <a16:creationId xmlns:a16="http://schemas.microsoft.com/office/drawing/2014/main" id="{56EA8400-C3BF-4BD9-9074-46B9F7158A97}"/>
              </a:ext>
            </a:extLst>
          </p:cNvPr>
          <p:cNvSpPr>
            <a:spLocks noGrp="1"/>
          </p:cNvSpPr>
          <p:nvPr>
            <p:ph type="sldNum" sz="quarter" idx="12"/>
          </p:nvPr>
        </p:nvSpPr>
        <p:spPr/>
        <p:txBody>
          <a:bodyPr/>
          <a:lstStyle/>
          <a:p>
            <a:fld id="{D0493EAD-98C2-43FC-AC56-FA71A07A685E}" type="slidenum">
              <a:rPr kumimoji="1" lang="ja-JP" altLang="en-US" smtClean="0"/>
              <a:t>20</a:t>
            </a:fld>
            <a:endParaRPr kumimoji="1" lang="ja-JP" altLang="en-US"/>
          </a:p>
        </p:txBody>
      </p:sp>
      <p:cxnSp>
        <p:nvCxnSpPr>
          <p:cNvPr id="4" name="直線コネクタ 3">
            <a:extLst>
              <a:ext uri="{FF2B5EF4-FFF2-40B4-BE49-F238E27FC236}">
                <a16:creationId xmlns:a16="http://schemas.microsoft.com/office/drawing/2014/main" id="{60EC1EE1-9F63-47E3-A97F-875E913A686E}"/>
              </a:ext>
            </a:extLst>
          </p:cNvPr>
          <p:cNvCxnSpPr>
            <a:cxnSpLocks/>
          </p:cNvCxnSpPr>
          <p:nvPr/>
        </p:nvCxnSpPr>
        <p:spPr>
          <a:xfrm>
            <a:off x="709161" y="3531326"/>
            <a:ext cx="1308684" cy="0"/>
          </a:xfrm>
          <a:prstGeom prst="line">
            <a:avLst/>
          </a:prstGeom>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203896867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表 6">
            <a:extLst>
              <a:ext uri="{FF2B5EF4-FFF2-40B4-BE49-F238E27FC236}">
                <a16:creationId xmlns:a16="http://schemas.microsoft.com/office/drawing/2014/main" id="{AAE278F2-383D-4A17-A171-220C34EEF5D0}"/>
              </a:ext>
            </a:extLst>
          </p:cNvPr>
          <p:cNvGraphicFramePr>
            <a:graphicFrameLocks noGrp="1"/>
          </p:cNvGraphicFramePr>
          <p:nvPr>
            <p:extLst>
              <p:ext uri="{D42A27DB-BD31-4B8C-83A1-F6EECF244321}">
                <p14:modId xmlns:p14="http://schemas.microsoft.com/office/powerpoint/2010/main" val="929070363"/>
              </p:ext>
            </p:extLst>
          </p:nvPr>
        </p:nvGraphicFramePr>
        <p:xfrm>
          <a:off x="179917" y="346879"/>
          <a:ext cx="8784166" cy="6192034"/>
        </p:xfrm>
        <a:graphic>
          <a:graphicData uri="http://schemas.openxmlformats.org/drawingml/2006/table">
            <a:tbl>
              <a:tblPr firstRow="1" bandRow="1">
                <a:tableStyleId>{21E4AEA4-8DFA-4A89-87EB-49C32662AFE0}</a:tableStyleId>
              </a:tblPr>
              <a:tblGrid>
                <a:gridCol w="481472">
                  <a:extLst>
                    <a:ext uri="{9D8B030D-6E8A-4147-A177-3AD203B41FA5}">
                      <a16:colId xmlns:a16="http://schemas.microsoft.com/office/drawing/2014/main" val="1937167132"/>
                    </a:ext>
                  </a:extLst>
                </a:gridCol>
                <a:gridCol w="2188820">
                  <a:extLst>
                    <a:ext uri="{9D8B030D-6E8A-4147-A177-3AD203B41FA5}">
                      <a16:colId xmlns:a16="http://schemas.microsoft.com/office/drawing/2014/main" val="3760785224"/>
                    </a:ext>
                  </a:extLst>
                </a:gridCol>
                <a:gridCol w="6113874">
                  <a:extLst>
                    <a:ext uri="{9D8B030D-6E8A-4147-A177-3AD203B41FA5}">
                      <a16:colId xmlns:a16="http://schemas.microsoft.com/office/drawing/2014/main" val="1355667508"/>
                    </a:ext>
                  </a:extLst>
                </a:gridCol>
              </a:tblGrid>
              <a:tr h="419141">
                <a:tc gridSpan="2">
                  <a:txBody>
                    <a:bodyPr/>
                    <a:lstStyle/>
                    <a:p>
                      <a:pPr algn="ctr"/>
                      <a:r>
                        <a:rPr kumimoji="1" lang="ja-JP" altLang="en-US" sz="1400" dirty="0"/>
                        <a:t>収支分析－２</a:t>
                      </a:r>
                    </a:p>
                  </a:txBody>
                  <a:tcPr anchor="ctr"/>
                </a:tc>
                <a:tc hMerge="1">
                  <a:txBody>
                    <a:bodyPr/>
                    <a:lstStyle/>
                    <a:p>
                      <a:endParaRPr kumimoji="1" lang="ja-JP" altLang="en-US" dirty="0"/>
                    </a:p>
                  </a:txBody>
                  <a:tcPr/>
                </a:tc>
                <a:tc>
                  <a:txBody>
                    <a:bodyPr/>
                    <a:lstStyle/>
                    <a:p>
                      <a:pPr algn="ctr"/>
                      <a:r>
                        <a:rPr kumimoji="1" lang="ja-JP" altLang="en-US" sz="1400" dirty="0"/>
                        <a:t>指　標　の　視　点</a:t>
                      </a:r>
                    </a:p>
                  </a:txBody>
                  <a:tcPr anchor="ctr"/>
                </a:tc>
                <a:extLst>
                  <a:ext uri="{0D108BD9-81ED-4DB2-BD59-A6C34878D82A}">
                    <a16:rowId xmlns:a16="http://schemas.microsoft.com/office/drawing/2014/main" val="474638667"/>
                  </a:ext>
                </a:extLst>
              </a:tr>
              <a:tr h="1859043">
                <a:tc>
                  <a:txBody>
                    <a:bodyPr/>
                    <a:lstStyle/>
                    <a:p>
                      <a:pPr algn="ctr"/>
                      <a:r>
                        <a:rPr kumimoji="1" lang="ja-JP" altLang="en-US" dirty="0"/>
                        <a:t>指標名</a:t>
                      </a:r>
                    </a:p>
                  </a:txBody>
                  <a:tcPr vert="eaVert" anchor="ct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zh-TW" altLang="en-US" sz="1800" b="1" u="sng" strike="noStrike" dirty="0">
                          <a:effectLst/>
                          <a:latin typeface="游ゴシック" panose="020B0400000000000000" pitchFamily="50" charset="-128"/>
                          <a:ea typeface="游ゴシック" panose="020B0400000000000000" pitchFamily="50" charset="-128"/>
                        </a:rPr>
                        <a:t>不納欠損比率</a:t>
                      </a:r>
                      <a:endParaRPr lang="zh-TW" altLang="en-US" sz="1800" b="1" i="0" u="sng" strike="noStrike" dirty="0">
                        <a:solidFill>
                          <a:srgbClr val="000000"/>
                        </a:solidFill>
                        <a:effectLst/>
                        <a:latin typeface="游ゴシック" panose="020B0400000000000000" pitchFamily="50" charset="-128"/>
                        <a:ea typeface="游ゴシック" panose="020B0400000000000000" pitchFamily="50" charset="-128"/>
                      </a:endParaRPr>
                    </a:p>
                  </a:txBody>
                  <a:tcPr anchor="ctr"/>
                </a:tc>
                <a:tc rowSpan="3">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a:t>この指標では、当該年度の未収賦課金及び長期未収賦課金の合計に対する不納欠損率を確認できます。</a:t>
                      </a:r>
                      <a:endParaRPr kumimoji="1" lang="en-US" altLang="ja-JP" sz="1400" dirty="0"/>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400"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a:t>不納欠損とは、賦課金について時効が成立したり、時効の成立前であっても徴収不能と判断する場合に必要となる処理です。</a:t>
                      </a:r>
                      <a:endParaRPr kumimoji="1" lang="en-US" altLang="ja-JP" sz="1400"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a:t>本比率は、賦課金納付率とともに、賦課金の未納者の固定化や徴収の困難化を示す指標です。賦課金納付率は、その後、賦課金が完納される場合もありますが、不納欠損比率は賦課金の徴収が不能と判断されるものですから、経年的に見て増加傾向にあるなら、賦課金の未納が財務運営に与えている影響はより大きいと判断できます。</a:t>
                      </a:r>
                      <a:endParaRPr kumimoji="1" lang="en-US" altLang="ja-JP" sz="1400" dirty="0"/>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400"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a:t>賦課金の納付は土地改良区の財務運営の基礎ですから、賦課金の徴収体制や督促、納付義務の承認による時効の更新や滞納処分等債権管理の検討が必要になります。</a:t>
                      </a:r>
                      <a:endParaRPr kumimoji="1" lang="en-US" altLang="ja-JP" sz="1400" dirty="0"/>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400"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a:t>また、不納欠損の状況も見ながら貸借対照表の不納欠損引当金の計上額も検証する必要がありますし、不納欠損があるということは、その部分に他の資金を充当していることになりますから、資金調達という点においても注視が必要です。</a:t>
                      </a:r>
                      <a:endParaRPr kumimoji="1" lang="en-US" altLang="ja-JP" sz="1400" dirty="0"/>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400"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dirty="0"/>
                        <a:t>【</a:t>
                      </a:r>
                      <a:r>
                        <a:rPr kumimoji="1" lang="ja-JP" altLang="en-US" sz="1400" dirty="0"/>
                        <a:t>参考：事例１</a:t>
                      </a:r>
                      <a:r>
                        <a:rPr kumimoji="1" lang="en-US" altLang="ja-JP" sz="1400" dirty="0"/>
                        <a:t>,</a:t>
                      </a:r>
                      <a:r>
                        <a:rPr kumimoji="1" lang="ja-JP" altLang="en-US" sz="1400" dirty="0"/>
                        <a:t>４</a:t>
                      </a:r>
                      <a:r>
                        <a:rPr kumimoji="1" lang="en-US" altLang="ja-JP" sz="1400" dirty="0"/>
                        <a:t>,</a:t>
                      </a:r>
                      <a:r>
                        <a:rPr kumimoji="1" lang="ja-JP" altLang="en-US" sz="1400" dirty="0"/>
                        <a:t>５</a:t>
                      </a:r>
                      <a:r>
                        <a:rPr kumimoji="1" lang="en-US" altLang="ja-JP" sz="1400" dirty="0"/>
                        <a:t>,</a:t>
                      </a:r>
                      <a:r>
                        <a:rPr kumimoji="1" lang="ja-JP" altLang="en-US" sz="1400" dirty="0"/>
                        <a:t>６</a:t>
                      </a:r>
                      <a:r>
                        <a:rPr kumimoji="1" lang="en-US" altLang="ja-JP" sz="1400" dirty="0"/>
                        <a:t>,</a:t>
                      </a:r>
                      <a:r>
                        <a:rPr kumimoji="1" lang="ja-JP" altLang="en-US" sz="1400" dirty="0"/>
                        <a:t>７</a:t>
                      </a:r>
                      <a:r>
                        <a:rPr kumimoji="1" lang="en-US" altLang="ja-JP" sz="1400" dirty="0"/>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a:t>・多額の借入金の影響</a:t>
                      </a:r>
                      <a:endParaRPr kumimoji="1" lang="en-US" altLang="ja-JP" sz="1400"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a:t>・未収賦課金の回収</a:t>
                      </a:r>
                      <a:endParaRPr kumimoji="1" lang="en-US" altLang="ja-JP" sz="1400"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a:t>・賦課金収入に支えられた運営</a:t>
                      </a:r>
                      <a:endParaRPr kumimoji="1" lang="en-US" altLang="ja-JP" sz="1400"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a:t>・賦課金納付率と不納欠損比率</a:t>
                      </a:r>
                      <a:endParaRPr kumimoji="1" lang="en-US" altLang="ja-JP" sz="1400" dirty="0"/>
                    </a:p>
                  </a:txBody>
                  <a:tcPr anchor="ctr"/>
                </a:tc>
                <a:extLst>
                  <a:ext uri="{0D108BD9-81ED-4DB2-BD59-A6C34878D82A}">
                    <a16:rowId xmlns:a16="http://schemas.microsoft.com/office/drawing/2014/main" val="1820502327"/>
                  </a:ext>
                </a:extLst>
              </a:tr>
              <a:tr h="1951335">
                <a:tc>
                  <a:txBody>
                    <a:bodyPr/>
                    <a:lstStyle/>
                    <a:p>
                      <a:pPr algn="ctr"/>
                      <a:r>
                        <a:rPr kumimoji="1" lang="ja-JP" altLang="en-US" dirty="0"/>
                        <a:t>算定式</a:t>
                      </a:r>
                    </a:p>
                  </a:txBody>
                  <a:tcPr vert="eaVert" anchor="ctr"/>
                </a:tc>
                <a:tc>
                  <a:txBody>
                    <a:bodyPr/>
                    <a:lstStyle/>
                    <a:p>
                      <a:pPr marL="72000" marR="0" lvl="0" indent="0" algn="l" defTabSz="685800" rtl="0" eaLnBrk="1" fontAlgn="b" latinLnBrk="0" hangingPunct="1">
                        <a:lnSpc>
                          <a:spcPts val="1000"/>
                        </a:lnSpc>
                        <a:spcBef>
                          <a:spcPts val="0"/>
                        </a:spcBef>
                        <a:spcAft>
                          <a:spcPts val="0"/>
                        </a:spcAft>
                        <a:buClrTx/>
                        <a:buSzTx/>
                        <a:buFontTx/>
                        <a:buNone/>
                        <a:tabLst/>
                        <a:defRPr/>
                      </a:pPr>
                      <a:r>
                        <a:rPr lang="zh-TW" altLang="en-US" sz="1400" u="none" strike="noStrike" dirty="0">
                          <a:effectLst/>
                          <a:latin typeface="游ゴシック" panose="020B0400000000000000" pitchFamily="50" charset="-128"/>
                          <a:ea typeface="游ゴシック" panose="020B0400000000000000" pitchFamily="50" charset="-128"/>
                        </a:rPr>
                        <a:t>     不納欠損</a:t>
                      </a:r>
                      <a:endParaRPr lang="en-US" altLang="zh-TW" sz="1400" u="none" strike="noStrike" dirty="0">
                        <a:effectLst/>
                        <a:latin typeface="游ゴシック" panose="020B0400000000000000" pitchFamily="50" charset="-128"/>
                        <a:ea typeface="游ゴシック" panose="020B0400000000000000" pitchFamily="50" charset="-128"/>
                      </a:endParaRPr>
                    </a:p>
                    <a:p>
                      <a:pPr marL="72000" marR="0" lvl="0" indent="0" algn="l" defTabSz="685800" rtl="0" eaLnBrk="1" fontAlgn="b" latinLnBrk="0" hangingPunct="1">
                        <a:lnSpc>
                          <a:spcPts val="1200"/>
                        </a:lnSpc>
                        <a:spcBef>
                          <a:spcPts val="0"/>
                        </a:spcBef>
                        <a:spcAft>
                          <a:spcPts val="0"/>
                        </a:spcAft>
                        <a:buClrTx/>
                        <a:buSzTx/>
                        <a:buFontTx/>
                        <a:buNone/>
                        <a:tabLst/>
                        <a:defRPr/>
                      </a:pPr>
                      <a:r>
                        <a:rPr lang="en-US" altLang="ja-JP" sz="1400" u="none" strike="noStrike" dirty="0">
                          <a:effectLst/>
                          <a:latin typeface="游ゴシック" panose="020B0400000000000000" pitchFamily="50" charset="-128"/>
                          <a:ea typeface="游ゴシック" panose="020B0400000000000000" pitchFamily="50" charset="-128"/>
                        </a:rPr>
                        <a:t>                           ×100</a:t>
                      </a:r>
                    </a:p>
                    <a:p>
                      <a:pPr marL="72000" marR="0" lvl="0" indent="0" algn="l" defTabSz="685800" rtl="0" eaLnBrk="1" fontAlgn="b" latinLnBrk="0" hangingPunct="1">
                        <a:lnSpc>
                          <a:spcPts val="1200"/>
                        </a:lnSpc>
                        <a:spcBef>
                          <a:spcPts val="0"/>
                        </a:spcBef>
                        <a:spcAft>
                          <a:spcPts val="0"/>
                        </a:spcAft>
                        <a:buClrTx/>
                        <a:buSzTx/>
                        <a:buFontTx/>
                        <a:buNone/>
                        <a:tabLst/>
                        <a:defRPr/>
                      </a:pPr>
                      <a:r>
                        <a:rPr lang="en-US" altLang="zh-TW" sz="1400" u="none" strike="noStrike" dirty="0">
                          <a:effectLst/>
                          <a:latin typeface="游ゴシック" panose="020B0400000000000000" pitchFamily="50" charset="-128"/>
                          <a:ea typeface="游ゴシック" panose="020B0400000000000000" pitchFamily="50" charset="-128"/>
                        </a:rPr>
                        <a:t>(</a:t>
                      </a:r>
                      <a:r>
                        <a:rPr lang="zh-TW" altLang="en-US" sz="1400" u="none" strike="noStrike" dirty="0">
                          <a:effectLst/>
                          <a:latin typeface="游ゴシック" panose="020B0400000000000000" pitchFamily="50" charset="-128"/>
                          <a:ea typeface="游ゴシック" panose="020B0400000000000000" pitchFamily="50" charset="-128"/>
                        </a:rPr>
                        <a:t>未収賦課金</a:t>
                      </a:r>
                      <a:r>
                        <a:rPr lang="en-US" altLang="zh-TW" sz="1400" u="none" strike="noStrike" dirty="0">
                          <a:effectLst/>
                          <a:latin typeface="游ゴシック" panose="020B0400000000000000" pitchFamily="50" charset="-128"/>
                          <a:ea typeface="游ゴシック" panose="020B0400000000000000" pitchFamily="50" charset="-128"/>
                        </a:rPr>
                        <a:t>+</a:t>
                      </a:r>
                    </a:p>
                    <a:p>
                      <a:pPr marL="72000" marR="0" lvl="0" indent="0" algn="l" defTabSz="685800" rtl="0" eaLnBrk="1" fontAlgn="b" latinLnBrk="0" hangingPunct="1">
                        <a:lnSpc>
                          <a:spcPts val="1600"/>
                        </a:lnSpc>
                        <a:spcBef>
                          <a:spcPts val="0"/>
                        </a:spcBef>
                        <a:spcAft>
                          <a:spcPts val="0"/>
                        </a:spcAft>
                        <a:buClrTx/>
                        <a:buSzTx/>
                        <a:buFontTx/>
                        <a:buNone/>
                        <a:tabLst/>
                        <a:defRPr/>
                      </a:pPr>
                      <a:r>
                        <a:rPr lang="ja-JP" altLang="en-US" sz="1400" u="none" strike="noStrike" dirty="0">
                          <a:effectLst/>
                          <a:latin typeface="游ゴシック" panose="020B0400000000000000" pitchFamily="50" charset="-128"/>
                          <a:ea typeface="游ゴシック" panose="020B0400000000000000" pitchFamily="50" charset="-128"/>
                        </a:rPr>
                        <a:t>長期未収賦課金</a:t>
                      </a:r>
                      <a:r>
                        <a:rPr lang="en-US" altLang="ja-JP" sz="1400" u="none" strike="noStrike" dirty="0">
                          <a:effectLst/>
                          <a:latin typeface="游ゴシック" panose="020B0400000000000000" pitchFamily="50" charset="-128"/>
                          <a:ea typeface="游ゴシック" panose="020B0400000000000000" pitchFamily="50" charset="-128"/>
                        </a:rPr>
                        <a:t>)</a:t>
                      </a:r>
                      <a:endParaRPr lang="en-US" altLang="zh-TW" sz="14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anchor="ctr"/>
                </a:tc>
                <a:tc vMerge="1">
                  <a:txBody>
                    <a:bodyPr/>
                    <a:lstStyle/>
                    <a:p>
                      <a:endParaRPr kumimoji="1" lang="ja-JP" altLang="en-US" dirty="0"/>
                    </a:p>
                  </a:txBody>
                  <a:tcPr/>
                </a:tc>
                <a:extLst>
                  <a:ext uri="{0D108BD9-81ED-4DB2-BD59-A6C34878D82A}">
                    <a16:rowId xmlns:a16="http://schemas.microsoft.com/office/drawing/2014/main" val="217899422"/>
                  </a:ext>
                </a:extLst>
              </a:tr>
              <a:tr h="1962515">
                <a:tc>
                  <a:txBody>
                    <a:bodyPr/>
                    <a:lstStyle/>
                    <a:p>
                      <a:pPr algn="ctr"/>
                      <a:r>
                        <a:rPr kumimoji="1" lang="ja-JP" altLang="en-US" dirty="0"/>
                        <a:t>説　明</a:t>
                      </a:r>
                    </a:p>
                  </a:txBody>
                  <a:tcPr vert="eaVert" anchor="ct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ja-JP" altLang="en-US" sz="1400" b="0" i="0" u="none" strike="noStrike" dirty="0">
                          <a:solidFill>
                            <a:srgbClr val="000000"/>
                          </a:solidFill>
                          <a:effectLst/>
                          <a:latin typeface="游ゴシック" panose="020B0400000000000000" pitchFamily="50" charset="-128"/>
                          <a:ea typeface="+mn-ea"/>
                        </a:rPr>
                        <a:t>未収賦課金、長期未収賦課金に占める当期の不納欠損額の比率を示す指標</a:t>
                      </a:r>
                      <a:endParaRPr lang="en-US" altLang="zh-TW" sz="14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anchor="ctr"/>
                </a:tc>
                <a:tc vMerge="1">
                  <a:txBody>
                    <a:bodyPr/>
                    <a:lstStyle/>
                    <a:p>
                      <a:endParaRPr kumimoji="1" lang="ja-JP" altLang="en-US" dirty="0"/>
                    </a:p>
                  </a:txBody>
                  <a:tcPr/>
                </a:tc>
                <a:extLst>
                  <a:ext uri="{0D108BD9-81ED-4DB2-BD59-A6C34878D82A}">
                    <a16:rowId xmlns:a16="http://schemas.microsoft.com/office/drawing/2014/main" val="264505316"/>
                  </a:ext>
                </a:extLst>
              </a:tr>
            </a:tbl>
          </a:graphicData>
        </a:graphic>
      </p:graphicFrame>
      <p:sp>
        <p:nvSpPr>
          <p:cNvPr id="3" name="スライド番号プレースホルダー 2">
            <a:extLst>
              <a:ext uri="{FF2B5EF4-FFF2-40B4-BE49-F238E27FC236}">
                <a16:creationId xmlns:a16="http://schemas.microsoft.com/office/drawing/2014/main" id="{56EA8400-C3BF-4BD9-9074-46B9F7158A97}"/>
              </a:ext>
            </a:extLst>
          </p:cNvPr>
          <p:cNvSpPr>
            <a:spLocks noGrp="1"/>
          </p:cNvSpPr>
          <p:nvPr>
            <p:ph type="sldNum" sz="quarter" idx="12"/>
          </p:nvPr>
        </p:nvSpPr>
        <p:spPr/>
        <p:txBody>
          <a:bodyPr/>
          <a:lstStyle/>
          <a:p>
            <a:fld id="{D0493EAD-98C2-43FC-AC56-FA71A07A685E}" type="slidenum">
              <a:rPr kumimoji="1" lang="ja-JP" altLang="en-US" smtClean="0"/>
              <a:t>21</a:t>
            </a:fld>
            <a:endParaRPr kumimoji="1" lang="ja-JP" altLang="en-US"/>
          </a:p>
        </p:txBody>
      </p:sp>
      <p:cxnSp>
        <p:nvCxnSpPr>
          <p:cNvPr id="4" name="直線コネクタ 3">
            <a:extLst>
              <a:ext uri="{FF2B5EF4-FFF2-40B4-BE49-F238E27FC236}">
                <a16:creationId xmlns:a16="http://schemas.microsoft.com/office/drawing/2014/main" id="{F529CC7C-31B8-4E57-BC02-460DD7E52796}"/>
              </a:ext>
            </a:extLst>
          </p:cNvPr>
          <p:cNvCxnSpPr>
            <a:cxnSpLocks/>
          </p:cNvCxnSpPr>
          <p:nvPr/>
        </p:nvCxnSpPr>
        <p:spPr>
          <a:xfrm>
            <a:off x="755008" y="3443681"/>
            <a:ext cx="1308684" cy="0"/>
          </a:xfrm>
          <a:prstGeom prst="line">
            <a:avLst/>
          </a:prstGeom>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103809019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表 6">
            <a:extLst>
              <a:ext uri="{FF2B5EF4-FFF2-40B4-BE49-F238E27FC236}">
                <a16:creationId xmlns:a16="http://schemas.microsoft.com/office/drawing/2014/main" id="{AAE278F2-383D-4A17-A171-220C34EEF5D0}"/>
              </a:ext>
            </a:extLst>
          </p:cNvPr>
          <p:cNvGraphicFramePr>
            <a:graphicFrameLocks noGrp="1"/>
          </p:cNvGraphicFramePr>
          <p:nvPr>
            <p:extLst>
              <p:ext uri="{D42A27DB-BD31-4B8C-83A1-F6EECF244321}">
                <p14:modId xmlns:p14="http://schemas.microsoft.com/office/powerpoint/2010/main" val="2794825627"/>
              </p:ext>
            </p:extLst>
          </p:nvPr>
        </p:nvGraphicFramePr>
        <p:xfrm>
          <a:off x="179917" y="346879"/>
          <a:ext cx="8784166" cy="6192034"/>
        </p:xfrm>
        <a:graphic>
          <a:graphicData uri="http://schemas.openxmlformats.org/drawingml/2006/table">
            <a:tbl>
              <a:tblPr firstRow="1" bandRow="1">
                <a:tableStyleId>{21E4AEA4-8DFA-4A89-87EB-49C32662AFE0}</a:tableStyleId>
              </a:tblPr>
              <a:tblGrid>
                <a:gridCol w="481472">
                  <a:extLst>
                    <a:ext uri="{9D8B030D-6E8A-4147-A177-3AD203B41FA5}">
                      <a16:colId xmlns:a16="http://schemas.microsoft.com/office/drawing/2014/main" val="1937167132"/>
                    </a:ext>
                  </a:extLst>
                </a:gridCol>
                <a:gridCol w="2188820">
                  <a:extLst>
                    <a:ext uri="{9D8B030D-6E8A-4147-A177-3AD203B41FA5}">
                      <a16:colId xmlns:a16="http://schemas.microsoft.com/office/drawing/2014/main" val="3760785224"/>
                    </a:ext>
                  </a:extLst>
                </a:gridCol>
                <a:gridCol w="6113874">
                  <a:extLst>
                    <a:ext uri="{9D8B030D-6E8A-4147-A177-3AD203B41FA5}">
                      <a16:colId xmlns:a16="http://schemas.microsoft.com/office/drawing/2014/main" val="1355667508"/>
                    </a:ext>
                  </a:extLst>
                </a:gridCol>
              </a:tblGrid>
              <a:tr h="419141">
                <a:tc gridSpan="2">
                  <a:txBody>
                    <a:bodyPr/>
                    <a:lstStyle/>
                    <a:p>
                      <a:pPr algn="ctr"/>
                      <a:r>
                        <a:rPr kumimoji="1" lang="ja-JP" altLang="en-US" sz="1400" dirty="0"/>
                        <a:t>収支分析－３</a:t>
                      </a:r>
                    </a:p>
                  </a:txBody>
                  <a:tcPr anchor="ctr"/>
                </a:tc>
                <a:tc hMerge="1">
                  <a:txBody>
                    <a:bodyPr/>
                    <a:lstStyle/>
                    <a:p>
                      <a:endParaRPr kumimoji="1" lang="ja-JP" altLang="en-US" dirty="0"/>
                    </a:p>
                  </a:txBody>
                  <a:tcPr/>
                </a:tc>
                <a:tc>
                  <a:txBody>
                    <a:bodyPr/>
                    <a:lstStyle/>
                    <a:p>
                      <a:pPr algn="ctr"/>
                      <a:r>
                        <a:rPr kumimoji="1" lang="ja-JP" altLang="en-US" sz="1400" dirty="0"/>
                        <a:t>指　標　の　視　点</a:t>
                      </a:r>
                    </a:p>
                  </a:txBody>
                  <a:tcPr anchor="ctr"/>
                </a:tc>
                <a:extLst>
                  <a:ext uri="{0D108BD9-81ED-4DB2-BD59-A6C34878D82A}">
                    <a16:rowId xmlns:a16="http://schemas.microsoft.com/office/drawing/2014/main" val="474638667"/>
                  </a:ext>
                </a:extLst>
              </a:tr>
              <a:tr h="1859043">
                <a:tc>
                  <a:txBody>
                    <a:bodyPr/>
                    <a:lstStyle/>
                    <a:p>
                      <a:pPr algn="ctr"/>
                      <a:r>
                        <a:rPr kumimoji="1" lang="ja-JP" altLang="en-US" dirty="0"/>
                        <a:t>指標名</a:t>
                      </a:r>
                    </a:p>
                  </a:txBody>
                  <a:tcPr vert="eaVert" anchor="ct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zh-TW" altLang="en-US" sz="1800" b="1" u="sng" strike="noStrike" dirty="0">
                          <a:effectLst/>
                          <a:latin typeface="游ゴシック" panose="020B0400000000000000" pitchFamily="50" charset="-128"/>
                          <a:ea typeface="游ゴシック" panose="020B0400000000000000" pitchFamily="50" charset="-128"/>
                        </a:rPr>
                        <a:t>賦課金収入比率</a:t>
                      </a:r>
                      <a:endParaRPr lang="zh-TW" altLang="en-US" sz="1800" b="1" i="0" u="sng" strike="noStrike" dirty="0">
                        <a:solidFill>
                          <a:srgbClr val="000000"/>
                        </a:solidFill>
                        <a:effectLst/>
                        <a:latin typeface="游ゴシック" panose="020B0400000000000000" pitchFamily="50" charset="-128"/>
                        <a:ea typeface="游ゴシック" panose="020B0400000000000000" pitchFamily="50" charset="-128"/>
                      </a:endParaRPr>
                    </a:p>
                  </a:txBody>
                  <a:tcPr anchor="ctr"/>
                </a:tc>
                <a:tc rowSpan="3">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a:t>この指標では、正味財産増減計算書の経常収入の中に、どの程度賦課金収入があるのかを確認できます。</a:t>
                      </a:r>
                      <a:endParaRPr kumimoji="1" lang="en-US" altLang="ja-JP" sz="1400" dirty="0"/>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400"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a:t>本比率が高ければ高いほど、組合員の賦課金によって土地改良区の運営が成り立っていることを現しています。この場合、賦課金収入が維持されなければ土地改良区の運営が成り立たないということですので、収支分析－１「賦課金納付率」、収支分析－２「不納欠損比率」も併せて注視することが必要です。</a:t>
                      </a:r>
                      <a:endParaRPr kumimoji="1" lang="en-US" altLang="ja-JP" sz="1400" dirty="0"/>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400"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a:t>本比率が低ければ、土地改良区の運営は賦課金以外の収入にも影響を受けることになります。その収入源は安定的なのかの検証を行い、安定性に欠けるのであれば、より安定的な賦課金収入比率を増加させることも考慮する必要があります。</a:t>
                      </a:r>
                      <a:endParaRPr kumimoji="1" lang="en-US" altLang="ja-JP" sz="1400"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a:t>幅広い視点での分析を心掛けましょう。</a:t>
                      </a:r>
                      <a:endParaRPr kumimoji="1" lang="en-US" altLang="ja-JP" sz="1400" dirty="0"/>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400"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a:t>収支分析－３～６までは、経常収入に占める各収入の比率を現しています。土地改良区によってその比率は様々ですが、将来を見据えた安定的な収入を得るという視点に基づいて分析をすることは変わりません。今後の事業計画や組合員数の変化など、経年の変化も踏まえて各収入指標の分析を行いましょう。</a:t>
                      </a:r>
                      <a:endParaRPr kumimoji="1" lang="en-US" altLang="ja-JP" sz="1400" dirty="0"/>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400"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dirty="0"/>
                        <a:t>【</a:t>
                      </a:r>
                      <a:r>
                        <a:rPr kumimoji="1" lang="ja-JP" altLang="en-US" sz="1400" dirty="0"/>
                        <a:t>参考：事例２</a:t>
                      </a:r>
                      <a:r>
                        <a:rPr kumimoji="1" lang="en-US" altLang="ja-JP" sz="1400" dirty="0"/>
                        <a:t>,</a:t>
                      </a:r>
                      <a:r>
                        <a:rPr kumimoji="1" lang="ja-JP" altLang="en-US" sz="1400" dirty="0"/>
                        <a:t>３</a:t>
                      </a:r>
                      <a:r>
                        <a:rPr kumimoji="1" lang="en-US" altLang="ja-JP" sz="1400" dirty="0"/>
                        <a:t>,</a:t>
                      </a:r>
                      <a:r>
                        <a:rPr kumimoji="1" lang="ja-JP" altLang="en-US" sz="1400" dirty="0"/>
                        <a:t>５</a:t>
                      </a:r>
                      <a:r>
                        <a:rPr kumimoji="1" lang="en-US" altLang="ja-JP" sz="1400" dirty="0"/>
                        <a:t>,</a:t>
                      </a:r>
                      <a:r>
                        <a:rPr kumimoji="1" lang="ja-JP" altLang="en-US" sz="1400" dirty="0"/>
                        <a:t>７</a:t>
                      </a:r>
                      <a:r>
                        <a:rPr kumimoji="1" lang="en-US" altLang="ja-JP" sz="1400" dirty="0"/>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a:t>・新しい財源を得るための多角的な検討</a:t>
                      </a:r>
                      <a:endParaRPr kumimoji="1" lang="en-US" altLang="ja-JP" sz="1400"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a:t>・農地転用による資金増と賦課対象面積減少への対策</a:t>
                      </a:r>
                      <a:endParaRPr kumimoji="1" lang="en-US" altLang="ja-JP" sz="1400"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a:t>・賦課金収入に支えられた運営</a:t>
                      </a:r>
                      <a:endParaRPr kumimoji="1" lang="en-US" altLang="ja-JP" sz="1400"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a:t>・賦課金納付率と不納欠損比率</a:t>
                      </a:r>
                      <a:endParaRPr kumimoji="1" lang="en-US" altLang="ja-JP" sz="1400" dirty="0"/>
                    </a:p>
                  </a:txBody>
                  <a:tcPr anchor="ctr"/>
                </a:tc>
                <a:extLst>
                  <a:ext uri="{0D108BD9-81ED-4DB2-BD59-A6C34878D82A}">
                    <a16:rowId xmlns:a16="http://schemas.microsoft.com/office/drawing/2014/main" val="1820502327"/>
                  </a:ext>
                </a:extLst>
              </a:tr>
              <a:tr h="1951335">
                <a:tc>
                  <a:txBody>
                    <a:bodyPr/>
                    <a:lstStyle/>
                    <a:p>
                      <a:pPr algn="ctr"/>
                      <a:r>
                        <a:rPr kumimoji="1" lang="ja-JP" altLang="en-US" dirty="0"/>
                        <a:t>算定式</a:t>
                      </a:r>
                    </a:p>
                  </a:txBody>
                  <a:tcPr vert="eaVert" anchor="ctr"/>
                </a:tc>
                <a:tc>
                  <a:txBody>
                    <a:bodyPr/>
                    <a:lstStyle/>
                    <a:p>
                      <a:pPr marL="72000" marR="0" lvl="0" indent="0" algn="l" defTabSz="685800" rtl="0" eaLnBrk="1" fontAlgn="b" latinLnBrk="0" hangingPunct="1">
                        <a:lnSpc>
                          <a:spcPts val="1000"/>
                        </a:lnSpc>
                        <a:spcBef>
                          <a:spcPts val="0"/>
                        </a:spcBef>
                        <a:spcAft>
                          <a:spcPts val="0"/>
                        </a:spcAft>
                        <a:buClrTx/>
                        <a:buSzTx/>
                        <a:buFontTx/>
                        <a:buNone/>
                        <a:tabLst/>
                        <a:defRPr/>
                      </a:pPr>
                      <a:r>
                        <a:rPr lang="ja-JP" altLang="en-US" sz="1200" u="none" strike="noStrike" dirty="0">
                          <a:effectLst/>
                          <a:latin typeface="游ゴシック" panose="020B0400000000000000" pitchFamily="50" charset="-128"/>
                          <a:ea typeface="+mn-ea"/>
                        </a:rPr>
                        <a:t>経常・特別賦課金計</a:t>
                      </a:r>
                      <a:endParaRPr lang="en-US" altLang="ja-JP" sz="1200" u="none" strike="noStrike" dirty="0">
                        <a:effectLst/>
                        <a:latin typeface="游ゴシック" panose="020B0400000000000000" pitchFamily="50" charset="-128"/>
                        <a:ea typeface="+mn-ea"/>
                      </a:endParaRPr>
                    </a:p>
                    <a:p>
                      <a:pPr marL="72000" marR="0" lvl="0" indent="0" algn="l" defTabSz="685800" rtl="0" eaLnBrk="1" fontAlgn="b" latinLnBrk="0" hangingPunct="1">
                        <a:lnSpc>
                          <a:spcPts val="1000"/>
                        </a:lnSpc>
                        <a:spcBef>
                          <a:spcPts val="0"/>
                        </a:spcBef>
                        <a:spcAft>
                          <a:spcPts val="0"/>
                        </a:spcAft>
                        <a:buClrTx/>
                        <a:buSzTx/>
                        <a:buFontTx/>
                        <a:buNone/>
                        <a:tabLst/>
                        <a:defRPr/>
                      </a:pPr>
                      <a:r>
                        <a:rPr lang="en-US" altLang="ja-JP" sz="1400" u="none" strike="noStrike" dirty="0">
                          <a:effectLst/>
                          <a:latin typeface="游ゴシック" panose="020B0400000000000000" pitchFamily="50" charset="-128"/>
                          <a:ea typeface="+mn-ea"/>
                        </a:rPr>
                        <a:t>                            ×100</a:t>
                      </a:r>
                    </a:p>
                    <a:p>
                      <a:pPr marL="72000" marR="0" lvl="0" indent="0" algn="l" defTabSz="685800" rtl="0" eaLnBrk="1" fontAlgn="b" latinLnBrk="0" hangingPunct="1">
                        <a:lnSpc>
                          <a:spcPts val="1000"/>
                        </a:lnSpc>
                        <a:spcBef>
                          <a:spcPts val="0"/>
                        </a:spcBef>
                        <a:spcAft>
                          <a:spcPts val="0"/>
                        </a:spcAft>
                        <a:buClrTx/>
                        <a:buSzTx/>
                        <a:buFontTx/>
                        <a:buNone/>
                        <a:tabLst/>
                        <a:defRPr/>
                      </a:pPr>
                      <a:r>
                        <a:rPr lang="ja-JP" altLang="en-US" sz="1400" u="none" strike="noStrike" dirty="0">
                          <a:effectLst/>
                          <a:latin typeface="游ゴシック" panose="020B0400000000000000" pitchFamily="50" charset="-128"/>
                          <a:ea typeface="+mn-ea"/>
                        </a:rPr>
                        <a:t>     経常収入計</a:t>
                      </a:r>
                      <a:endParaRPr lang="en-US" altLang="ja-JP" sz="1400" b="0" i="0" u="none" strike="noStrike" dirty="0">
                        <a:solidFill>
                          <a:srgbClr val="000000"/>
                        </a:solidFill>
                        <a:effectLst/>
                        <a:latin typeface="游ゴシック" panose="020B0400000000000000" pitchFamily="50" charset="-128"/>
                        <a:ea typeface="+mn-ea"/>
                      </a:endParaRPr>
                    </a:p>
                  </a:txBody>
                  <a:tcPr anchor="ctr"/>
                </a:tc>
                <a:tc vMerge="1">
                  <a:txBody>
                    <a:bodyPr/>
                    <a:lstStyle/>
                    <a:p>
                      <a:endParaRPr kumimoji="1" lang="ja-JP" altLang="en-US" dirty="0"/>
                    </a:p>
                  </a:txBody>
                  <a:tcPr/>
                </a:tc>
                <a:extLst>
                  <a:ext uri="{0D108BD9-81ED-4DB2-BD59-A6C34878D82A}">
                    <a16:rowId xmlns:a16="http://schemas.microsoft.com/office/drawing/2014/main" val="217899422"/>
                  </a:ext>
                </a:extLst>
              </a:tr>
              <a:tr h="1962515">
                <a:tc>
                  <a:txBody>
                    <a:bodyPr/>
                    <a:lstStyle/>
                    <a:p>
                      <a:pPr algn="ctr"/>
                      <a:r>
                        <a:rPr kumimoji="1" lang="ja-JP" altLang="en-US" dirty="0"/>
                        <a:t>説　明</a:t>
                      </a:r>
                    </a:p>
                  </a:txBody>
                  <a:tcPr vert="eaVert" anchor="ct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ja-JP" altLang="en-US" sz="1400" b="0" i="0" u="none" strike="noStrike" dirty="0">
                          <a:solidFill>
                            <a:srgbClr val="000000"/>
                          </a:solidFill>
                          <a:effectLst/>
                          <a:latin typeface="游ゴシック" panose="020B0400000000000000" pitchFamily="50" charset="-128"/>
                          <a:ea typeface="+mn-ea"/>
                        </a:rPr>
                        <a:t>経常収入に占める賦課金収入の比率を示す指標</a:t>
                      </a:r>
                      <a:endParaRPr lang="en-US" altLang="ja-JP" sz="1400" b="0" i="0" u="none" strike="noStrike" dirty="0">
                        <a:solidFill>
                          <a:srgbClr val="000000"/>
                        </a:solidFill>
                        <a:effectLst/>
                        <a:latin typeface="游ゴシック" panose="020B0400000000000000" pitchFamily="50" charset="-128"/>
                        <a:ea typeface="+mn-ea"/>
                      </a:endParaRPr>
                    </a:p>
                  </a:txBody>
                  <a:tcPr anchor="ctr"/>
                </a:tc>
                <a:tc vMerge="1">
                  <a:txBody>
                    <a:bodyPr/>
                    <a:lstStyle/>
                    <a:p>
                      <a:endParaRPr kumimoji="1" lang="ja-JP" altLang="en-US" dirty="0"/>
                    </a:p>
                  </a:txBody>
                  <a:tcPr/>
                </a:tc>
                <a:extLst>
                  <a:ext uri="{0D108BD9-81ED-4DB2-BD59-A6C34878D82A}">
                    <a16:rowId xmlns:a16="http://schemas.microsoft.com/office/drawing/2014/main" val="264505316"/>
                  </a:ext>
                </a:extLst>
              </a:tr>
            </a:tbl>
          </a:graphicData>
        </a:graphic>
      </p:graphicFrame>
      <p:sp>
        <p:nvSpPr>
          <p:cNvPr id="3" name="スライド番号プレースホルダー 2">
            <a:extLst>
              <a:ext uri="{FF2B5EF4-FFF2-40B4-BE49-F238E27FC236}">
                <a16:creationId xmlns:a16="http://schemas.microsoft.com/office/drawing/2014/main" id="{56EA8400-C3BF-4BD9-9074-46B9F7158A97}"/>
              </a:ext>
            </a:extLst>
          </p:cNvPr>
          <p:cNvSpPr>
            <a:spLocks noGrp="1"/>
          </p:cNvSpPr>
          <p:nvPr>
            <p:ph type="sldNum" sz="quarter" idx="12"/>
          </p:nvPr>
        </p:nvSpPr>
        <p:spPr/>
        <p:txBody>
          <a:bodyPr/>
          <a:lstStyle/>
          <a:p>
            <a:fld id="{D0493EAD-98C2-43FC-AC56-FA71A07A685E}" type="slidenum">
              <a:rPr kumimoji="1" lang="ja-JP" altLang="en-US" smtClean="0"/>
              <a:t>22</a:t>
            </a:fld>
            <a:endParaRPr kumimoji="1" lang="ja-JP" altLang="en-US"/>
          </a:p>
        </p:txBody>
      </p:sp>
      <p:cxnSp>
        <p:nvCxnSpPr>
          <p:cNvPr id="4" name="直線コネクタ 3">
            <a:extLst>
              <a:ext uri="{FF2B5EF4-FFF2-40B4-BE49-F238E27FC236}">
                <a16:creationId xmlns:a16="http://schemas.microsoft.com/office/drawing/2014/main" id="{43C3DE75-DAC2-402B-A047-67A32D917FEB}"/>
              </a:ext>
            </a:extLst>
          </p:cNvPr>
          <p:cNvCxnSpPr>
            <a:cxnSpLocks/>
          </p:cNvCxnSpPr>
          <p:nvPr/>
        </p:nvCxnSpPr>
        <p:spPr>
          <a:xfrm>
            <a:off x="788564" y="3550495"/>
            <a:ext cx="1459686" cy="0"/>
          </a:xfrm>
          <a:prstGeom prst="line">
            <a:avLst/>
          </a:prstGeom>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91387066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表 6">
            <a:extLst>
              <a:ext uri="{FF2B5EF4-FFF2-40B4-BE49-F238E27FC236}">
                <a16:creationId xmlns:a16="http://schemas.microsoft.com/office/drawing/2014/main" id="{AAE278F2-383D-4A17-A171-220C34EEF5D0}"/>
              </a:ext>
            </a:extLst>
          </p:cNvPr>
          <p:cNvGraphicFramePr>
            <a:graphicFrameLocks noGrp="1"/>
          </p:cNvGraphicFramePr>
          <p:nvPr>
            <p:extLst>
              <p:ext uri="{D42A27DB-BD31-4B8C-83A1-F6EECF244321}">
                <p14:modId xmlns:p14="http://schemas.microsoft.com/office/powerpoint/2010/main" val="72756218"/>
              </p:ext>
            </p:extLst>
          </p:nvPr>
        </p:nvGraphicFramePr>
        <p:xfrm>
          <a:off x="179917" y="346879"/>
          <a:ext cx="8784166" cy="6192034"/>
        </p:xfrm>
        <a:graphic>
          <a:graphicData uri="http://schemas.openxmlformats.org/drawingml/2006/table">
            <a:tbl>
              <a:tblPr firstRow="1" bandRow="1">
                <a:tableStyleId>{21E4AEA4-8DFA-4A89-87EB-49C32662AFE0}</a:tableStyleId>
              </a:tblPr>
              <a:tblGrid>
                <a:gridCol w="481472">
                  <a:extLst>
                    <a:ext uri="{9D8B030D-6E8A-4147-A177-3AD203B41FA5}">
                      <a16:colId xmlns:a16="http://schemas.microsoft.com/office/drawing/2014/main" val="1937167132"/>
                    </a:ext>
                  </a:extLst>
                </a:gridCol>
                <a:gridCol w="2188820">
                  <a:extLst>
                    <a:ext uri="{9D8B030D-6E8A-4147-A177-3AD203B41FA5}">
                      <a16:colId xmlns:a16="http://schemas.microsoft.com/office/drawing/2014/main" val="3760785224"/>
                    </a:ext>
                  </a:extLst>
                </a:gridCol>
                <a:gridCol w="6113874">
                  <a:extLst>
                    <a:ext uri="{9D8B030D-6E8A-4147-A177-3AD203B41FA5}">
                      <a16:colId xmlns:a16="http://schemas.microsoft.com/office/drawing/2014/main" val="1355667508"/>
                    </a:ext>
                  </a:extLst>
                </a:gridCol>
              </a:tblGrid>
              <a:tr h="419141">
                <a:tc gridSpan="2">
                  <a:txBody>
                    <a:bodyPr/>
                    <a:lstStyle/>
                    <a:p>
                      <a:pPr algn="ctr"/>
                      <a:r>
                        <a:rPr kumimoji="1" lang="ja-JP" altLang="en-US" sz="1400" dirty="0"/>
                        <a:t>収支分析－４</a:t>
                      </a:r>
                    </a:p>
                  </a:txBody>
                  <a:tcPr anchor="ctr"/>
                </a:tc>
                <a:tc hMerge="1">
                  <a:txBody>
                    <a:bodyPr/>
                    <a:lstStyle/>
                    <a:p>
                      <a:endParaRPr kumimoji="1" lang="ja-JP" altLang="en-US" dirty="0"/>
                    </a:p>
                  </a:txBody>
                  <a:tcPr/>
                </a:tc>
                <a:tc>
                  <a:txBody>
                    <a:bodyPr/>
                    <a:lstStyle/>
                    <a:p>
                      <a:pPr algn="ctr"/>
                      <a:r>
                        <a:rPr kumimoji="1" lang="ja-JP" altLang="en-US" sz="1400" dirty="0"/>
                        <a:t>指　標　の　視　点</a:t>
                      </a:r>
                    </a:p>
                  </a:txBody>
                  <a:tcPr anchor="ctr"/>
                </a:tc>
                <a:extLst>
                  <a:ext uri="{0D108BD9-81ED-4DB2-BD59-A6C34878D82A}">
                    <a16:rowId xmlns:a16="http://schemas.microsoft.com/office/drawing/2014/main" val="474638667"/>
                  </a:ext>
                </a:extLst>
              </a:tr>
              <a:tr h="1859043">
                <a:tc>
                  <a:txBody>
                    <a:bodyPr/>
                    <a:lstStyle/>
                    <a:p>
                      <a:pPr algn="ctr"/>
                      <a:r>
                        <a:rPr kumimoji="1" lang="ja-JP" altLang="en-US" dirty="0"/>
                        <a:t>指標名</a:t>
                      </a:r>
                    </a:p>
                  </a:txBody>
                  <a:tcPr vert="eaVert" anchor="ct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zh-TW" altLang="en-US" sz="1800" b="1" u="sng" strike="noStrike" dirty="0">
                          <a:effectLst/>
                          <a:latin typeface="游ゴシック" panose="020B0400000000000000" pitchFamily="50" charset="-128"/>
                          <a:ea typeface="游ゴシック" panose="020B0400000000000000" pitchFamily="50" charset="-128"/>
                        </a:rPr>
                        <a:t>補助金収入率</a:t>
                      </a:r>
                      <a:endParaRPr lang="zh-TW" altLang="en-US" sz="1800" b="1" i="0" u="sng" strike="noStrike" dirty="0">
                        <a:solidFill>
                          <a:srgbClr val="000000"/>
                        </a:solidFill>
                        <a:effectLst/>
                        <a:latin typeface="游ゴシック" panose="020B0400000000000000" pitchFamily="50" charset="-128"/>
                        <a:ea typeface="游ゴシック" panose="020B0400000000000000" pitchFamily="50" charset="-128"/>
                      </a:endParaRPr>
                    </a:p>
                  </a:txBody>
                  <a:tcPr anchor="ctr"/>
                </a:tc>
                <a:tc rowSpan="3">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a:t>この指標では、正味財産増減計算書の経常収入の中に、どの程度補助金収入や助成金収入があるのかを確認できます。</a:t>
                      </a:r>
                      <a:endParaRPr kumimoji="1" lang="en-US" altLang="ja-JP" sz="1400" dirty="0"/>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400"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a:t>本比率が高い場合、補助金や助成金は行政の財政事情により減額されることもあり得ますので、収入の安定が見込めるかを検証することが必要です。</a:t>
                      </a:r>
                      <a:endParaRPr kumimoji="1" lang="en-US" altLang="ja-JP" sz="1400" dirty="0"/>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400"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a:t>経年の変化を見て、本比率が下がって来ている場合や、維持されている場合であっても補助金収入額が減少している場合は、他の収入源を増加させることを考慮にいれる必要があります。</a:t>
                      </a:r>
                      <a:endParaRPr kumimoji="1" lang="en-US" altLang="ja-JP" sz="1400"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a:t>幅広い視点での分析を心掛けましょう。</a:t>
                      </a:r>
                      <a:endParaRPr kumimoji="1" lang="en-US" altLang="ja-JP" sz="1400" dirty="0"/>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400"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a:t>収支分析－３～６までは、経常収入に占める各収入の比率を現しています。土地改良区によってその比率は様々ですが、将来を見据えた安定的な収入を得るという視点に基づいて分析をすることは変わりません。今後の事業計画や組合員数の変化など、経年の変化も踏まえて各収入指標の分析を行いましょう。</a:t>
                      </a:r>
                      <a:endParaRPr kumimoji="1" lang="en-US" altLang="ja-JP" sz="1400" dirty="0"/>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400"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dirty="0"/>
                        <a:t>【</a:t>
                      </a:r>
                      <a:r>
                        <a:rPr kumimoji="1" lang="ja-JP" altLang="en-US" sz="1400" dirty="0"/>
                        <a:t>参考：事例２</a:t>
                      </a:r>
                      <a:r>
                        <a:rPr kumimoji="1" lang="en-US" altLang="ja-JP" sz="1400" dirty="0"/>
                        <a:t>,</a:t>
                      </a:r>
                      <a:r>
                        <a:rPr kumimoji="1" lang="ja-JP" altLang="en-US" sz="1400" dirty="0"/>
                        <a:t>３</a:t>
                      </a:r>
                      <a:r>
                        <a:rPr kumimoji="1" lang="en-US" altLang="ja-JP" sz="1400" dirty="0"/>
                        <a:t>,</a:t>
                      </a:r>
                      <a:r>
                        <a:rPr kumimoji="1" lang="ja-JP" altLang="en-US" sz="1400" dirty="0"/>
                        <a:t>８</a:t>
                      </a:r>
                      <a:r>
                        <a:rPr kumimoji="1" lang="en-US" altLang="ja-JP" sz="1400" dirty="0"/>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a:t>・県からの助成金を積立金へ</a:t>
                      </a:r>
                      <a:endParaRPr kumimoji="1" lang="en-US" altLang="ja-JP" sz="1400"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a:t>・新しい財源を得るための多角的な検討</a:t>
                      </a:r>
                      <a:endParaRPr kumimoji="1" lang="en-US" altLang="ja-JP" sz="1400"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a:t>・農地転用による資金増と賦課対象面積減少への対策</a:t>
                      </a:r>
                      <a:endParaRPr kumimoji="1" lang="en-US" altLang="ja-JP" sz="1400"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a:t>・市町村と連携した事業形態</a:t>
                      </a:r>
                    </a:p>
                  </a:txBody>
                  <a:tcPr anchor="ctr"/>
                </a:tc>
                <a:extLst>
                  <a:ext uri="{0D108BD9-81ED-4DB2-BD59-A6C34878D82A}">
                    <a16:rowId xmlns:a16="http://schemas.microsoft.com/office/drawing/2014/main" val="1820502327"/>
                  </a:ext>
                </a:extLst>
              </a:tr>
              <a:tr h="1951335">
                <a:tc>
                  <a:txBody>
                    <a:bodyPr/>
                    <a:lstStyle/>
                    <a:p>
                      <a:pPr algn="ctr"/>
                      <a:r>
                        <a:rPr kumimoji="1" lang="ja-JP" altLang="en-US" dirty="0"/>
                        <a:t>算定式</a:t>
                      </a:r>
                    </a:p>
                  </a:txBody>
                  <a:tcPr vert="eaVert" anchor="ctr"/>
                </a:tc>
                <a:tc>
                  <a:txBody>
                    <a:bodyPr/>
                    <a:lstStyle/>
                    <a:p>
                      <a:pPr marL="72000" marR="0" lvl="0" indent="0" algn="l" defTabSz="685800" rtl="0" eaLnBrk="1" fontAlgn="b" latinLnBrk="0" hangingPunct="1">
                        <a:lnSpc>
                          <a:spcPts val="1000"/>
                        </a:lnSpc>
                        <a:spcBef>
                          <a:spcPts val="0"/>
                        </a:spcBef>
                        <a:spcAft>
                          <a:spcPts val="0"/>
                        </a:spcAft>
                        <a:buClrTx/>
                        <a:buSzTx/>
                        <a:buFontTx/>
                        <a:buNone/>
                        <a:tabLst/>
                        <a:defRPr/>
                      </a:pPr>
                      <a:r>
                        <a:rPr lang="zh-TW" altLang="en-US" sz="1400" u="none" strike="noStrike" dirty="0">
                          <a:effectLst/>
                          <a:latin typeface="游ゴシック" panose="020B0400000000000000" pitchFamily="50" charset="-128"/>
                          <a:ea typeface="游ゴシック" panose="020B0400000000000000" pitchFamily="50" charset="-128"/>
                        </a:rPr>
                        <a:t>受取補助金等</a:t>
                      </a:r>
                      <a:endParaRPr lang="en-US" altLang="zh-TW" sz="1400" u="none" strike="noStrike" dirty="0">
                        <a:effectLst/>
                        <a:latin typeface="游ゴシック" panose="020B0400000000000000" pitchFamily="50" charset="-128"/>
                        <a:ea typeface="游ゴシック" panose="020B0400000000000000" pitchFamily="50" charset="-128"/>
                      </a:endParaRPr>
                    </a:p>
                    <a:p>
                      <a:pPr marL="72000" marR="0" lvl="0" indent="0" algn="l" defTabSz="685800" rtl="0" eaLnBrk="1" fontAlgn="b" latinLnBrk="0" hangingPunct="1">
                        <a:lnSpc>
                          <a:spcPts val="1000"/>
                        </a:lnSpc>
                        <a:spcBef>
                          <a:spcPts val="0"/>
                        </a:spcBef>
                        <a:spcAft>
                          <a:spcPts val="0"/>
                        </a:spcAft>
                        <a:buClrTx/>
                        <a:buSzTx/>
                        <a:buFontTx/>
                        <a:buNone/>
                        <a:tabLst/>
                        <a:defRPr/>
                      </a:pPr>
                      <a:r>
                        <a:rPr lang="en-US" altLang="ja-JP" sz="1400" u="none" strike="noStrike" dirty="0">
                          <a:effectLst/>
                          <a:latin typeface="游ゴシック" panose="020B0400000000000000" pitchFamily="50" charset="-128"/>
                          <a:ea typeface="游ゴシック" panose="020B0400000000000000" pitchFamily="50" charset="-128"/>
                        </a:rPr>
                        <a:t>                       ×100</a:t>
                      </a:r>
                      <a:endParaRPr lang="en-US" altLang="zh-TW" sz="1400" u="none" strike="noStrike" dirty="0">
                        <a:effectLst/>
                        <a:latin typeface="游ゴシック" panose="020B0400000000000000" pitchFamily="50" charset="-128"/>
                        <a:ea typeface="游ゴシック" panose="020B0400000000000000" pitchFamily="50" charset="-128"/>
                      </a:endParaRPr>
                    </a:p>
                    <a:p>
                      <a:pPr marL="72000" marR="0" lvl="0" indent="0" algn="l" defTabSz="685800" rtl="0" eaLnBrk="1" fontAlgn="b" latinLnBrk="0" hangingPunct="1">
                        <a:lnSpc>
                          <a:spcPts val="1000"/>
                        </a:lnSpc>
                        <a:spcBef>
                          <a:spcPts val="0"/>
                        </a:spcBef>
                        <a:spcAft>
                          <a:spcPts val="0"/>
                        </a:spcAft>
                        <a:buClrTx/>
                        <a:buSzTx/>
                        <a:buFontTx/>
                        <a:buNone/>
                        <a:tabLst/>
                        <a:defRPr/>
                      </a:pPr>
                      <a:r>
                        <a:rPr lang="zh-TW" altLang="en-US" sz="1400" u="none" strike="noStrike" dirty="0">
                          <a:effectLst/>
                          <a:latin typeface="游ゴシック" panose="020B0400000000000000" pitchFamily="50" charset="-128"/>
                          <a:ea typeface="游ゴシック" panose="020B0400000000000000" pitchFamily="50" charset="-128"/>
                        </a:rPr>
                        <a:t>  経常収入計</a:t>
                      </a:r>
                      <a:endParaRPr lang="en-US" altLang="zh-TW" sz="14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anchor="ctr"/>
                </a:tc>
                <a:tc vMerge="1">
                  <a:txBody>
                    <a:bodyPr/>
                    <a:lstStyle/>
                    <a:p>
                      <a:endParaRPr kumimoji="1" lang="ja-JP" altLang="en-US" dirty="0"/>
                    </a:p>
                  </a:txBody>
                  <a:tcPr/>
                </a:tc>
                <a:extLst>
                  <a:ext uri="{0D108BD9-81ED-4DB2-BD59-A6C34878D82A}">
                    <a16:rowId xmlns:a16="http://schemas.microsoft.com/office/drawing/2014/main" val="217899422"/>
                  </a:ext>
                </a:extLst>
              </a:tr>
              <a:tr h="1962515">
                <a:tc>
                  <a:txBody>
                    <a:bodyPr/>
                    <a:lstStyle/>
                    <a:p>
                      <a:pPr algn="ctr"/>
                      <a:r>
                        <a:rPr kumimoji="1" lang="ja-JP" altLang="en-US" dirty="0"/>
                        <a:t>説　明</a:t>
                      </a:r>
                    </a:p>
                  </a:txBody>
                  <a:tcPr vert="eaVert" anchor="ct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ja-JP" altLang="en-US" sz="1400" b="0" i="0" u="none" strike="noStrike" dirty="0">
                          <a:solidFill>
                            <a:srgbClr val="000000"/>
                          </a:solidFill>
                          <a:effectLst/>
                          <a:latin typeface="游ゴシック" panose="020B0400000000000000" pitchFamily="50" charset="-128"/>
                          <a:ea typeface="+mn-ea"/>
                        </a:rPr>
                        <a:t>経常収入に占める補助金収入の比率を示す指標</a:t>
                      </a:r>
                      <a:endParaRPr lang="en-US" altLang="zh-TW" sz="14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anchor="ctr"/>
                </a:tc>
                <a:tc vMerge="1">
                  <a:txBody>
                    <a:bodyPr/>
                    <a:lstStyle/>
                    <a:p>
                      <a:endParaRPr kumimoji="1" lang="ja-JP" altLang="en-US" dirty="0"/>
                    </a:p>
                  </a:txBody>
                  <a:tcPr/>
                </a:tc>
                <a:extLst>
                  <a:ext uri="{0D108BD9-81ED-4DB2-BD59-A6C34878D82A}">
                    <a16:rowId xmlns:a16="http://schemas.microsoft.com/office/drawing/2014/main" val="264505316"/>
                  </a:ext>
                </a:extLst>
              </a:tr>
            </a:tbl>
          </a:graphicData>
        </a:graphic>
      </p:graphicFrame>
      <p:sp>
        <p:nvSpPr>
          <p:cNvPr id="3" name="スライド番号プレースホルダー 2">
            <a:extLst>
              <a:ext uri="{FF2B5EF4-FFF2-40B4-BE49-F238E27FC236}">
                <a16:creationId xmlns:a16="http://schemas.microsoft.com/office/drawing/2014/main" id="{56EA8400-C3BF-4BD9-9074-46B9F7158A97}"/>
              </a:ext>
            </a:extLst>
          </p:cNvPr>
          <p:cNvSpPr>
            <a:spLocks noGrp="1"/>
          </p:cNvSpPr>
          <p:nvPr>
            <p:ph type="sldNum" sz="quarter" idx="12"/>
          </p:nvPr>
        </p:nvSpPr>
        <p:spPr/>
        <p:txBody>
          <a:bodyPr/>
          <a:lstStyle/>
          <a:p>
            <a:fld id="{D0493EAD-98C2-43FC-AC56-FA71A07A685E}" type="slidenum">
              <a:rPr kumimoji="1" lang="ja-JP" altLang="en-US" smtClean="0"/>
              <a:t>23</a:t>
            </a:fld>
            <a:endParaRPr kumimoji="1" lang="ja-JP" altLang="en-US"/>
          </a:p>
        </p:txBody>
      </p:sp>
      <p:cxnSp>
        <p:nvCxnSpPr>
          <p:cNvPr id="4" name="直線コネクタ 3">
            <a:extLst>
              <a:ext uri="{FF2B5EF4-FFF2-40B4-BE49-F238E27FC236}">
                <a16:creationId xmlns:a16="http://schemas.microsoft.com/office/drawing/2014/main" id="{C988343E-297A-4FDF-8053-43A2EC324893}"/>
              </a:ext>
            </a:extLst>
          </p:cNvPr>
          <p:cNvCxnSpPr>
            <a:cxnSpLocks/>
          </p:cNvCxnSpPr>
          <p:nvPr/>
        </p:nvCxnSpPr>
        <p:spPr>
          <a:xfrm>
            <a:off x="799197" y="3550495"/>
            <a:ext cx="1174460" cy="0"/>
          </a:xfrm>
          <a:prstGeom prst="line">
            <a:avLst/>
          </a:prstGeom>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229759569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表 6">
            <a:extLst>
              <a:ext uri="{FF2B5EF4-FFF2-40B4-BE49-F238E27FC236}">
                <a16:creationId xmlns:a16="http://schemas.microsoft.com/office/drawing/2014/main" id="{AAE278F2-383D-4A17-A171-220C34EEF5D0}"/>
              </a:ext>
            </a:extLst>
          </p:cNvPr>
          <p:cNvGraphicFramePr>
            <a:graphicFrameLocks noGrp="1"/>
          </p:cNvGraphicFramePr>
          <p:nvPr>
            <p:extLst>
              <p:ext uri="{D42A27DB-BD31-4B8C-83A1-F6EECF244321}">
                <p14:modId xmlns:p14="http://schemas.microsoft.com/office/powerpoint/2010/main" val="3976140222"/>
              </p:ext>
            </p:extLst>
          </p:nvPr>
        </p:nvGraphicFramePr>
        <p:xfrm>
          <a:off x="179917" y="346879"/>
          <a:ext cx="8784166" cy="6192034"/>
        </p:xfrm>
        <a:graphic>
          <a:graphicData uri="http://schemas.openxmlformats.org/drawingml/2006/table">
            <a:tbl>
              <a:tblPr firstRow="1" bandRow="1">
                <a:tableStyleId>{21E4AEA4-8DFA-4A89-87EB-49C32662AFE0}</a:tableStyleId>
              </a:tblPr>
              <a:tblGrid>
                <a:gridCol w="481472">
                  <a:extLst>
                    <a:ext uri="{9D8B030D-6E8A-4147-A177-3AD203B41FA5}">
                      <a16:colId xmlns:a16="http://schemas.microsoft.com/office/drawing/2014/main" val="1937167132"/>
                    </a:ext>
                  </a:extLst>
                </a:gridCol>
                <a:gridCol w="2188820">
                  <a:extLst>
                    <a:ext uri="{9D8B030D-6E8A-4147-A177-3AD203B41FA5}">
                      <a16:colId xmlns:a16="http://schemas.microsoft.com/office/drawing/2014/main" val="3760785224"/>
                    </a:ext>
                  </a:extLst>
                </a:gridCol>
                <a:gridCol w="6113874">
                  <a:extLst>
                    <a:ext uri="{9D8B030D-6E8A-4147-A177-3AD203B41FA5}">
                      <a16:colId xmlns:a16="http://schemas.microsoft.com/office/drawing/2014/main" val="1355667508"/>
                    </a:ext>
                  </a:extLst>
                </a:gridCol>
              </a:tblGrid>
              <a:tr h="419141">
                <a:tc gridSpan="2">
                  <a:txBody>
                    <a:bodyPr/>
                    <a:lstStyle/>
                    <a:p>
                      <a:pPr algn="ctr"/>
                      <a:r>
                        <a:rPr kumimoji="1" lang="ja-JP" altLang="en-US" sz="1400" dirty="0"/>
                        <a:t>収支分析－５</a:t>
                      </a:r>
                    </a:p>
                  </a:txBody>
                  <a:tcPr anchor="ctr"/>
                </a:tc>
                <a:tc hMerge="1">
                  <a:txBody>
                    <a:bodyPr/>
                    <a:lstStyle/>
                    <a:p>
                      <a:endParaRPr kumimoji="1" lang="ja-JP" altLang="en-US" dirty="0"/>
                    </a:p>
                  </a:txBody>
                  <a:tcPr/>
                </a:tc>
                <a:tc>
                  <a:txBody>
                    <a:bodyPr/>
                    <a:lstStyle/>
                    <a:p>
                      <a:pPr algn="ctr"/>
                      <a:r>
                        <a:rPr kumimoji="1" lang="ja-JP" altLang="en-US" sz="1400" dirty="0"/>
                        <a:t>指　標　の　視　点</a:t>
                      </a:r>
                    </a:p>
                  </a:txBody>
                  <a:tcPr anchor="ctr"/>
                </a:tc>
                <a:extLst>
                  <a:ext uri="{0D108BD9-81ED-4DB2-BD59-A6C34878D82A}">
                    <a16:rowId xmlns:a16="http://schemas.microsoft.com/office/drawing/2014/main" val="474638667"/>
                  </a:ext>
                </a:extLst>
              </a:tr>
              <a:tr h="1859043">
                <a:tc>
                  <a:txBody>
                    <a:bodyPr/>
                    <a:lstStyle/>
                    <a:p>
                      <a:pPr algn="ctr"/>
                      <a:r>
                        <a:rPr kumimoji="1" lang="ja-JP" altLang="en-US" dirty="0"/>
                        <a:t>指標名</a:t>
                      </a:r>
                    </a:p>
                  </a:txBody>
                  <a:tcPr vert="eaVert" anchor="ct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zh-TW" altLang="en-US" sz="1800" b="1" u="sng" strike="noStrike" dirty="0">
                          <a:effectLst/>
                          <a:latin typeface="游ゴシック" panose="020B0400000000000000" pitchFamily="50" charset="-128"/>
                          <a:ea typeface="游ゴシック" panose="020B0400000000000000" pitchFamily="50" charset="-128"/>
                        </a:rPr>
                        <a:t>受託等収入率</a:t>
                      </a:r>
                      <a:endParaRPr lang="zh-TW" altLang="en-US" sz="1800" b="1" i="0" u="sng" strike="noStrike" dirty="0">
                        <a:solidFill>
                          <a:srgbClr val="000000"/>
                        </a:solidFill>
                        <a:effectLst/>
                        <a:latin typeface="游ゴシック" panose="020B0400000000000000" pitchFamily="50" charset="-128"/>
                        <a:ea typeface="游ゴシック" panose="020B0400000000000000" pitchFamily="50" charset="-128"/>
                      </a:endParaRPr>
                    </a:p>
                  </a:txBody>
                  <a:tcPr anchor="ctr"/>
                </a:tc>
                <a:tc rowSpan="3">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a:t>この指標では、正味財産増減計算書の経常収入の中に、どの程度受託業務等の収入があるのかを確認できます。</a:t>
                      </a:r>
                      <a:endParaRPr kumimoji="1" lang="en-US" altLang="ja-JP" sz="1400" dirty="0"/>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400"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a:t>本比率が高い場合、該当する収入の安定が見込めるかを検証することが必要です。</a:t>
                      </a:r>
                      <a:endParaRPr kumimoji="1" lang="en-US" altLang="ja-JP" sz="1400"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a:t>賦課金収入を増やすことには限界がありますから、受託等収入率及び附帯事業収入率は低くとも、業務執行体制も考慮しながら収入機会を増やす努力が必要となります。</a:t>
                      </a:r>
                      <a:endParaRPr kumimoji="1" lang="en-US" altLang="ja-JP" sz="1400" dirty="0"/>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400"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a:t>例えば、土地改良区の受託業務収入源の事業としては、都道府県営</a:t>
                      </a:r>
                      <a:r>
                        <a:rPr kumimoji="1" lang="ja-JP" altLang="en-US" sz="1400" dirty="0" err="1"/>
                        <a:t>ほ</a:t>
                      </a:r>
                      <a:r>
                        <a:rPr kumimoji="1" lang="ja-JP" altLang="en-US" sz="1400" dirty="0"/>
                        <a:t>場整備事業においての換地業務があります。事業が継続している間は本比率が高い水準で維持される傾向ですが、事業終了後にこの業務における収入を補てんする何らかの収入源が必要となる可能性が高くなります。また、業務の執行体制についても検証が必要となります。それらを踏まえて、先々を見据えた分析が必要です。</a:t>
                      </a:r>
                      <a:endParaRPr kumimoji="1" lang="en-US" altLang="ja-JP" sz="1400" dirty="0"/>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400"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a:t>収支分析－３～６までは、経常収入に占める各収入の比率を現しています。土地改良区によってその比率は様々ですが、将来を見据えた安定的な収入を得るという視点に基づいて分析をすることは変わりません。今後の事業計画や組合員数の変化など、経年の変化も踏まえて各収入指標の分析を行いましょう。</a:t>
                      </a:r>
                      <a:endParaRPr kumimoji="1" lang="en-US" altLang="ja-JP" sz="1400" dirty="0"/>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400"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dirty="0"/>
                        <a:t>【</a:t>
                      </a:r>
                      <a:r>
                        <a:rPr kumimoji="1" lang="ja-JP" altLang="en-US" sz="1400" dirty="0"/>
                        <a:t>参考：事例４</a:t>
                      </a:r>
                      <a:r>
                        <a:rPr kumimoji="1" lang="en-US" altLang="ja-JP" sz="1400" dirty="0"/>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a:t>・</a:t>
                      </a:r>
                      <a:r>
                        <a:rPr kumimoji="1" lang="ja-JP" altLang="en-US" sz="1400" dirty="0" err="1"/>
                        <a:t>ほ</a:t>
                      </a:r>
                      <a:r>
                        <a:rPr kumimoji="1" lang="ja-JP" altLang="en-US" sz="1400" dirty="0"/>
                        <a:t>場整備事業に関連した受託業務収入の見込み</a:t>
                      </a:r>
                      <a:endParaRPr kumimoji="1" lang="en-US" altLang="ja-JP" sz="1400" dirty="0"/>
                    </a:p>
                  </a:txBody>
                  <a:tcPr anchor="ctr"/>
                </a:tc>
                <a:extLst>
                  <a:ext uri="{0D108BD9-81ED-4DB2-BD59-A6C34878D82A}">
                    <a16:rowId xmlns:a16="http://schemas.microsoft.com/office/drawing/2014/main" val="1820502327"/>
                  </a:ext>
                </a:extLst>
              </a:tr>
              <a:tr h="1951335">
                <a:tc>
                  <a:txBody>
                    <a:bodyPr/>
                    <a:lstStyle/>
                    <a:p>
                      <a:pPr algn="ctr"/>
                      <a:r>
                        <a:rPr kumimoji="1" lang="ja-JP" altLang="en-US" dirty="0"/>
                        <a:t>算定式</a:t>
                      </a:r>
                    </a:p>
                  </a:txBody>
                  <a:tcPr vert="eaVert" anchor="ctr"/>
                </a:tc>
                <a:tc>
                  <a:txBody>
                    <a:bodyPr/>
                    <a:lstStyle/>
                    <a:p>
                      <a:pPr marL="72000" marR="0" lvl="0" indent="0" algn="l" defTabSz="685800" rtl="0" eaLnBrk="1" fontAlgn="b" latinLnBrk="0" hangingPunct="1">
                        <a:lnSpc>
                          <a:spcPts val="1000"/>
                        </a:lnSpc>
                        <a:spcBef>
                          <a:spcPts val="0"/>
                        </a:spcBef>
                        <a:spcAft>
                          <a:spcPts val="0"/>
                        </a:spcAft>
                        <a:buClrTx/>
                        <a:buSzTx/>
                        <a:buFontTx/>
                        <a:buNone/>
                        <a:tabLst/>
                        <a:defRPr/>
                      </a:pPr>
                      <a:r>
                        <a:rPr lang="zh-TW" altLang="en-US" sz="1400" u="none" strike="noStrike" dirty="0">
                          <a:effectLst/>
                          <a:latin typeface="游ゴシック" panose="020B0400000000000000" pitchFamily="50" charset="-128"/>
                          <a:ea typeface="游ゴシック" panose="020B0400000000000000" pitchFamily="50" charset="-128"/>
                        </a:rPr>
                        <a:t>受取業務受託料</a:t>
                      </a:r>
                      <a:endParaRPr lang="en-US" altLang="zh-TW" sz="1400" u="none" strike="noStrike" dirty="0">
                        <a:effectLst/>
                        <a:latin typeface="游ゴシック" panose="020B0400000000000000" pitchFamily="50" charset="-128"/>
                        <a:ea typeface="游ゴシック" panose="020B0400000000000000" pitchFamily="50" charset="-128"/>
                      </a:endParaRPr>
                    </a:p>
                    <a:p>
                      <a:pPr marL="72000" marR="0" lvl="0" indent="0" algn="l" defTabSz="685800" rtl="0" eaLnBrk="1" fontAlgn="b" latinLnBrk="0" hangingPunct="1">
                        <a:lnSpc>
                          <a:spcPts val="1000"/>
                        </a:lnSpc>
                        <a:spcBef>
                          <a:spcPts val="0"/>
                        </a:spcBef>
                        <a:spcAft>
                          <a:spcPts val="0"/>
                        </a:spcAft>
                        <a:buClrTx/>
                        <a:buSzTx/>
                        <a:buFontTx/>
                        <a:buNone/>
                        <a:tabLst/>
                        <a:defRPr/>
                      </a:pPr>
                      <a:r>
                        <a:rPr lang="en-US" altLang="ja-JP" sz="1400" u="none" strike="noStrike" dirty="0">
                          <a:effectLst/>
                          <a:latin typeface="游ゴシック" panose="020B0400000000000000" pitchFamily="50" charset="-128"/>
                          <a:ea typeface="游ゴシック" panose="020B0400000000000000" pitchFamily="50" charset="-128"/>
                        </a:rPr>
                        <a:t>                          ×100</a:t>
                      </a:r>
                      <a:endParaRPr lang="en-US" altLang="zh-TW" sz="1400" u="none" strike="noStrike" dirty="0">
                        <a:effectLst/>
                        <a:latin typeface="游ゴシック" panose="020B0400000000000000" pitchFamily="50" charset="-128"/>
                        <a:ea typeface="游ゴシック" panose="020B0400000000000000" pitchFamily="50" charset="-128"/>
                      </a:endParaRPr>
                    </a:p>
                    <a:p>
                      <a:pPr marL="72000" marR="0" lvl="0" indent="0" algn="l" defTabSz="685800" rtl="0" eaLnBrk="1" fontAlgn="b" latinLnBrk="0" hangingPunct="1">
                        <a:lnSpc>
                          <a:spcPts val="1000"/>
                        </a:lnSpc>
                        <a:spcBef>
                          <a:spcPts val="0"/>
                        </a:spcBef>
                        <a:spcAft>
                          <a:spcPts val="0"/>
                        </a:spcAft>
                        <a:buClrTx/>
                        <a:buSzTx/>
                        <a:buFontTx/>
                        <a:buNone/>
                        <a:tabLst/>
                        <a:defRPr/>
                      </a:pPr>
                      <a:r>
                        <a:rPr lang="zh-TW" altLang="en-US" sz="1400" u="none" strike="noStrike" dirty="0">
                          <a:effectLst/>
                          <a:latin typeface="游ゴシック" panose="020B0400000000000000" pitchFamily="50" charset="-128"/>
                          <a:ea typeface="游ゴシック" panose="020B0400000000000000" pitchFamily="50" charset="-128"/>
                        </a:rPr>
                        <a:t>    経常収入計</a:t>
                      </a:r>
                      <a:endParaRPr lang="en-US" altLang="zh-TW" sz="14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anchor="ctr"/>
                </a:tc>
                <a:tc vMerge="1">
                  <a:txBody>
                    <a:bodyPr/>
                    <a:lstStyle/>
                    <a:p>
                      <a:endParaRPr kumimoji="1" lang="ja-JP" altLang="en-US" dirty="0"/>
                    </a:p>
                  </a:txBody>
                  <a:tcPr/>
                </a:tc>
                <a:extLst>
                  <a:ext uri="{0D108BD9-81ED-4DB2-BD59-A6C34878D82A}">
                    <a16:rowId xmlns:a16="http://schemas.microsoft.com/office/drawing/2014/main" val="217899422"/>
                  </a:ext>
                </a:extLst>
              </a:tr>
              <a:tr h="1962515">
                <a:tc>
                  <a:txBody>
                    <a:bodyPr/>
                    <a:lstStyle/>
                    <a:p>
                      <a:pPr algn="ctr"/>
                      <a:r>
                        <a:rPr kumimoji="1" lang="ja-JP" altLang="en-US" dirty="0"/>
                        <a:t>説　明</a:t>
                      </a:r>
                    </a:p>
                  </a:txBody>
                  <a:tcPr vert="eaVert" anchor="ct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ja-JP" altLang="en-US" sz="1400" b="0" i="0" u="none" strike="noStrike" dirty="0">
                          <a:solidFill>
                            <a:srgbClr val="000000"/>
                          </a:solidFill>
                          <a:effectLst/>
                          <a:latin typeface="游ゴシック" panose="020B0400000000000000" pitchFamily="50" charset="-128"/>
                          <a:ea typeface="+mn-ea"/>
                        </a:rPr>
                        <a:t>経常収入に占める受託収入の比率を示す指標</a:t>
                      </a:r>
                      <a:endParaRPr lang="en-US" altLang="zh-TW" sz="1400" b="0" i="0" u="none" strike="noStrike" dirty="0">
                        <a:solidFill>
                          <a:srgbClr val="000000"/>
                        </a:solidFill>
                        <a:effectLst/>
                        <a:latin typeface="游ゴシック" panose="020B0400000000000000" pitchFamily="50" charset="-128"/>
                        <a:ea typeface="游ゴシック" panose="020B0400000000000000" pitchFamily="50" charset="-128"/>
                      </a:endParaRPr>
                    </a:p>
                    <a:p>
                      <a:pPr marL="0" marR="0" lvl="0" indent="0" algn="l" defTabSz="685800" rtl="0" eaLnBrk="1" fontAlgn="auto" latinLnBrk="0" hangingPunct="1">
                        <a:lnSpc>
                          <a:spcPct val="100000"/>
                        </a:lnSpc>
                        <a:spcBef>
                          <a:spcPts val="0"/>
                        </a:spcBef>
                        <a:spcAft>
                          <a:spcPts val="0"/>
                        </a:spcAft>
                        <a:buClrTx/>
                        <a:buSzTx/>
                        <a:buFontTx/>
                        <a:buNone/>
                        <a:tabLst/>
                        <a:defRPr/>
                      </a:pPr>
                      <a:endParaRPr lang="en-US" altLang="zh-TW" sz="14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anchor="ctr"/>
                </a:tc>
                <a:tc vMerge="1">
                  <a:txBody>
                    <a:bodyPr/>
                    <a:lstStyle/>
                    <a:p>
                      <a:endParaRPr kumimoji="1" lang="ja-JP" altLang="en-US" dirty="0"/>
                    </a:p>
                  </a:txBody>
                  <a:tcPr/>
                </a:tc>
                <a:extLst>
                  <a:ext uri="{0D108BD9-81ED-4DB2-BD59-A6C34878D82A}">
                    <a16:rowId xmlns:a16="http://schemas.microsoft.com/office/drawing/2014/main" val="264505316"/>
                  </a:ext>
                </a:extLst>
              </a:tr>
            </a:tbl>
          </a:graphicData>
        </a:graphic>
      </p:graphicFrame>
      <p:sp>
        <p:nvSpPr>
          <p:cNvPr id="3" name="スライド番号プレースホルダー 2">
            <a:extLst>
              <a:ext uri="{FF2B5EF4-FFF2-40B4-BE49-F238E27FC236}">
                <a16:creationId xmlns:a16="http://schemas.microsoft.com/office/drawing/2014/main" id="{56EA8400-C3BF-4BD9-9074-46B9F7158A97}"/>
              </a:ext>
            </a:extLst>
          </p:cNvPr>
          <p:cNvSpPr>
            <a:spLocks noGrp="1"/>
          </p:cNvSpPr>
          <p:nvPr>
            <p:ph type="sldNum" sz="quarter" idx="12"/>
          </p:nvPr>
        </p:nvSpPr>
        <p:spPr/>
        <p:txBody>
          <a:bodyPr/>
          <a:lstStyle/>
          <a:p>
            <a:fld id="{D0493EAD-98C2-43FC-AC56-FA71A07A685E}" type="slidenum">
              <a:rPr kumimoji="1" lang="ja-JP" altLang="en-US" smtClean="0"/>
              <a:t>24</a:t>
            </a:fld>
            <a:endParaRPr kumimoji="1" lang="ja-JP" altLang="en-US"/>
          </a:p>
        </p:txBody>
      </p:sp>
      <p:cxnSp>
        <p:nvCxnSpPr>
          <p:cNvPr id="4" name="直線コネクタ 3">
            <a:extLst>
              <a:ext uri="{FF2B5EF4-FFF2-40B4-BE49-F238E27FC236}">
                <a16:creationId xmlns:a16="http://schemas.microsoft.com/office/drawing/2014/main" id="{3E4C2E5B-4E70-42EF-84BF-2704F6188C0A}"/>
              </a:ext>
            </a:extLst>
          </p:cNvPr>
          <p:cNvCxnSpPr>
            <a:cxnSpLocks/>
          </p:cNvCxnSpPr>
          <p:nvPr/>
        </p:nvCxnSpPr>
        <p:spPr>
          <a:xfrm>
            <a:off x="777931" y="3550494"/>
            <a:ext cx="1325462" cy="0"/>
          </a:xfrm>
          <a:prstGeom prst="line">
            <a:avLst/>
          </a:prstGeom>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119156480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表 6">
            <a:extLst>
              <a:ext uri="{FF2B5EF4-FFF2-40B4-BE49-F238E27FC236}">
                <a16:creationId xmlns:a16="http://schemas.microsoft.com/office/drawing/2014/main" id="{AAE278F2-383D-4A17-A171-220C34EEF5D0}"/>
              </a:ext>
            </a:extLst>
          </p:cNvPr>
          <p:cNvGraphicFramePr>
            <a:graphicFrameLocks noGrp="1"/>
          </p:cNvGraphicFramePr>
          <p:nvPr>
            <p:extLst>
              <p:ext uri="{D42A27DB-BD31-4B8C-83A1-F6EECF244321}">
                <p14:modId xmlns:p14="http://schemas.microsoft.com/office/powerpoint/2010/main" val="1074232958"/>
              </p:ext>
            </p:extLst>
          </p:nvPr>
        </p:nvGraphicFramePr>
        <p:xfrm>
          <a:off x="179917" y="346879"/>
          <a:ext cx="8784166" cy="6192034"/>
        </p:xfrm>
        <a:graphic>
          <a:graphicData uri="http://schemas.openxmlformats.org/drawingml/2006/table">
            <a:tbl>
              <a:tblPr firstRow="1" bandRow="1">
                <a:tableStyleId>{21E4AEA4-8DFA-4A89-87EB-49C32662AFE0}</a:tableStyleId>
              </a:tblPr>
              <a:tblGrid>
                <a:gridCol w="481472">
                  <a:extLst>
                    <a:ext uri="{9D8B030D-6E8A-4147-A177-3AD203B41FA5}">
                      <a16:colId xmlns:a16="http://schemas.microsoft.com/office/drawing/2014/main" val="1937167132"/>
                    </a:ext>
                  </a:extLst>
                </a:gridCol>
                <a:gridCol w="2188820">
                  <a:extLst>
                    <a:ext uri="{9D8B030D-6E8A-4147-A177-3AD203B41FA5}">
                      <a16:colId xmlns:a16="http://schemas.microsoft.com/office/drawing/2014/main" val="3760785224"/>
                    </a:ext>
                  </a:extLst>
                </a:gridCol>
                <a:gridCol w="6113874">
                  <a:extLst>
                    <a:ext uri="{9D8B030D-6E8A-4147-A177-3AD203B41FA5}">
                      <a16:colId xmlns:a16="http://schemas.microsoft.com/office/drawing/2014/main" val="1355667508"/>
                    </a:ext>
                  </a:extLst>
                </a:gridCol>
              </a:tblGrid>
              <a:tr h="419141">
                <a:tc gridSpan="2">
                  <a:txBody>
                    <a:bodyPr/>
                    <a:lstStyle/>
                    <a:p>
                      <a:pPr algn="ctr"/>
                      <a:r>
                        <a:rPr kumimoji="1" lang="ja-JP" altLang="en-US" sz="1400" dirty="0"/>
                        <a:t>収支分析－６</a:t>
                      </a:r>
                    </a:p>
                  </a:txBody>
                  <a:tcPr anchor="ctr"/>
                </a:tc>
                <a:tc hMerge="1">
                  <a:txBody>
                    <a:bodyPr/>
                    <a:lstStyle/>
                    <a:p>
                      <a:endParaRPr kumimoji="1" lang="ja-JP" altLang="en-US" dirty="0"/>
                    </a:p>
                  </a:txBody>
                  <a:tcPr/>
                </a:tc>
                <a:tc>
                  <a:txBody>
                    <a:bodyPr/>
                    <a:lstStyle/>
                    <a:p>
                      <a:pPr algn="ctr"/>
                      <a:r>
                        <a:rPr kumimoji="1" lang="ja-JP" altLang="en-US" sz="1400" dirty="0"/>
                        <a:t>指　標　の　視　点</a:t>
                      </a:r>
                    </a:p>
                  </a:txBody>
                  <a:tcPr anchor="ctr"/>
                </a:tc>
                <a:extLst>
                  <a:ext uri="{0D108BD9-81ED-4DB2-BD59-A6C34878D82A}">
                    <a16:rowId xmlns:a16="http://schemas.microsoft.com/office/drawing/2014/main" val="474638667"/>
                  </a:ext>
                </a:extLst>
              </a:tr>
              <a:tr h="1859043">
                <a:tc>
                  <a:txBody>
                    <a:bodyPr/>
                    <a:lstStyle/>
                    <a:p>
                      <a:pPr algn="ctr"/>
                      <a:r>
                        <a:rPr kumimoji="1" lang="ja-JP" altLang="en-US" dirty="0"/>
                        <a:t>指標名</a:t>
                      </a:r>
                    </a:p>
                  </a:txBody>
                  <a:tcPr vert="eaVert" anchor="ct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zh-TW" altLang="en-US" sz="1800" b="1" u="sng" strike="noStrike" dirty="0">
                          <a:effectLst/>
                          <a:latin typeface="游ゴシック" panose="020B0400000000000000" pitchFamily="50" charset="-128"/>
                          <a:ea typeface="游ゴシック" panose="020B0400000000000000" pitchFamily="50" charset="-128"/>
                        </a:rPr>
                        <a:t>附帯事業収入率</a:t>
                      </a:r>
                      <a:endParaRPr lang="zh-TW" altLang="en-US" sz="1800" b="1" i="0" u="sng" strike="noStrike" dirty="0">
                        <a:solidFill>
                          <a:srgbClr val="000000"/>
                        </a:solidFill>
                        <a:effectLst/>
                        <a:latin typeface="游ゴシック" panose="020B0400000000000000" pitchFamily="50" charset="-128"/>
                        <a:ea typeface="游ゴシック" panose="020B0400000000000000" pitchFamily="50" charset="-128"/>
                      </a:endParaRPr>
                    </a:p>
                  </a:txBody>
                  <a:tcPr anchor="ctr"/>
                </a:tc>
                <a:tc rowSpan="3">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a:t>この指標では、正味財産増減計算書の経常収入の中に、どの程度附帯事業収入があるのかを確認できます。</a:t>
                      </a:r>
                      <a:endParaRPr kumimoji="1" lang="en-US" altLang="ja-JP" sz="1400" dirty="0"/>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400"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a:t>本比率が高い場合、該当する収入の安定が見込めるかを検証することが必要です。</a:t>
                      </a:r>
                      <a:endParaRPr kumimoji="1" lang="en-US" altLang="ja-JP" sz="1400"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a:t>賦課金収入を増やすことには限界がありますから、受託等収入率及び附帯事業収入率は低くとも、業務執行体制も考慮しながら収入機会を増やす努力が必要となります。</a:t>
                      </a:r>
                      <a:endParaRPr kumimoji="1" lang="en-US" altLang="ja-JP" sz="1400" dirty="0"/>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400"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a:t>例えば、附帯事業には多面的機能支払活動組織業務も含まれます。この事業は将来的にも安定して土地改良区の収入源となり得る収入と考えられますので、継続していきたい事業です。</a:t>
                      </a:r>
                      <a:endParaRPr kumimoji="1" lang="en-US" altLang="ja-JP" sz="1400" dirty="0"/>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400"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a:t>収支分析－３～６までは、経常収入に占める各収入を現しています。土地改良区によってその比率は様々ですが、将来を見据えた安定的な収入を得るという視点に基づいて分析をすることは変わりません。今後の事業計画や組合員数の変化など、経年の変化も踏まえて各収入指標の分析を行いましょう。</a:t>
                      </a:r>
                      <a:endParaRPr kumimoji="1" lang="en-US" altLang="ja-JP" sz="1400" dirty="0"/>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400"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dirty="0"/>
                        <a:t>【</a:t>
                      </a:r>
                      <a:r>
                        <a:rPr kumimoji="1" lang="ja-JP" altLang="en-US" sz="1400" dirty="0"/>
                        <a:t>参考：事例６</a:t>
                      </a:r>
                      <a:r>
                        <a:rPr kumimoji="1" lang="en-US" altLang="ja-JP" sz="1400" dirty="0"/>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a:t>・附帯事業収入の安定性</a:t>
                      </a:r>
                    </a:p>
                  </a:txBody>
                  <a:tcPr anchor="ctr"/>
                </a:tc>
                <a:extLst>
                  <a:ext uri="{0D108BD9-81ED-4DB2-BD59-A6C34878D82A}">
                    <a16:rowId xmlns:a16="http://schemas.microsoft.com/office/drawing/2014/main" val="1820502327"/>
                  </a:ext>
                </a:extLst>
              </a:tr>
              <a:tr h="1951335">
                <a:tc>
                  <a:txBody>
                    <a:bodyPr/>
                    <a:lstStyle/>
                    <a:p>
                      <a:pPr algn="ctr"/>
                      <a:r>
                        <a:rPr kumimoji="1" lang="ja-JP" altLang="en-US" dirty="0"/>
                        <a:t>算定式</a:t>
                      </a:r>
                    </a:p>
                  </a:txBody>
                  <a:tcPr vert="eaVert" anchor="ctr"/>
                </a:tc>
                <a:tc>
                  <a:txBody>
                    <a:bodyPr/>
                    <a:lstStyle/>
                    <a:p>
                      <a:pPr marL="72000" marR="0" lvl="0" indent="0" algn="l" defTabSz="685800" rtl="0" eaLnBrk="1" fontAlgn="b" latinLnBrk="0" hangingPunct="1">
                        <a:lnSpc>
                          <a:spcPts val="1000"/>
                        </a:lnSpc>
                        <a:spcBef>
                          <a:spcPts val="0"/>
                        </a:spcBef>
                        <a:spcAft>
                          <a:spcPts val="0"/>
                        </a:spcAft>
                        <a:buClrTx/>
                        <a:buSzTx/>
                        <a:buFontTx/>
                        <a:buNone/>
                        <a:tabLst/>
                        <a:defRPr/>
                      </a:pPr>
                      <a:r>
                        <a:rPr lang="zh-TW" altLang="en-US" sz="1400" u="none" strike="noStrike" dirty="0">
                          <a:effectLst/>
                          <a:latin typeface="游ゴシック" panose="020B0400000000000000" pitchFamily="50" charset="-128"/>
                          <a:ea typeface="游ゴシック" panose="020B0400000000000000" pitchFamily="50" charset="-128"/>
                        </a:rPr>
                        <a:t>附帯事業収入</a:t>
                      </a:r>
                      <a:endParaRPr lang="en-US" altLang="zh-TW" sz="1400" u="none" strike="noStrike" dirty="0">
                        <a:effectLst/>
                        <a:latin typeface="游ゴシック" panose="020B0400000000000000" pitchFamily="50" charset="-128"/>
                        <a:ea typeface="游ゴシック" panose="020B0400000000000000" pitchFamily="50" charset="-128"/>
                      </a:endParaRPr>
                    </a:p>
                    <a:p>
                      <a:pPr marL="72000" marR="0" lvl="0" indent="0" algn="l" defTabSz="685800" rtl="0" eaLnBrk="1" fontAlgn="b" latinLnBrk="0" hangingPunct="1">
                        <a:lnSpc>
                          <a:spcPts val="1000"/>
                        </a:lnSpc>
                        <a:spcBef>
                          <a:spcPts val="0"/>
                        </a:spcBef>
                        <a:spcAft>
                          <a:spcPts val="0"/>
                        </a:spcAft>
                        <a:buClrTx/>
                        <a:buSzTx/>
                        <a:buFontTx/>
                        <a:buNone/>
                        <a:tabLst/>
                        <a:defRPr/>
                      </a:pPr>
                      <a:r>
                        <a:rPr lang="en-US" altLang="ja-JP" sz="1400" u="none" strike="noStrike" dirty="0">
                          <a:effectLst/>
                          <a:latin typeface="游ゴシック" panose="020B0400000000000000" pitchFamily="50" charset="-128"/>
                          <a:ea typeface="游ゴシック" panose="020B0400000000000000" pitchFamily="50" charset="-128"/>
                        </a:rPr>
                        <a:t>                        ×100</a:t>
                      </a:r>
                      <a:endParaRPr lang="en-US" altLang="zh-TW" sz="1400" u="none" strike="noStrike" dirty="0">
                        <a:effectLst/>
                        <a:latin typeface="游ゴシック" panose="020B0400000000000000" pitchFamily="50" charset="-128"/>
                        <a:ea typeface="游ゴシック" panose="020B0400000000000000" pitchFamily="50" charset="-128"/>
                      </a:endParaRPr>
                    </a:p>
                    <a:p>
                      <a:pPr marL="72000" marR="0" lvl="0" indent="0" algn="l" defTabSz="685800" rtl="0" eaLnBrk="1" fontAlgn="b" latinLnBrk="0" hangingPunct="1">
                        <a:lnSpc>
                          <a:spcPts val="1000"/>
                        </a:lnSpc>
                        <a:spcBef>
                          <a:spcPts val="0"/>
                        </a:spcBef>
                        <a:spcAft>
                          <a:spcPts val="0"/>
                        </a:spcAft>
                        <a:buClrTx/>
                        <a:buSzTx/>
                        <a:buFontTx/>
                        <a:buNone/>
                        <a:tabLst/>
                        <a:defRPr/>
                      </a:pPr>
                      <a:r>
                        <a:rPr lang="zh-TW" altLang="en-US" sz="1400" u="none" strike="noStrike" dirty="0">
                          <a:effectLst/>
                          <a:latin typeface="游ゴシック" panose="020B0400000000000000" pitchFamily="50" charset="-128"/>
                          <a:ea typeface="游ゴシック" panose="020B0400000000000000" pitchFamily="50" charset="-128"/>
                        </a:rPr>
                        <a:t>  経常収入計</a:t>
                      </a:r>
                      <a:endParaRPr lang="en-US" altLang="zh-TW" sz="14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anchor="ctr"/>
                </a:tc>
                <a:tc vMerge="1">
                  <a:txBody>
                    <a:bodyPr/>
                    <a:lstStyle/>
                    <a:p>
                      <a:endParaRPr kumimoji="1" lang="ja-JP" altLang="en-US" dirty="0"/>
                    </a:p>
                  </a:txBody>
                  <a:tcPr/>
                </a:tc>
                <a:extLst>
                  <a:ext uri="{0D108BD9-81ED-4DB2-BD59-A6C34878D82A}">
                    <a16:rowId xmlns:a16="http://schemas.microsoft.com/office/drawing/2014/main" val="217899422"/>
                  </a:ext>
                </a:extLst>
              </a:tr>
              <a:tr h="1962515">
                <a:tc>
                  <a:txBody>
                    <a:bodyPr/>
                    <a:lstStyle/>
                    <a:p>
                      <a:pPr algn="ctr"/>
                      <a:r>
                        <a:rPr kumimoji="1" lang="ja-JP" altLang="en-US" dirty="0"/>
                        <a:t>説　明</a:t>
                      </a:r>
                    </a:p>
                  </a:txBody>
                  <a:tcPr vert="eaVert" anchor="ct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ja-JP" altLang="en-US" sz="1400" b="0" i="0" u="none" strike="noStrike" dirty="0">
                          <a:solidFill>
                            <a:srgbClr val="000000"/>
                          </a:solidFill>
                          <a:effectLst/>
                          <a:latin typeface="游ゴシック" panose="020B0400000000000000" pitchFamily="50" charset="-128"/>
                          <a:ea typeface="+mn-ea"/>
                        </a:rPr>
                        <a:t>経常収入に占める附帯事業収入の比率を示す指標</a:t>
                      </a:r>
                      <a:endParaRPr lang="en-US" altLang="zh-TW" sz="14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anchor="ctr"/>
                </a:tc>
                <a:tc vMerge="1">
                  <a:txBody>
                    <a:bodyPr/>
                    <a:lstStyle/>
                    <a:p>
                      <a:endParaRPr kumimoji="1" lang="ja-JP" altLang="en-US" dirty="0"/>
                    </a:p>
                  </a:txBody>
                  <a:tcPr/>
                </a:tc>
                <a:extLst>
                  <a:ext uri="{0D108BD9-81ED-4DB2-BD59-A6C34878D82A}">
                    <a16:rowId xmlns:a16="http://schemas.microsoft.com/office/drawing/2014/main" val="264505316"/>
                  </a:ext>
                </a:extLst>
              </a:tr>
            </a:tbl>
          </a:graphicData>
        </a:graphic>
      </p:graphicFrame>
      <p:sp>
        <p:nvSpPr>
          <p:cNvPr id="3" name="スライド番号プレースホルダー 2">
            <a:extLst>
              <a:ext uri="{FF2B5EF4-FFF2-40B4-BE49-F238E27FC236}">
                <a16:creationId xmlns:a16="http://schemas.microsoft.com/office/drawing/2014/main" id="{56EA8400-C3BF-4BD9-9074-46B9F7158A97}"/>
              </a:ext>
            </a:extLst>
          </p:cNvPr>
          <p:cNvSpPr>
            <a:spLocks noGrp="1"/>
          </p:cNvSpPr>
          <p:nvPr>
            <p:ph type="sldNum" sz="quarter" idx="12"/>
          </p:nvPr>
        </p:nvSpPr>
        <p:spPr/>
        <p:txBody>
          <a:bodyPr/>
          <a:lstStyle/>
          <a:p>
            <a:fld id="{D0493EAD-98C2-43FC-AC56-FA71A07A685E}" type="slidenum">
              <a:rPr kumimoji="1" lang="ja-JP" altLang="en-US" smtClean="0"/>
              <a:t>25</a:t>
            </a:fld>
            <a:endParaRPr kumimoji="1" lang="ja-JP" altLang="en-US"/>
          </a:p>
        </p:txBody>
      </p:sp>
      <p:cxnSp>
        <p:nvCxnSpPr>
          <p:cNvPr id="4" name="直線コネクタ 3">
            <a:extLst>
              <a:ext uri="{FF2B5EF4-FFF2-40B4-BE49-F238E27FC236}">
                <a16:creationId xmlns:a16="http://schemas.microsoft.com/office/drawing/2014/main" id="{00B6CB37-F2B2-4EF3-85F7-B9C17322C759}"/>
              </a:ext>
            </a:extLst>
          </p:cNvPr>
          <p:cNvCxnSpPr>
            <a:cxnSpLocks/>
          </p:cNvCxnSpPr>
          <p:nvPr/>
        </p:nvCxnSpPr>
        <p:spPr>
          <a:xfrm>
            <a:off x="788564" y="3552738"/>
            <a:ext cx="1182849" cy="0"/>
          </a:xfrm>
          <a:prstGeom prst="line">
            <a:avLst/>
          </a:prstGeom>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61815248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表 6">
            <a:extLst>
              <a:ext uri="{FF2B5EF4-FFF2-40B4-BE49-F238E27FC236}">
                <a16:creationId xmlns:a16="http://schemas.microsoft.com/office/drawing/2014/main" id="{AAE278F2-383D-4A17-A171-220C34EEF5D0}"/>
              </a:ext>
            </a:extLst>
          </p:cNvPr>
          <p:cNvGraphicFramePr>
            <a:graphicFrameLocks noGrp="1"/>
          </p:cNvGraphicFramePr>
          <p:nvPr>
            <p:extLst>
              <p:ext uri="{D42A27DB-BD31-4B8C-83A1-F6EECF244321}">
                <p14:modId xmlns:p14="http://schemas.microsoft.com/office/powerpoint/2010/main" val="1416394341"/>
              </p:ext>
            </p:extLst>
          </p:nvPr>
        </p:nvGraphicFramePr>
        <p:xfrm>
          <a:off x="179917" y="346879"/>
          <a:ext cx="8784166" cy="6192034"/>
        </p:xfrm>
        <a:graphic>
          <a:graphicData uri="http://schemas.openxmlformats.org/drawingml/2006/table">
            <a:tbl>
              <a:tblPr firstRow="1" bandRow="1">
                <a:tableStyleId>{93296810-A885-4BE3-A3E7-6D5BEEA58F35}</a:tableStyleId>
              </a:tblPr>
              <a:tblGrid>
                <a:gridCol w="481472">
                  <a:extLst>
                    <a:ext uri="{9D8B030D-6E8A-4147-A177-3AD203B41FA5}">
                      <a16:colId xmlns:a16="http://schemas.microsoft.com/office/drawing/2014/main" val="1937167132"/>
                    </a:ext>
                  </a:extLst>
                </a:gridCol>
                <a:gridCol w="2188820">
                  <a:extLst>
                    <a:ext uri="{9D8B030D-6E8A-4147-A177-3AD203B41FA5}">
                      <a16:colId xmlns:a16="http://schemas.microsoft.com/office/drawing/2014/main" val="3760785224"/>
                    </a:ext>
                  </a:extLst>
                </a:gridCol>
                <a:gridCol w="6113874">
                  <a:extLst>
                    <a:ext uri="{9D8B030D-6E8A-4147-A177-3AD203B41FA5}">
                      <a16:colId xmlns:a16="http://schemas.microsoft.com/office/drawing/2014/main" val="1355667508"/>
                    </a:ext>
                  </a:extLst>
                </a:gridCol>
              </a:tblGrid>
              <a:tr h="419141">
                <a:tc gridSpan="2">
                  <a:txBody>
                    <a:bodyPr/>
                    <a:lstStyle/>
                    <a:p>
                      <a:pPr algn="ctr"/>
                      <a:r>
                        <a:rPr kumimoji="1" lang="ja-JP" altLang="en-US" sz="1400" dirty="0"/>
                        <a:t>コスト分析－１</a:t>
                      </a:r>
                    </a:p>
                  </a:txBody>
                  <a:tcPr anchor="ctr"/>
                </a:tc>
                <a:tc hMerge="1">
                  <a:txBody>
                    <a:bodyPr/>
                    <a:lstStyle/>
                    <a:p>
                      <a:endParaRPr kumimoji="1" lang="ja-JP" altLang="en-US" dirty="0"/>
                    </a:p>
                  </a:txBody>
                  <a:tcPr/>
                </a:tc>
                <a:tc>
                  <a:txBody>
                    <a:bodyPr/>
                    <a:lstStyle/>
                    <a:p>
                      <a:pPr algn="ctr"/>
                      <a:r>
                        <a:rPr kumimoji="1" lang="ja-JP" altLang="en-US" sz="1400" dirty="0"/>
                        <a:t>指　標　の　視　点</a:t>
                      </a:r>
                    </a:p>
                  </a:txBody>
                  <a:tcPr anchor="ctr"/>
                </a:tc>
                <a:extLst>
                  <a:ext uri="{0D108BD9-81ED-4DB2-BD59-A6C34878D82A}">
                    <a16:rowId xmlns:a16="http://schemas.microsoft.com/office/drawing/2014/main" val="474638667"/>
                  </a:ext>
                </a:extLst>
              </a:tr>
              <a:tr h="1859043">
                <a:tc>
                  <a:txBody>
                    <a:bodyPr/>
                    <a:lstStyle/>
                    <a:p>
                      <a:pPr algn="ctr"/>
                      <a:r>
                        <a:rPr kumimoji="1" lang="ja-JP" altLang="en-US" dirty="0"/>
                        <a:t>指標名</a:t>
                      </a:r>
                    </a:p>
                  </a:txBody>
                  <a:tcPr vert="eaVert" anchor="ct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zh-TW" altLang="en-US" sz="1800" b="1" u="sng" strike="noStrike" dirty="0">
                          <a:effectLst/>
                          <a:latin typeface="游ゴシック" panose="020B0400000000000000" pitchFamily="50" charset="-128"/>
                          <a:ea typeface="游ゴシック" panose="020B0400000000000000" pitchFamily="50" charset="-128"/>
                        </a:rPr>
                        <a:t>一般管理費比率</a:t>
                      </a:r>
                      <a:endParaRPr lang="zh-TW" altLang="en-US" sz="1800" b="1" i="0" u="sng" strike="noStrike" dirty="0">
                        <a:solidFill>
                          <a:srgbClr val="000000"/>
                        </a:solidFill>
                        <a:effectLst/>
                        <a:latin typeface="游ゴシック" panose="020B0400000000000000" pitchFamily="50" charset="-128"/>
                        <a:ea typeface="游ゴシック" panose="020B0400000000000000" pitchFamily="50" charset="-128"/>
                      </a:endParaRPr>
                    </a:p>
                  </a:txBody>
                  <a:tcPr anchor="ctr"/>
                </a:tc>
                <a:tc rowSpan="3">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a:t>この指標では、正味財産増減計算書の経常支出の中に、どの程度一般管理費支出があるのかを確認できます。</a:t>
                      </a:r>
                      <a:endParaRPr kumimoji="1" lang="en-US" altLang="ja-JP" sz="1400" dirty="0"/>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400"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a:t>一般管理費は、工事や施設の管理等の事業関係以外の支出に対して土地改良区が負担をするものですので、人件費や事務所費等が含まれます。</a:t>
                      </a:r>
                      <a:endParaRPr kumimoji="1" lang="en-US" altLang="ja-JP" sz="1400" dirty="0"/>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400"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a:t>本比率の増減傾向を見て、その内容についても承知しておく必要があります。今後の事業を見据えて職員を増員したので人件費が増えたということもあるでしょうし、複数の職員の退職が重なったが翌年度の職員補充をしなかったため、人件費が減少したということも考えられます。また、災害により事務所建物の修繕に費用が嵩んだという状況も考えられます。</a:t>
                      </a:r>
                      <a:endParaRPr kumimoji="1" lang="en-US" altLang="ja-JP" sz="1400" dirty="0"/>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400"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a:t>様々な状況によって変化をする比率の内容について理解をし、それを踏まえた経年の変化から支出に無駄がないかの検証を行うことで、より妥当性のある指標値となります。</a:t>
                      </a:r>
                      <a:endParaRPr kumimoji="1" lang="en-US" altLang="ja-JP" sz="1400" dirty="0"/>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400"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dirty="0"/>
                        <a:t>【</a:t>
                      </a:r>
                      <a:r>
                        <a:rPr kumimoji="1" lang="ja-JP" altLang="en-US" sz="1400" dirty="0"/>
                        <a:t>参考：事例６</a:t>
                      </a:r>
                      <a:r>
                        <a:rPr kumimoji="1" lang="en-US" altLang="ja-JP" sz="1400" dirty="0"/>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a:t>・バランスの良い支出体系</a:t>
                      </a:r>
                    </a:p>
                  </a:txBody>
                  <a:tcPr anchor="ctr"/>
                </a:tc>
                <a:extLst>
                  <a:ext uri="{0D108BD9-81ED-4DB2-BD59-A6C34878D82A}">
                    <a16:rowId xmlns:a16="http://schemas.microsoft.com/office/drawing/2014/main" val="1820502327"/>
                  </a:ext>
                </a:extLst>
              </a:tr>
              <a:tr h="1951335">
                <a:tc>
                  <a:txBody>
                    <a:bodyPr/>
                    <a:lstStyle/>
                    <a:p>
                      <a:pPr algn="ctr"/>
                      <a:r>
                        <a:rPr kumimoji="1" lang="ja-JP" altLang="en-US" dirty="0"/>
                        <a:t>算定式</a:t>
                      </a:r>
                    </a:p>
                  </a:txBody>
                  <a:tcPr vert="eaVert" anchor="ctr"/>
                </a:tc>
                <a:tc>
                  <a:txBody>
                    <a:bodyPr/>
                    <a:lstStyle/>
                    <a:p>
                      <a:pPr marL="72000" marR="0" lvl="0" indent="0" algn="l" defTabSz="685800" rtl="0" eaLnBrk="1" fontAlgn="b" latinLnBrk="0" hangingPunct="1">
                        <a:lnSpc>
                          <a:spcPts val="1000"/>
                        </a:lnSpc>
                        <a:spcBef>
                          <a:spcPts val="0"/>
                        </a:spcBef>
                        <a:spcAft>
                          <a:spcPts val="0"/>
                        </a:spcAft>
                        <a:buClrTx/>
                        <a:buSzTx/>
                        <a:buFontTx/>
                        <a:buNone/>
                        <a:tabLst/>
                        <a:defRPr/>
                      </a:pPr>
                      <a:r>
                        <a:rPr lang="zh-TW" altLang="en-US" sz="1400" u="none" strike="noStrike" dirty="0">
                          <a:effectLst/>
                          <a:latin typeface="游ゴシック" panose="020B0400000000000000" pitchFamily="50" charset="-128"/>
                          <a:ea typeface="游ゴシック" panose="020B0400000000000000" pitchFamily="50" charset="-128"/>
                        </a:rPr>
                        <a:t> 一般管理費</a:t>
                      </a:r>
                      <a:endParaRPr lang="en-US" altLang="zh-TW" sz="1400" u="none" strike="noStrike" dirty="0">
                        <a:effectLst/>
                        <a:latin typeface="游ゴシック" panose="020B0400000000000000" pitchFamily="50" charset="-128"/>
                        <a:ea typeface="游ゴシック" panose="020B0400000000000000" pitchFamily="50" charset="-128"/>
                      </a:endParaRPr>
                    </a:p>
                    <a:p>
                      <a:pPr marL="72000" marR="0" lvl="0" indent="0" algn="l" defTabSz="685800" rtl="0" eaLnBrk="1" fontAlgn="b" latinLnBrk="0" hangingPunct="1">
                        <a:lnSpc>
                          <a:spcPts val="1000"/>
                        </a:lnSpc>
                        <a:spcBef>
                          <a:spcPts val="0"/>
                        </a:spcBef>
                        <a:spcAft>
                          <a:spcPts val="0"/>
                        </a:spcAft>
                        <a:buClrTx/>
                        <a:buSzTx/>
                        <a:buFontTx/>
                        <a:buNone/>
                        <a:tabLst/>
                        <a:defRPr/>
                      </a:pPr>
                      <a:r>
                        <a:rPr lang="en-US" altLang="ja-JP" sz="1400" u="none" strike="noStrike" dirty="0">
                          <a:effectLst/>
                          <a:latin typeface="游ゴシック" panose="020B0400000000000000" pitchFamily="50" charset="-128"/>
                          <a:ea typeface="游ゴシック" panose="020B0400000000000000" pitchFamily="50" charset="-128"/>
                        </a:rPr>
                        <a:t>                     ×100</a:t>
                      </a:r>
                      <a:endParaRPr lang="en-US" altLang="zh-TW" sz="1400" u="none" strike="noStrike" dirty="0">
                        <a:effectLst/>
                        <a:latin typeface="游ゴシック" panose="020B0400000000000000" pitchFamily="50" charset="-128"/>
                        <a:ea typeface="游ゴシック" panose="020B0400000000000000" pitchFamily="50" charset="-128"/>
                      </a:endParaRPr>
                    </a:p>
                    <a:p>
                      <a:pPr marL="72000" marR="0" lvl="0" indent="0" algn="l" defTabSz="685800" rtl="0" eaLnBrk="1" fontAlgn="b" latinLnBrk="0" hangingPunct="1">
                        <a:lnSpc>
                          <a:spcPts val="1000"/>
                        </a:lnSpc>
                        <a:spcBef>
                          <a:spcPts val="0"/>
                        </a:spcBef>
                        <a:spcAft>
                          <a:spcPts val="0"/>
                        </a:spcAft>
                        <a:buClrTx/>
                        <a:buSzTx/>
                        <a:buFontTx/>
                        <a:buNone/>
                        <a:tabLst/>
                        <a:defRPr/>
                      </a:pPr>
                      <a:r>
                        <a:rPr lang="zh-TW" altLang="en-US" sz="1400" u="none" strike="noStrike" dirty="0">
                          <a:effectLst/>
                          <a:latin typeface="游ゴシック" panose="020B0400000000000000" pitchFamily="50" charset="-128"/>
                          <a:ea typeface="游ゴシック" panose="020B0400000000000000" pitchFamily="50" charset="-128"/>
                        </a:rPr>
                        <a:t> 経常支出計</a:t>
                      </a:r>
                      <a:endParaRPr lang="en-US" altLang="zh-TW" sz="14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anchor="ctr"/>
                </a:tc>
                <a:tc vMerge="1">
                  <a:txBody>
                    <a:bodyPr/>
                    <a:lstStyle/>
                    <a:p>
                      <a:endParaRPr kumimoji="1" lang="ja-JP" altLang="en-US" dirty="0"/>
                    </a:p>
                  </a:txBody>
                  <a:tcPr/>
                </a:tc>
                <a:extLst>
                  <a:ext uri="{0D108BD9-81ED-4DB2-BD59-A6C34878D82A}">
                    <a16:rowId xmlns:a16="http://schemas.microsoft.com/office/drawing/2014/main" val="217899422"/>
                  </a:ext>
                </a:extLst>
              </a:tr>
              <a:tr h="1962515">
                <a:tc>
                  <a:txBody>
                    <a:bodyPr/>
                    <a:lstStyle/>
                    <a:p>
                      <a:pPr algn="ctr"/>
                      <a:r>
                        <a:rPr kumimoji="1" lang="ja-JP" altLang="en-US" dirty="0"/>
                        <a:t>説　明</a:t>
                      </a:r>
                    </a:p>
                  </a:txBody>
                  <a:tcPr vert="eaVert" anchor="ct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ja-JP" altLang="en-US" sz="1400" b="0" i="0" u="none" strike="noStrike" dirty="0">
                          <a:solidFill>
                            <a:srgbClr val="000000"/>
                          </a:solidFill>
                          <a:effectLst/>
                          <a:latin typeface="游ゴシック" panose="020B0400000000000000" pitchFamily="50" charset="-128"/>
                          <a:ea typeface="+mn-ea"/>
                        </a:rPr>
                        <a:t>経常支出に占める一般管理費の比率を示す指標</a:t>
                      </a:r>
                      <a:endParaRPr lang="en-US" altLang="zh-TW" sz="14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anchor="ctr"/>
                </a:tc>
                <a:tc vMerge="1">
                  <a:txBody>
                    <a:bodyPr/>
                    <a:lstStyle/>
                    <a:p>
                      <a:endParaRPr kumimoji="1" lang="ja-JP" altLang="en-US" dirty="0"/>
                    </a:p>
                  </a:txBody>
                  <a:tcPr/>
                </a:tc>
                <a:extLst>
                  <a:ext uri="{0D108BD9-81ED-4DB2-BD59-A6C34878D82A}">
                    <a16:rowId xmlns:a16="http://schemas.microsoft.com/office/drawing/2014/main" val="264505316"/>
                  </a:ext>
                </a:extLst>
              </a:tr>
            </a:tbl>
          </a:graphicData>
        </a:graphic>
      </p:graphicFrame>
      <p:sp>
        <p:nvSpPr>
          <p:cNvPr id="3" name="スライド番号プレースホルダー 2">
            <a:extLst>
              <a:ext uri="{FF2B5EF4-FFF2-40B4-BE49-F238E27FC236}">
                <a16:creationId xmlns:a16="http://schemas.microsoft.com/office/drawing/2014/main" id="{56EA8400-C3BF-4BD9-9074-46B9F7158A97}"/>
              </a:ext>
            </a:extLst>
          </p:cNvPr>
          <p:cNvSpPr>
            <a:spLocks noGrp="1"/>
          </p:cNvSpPr>
          <p:nvPr>
            <p:ph type="sldNum" sz="quarter" idx="12"/>
          </p:nvPr>
        </p:nvSpPr>
        <p:spPr/>
        <p:txBody>
          <a:bodyPr/>
          <a:lstStyle/>
          <a:p>
            <a:fld id="{D0493EAD-98C2-43FC-AC56-FA71A07A685E}" type="slidenum">
              <a:rPr kumimoji="1" lang="ja-JP" altLang="en-US" smtClean="0"/>
              <a:t>26</a:t>
            </a:fld>
            <a:endParaRPr kumimoji="1" lang="ja-JP" altLang="en-US"/>
          </a:p>
        </p:txBody>
      </p:sp>
      <p:cxnSp>
        <p:nvCxnSpPr>
          <p:cNvPr id="4" name="直線コネクタ 3">
            <a:extLst>
              <a:ext uri="{FF2B5EF4-FFF2-40B4-BE49-F238E27FC236}">
                <a16:creationId xmlns:a16="http://schemas.microsoft.com/office/drawing/2014/main" id="{EDDDCFFD-8EEF-4359-ADDD-B911A049B9BC}"/>
              </a:ext>
            </a:extLst>
          </p:cNvPr>
          <p:cNvCxnSpPr>
            <a:cxnSpLocks/>
          </p:cNvCxnSpPr>
          <p:nvPr/>
        </p:nvCxnSpPr>
        <p:spPr>
          <a:xfrm>
            <a:off x="788564" y="3552738"/>
            <a:ext cx="1098959" cy="0"/>
          </a:xfrm>
          <a:prstGeom prst="line">
            <a:avLst/>
          </a:prstGeom>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427551283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表 6">
            <a:extLst>
              <a:ext uri="{FF2B5EF4-FFF2-40B4-BE49-F238E27FC236}">
                <a16:creationId xmlns:a16="http://schemas.microsoft.com/office/drawing/2014/main" id="{AAE278F2-383D-4A17-A171-220C34EEF5D0}"/>
              </a:ext>
            </a:extLst>
          </p:cNvPr>
          <p:cNvGraphicFramePr>
            <a:graphicFrameLocks noGrp="1"/>
          </p:cNvGraphicFramePr>
          <p:nvPr>
            <p:extLst>
              <p:ext uri="{D42A27DB-BD31-4B8C-83A1-F6EECF244321}">
                <p14:modId xmlns:p14="http://schemas.microsoft.com/office/powerpoint/2010/main" val="3537780531"/>
              </p:ext>
            </p:extLst>
          </p:nvPr>
        </p:nvGraphicFramePr>
        <p:xfrm>
          <a:off x="179917" y="346879"/>
          <a:ext cx="8784166" cy="6192034"/>
        </p:xfrm>
        <a:graphic>
          <a:graphicData uri="http://schemas.openxmlformats.org/drawingml/2006/table">
            <a:tbl>
              <a:tblPr firstRow="1" bandRow="1">
                <a:tableStyleId>{93296810-A885-4BE3-A3E7-6D5BEEA58F35}</a:tableStyleId>
              </a:tblPr>
              <a:tblGrid>
                <a:gridCol w="481472">
                  <a:extLst>
                    <a:ext uri="{9D8B030D-6E8A-4147-A177-3AD203B41FA5}">
                      <a16:colId xmlns:a16="http://schemas.microsoft.com/office/drawing/2014/main" val="1937167132"/>
                    </a:ext>
                  </a:extLst>
                </a:gridCol>
                <a:gridCol w="2188820">
                  <a:extLst>
                    <a:ext uri="{9D8B030D-6E8A-4147-A177-3AD203B41FA5}">
                      <a16:colId xmlns:a16="http://schemas.microsoft.com/office/drawing/2014/main" val="3760785224"/>
                    </a:ext>
                  </a:extLst>
                </a:gridCol>
                <a:gridCol w="6113874">
                  <a:extLst>
                    <a:ext uri="{9D8B030D-6E8A-4147-A177-3AD203B41FA5}">
                      <a16:colId xmlns:a16="http://schemas.microsoft.com/office/drawing/2014/main" val="1355667508"/>
                    </a:ext>
                  </a:extLst>
                </a:gridCol>
              </a:tblGrid>
              <a:tr h="419141">
                <a:tc gridSpan="2">
                  <a:txBody>
                    <a:bodyPr/>
                    <a:lstStyle/>
                    <a:p>
                      <a:pPr algn="ctr"/>
                      <a:r>
                        <a:rPr kumimoji="1" lang="ja-JP" altLang="en-US" sz="1400" dirty="0"/>
                        <a:t>コスト分析－２</a:t>
                      </a:r>
                    </a:p>
                  </a:txBody>
                  <a:tcPr anchor="ctr"/>
                </a:tc>
                <a:tc hMerge="1">
                  <a:txBody>
                    <a:bodyPr/>
                    <a:lstStyle/>
                    <a:p>
                      <a:endParaRPr kumimoji="1" lang="ja-JP" altLang="en-US" dirty="0"/>
                    </a:p>
                  </a:txBody>
                  <a:tcPr/>
                </a:tc>
                <a:tc>
                  <a:txBody>
                    <a:bodyPr/>
                    <a:lstStyle/>
                    <a:p>
                      <a:pPr algn="ctr"/>
                      <a:r>
                        <a:rPr kumimoji="1" lang="ja-JP" altLang="en-US" sz="1400" dirty="0"/>
                        <a:t>指　標　の　視　点</a:t>
                      </a:r>
                    </a:p>
                  </a:txBody>
                  <a:tcPr anchor="ctr"/>
                </a:tc>
                <a:extLst>
                  <a:ext uri="{0D108BD9-81ED-4DB2-BD59-A6C34878D82A}">
                    <a16:rowId xmlns:a16="http://schemas.microsoft.com/office/drawing/2014/main" val="474638667"/>
                  </a:ext>
                </a:extLst>
              </a:tr>
              <a:tr h="1859043">
                <a:tc>
                  <a:txBody>
                    <a:bodyPr/>
                    <a:lstStyle/>
                    <a:p>
                      <a:pPr algn="ctr"/>
                      <a:r>
                        <a:rPr kumimoji="1" lang="ja-JP" altLang="en-US" dirty="0"/>
                        <a:t>指標名</a:t>
                      </a:r>
                    </a:p>
                  </a:txBody>
                  <a:tcPr vert="eaVert" anchor="ct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ja-JP" altLang="en-US" sz="1800" b="1" u="sng" strike="noStrike" dirty="0">
                          <a:effectLst/>
                          <a:latin typeface="游ゴシック" panose="020B0400000000000000" pitchFamily="50" charset="-128"/>
                          <a:ea typeface="+mn-ea"/>
                        </a:rPr>
                        <a:t>人件費比率</a:t>
                      </a:r>
                      <a:endParaRPr lang="ja-JP" altLang="en-US" sz="1800" b="1" i="0" u="sng" strike="noStrike" dirty="0">
                        <a:solidFill>
                          <a:srgbClr val="000000"/>
                        </a:solidFill>
                        <a:effectLst/>
                        <a:latin typeface="游ゴシック" panose="020B0400000000000000" pitchFamily="50" charset="-128"/>
                        <a:ea typeface="+mn-ea"/>
                      </a:endParaRPr>
                    </a:p>
                  </a:txBody>
                  <a:tcPr anchor="ctr"/>
                </a:tc>
                <a:tc rowSpan="3">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400" dirty="0"/>
                        <a:t>この指標では、正味財産増減計算書の経常支出の中に、どの程度人件費としての支出があるのかを確認できます。</a:t>
                      </a:r>
                      <a:endParaRPr kumimoji="1" lang="en-US" altLang="ja-JP" sz="1400" dirty="0"/>
                    </a:p>
                    <a:p>
                      <a:r>
                        <a:rPr kumimoji="1" lang="ja-JP" altLang="en-US" sz="1400" dirty="0"/>
                        <a:t>土地改良区全体の人件費を求める算定式となりますので、維持管理費及び一般管理費に係る給与等を算出根拠とします。</a:t>
                      </a:r>
                      <a:endParaRPr kumimoji="1" lang="en-US" altLang="ja-JP" sz="1400" dirty="0"/>
                    </a:p>
                    <a:p>
                      <a:endParaRPr kumimoji="1" lang="en-US" altLang="ja-JP" sz="1400" dirty="0"/>
                    </a:p>
                    <a:p>
                      <a:r>
                        <a:rPr kumimoji="1" lang="ja-JP" altLang="en-US" sz="1400" dirty="0"/>
                        <a:t>例えば、複数の支線を保有していて、その水門操作等を管理するため多くの人員が必要な場合は本比率が高くなる傾向にあると考えられますし、管理がシステム化されていれば人員が少なくてすみますので、本比率は低くなる傾向にあると考えられます。</a:t>
                      </a:r>
                      <a:endParaRPr kumimoji="1" lang="en-US" altLang="ja-JP" sz="1400" dirty="0"/>
                    </a:p>
                    <a:p>
                      <a:endParaRPr kumimoji="1" lang="en-US" altLang="ja-JP" sz="1400" dirty="0"/>
                    </a:p>
                    <a:p>
                      <a:r>
                        <a:rPr kumimoji="1" lang="ja-JP" altLang="en-US" sz="1400" dirty="0"/>
                        <a:t>また、職員の年齢構成から見た給与バランスによっても本比率の変動が考えられます。年長層が多い土地改良区と若年層が多い土地改良区では、同じ職員数でも本比率には大きな差が出るものと考えられます。</a:t>
                      </a:r>
                      <a:endParaRPr kumimoji="1" lang="en-US" altLang="ja-JP" sz="1400" dirty="0"/>
                    </a:p>
                    <a:p>
                      <a:endParaRPr kumimoji="1" lang="en-US" altLang="ja-JP" sz="1400" dirty="0"/>
                    </a:p>
                    <a:p>
                      <a:r>
                        <a:rPr kumimoji="1" lang="ja-JP" altLang="en-US" sz="1400" dirty="0"/>
                        <a:t>土地改良区が行っている業務や職員数、職員年齢構成等によって適正な比率は変わりますので、経年の変化を見ることで比率の適切性を判断することが必要です。</a:t>
                      </a:r>
                      <a:endParaRPr kumimoji="1" lang="en-US" altLang="ja-JP" sz="1400" dirty="0"/>
                    </a:p>
                    <a:p>
                      <a:endParaRPr kumimoji="1" lang="en-US" altLang="ja-JP" sz="1400" dirty="0"/>
                    </a:p>
                    <a:p>
                      <a:r>
                        <a:rPr kumimoji="1" lang="ja-JP" altLang="en-US" sz="1400" dirty="0"/>
                        <a:t>なお、維持管理費に係る人件費と一般管理費に係る人件費を別々に求めたい場合は、算定式をそれぞれに設定して算出して下さい。</a:t>
                      </a:r>
                      <a:endParaRPr kumimoji="1" lang="en-US" altLang="ja-JP" sz="1400" dirty="0"/>
                    </a:p>
                    <a:p>
                      <a:endParaRPr kumimoji="1" lang="en-US" altLang="ja-JP" sz="1400" dirty="0"/>
                    </a:p>
                    <a:p>
                      <a:r>
                        <a:rPr kumimoji="1" lang="en-US" altLang="ja-JP" sz="1400" dirty="0"/>
                        <a:t>【</a:t>
                      </a:r>
                      <a:r>
                        <a:rPr kumimoji="1" lang="ja-JP" altLang="en-US" sz="1400" dirty="0"/>
                        <a:t>参考：事例２</a:t>
                      </a:r>
                      <a:r>
                        <a:rPr kumimoji="1" lang="en-US" altLang="ja-JP" sz="1400" dirty="0"/>
                        <a:t>,</a:t>
                      </a:r>
                      <a:r>
                        <a:rPr kumimoji="1" lang="ja-JP" altLang="en-US" sz="1400" dirty="0"/>
                        <a:t>６</a:t>
                      </a:r>
                      <a:r>
                        <a:rPr kumimoji="1" lang="en-US" altLang="ja-JP" sz="1400" dirty="0"/>
                        <a:t>】</a:t>
                      </a:r>
                    </a:p>
                    <a:p>
                      <a:r>
                        <a:rPr kumimoji="1" lang="ja-JP" altLang="en-US" sz="1400" dirty="0"/>
                        <a:t>・新しい財源を得るための多角的な検討</a:t>
                      </a:r>
                      <a:endParaRPr kumimoji="1" lang="en-US" altLang="ja-JP" sz="1400" dirty="0"/>
                    </a:p>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400" dirty="0"/>
                        <a:t>・バランスの良い支出体系</a:t>
                      </a:r>
                    </a:p>
                  </a:txBody>
                  <a:tcPr anchor="ctr"/>
                </a:tc>
                <a:extLst>
                  <a:ext uri="{0D108BD9-81ED-4DB2-BD59-A6C34878D82A}">
                    <a16:rowId xmlns:a16="http://schemas.microsoft.com/office/drawing/2014/main" val="1820502327"/>
                  </a:ext>
                </a:extLst>
              </a:tr>
              <a:tr h="1951335">
                <a:tc>
                  <a:txBody>
                    <a:bodyPr/>
                    <a:lstStyle/>
                    <a:p>
                      <a:pPr algn="ctr"/>
                      <a:r>
                        <a:rPr kumimoji="1" lang="ja-JP" altLang="en-US" dirty="0"/>
                        <a:t>算定式</a:t>
                      </a:r>
                    </a:p>
                  </a:txBody>
                  <a:tcPr vert="eaVert" anchor="ctr"/>
                </a:tc>
                <a:tc>
                  <a:txBody>
                    <a:bodyPr/>
                    <a:lstStyle/>
                    <a:p>
                      <a:pPr marL="72000" marR="0" lvl="0" indent="0" algn="l" defTabSz="685800" rtl="0" eaLnBrk="1" fontAlgn="b" latinLnBrk="0" hangingPunct="1">
                        <a:lnSpc>
                          <a:spcPts val="1000"/>
                        </a:lnSpc>
                        <a:spcBef>
                          <a:spcPts val="0"/>
                        </a:spcBef>
                        <a:spcAft>
                          <a:spcPts val="0"/>
                        </a:spcAft>
                        <a:buClrTx/>
                        <a:buSzTx/>
                        <a:buFontTx/>
                        <a:buNone/>
                        <a:tabLst/>
                        <a:defRPr/>
                      </a:pPr>
                      <a:r>
                        <a:rPr lang="ja-JP" altLang="en-US" sz="1400" u="none" strike="noStrike" dirty="0">
                          <a:effectLst/>
                          <a:latin typeface="游ゴシック" panose="020B0400000000000000" pitchFamily="50" charset="-128"/>
                          <a:ea typeface="游ゴシック" panose="020B0400000000000000" pitchFamily="50" charset="-128"/>
                        </a:rPr>
                        <a:t>    人件費</a:t>
                      </a:r>
                      <a:endParaRPr lang="en-US" altLang="ja-JP" sz="1400" u="none" strike="noStrike" dirty="0">
                        <a:effectLst/>
                        <a:latin typeface="游ゴシック" panose="020B0400000000000000" pitchFamily="50" charset="-128"/>
                        <a:ea typeface="游ゴシック" panose="020B0400000000000000" pitchFamily="50" charset="-128"/>
                      </a:endParaRPr>
                    </a:p>
                    <a:p>
                      <a:pPr marL="72000" marR="0" lvl="0" indent="0" algn="l" defTabSz="685800" rtl="0" eaLnBrk="1" fontAlgn="b" latinLnBrk="0" hangingPunct="1">
                        <a:lnSpc>
                          <a:spcPts val="1000"/>
                        </a:lnSpc>
                        <a:spcBef>
                          <a:spcPts val="0"/>
                        </a:spcBef>
                        <a:spcAft>
                          <a:spcPts val="0"/>
                        </a:spcAft>
                        <a:buClrTx/>
                        <a:buSzTx/>
                        <a:buFontTx/>
                        <a:buNone/>
                        <a:tabLst/>
                        <a:defRPr/>
                      </a:pPr>
                      <a:r>
                        <a:rPr lang="en-US" altLang="ja-JP" sz="1400" u="none" strike="noStrike" dirty="0">
                          <a:effectLst/>
                          <a:latin typeface="游ゴシック" panose="020B0400000000000000" pitchFamily="50" charset="-128"/>
                          <a:ea typeface="游ゴシック" panose="020B0400000000000000" pitchFamily="50" charset="-128"/>
                        </a:rPr>
                        <a:t>                    ×100</a:t>
                      </a:r>
                      <a:endParaRPr lang="en-US" altLang="zh-TW" sz="1400" u="none" strike="noStrike" dirty="0">
                        <a:effectLst/>
                        <a:latin typeface="游ゴシック" panose="020B0400000000000000" pitchFamily="50" charset="-128"/>
                        <a:ea typeface="游ゴシック" panose="020B0400000000000000" pitchFamily="50" charset="-128"/>
                      </a:endParaRPr>
                    </a:p>
                    <a:p>
                      <a:pPr marL="72000" marR="0" lvl="0" indent="0" algn="l" defTabSz="685800" rtl="0" eaLnBrk="1" fontAlgn="b" latinLnBrk="0" hangingPunct="1">
                        <a:lnSpc>
                          <a:spcPts val="1000"/>
                        </a:lnSpc>
                        <a:spcBef>
                          <a:spcPts val="0"/>
                        </a:spcBef>
                        <a:spcAft>
                          <a:spcPts val="0"/>
                        </a:spcAft>
                        <a:buClrTx/>
                        <a:buSzTx/>
                        <a:buFontTx/>
                        <a:buNone/>
                        <a:tabLst/>
                        <a:defRPr/>
                      </a:pPr>
                      <a:r>
                        <a:rPr lang="zh-TW" altLang="en-US" sz="1400" u="none" strike="noStrike" dirty="0">
                          <a:effectLst/>
                          <a:latin typeface="游ゴシック" panose="020B0400000000000000" pitchFamily="50" charset="-128"/>
                          <a:ea typeface="游ゴシック" panose="020B0400000000000000" pitchFamily="50" charset="-128"/>
                        </a:rPr>
                        <a:t> 経常支出</a:t>
                      </a:r>
                      <a:r>
                        <a:rPr lang="ja-JP" altLang="en-US" sz="1400" u="none" strike="noStrike" dirty="0">
                          <a:effectLst/>
                          <a:latin typeface="游ゴシック" panose="020B0400000000000000" pitchFamily="50" charset="-128"/>
                          <a:ea typeface="游ゴシック" panose="020B0400000000000000" pitchFamily="50" charset="-128"/>
                        </a:rPr>
                        <a:t>計</a:t>
                      </a:r>
                      <a:endParaRPr lang="en-US" altLang="zh-TW" sz="1400" u="none" strike="noStrike" dirty="0">
                        <a:effectLst/>
                        <a:latin typeface="游ゴシック" panose="020B0400000000000000" pitchFamily="50" charset="-128"/>
                        <a:ea typeface="游ゴシック" panose="020B0400000000000000" pitchFamily="50" charset="-128"/>
                      </a:endParaRPr>
                    </a:p>
                  </a:txBody>
                  <a:tcPr anchor="ctr"/>
                </a:tc>
                <a:tc vMerge="1">
                  <a:txBody>
                    <a:bodyPr/>
                    <a:lstStyle/>
                    <a:p>
                      <a:endParaRPr kumimoji="1" lang="ja-JP" altLang="en-US" dirty="0"/>
                    </a:p>
                  </a:txBody>
                  <a:tcPr/>
                </a:tc>
                <a:extLst>
                  <a:ext uri="{0D108BD9-81ED-4DB2-BD59-A6C34878D82A}">
                    <a16:rowId xmlns:a16="http://schemas.microsoft.com/office/drawing/2014/main" val="217899422"/>
                  </a:ext>
                </a:extLst>
              </a:tr>
              <a:tr h="1962515">
                <a:tc>
                  <a:txBody>
                    <a:bodyPr/>
                    <a:lstStyle/>
                    <a:p>
                      <a:pPr algn="ctr"/>
                      <a:r>
                        <a:rPr kumimoji="1" lang="ja-JP" altLang="en-US" dirty="0"/>
                        <a:t>説　明</a:t>
                      </a:r>
                    </a:p>
                  </a:txBody>
                  <a:tcPr vert="eaVert" anchor="ct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ja-JP" altLang="en-US" sz="1400" b="0" i="0" u="none" strike="noStrike" dirty="0">
                          <a:solidFill>
                            <a:srgbClr val="000000"/>
                          </a:solidFill>
                          <a:effectLst/>
                          <a:latin typeface="游ゴシック" panose="020B0400000000000000" pitchFamily="50" charset="-128"/>
                          <a:ea typeface="+mn-ea"/>
                        </a:rPr>
                        <a:t>経常支出に占める人件費の比率を示す指標</a:t>
                      </a:r>
                      <a:endParaRPr lang="en-US" altLang="zh-TW" sz="14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anchor="ctr"/>
                </a:tc>
                <a:tc vMerge="1">
                  <a:txBody>
                    <a:bodyPr/>
                    <a:lstStyle/>
                    <a:p>
                      <a:endParaRPr kumimoji="1" lang="ja-JP" altLang="en-US" dirty="0"/>
                    </a:p>
                  </a:txBody>
                  <a:tcPr/>
                </a:tc>
                <a:extLst>
                  <a:ext uri="{0D108BD9-81ED-4DB2-BD59-A6C34878D82A}">
                    <a16:rowId xmlns:a16="http://schemas.microsoft.com/office/drawing/2014/main" val="264505316"/>
                  </a:ext>
                </a:extLst>
              </a:tr>
            </a:tbl>
          </a:graphicData>
        </a:graphic>
      </p:graphicFrame>
      <p:sp>
        <p:nvSpPr>
          <p:cNvPr id="3" name="スライド番号プレースホルダー 2">
            <a:extLst>
              <a:ext uri="{FF2B5EF4-FFF2-40B4-BE49-F238E27FC236}">
                <a16:creationId xmlns:a16="http://schemas.microsoft.com/office/drawing/2014/main" id="{56EA8400-C3BF-4BD9-9074-46B9F7158A97}"/>
              </a:ext>
            </a:extLst>
          </p:cNvPr>
          <p:cNvSpPr>
            <a:spLocks noGrp="1"/>
          </p:cNvSpPr>
          <p:nvPr>
            <p:ph type="sldNum" sz="quarter" idx="12"/>
          </p:nvPr>
        </p:nvSpPr>
        <p:spPr/>
        <p:txBody>
          <a:bodyPr/>
          <a:lstStyle/>
          <a:p>
            <a:fld id="{D0493EAD-98C2-43FC-AC56-FA71A07A685E}" type="slidenum">
              <a:rPr kumimoji="1" lang="ja-JP" altLang="en-US" smtClean="0"/>
              <a:t>27</a:t>
            </a:fld>
            <a:endParaRPr kumimoji="1" lang="ja-JP" altLang="en-US"/>
          </a:p>
        </p:txBody>
      </p:sp>
      <p:cxnSp>
        <p:nvCxnSpPr>
          <p:cNvPr id="4" name="直線コネクタ 3">
            <a:extLst>
              <a:ext uri="{FF2B5EF4-FFF2-40B4-BE49-F238E27FC236}">
                <a16:creationId xmlns:a16="http://schemas.microsoft.com/office/drawing/2014/main" id="{D3591208-3DAE-4C3C-95FC-303A5F0C5A33}"/>
              </a:ext>
            </a:extLst>
          </p:cNvPr>
          <p:cNvCxnSpPr>
            <a:cxnSpLocks/>
          </p:cNvCxnSpPr>
          <p:nvPr/>
        </p:nvCxnSpPr>
        <p:spPr>
          <a:xfrm>
            <a:off x="788564" y="3552738"/>
            <a:ext cx="1015069" cy="0"/>
          </a:xfrm>
          <a:prstGeom prst="line">
            <a:avLst/>
          </a:prstGeom>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200065483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表 6">
            <a:extLst>
              <a:ext uri="{FF2B5EF4-FFF2-40B4-BE49-F238E27FC236}">
                <a16:creationId xmlns:a16="http://schemas.microsoft.com/office/drawing/2014/main" id="{AAE278F2-383D-4A17-A171-220C34EEF5D0}"/>
              </a:ext>
            </a:extLst>
          </p:cNvPr>
          <p:cNvGraphicFramePr>
            <a:graphicFrameLocks noGrp="1"/>
          </p:cNvGraphicFramePr>
          <p:nvPr>
            <p:extLst>
              <p:ext uri="{D42A27DB-BD31-4B8C-83A1-F6EECF244321}">
                <p14:modId xmlns:p14="http://schemas.microsoft.com/office/powerpoint/2010/main" val="3818328475"/>
              </p:ext>
            </p:extLst>
          </p:nvPr>
        </p:nvGraphicFramePr>
        <p:xfrm>
          <a:off x="179917" y="346879"/>
          <a:ext cx="8784166" cy="6192034"/>
        </p:xfrm>
        <a:graphic>
          <a:graphicData uri="http://schemas.openxmlformats.org/drawingml/2006/table">
            <a:tbl>
              <a:tblPr firstRow="1" bandRow="1">
                <a:tableStyleId>{93296810-A885-4BE3-A3E7-6D5BEEA58F35}</a:tableStyleId>
              </a:tblPr>
              <a:tblGrid>
                <a:gridCol w="481472">
                  <a:extLst>
                    <a:ext uri="{9D8B030D-6E8A-4147-A177-3AD203B41FA5}">
                      <a16:colId xmlns:a16="http://schemas.microsoft.com/office/drawing/2014/main" val="1937167132"/>
                    </a:ext>
                  </a:extLst>
                </a:gridCol>
                <a:gridCol w="2188820">
                  <a:extLst>
                    <a:ext uri="{9D8B030D-6E8A-4147-A177-3AD203B41FA5}">
                      <a16:colId xmlns:a16="http://schemas.microsoft.com/office/drawing/2014/main" val="3760785224"/>
                    </a:ext>
                  </a:extLst>
                </a:gridCol>
                <a:gridCol w="6113874">
                  <a:extLst>
                    <a:ext uri="{9D8B030D-6E8A-4147-A177-3AD203B41FA5}">
                      <a16:colId xmlns:a16="http://schemas.microsoft.com/office/drawing/2014/main" val="1355667508"/>
                    </a:ext>
                  </a:extLst>
                </a:gridCol>
              </a:tblGrid>
              <a:tr h="419141">
                <a:tc gridSpan="2">
                  <a:txBody>
                    <a:bodyPr/>
                    <a:lstStyle/>
                    <a:p>
                      <a:pPr algn="ctr"/>
                      <a:r>
                        <a:rPr kumimoji="1" lang="ja-JP" altLang="en-US" sz="1400" dirty="0"/>
                        <a:t>コスト分析－３</a:t>
                      </a:r>
                    </a:p>
                  </a:txBody>
                  <a:tcPr anchor="ctr"/>
                </a:tc>
                <a:tc hMerge="1">
                  <a:txBody>
                    <a:bodyPr/>
                    <a:lstStyle/>
                    <a:p>
                      <a:endParaRPr kumimoji="1" lang="ja-JP" altLang="en-US" dirty="0"/>
                    </a:p>
                  </a:txBody>
                  <a:tcPr/>
                </a:tc>
                <a:tc>
                  <a:txBody>
                    <a:bodyPr/>
                    <a:lstStyle/>
                    <a:p>
                      <a:pPr algn="ctr"/>
                      <a:r>
                        <a:rPr kumimoji="1" lang="ja-JP" altLang="en-US" sz="1400" dirty="0"/>
                        <a:t>指　標　の　視　点</a:t>
                      </a:r>
                    </a:p>
                  </a:txBody>
                  <a:tcPr anchor="ctr"/>
                </a:tc>
                <a:extLst>
                  <a:ext uri="{0D108BD9-81ED-4DB2-BD59-A6C34878D82A}">
                    <a16:rowId xmlns:a16="http://schemas.microsoft.com/office/drawing/2014/main" val="474638667"/>
                  </a:ext>
                </a:extLst>
              </a:tr>
              <a:tr h="1859043">
                <a:tc>
                  <a:txBody>
                    <a:bodyPr/>
                    <a:lstStyle/>
                    <a:p>
                      <a:pPr algn="ctr"/>
                      <a:r>
                        <a:rPr kumimoji="1" lang="ja-JP" altLang="en-US" dirty="0"/>
                        <a:t>指標名</a:t>
                      </a:r>
                    </a:p>
                  </a:txBody>
                  <a:tcPr vert="eaVert" anchor="ct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zh-TW" altLang="en-US" sz="1800" b="1" u="sng" strike="noStrike" dirty="0">
                          <a:effectLst/>
                          <a:latin typeface="游ゴシック" panose="020B0400000000000000" pitchFamily="50" charset="-128"/>
                          <a:ea typeface="游ゴシック" panose="020B0400000000000000" pitchFamily="50" charset="-128"/>
                        </a:rPr>
                        <a:t>維持管理費比率</a:t>
                      </a:r>
                      <a:endParaRPr lang="zh-TW" altLang="en-US" sz="1800" b="1" i="0" u="sng" strike="noStrike" dirty="0">
                        <a:solidFill>
                          <a:srgbClr val="000000"/>
                        </a:solidFill>
                        <a:effectLst/>
                        <a:latin typeface="游ゴシック" panose="020B0400000000000000" pitchFamily="50" charset="-128"/>
                        <a:ea typeface="游ゴシック" panose="020B0400000000000000" pitchFamily="50" charset="-128"/>
                      </a:endParaRPr>
                    </a:p>
                  </a:txBody>
                  <a:tcPr anchor="ctr"/>
                </a:tc>
                <a:tc rowSpan="3">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400" dirty="0"/>
                        <a:t>この指標では、正味財産増減計算書の経常支出の中に、どの程度維持管理費としての支出があるのかを確認できます。</a:t>
                      </a:r>
                      <a:endParaRPr kumimoji="1" lang="en-US" altLang="ja-JP" sz="1400" dirty="0"/>
                    </a:p>
                    <a:p>
                      <a:pPr marL="0" marR="0" lvl="0" indent="0" algn="l" defTabSz="685800" rtl="0" eaLnBrk="1" fontAlgn="auto" latinLnBrk="0" hangingPunct="1">
                        <a:lnSpc>
                          <a:spcPct val="100000"/>
                        </a:lnSpc>
                        <a:spcBef>
                          <a:spcPts val="0"/>
                        </a:spcBef>
                        <a:spcAft>
                          <a:spcPts val="0"/>
                        </a:spcAft>
                        <a:buClrTx/>
                        <a:buSzTx/>
                        <a:buFontTx/>
                        <a:buNone/>
                        <a:tabLst/>
                        <a:defRPr/>
                      </a:pPr>
                      <a:endParaRPr kumimoji="1" lang="en-US" altLang="ja-JP" sz="1400" dirty="0"/>
                    </a:p>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400" dirty="0"/>
                        <a:t>例えば、自然取排水の土地改良区とポンプ取排水の土地改良区では、使用電力量に差があります。また、施設の老朽化による修繕費が多いか少ないかによっても本比率に影響を及ぼします。</a:t>
                      </a:r>
                      <a:endParaRPr kumimoji="1" lang="en-US" altLang="ja-JP" sz="1400" dirty="0"/>
                    </a:p>
                    <a:p>
                      <a:pPr marL="0" marR="0" lvl="0" indent="0" algn="l" defTabSz="685800" rtl="0" eaLnBrk="1" fontAlgn="auto" latinLnBrk="0" hangingPunct="1">
                        <a:lnSpc>
                          <a:spcPct val="100000"/>
                        </a:lnSpc>
                        <a:spcBef>
                          <a:spcPts val="0"/>
                        </a:spcBef>
                        <a:spcAft>
                          <a:spcPts val="0"/>
                        </a:spcAft>
                        <a:buClrTx/>
                        <a:buSzTx/>
                        <a:buFontTx/>
                        <a:buNone/>
                        <a:tabLst/>
                        <a:defRPr/>
                      </a:pPr>
                      <a:endParaRPr kumimoji="1" lang="en-US" altLang="ja-JP" sz="1400" dirty="0"/>
                    </a:p>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400" dirty="0"/>
                        <a:t>電力料や施設の修繕に対しては行政からの補助金収入が充てられる場合もありますが、補助金収入がない場合にも安定した財務運営ができるように、財政調整積立資産等の資金を確保しておくことも必要です。</a:t>
                      </a:r>
                      <a:endParaRPr kumimoji="1" lang="en-US" altLang="ja-JP" sz="1400" dirty="0"/>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400"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a:t>様々な状況によって変化をする比率の内容について理解をし、それを踏まえた経年の変化から支出に無駄がないかの検証を行うことで、より妥当性のある指標値となります。</a:t>
                      </a:r>
                      <a:endParaRPr kumimoji="1" lang="en-US" altLang="ja-JP" sz="1400" dirty="0"/>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400"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dirty="0"/>
                        <a:t>【</a:t>
                      </a:r>
                      <a:r>
                        <a:rPr kumimoji="1" lang="ja-JP" altLang="en-US" sz="1400" dirty="0"/>
                        <a:t>参考：事例１</a:t>
                      </a:r>
                      <a:r>
                        <a:rPr kumimoji="1" lang="en-US" altLang="ja-JP" sz="1400" dirty="0"/>
                        <a:t>,</a:t>
                      </a:r>
                      <a:r>
                        <a:rPr kumimoji="1" lang="ja-JP" altLang="en-US" sz="1400" dirty="0"/>
                        <a:t>２</a:t>
                      </a:r>
                      <a:r>
                        <a:rPr kumimoji="1" lang="en-US" altLang="ja-JP" sz="1400" dirty="0"/>
                        <a:t>,</a:t>
                      </a:r>
                      <a:r>
                        <a:rPr kumimoji="1" lang="ja-JP" altLang="en-US" sz="1400" dirty="0"/>
                        <a:t>５</a:t>
                      </a:r>
                      <a:r>
                        <a:rPr kumimoji="1" lang="en-US" altLang="ja-JP" sz="1400" dirty="0"/>
                        <a:t>,</a:t>
                      </a:r>
                      <a:r>
                        <a:rPr kumimoji="1" lang="ja-JP" altLang="en-US" sz="1400" dirty="0"/>
                        <a:t>６</a:t>
                      </a:r>
                      <a:r>
                        <a:rPr kumimoji="1" lang="en-US" altLang="ja-JP" sz="1400" dirty="0"/>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a:t>・維持管理費に対する備え</a:t>
                      </a:r>
                      <a:endParaRPr kumimoji="1" lang="en-US" altLang="ja-JP" sz="1400"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a:t>・維持管理費の増加への備え</a:t>
                      </a:r>
                      <a:endParaRPr kumimoji="1" lang="en-US" altLang="ja-JP" sz="1400"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a:t>・バランスの良い支出体系</a:t>
                      </a:r>
                    </a:p>
                  </a:txBody>
                  <a:tcPr anchor="ctr"/>
                </a:tc>
                <a:extLst>
                  <a:ext uri="{0D108BD9-81ED-4DB2-BD59-A6C34878D82A}">
                    <a16:rowId xmlns:a16="http://schemas.microsoft.com/office/drawing/2014/main" val="1820502327"/>
                  </a:ext>
                </a:extLst>
              </a:tr>
              <a:tr h="1951335">
                <a:tc>
                  <a:txBody>
                    <a:bodyPr/>
                    <a:lstStyle/>
                    <a:p>
                      <a:pPr algn="ctr"/>
                      <a:r>
                        <a:rPr kumimoji="1" lang="ja-JP" altLang="en-US" dirty="0"/>
                        <a:t>算定式</a:t>
                      </a:r>
                    </a:p>
                  </a:txBody>
                  <a:tcPr vert="eaVert" anchor="ctr"/>
                </a:tc>
                <a:tc>
                  <a:txBody>
                    <a:bodyPr/>
                    <a:lstStyle/>
                    <a:p>
                      <a:pPr marL="72000" marR="0" lvl="0" indent="0" algn="l" defTabSz="685800" rtl="0" eaLnBrk="1" fontAlgn="b" latinLnBrk="0" hangingPunct="1">
                        <a:lnSpc>
                          <a:spcPts val="1000"/>
                        </a:lnSpc>
                        <a:spcBef>
                          <a:spcPts val="0"/>
                        </a:spcBef>
                        <a:spcAft>
                          <a:spcPts val="0"/>
                        </a:spcAft>
                        <a:buClrTx/>
                        <a:buSzTx/>
                        <a:buFontTx/>
                        <a:buNone/>
                        <a:tabLst/>
                        <a:defRPr/>
                      </a:pPr>
                      <a:r>
                        <a:rPr lang="zh-TW" altLang="en-US" sz="1400" u="none" strike="noStrike" dirty="0">
                          <a:effectLst/>
                          <a:latin typeface="游ゴシック" panose="020B0400000000000000" pitchFamily="50" charset="-128"/>
                          <a:ea typeface="游ゴシック" panose="020B0400000000000000" pitchFamily="50" charset="-128"/>
                        </a:rPr>
                        <a:t>維持管理費</a:t>
                      </a:r>
                      <a:endParaRPr lang="en-US" altLang="zh-TW" sz="1400" u="none" strike="noStrike" dirty="0">
                        <a:effectLst/>
                        <a:latin typeface="游ゴシック" panose="020B0400000000000000" pitchFamily="50" charset="-128"/>
                        <a:ea typeface="游ゴシック" panose="020B0400000000000000" pitchFamily="50" charset="-128"/>
                      </a:endParaRPr>
                    </a:p>
                    <a:p>
                      <a:pPr marL="72000" marR="0" lvl="0" indent="0" algn="l" defTabSz="685800" rtl="0" eaLnBrk="1" fontAlgn="b" latinLnBrk="0" hangingPunct="1">
                        <a:lnSpc>
                          <a:spcPts val="1000"/>
                        </a:lnSpc>
                        <a:spcBef>
                          <a:spcPts val="0"/>
                        </a:spcBef>
                        <a:spcAft>
                          <a:spcPts val="0"/>
                        </a:spcAft>
                        <a:buClrTx/>
                        <a:buSzTx/>
                        <a:buFontTx/>
                        <a:buNone/>
                        <a:tabLst/>
                        <a:defRPr/>
                      </a:pPr>
                      <a:r>
                        <a:rPr lang="en-US" altLang="ja-JP" sz="1400" u="none" strike="noStrike" dirty="0">
                          <a:effectLst/>
                          <a:latin typeface="游ゴシック" panose="020B0400000000000000" pitchFamily="50" charset="-128"/>
                          <a:ea typeface="游ゴシック" panose="020B0400000000000000" pitchFamily="50" charset="-128"/>
                        </a:rPr>
                        <a:t>                    ×100</a:t>
                      </a:r>
                      <a:endParaRPr lang="en-US" altLang="zh-TW" sz="1400" u="none" strike="noStrike" dirty="0">
                        <a:effectLst/>
                        <a:latin typeface="游ゴシック" panose="020B0400000000000000" pitchFamily="50" charset="-128"/>
                        <a:ea typeface="游ゴシック" panose="020B0400000000000000" pitchFamily="50" charset="-128"/>
                      </a:endParaRPr>
                    </a:p>
                    <a:p>
                      <a:pPr marL="72000" marR="0" lvl="0" indent="0" algn="l" defTabSz="685800" rtl="0" eaLnBrk="1" fontAlgn="b" latinLnBrk="0" hangingPunct="1">
                        <a:lnSpc>
                          <a:spcPts val="1000"/>
                        </a:lnSpc>
                        <a:spcBef>
                          <a:spcPts val="0"/>
                        </a:spcBef>
                        <a:spcAft>
                          <a:spcPts val="0"/>
                        </a:spcAft>
                        <a:buClrTx/>
                        <a:buSzTx/>
                        <a:buFontTx/>
                        <a:buNone/>
                        <a:tabLst/>
                        <a:defRPr/>
                      </a:pPr>
                      <a:r>
                        <a:rPr lang="zh-TW" altLang="en-US" sz="1400" u="none" strike="noStrike" dirty="0">
                          <a:effectLst/>
                          <a:latin typeface="游ゴシック" panose="020B0400000000000000" pitchFamily="50" charset="-128"/>
                          <a:ea typeface="游ゴシック" panose="020B0400000000000000" pitchFamily="50" charset="-128"/>
                        </a:rPr>
                        <a:t>経常支出計</a:t>
                      </a:r>
                      <a:endParaRPr lang="en-US" altLang="zh-TW" sz="14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anchor="ctr"/>
                </a:tc>
                <a:tc vMerge="1">
                  <a:txBody>
                    <a:bodyPr/>
                    <a:lstStyle/>
                    <a:p>
                      <a:endParaRPr kumimoji="1" lang="ja-JP" altLang="en-US" dirty="0"/>
                    </a:p>
                  </a:txBody>
                  <a:tcPr/>
                </a:tc>
                <a:extLst>
                  <a:ext uri="{0D108BD9-81ED-4DB2-BD59-A6C34878D82A}">
                    <a16:rowId xmlns:a16="http://schemas.microsoft.com/office/drawing/2014/main" val="217899422"/>
                  </a:ext>
                </a:extLst>
              </a:tr>
              <a:tr h="1962515">
                <a:tc>
                  <a:txBody>
                    <a:bodyPr/>
                    <a:lstStyle/>
                    <a:p>
                      <a:pPr algn="ctr"/>
                      <a:r>
                        <a:rPr kumimoji="1" lang="ja-JP" altLang="en-US" dirty="0"/>
                        <a:t>説　明</a:t>
                      </a:r>
                    </a:p>
                  </a:txBody>
                  <a:tcPr vert="eaVert" anchor="ct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ja-JP" altLang="en-US" sz="1400" b="0" i="0" u="none" strike="noStrike" dirty="0">
                          <a:solidFill>
                            <a:srgbClr val="000000"/>
                          </a:solidFill>
                          <a:effectLst/>
                          <a:latin typeface="游ゴシック" panose="020B0400000000000000" pitchFamily="50" charset="-128"/>
                          <a:ea typeface="+mn-ea"/>
                        </a:rPr>
                        <a:t>経常支出に占める維持管理費の比率を示す指標</a:t>
                      </a:r>
                      <a:endParaRPr lang="en-US" altLang="ja-JP" sz="1400" b="0" i="0" u="none" strike="noStrike" dirty="0">
                        <a:solidFill>
                          <a:srgbClr val="000000"/>
                        </a:solidFill>
                        <a:effectLst/>
                        <a:latin typeface="游ゴシック" panose="020B0400000000000000" pitchFamily="50" charset="-128"/>
                        <a:ea typeface="+mn-ea"/>
                      </a:endParaRPr>
                    </a:p>
                  </a:txBody>
                  <a:tcPr anchor="ctr"/>
                </a:tc>
                <a:tc vMerge="1">
                  <a:txBody>
                    <a:bodyPr/>
                    <a:lstStyle/>
                    <a:p>
                      <a:endParaRPr kumimoji="1" lang="ja-JP" altLang="en-US" dirty="0"/>
                    </a:p>
                  </a:txBody>
                  <a:tcPr/>
                </a:tc>
                <a:extLst>
                  <a:ext uri="{0D108BD9-81ED-4DB2-BD59-A6C34878D82A}">
                    <a16:rowId xmlns:a16="http://schemas.microsoft.com/office/drawing/2014/main" val="264505316"/>
                  </a:ext>
                </a:extLst>
              </a:tr>
            </a:tbl>
          </a:graphicData>
        </a:graphic>
      </p:graphicFrame>
      <p:sp>
        <p:nvSpPr>
          <p:cNvPr id="3" name="スライド番号プレースホルダー 2">
            <a:extLst>
              <a:ext uri="{FF2B5EF4-FFF2-40B4-BE49-F238E27FC236}">
                <a16:creationId xmlns:a16="http://schemas.microsoft.com/office/drawing/2014/main" id="{56EA8400-C3BF-4BD9-9074-46B9F7158A97}"/>
              </a:ext>
            </a:extLst>
          </p:cNvPr>
          <p:cNvSpPr>
            <a:spLocks noGrp="1"/>
          </p:cNvSpPr>
          <p:nvPr>
            <p:ph type="sldNum" sz="quarter" idx="12"/>
          </p:nvPr>
        </p:nvSpPr>
        <p:spPr/>
        <p:txBody>
          <a:bodyPr/>
          <a:lstStyle/>
          <a:p>
            <a:fld id="{D0493EAD-98C2-43FC-AC56-FA71A07A685E}" type="slidenum">
              <a:rPr kumimoji="1" lang="ja-JP" altLang="en-US" smtClean="0"/>
              <a:t>28</a:t>
            </a:fld>
            <a:endParaRPr kumimoji="1" lang="ja-JP" altLang="en-US"/>
          </a:p>
        </p:txBody>
      </p:sp>
      <p:cxnSp>
        <p:nvCxnSpPr>
          <p:cNvPr id="4" name="直線コネクタ 3">
            <a:extLst>
              <a:ext uri="{FF2B5EF4-FFF2-40B4-BE49-F238E27FC236}">
                <a16:creationId xmlns:a16="http://schemas.microsoft.com/office/drawing/2014/main" id="{8C3AC44F-7763-4454-AAFB-FF4E864F8E98}"/>
              </a:ext>
            </a:extLst>
          </p:cNvPr>
          <p:cNvCxnSpPr>
            <a:cxnSpLocks/>
          </p:cNvCxnSpPr>
          <p:nvPr/>
        </p:nvCxnSpPr>
        <p:spPr>
          <a:xfrm>
            <a:off x="788564" y="3552738"/>
            <a:ext cx="1015069" cy="0"/>
          </a:xfrm>
          <a:prstGeom prst="line">
            <a:avLst/>
          </a:prstGeom>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427592868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F50ACFE9-3C36-4468-82F1-7BA2E6696812}"/>
              </a:ext>
            </a:extLst>
          </p:cNvPr>
          <p:cNvSpPr>
            <a:spLocks noGrp="1"/>
          </p:cNvSpPr>
          <p:nvPr>
            <p:ph type="sldNum" sz="quarter" idx="12"/>
          </p:nvPr>
        </p:nvSpPr>
        <p:spPr/>
        <p:txBody>
          <a:bodyPr/>
          <a:lstStyle/>
          <a:p>
            <a:fld id="{D0493EAD-98C2-43FC-AC56-FA71A07A685E}" type="slidenum">
              <a:rPr lang="ja-JP" altLang="en-US" smtClean="0"/>
              <a:pPr/>
              <a:t>29</a:t>
            </a:fld>
            <a:endParaRPr lang="ja-JP" altLang="en-US" dirty="0"/>
          </a:p>
        </p:txBody>
      </p:sp>
      <p:grpSp>
        <p:nvGrpSpPr>
          <p:cNvPr id="3" name="グループ化 2">
            <a:extLst>
              <a:ext uri="{FF2B5EF4-FFF2-40B4-BE49-F238E27FC236}">
                <a16:creationId xmlns:a16="http://schemas.microsoft.com/office/drawing/2014/main" id="{D6D8FA33-9B6C-4443-BE3F-79637C3BDBD7}"/>
              </a:ext>
            </a:extLst>
          </p:cNvPr>
          <p:cNvGrpSpPr/>
          <p:nvPr/>
        </p:nvGrpSpPr>
        <p:grpSpPr>
          <a:xfrm>
            <a:off x="1281223" y="2531394"/>
            <a:ext cx="6581554" cy="584775"/>
            <a:chOff x="858214" y="86344"/>
            <a:chExt cx="6581554" cy="584775"/>
          </a:xfrm>
        </p:grpSpPr>
        <p:cxnSp>
          <p:nvCxnSpPr>
            <p:cNvPr id="4" name="直線コネクタ 3">
              <a:extLst>
                <a:ext uri="{FF2B5EF4-FFF2-40B4-BE49-F238E27FC236}">
                  <a16:creationId xmlns:a16="http://schemas.microsoft.com/office/drawing/2014/main" id="{5B1A4C0E-8BF2-4D55-9968-838D4D9556DA}"/>
                </a:ext>
              </a:extLst>
            </p:cNvPr>
            <p:cNvCxnSpPr>
              <a:cxnSpLocks/>
            </p:cNvCxnSpPr>
            <p:nvPr/>
          </p:nvCxnSpPr>
          <p:spPr>
            <a:xfrm>
              <a:off x="858214" y="671119"/>
              <a:ext cx="6581554" cy="0"/>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5" name="テキスト ボックス 4">
              <a:extLst>
                <a:ext uri="{FF2B5EF4-FFF2-40B4-BE49-F238E27FC236}">
                  <a16:creationId xmlns:a16="http://schemas.microsoft.com/office/drawing/2014/main" id="{E14B5B7D-6357-405A-9C72-1549D3D7CFD5}"/>
                </a:ext>
              </a:extLst>
            </p:cNvPr>
            <p:cNvSpPr txBox="1"/>
            <p:nvPr/>
          </p:nvSpPr>
          <p:spPr>
            <a:xfrm>
              <a:off x="1298445" y="86344"/>
              <a:ext cx="5701091" cy="584775"/>
            </a:xfrm>
            <a:prstGeom prst="rect">
              <a:avLst/>
            </a:prstGeom>
            <a:noFill/>
          </p:spPr>
          <p:txBody>
            <a:bodyPr wrap="square" rtlCol="0">
              <a:spAutoFit/>
            </a:bodyPr>
            <a:lstStyle/>
            <a:p>
              <a:r>
                <a:rPr kumimoji="1" lang="ja-JP" altLang="en-US" sz="3200" dirty="0">
                  <a:latin typeface="Meiryo UI" panose="020B0604030504040204" pitchFamily="50" charset="-128"/>
                  <a:ea typeface="Meiryo UI" panose="020B0604030504040204" pitchFamily="50" charset="-128"/>
                </a:rPr>
                <a:t>６．土地改良区財務分析事例</a:t>
              </a:r>
              <a:endParaRPr kumimoji="1" lang="en-US" altLang="ja-JP" sz="3200" dirty="0">
                <a:latin typeface="Meiryo UI" panose="020B0604030504040204" pitchFamily="50" charset="-128"/>
                <a:ea typeface="Meiryo UI" panose="020B0604030504040204" pitchFamily="50" charset="-128"/>
              </a:endParaRPr>
            </a:p>
          </p:txBody>
        </p:sp>
      </p:grpSp>
    </p:spTree>
    <p:extLst>
      <p:ext uri="{BB962C8B-B14F-4D97-AF65-F5344CB8AC3E}">
        <p14:creationId xmlns:p14="http://schemas.microsoft.com/office/powerpoint/2010/main" val="17046567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グループ化 1">
            <a:extLst>
              <a:ext uri="{FF2B5EF4-FFF2-40B4-BE49-F238E27FC236}">
                <a16:creationId xmlns:a16="http://schemas.microsoft.com/office/drawing/2014/main" id="{2A4114A7-D5B2-4435-98FE-5D5D875A8FA0}"/>
              </a:ext>
            </a:extLst>
          </p:cNvPr>
          <p:cNvGrpSpPr/>
          <p:nvPr/>
        </p:nvGrpSpPr>
        <p:grpSpPr>
          <a:xfrm>
            <a:off x="316786" y="257025"/>
            <a:ext cx="8567154" cy="461665"/>
            <a:chOff x="370732" y="234892"/>
            <a:chExt cx="8567154" cy="461665"/>
          </a:xfrm>
        </p:grpSpPr>
        <p:cxnSp>
          <p:nvCxnSpPr>
            <p:cNvPr id="3" name="直線コネクタ 2">
              <a:extLst>
                <a:ext uri="{FF2B5EF4-FFF2-40B4-BE49-F238E27FC236}">
                  <a16:creationId xmlns:a16="http://schemas.microsoft.com/office/drawing/2014/main" id="{C39C0F27-C24E-4020-A161-742D0F857142}"/>
                </a:ext>
              </a:extLst>
            </p:cNvPr>
            <p:cNvCxnSpPr>
              <a:cxnSpLocks/>
            </p:cNvCxnSpPr>
            <p:nvPr/>
          </p:nvCxnSpPr>
          <p:spPr>
            <a:xfrm>
              <a:off x="370732" y="671119"/>
              <a:ext cx="8567154" cy="0"/>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4" name="テキスト ボックス 3">
              <a:extLst>
                <a:ext uri="{FF2B5EF4-FFF2-40B4-BE49-F238E27FC236}">
                  <a16:creationId xmlns:a16="http://schemas.microsoft.com/office/drawing/2014/main" id="{E524A510-4513-40A0-8E59-B3A6B99762A6}"/>
                </a:ext>
              </a:extLst>
            </p:cNvPr>
            <p:cNvSpPr txBox="1"/>
            <p:nvPr/>
          </p:nvSpPr>
          <p:spPr>
            <a:xfrm>
              <a:off x="645952" y="234892"/>
              <a:ext cx="1449444" cy="461665"/>
            </a:xfrm>
            <a:prstGeom prst="rect">
              <a:avLst/>
            </a:prstGeom>
            <a:noFill/>
          </p:spPr>
          <p:txBody>
            <a:bodyPr wrap="square" rtlCol="0">
              <a:spAutoFit/>
            </a:bodyPr>
            <a:lstStyle/>
            <a:p>
              <a:r>
                <a:rPr kumimoji="1" lang="ja-JP" altLang="en-US" sz="2400" dirty="0">
                  <a:latin typeface="Meiryo UI" panose="020B0604030504040204" pitchFamily="50" charset="-128"/>
                  <a:ea typeface="Meiryo UI" panose="020B0604030504040204" pitchFamily="50" charset="-128"/>
                </a:rPr>
                <a:t>はじめに</a:t>
              </a:r>
            </a:p>
          </p:txBody>
        </p:sp>
      </p:grpSp>
      <p:sp>
        <p:nvSpPr>
          <p:cNvPr id="5" name="テキスト ボックス 4">
            <a:extLst>
              <a:ext uri="{FF2B5EF4-FFF2-40B4-BE49-F238E27FC236}">
                <a16:creationId xmlns:a16="http://schemas.microsoft.com/office/drawing/2014/main" id="{CBF1E493-4177-4039-BD16-87E8A5C0BED5}"/>
              </a:ext>
            </a:extLst>
          </p:cNvPr>
          <p:cNvSpPr txBox="1"/>
          <p:nvPr/>
        </p:nvSpPr>
        <p:spPr>
          <a:xfrm>
            <a:off x="316786" y="943041"/>
            <a:ext cx="8634267" cy="5527411"/>
          </a:xfrm>
          <a:prstGeom prst="rect">
            <a:avLst/>
          </a:prstGeom>
          <a:noFill/>
        </p:spPr>
        <p:txBody>
          <a:bodyPr wrap="square" rtlCol="0">
            <a:spAutoFit/>
          </a:bodyPr>
          <a:lstStyle/>
          <a:p>
            <a:pPr>
              <a:lnSpc>
                <a:spcPts val="2500"/>
              </a:lnSpc>
            </a:pPr>
            <a:r>
              <a:rPr kumimoji="1" lang="ja-JP" altLang="en-US" dirty="0"/>
              <a:t>　令和４年度から全ての</a:t>
            </a:r>
            <a:r>
              <a:rPr lang="ja-JP" altLang="en-US" dirty="0"/>
              <a:t>土地改良区に貸借対照表の作成が義務付けられたことにより、複式簿記での会計処理が始まりました。今までの単式簿記では現金預金の動きのみを把握してきましたが、複式簿記を行うことで、資産や負債を把握できる貸借対照表と、資産から負債を引くことで算出される正味財産の動きを現す正味財産増減計算書が作成されます。</a:t>
            </a:r>
            <a:endParaRPr lang="en-US" altLang="ja-JP" dirty="0"/>
          </a:p>
          <a:p>
            <a:pPr>
              <a:lnSpc>
                <a:spcPts val="2500"/>
              </a:lnSpc>
            </a:pPr>
            <a:r>
              <a:rPr lang="ja-JP" altLang="en-US" dirty="0"/>
              <a:t>　今後は、出来上がった財務諸表から何を読み取ることができるのかを理解してその内容を分析し、将来の土地改良区の運営に役立てていくことが期待されます。</a:t>
            </a:r>
            <a:endParaRPr lang="en-US" altLang="ja-JP" dirty="0"/>
          </a:p>
          <a:p>
            <a:pPr>
              <a:lnSpc>
                <a:spcPts val="2500"/>
              </a:lnSpc>
            </a:pPr>
            <a:endParaRPr lang="en-US" altLang="ja-JP" dirty="0"/>
          </a:p>
          <a:p>
            <a:pPr>
              <a:lnSpc>
                <a:spcPts val="2500"/>
              </a:lnSpc>
            </a:pPr>
            <a:r>
              <a:rPr lang="ja-JP" altLang="en-US" dirty="0"/>
              <a:t>　本事例集では、財務分析指標</a:t>
            </a:r>
            <a:r>
              <a:rPr lang="en-US" altLang="ja-JP" dirty="0"/>
              <a:t>19</a:t>
            </a:r>
            <a:r>
              <a:rPr lang="ja-JP" altLang="en-US" dirty="0"/>
              <a:t>種を理解するための視点や、全国８地区の事例を掲載しています。それぞれの地域によって地形や気候、周辺の環境、運営の方針等から財務諸表の結果は様々であり、この多様な結果を財務分析指標に沿って分析しています。自らの土地改良区と似通った事例地区とを比較したり、事例地区の財務分析結果を運営の参考にして下さい。また、財務分析指標</a:t>
            </a:r>
            <a:r>
              <a:rPr lang="en-US" altLang="ja-JP" dirty="0"/>
              <a:t>19</a:t>
            </a:r>
            <a:r>
              <a:rPr lang="ja-JP" altLang="en-US" dirty="0"/>
              <a:t>種の視点では、より指標を理解できるような表現を心掛けました。</a:t>
            </a:r>
            <a:endParaRPr lang="en-US" altLang="ja-JP" dirty="0"/>
          </a:p>
          <a:p>
            <a:pPr>
              <a:lnSpc>
                <a:spcPts val="2500"/>
              </a:lnSpc>
            </a:pPr>
            <a:r>
              <a:rPr lang="ja-JP" altLang="en-US" dirty="0"/>
              <a:t>　</a:t>
            </a:r>
            <a:endParaRPr lang="en-US" altLang="ja-JP" dirty="0"/>
          </a:p>
          <a:p>
            <a:pPr>
              <a:lnSpc>
                <a:spcPts val="2500"/>
              </a:lnSpc>
            </a:pPr>
            <a:r>
              <a:rPr lang="ja-JP" altLang="en-US" dirty="0"/>
              <a:t>　本事例集が、多くの土地改良区の皆様が財務分析を行う際の一助になれば幸いです。</a:t>
            </a:r>
            <a:endParaRPr lang="en-US" altLang="ja-JP" dirty="0"/>
          </a:p>
        </p:txBody>
      </p:sp>
    </p:spTree>
    <p:extLst>
      <p:ext uri="{BB962C8B-B14F-4D97-AF65-F5344CB8AC3E}">
        <p14:creationId xmlns:p14="http://schemas.microsoft.com/office/powerpoint/2010/main" val="94041721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3" name="テキスト ボックス 12">
            <a:extLst>
              <a:ext uri="{FF2B5EF4-FFF2-40B4-BE49-F238E27FC236}">
                <a16:creationId xmlns:a16="http://schemas.microsoft.com/office/drawing/2014/main" id="{F075AC89-5EA3-4EEF-A25A-706E7D5C368A}"/>
              </a:ext>
            </a:extLst>
          </p:cNvPr>
          <p:cNvSpPr txBox="1"/>
          <p:nvPr/>
        </p:nvSpPr>
        <p:spPr>
          <a:xfrm>
            <a:off x="264543" y="2563242"/>
            <a:ext cx="3307997" cy="369332"/>
          </a:xfrm>
          <a:prstGeom prst="rect">
            <a:avLst/>
          </a:prstGeom>
          <a:noFill/>
        </p:spPr>
        <p:txBody>
          <a:bodyPr wrap="square" rtlCol="0">
            <a:spAutoFit/>
          </a:bodyPr>
          <a:lstStyle/>
          <a:p>
            <a:r>
              <a:rPr kumimoji="1" lang="ja-JP" altLang="en-US" b="1" dirty="0">
                <a:highlight>
                  <a:srgbClr val="FFFF00"/>
                </a:highlight>
                <a:latin typeface="Meiryo UI" panose="020B0604030504040204" pitchFamily="50" charset="-128"/>
                <a:ea typeface="Meiryo UI" panose="020B0604030504040204" pitchFamily="50" charset="-128"/>
              </a:rPr>
              <a:t>指標結果</a:t>
            </a:r>
            <a:r>
              <a:rPr kumimoji="1" lang="ja-JP" altLang="en-US" sz="1400" dirty="0">
                <a:highlight>
                  <a:srgbClr val="FFFF00"/>
                </a:highlight>
                <a:latin typeface="Meiryo UI" panose="020B0604030504040204" pitchFamily="50" charset="-128"/>
                <a:ea typeface="Meiryo UI" panose="020B0604030504040204" pitchFamily="50" charset="-128"/>
              </a:rPr>
              <a:t>（</a:t>
            </a:r>
            <a:r>
              <a:rPr kumimoji="1" lang="en-US" altLang="ja-JP" sz="1400" dirty="0">
                <a:highlight>
                  <a:srgbClr val="FFFF00"/>
                </a:highlight>
                <a:latin typeface="Meiryo UI" panose="020B0604030504040204" pitchFamily="50" charset="-128"/>
                <a:ea typeface="Meiryo UI" panose="020B0604030504040204" pitchFamily="50" charset="-128"/>
              </a:rPr>
              <a:t>19</a:t>
            </a:r>
            <a:r>
              <a:rPr kumimoji="1" lang="ja-JP" altLang="en-US" sz="1400" dirty="0">
                <a:highlight>
                  <a:srgbClr val="FFFF00"/>
                </a:highlight>
                <a:latin typeface="Meiryo UI" panose="020B0604030504040204" pitchFamily="50" charset="-128"/>
                <a:ea typeface="Meiryo UI" panose="020B0604030504040204" pitchFamily="50" charset="-128"/>
              </a:rPr>
              <a:t>指標より</a:t>
            </a:r>
            <a:r>
              <a:rPr lang="ja-JP" altLang="en-US" sz="1400" dirty="0">
                <a:highlight>
                  <a:srgbClr val="FFFF00"/>
                </a:highlight>
                <a:latin typeface="Meiryo UI" panose="020B0604030504040204" pitchFamily="50" charset="-128"/>
                <a:ea typeface="Meiryo UI" panose="020B0604030504040204" pitchFamily="50" charset="-128"/>
              </a:rPr>
              <a:t>抜粋</a:t>
            </a:r>
            <a:r>
              <a:rPr kumimoji="1" lang="ja-JP" altLang="en-US" sz="1400" dirty="0">
                <a:highlight>
                  <a:srgbClr val="FFFF00"/>
                </a:highlight>
                <a:latin typeface="Meiryo UI" panose="020B0604030504040204" pitchFamily="50" charset="-128"/>
                <a:ea typeface="Meiryo UI" panose="020B0604030504040204" pitchFamily="50" charset="-128"/>
              </a:rPr>
              <a:t>）</a:t>
            </a:r>
          </a:p>
        </p:txBody>
      </p:sp>
      <p:grpSp>
        <p:nvGrpSpPr>
          <p:cNvPr id="14" name="グループ化 13">
            <a:extLst>
              <a:ext uri="{FF2B5EF4-FFF2-40B4-BE49-F238E27FC236}">
                <a16:creationId xmlns:a16="http://schemas.microsoft.com/office/drawing/2014/main" id="{FACBC009-566C-4C09-A587-9F8D7098AC30}"/>
              </a:ext>
            </a:extLst>
          </p:cNvPr>
          <p:cNvGrpSpPr/>
          <p:nvPr/>
        </p:nvGrpSpPr>
        <p:grpSpPr>
          <a:xfrm>
            <a:off x="279414" y="-2512"/>
            <a:ext cx="8602619" cy="520738"/>
            <a:chOff x="318489" y="150381"/>
            <a:chExt cx="8602619" cy="520738"/>
          </a:xfrm>
        </p:grpSpPr>
        <p:cxnSp>
          <p:nvCxnSpPr>
            <p:cNvPr id="15" name="直線コネクタ 14">
              <a:extLst>
                <a:ext uri="{FF2B5EF4-FFF2-40B4-BE49-F238E27FC236}">
                  <a16:creationId xmlns:a16="http://schemas.microsoft.com/office/drawing/2014/main" id="{67409C3F-7E7A-4566-9B6E-B1518A0107C5}"/>
                </a:ext>
              </a:extLst>
            </p:cNvPr>
            <p:cNvCxnSpPr>
              <a:cxnSpLocks/>
            </p:cNvCxnSpPr>
            <p:nvPr/>
          </p:nvCxnSpPr>
          <p:spPr>
            <a:xfrm>
              <a:off x="322393" y="671119"/>
              <a:ext cx="8598715" cy="0"/>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16" name="テキスト ボックス 15">
              <a:extLst>
                <a:ext uri="{FF2B5EF4-FFF2-40B4-BE49-F238E27FC236}">
                  <a16:creationId xmlns:a16="http://schemas.microsoft.com/office/drawing/2014/main" id="{F6DEBCEC-1A70-4BCF-90DC-8E7F84B2AFCD}"/>
                </a:ext>
              </a:extLst>
            </p:cNvPr>
            <p:cNvSpPr txBox="1"/>
            <p:nvPr/>
          </p:nvSpPr>
          <p:spPr>
            <a:xfrm>
              <a:off x="318489" y="150381"/>
              <a:ext cx="8283547" cy="461665"/>
            </a:xfrm>
            <a:prstGeom prst="rect">
              <a:avLst/>
            </a:prstGeom>
            <a:noFill/>
          </p:spPr>
          <p:txBody>
            <a:bodyPr wrap="square" rtlCol="0">
              <a:spAutoFit/>
            </a:bodyPr>
            <a:lstStyle/>
            <a:p>
              <a:r>
                <a:rPr kumimoji="1" lang="en-US" altLang="ja-JP" sz="2400" dirty="0">
                  <a:latin typeface="Meiryo UI" panose="020B0604030504040204" pitchFamily="50" charset="-128"/>
                  <a:ea typeface="Meiryo UI" panose="020B0604030504040204" pitchFamily="50" charset="-128"/>
                </a:rPr>
                <a:t>【 </a:t>
              </a:r>
              <a:r>
                <a:rPr kumimoji="1" lang="ja-JP" altLang="en-US" sz="2400" dirty="0">
                  <a:latin typeface="Meiryo UI" panose="020B0604030504040204" pitchFamily="50" charset="-128"/>
                  <a:ea typeface="Meiryo UI" panose="020B0604030504040204" pitchFamily="50" charset="-128"/>
                </a:rPr>
                <a:t>事例１／水田大規模地区 </a:t>
              </a:r>
              <a:r>
                <a:rPr kumimoji="1" lang="en-US" altLang="ja-JP" sz="2400" dirty="0">
                  <a:latin typeface="Meiryo UI" panose="020B0604030504040204" pitchFamily="50" charset="-128"/>
                  <a:ea typeface="Meiryo UI" panose="020B0604030504040204" pitchFamily="50" charset="-128"/>
                </a:rPr>
                <a:t>】</a:t>
              </a:r>
            </a:p>
          </p:txBody>
        </p:sp>
      </p:grpSp>
      <p:grpSp>
        <p:nvGrpSpPr>
          <p:cNvPr id="7" name="グループ化 6">
            <a:extLst>
              <a:ext uri="{FF2B5EF4-FFF2-40B4-BE49-F238E27FC236}">
                <a16:creationId xmlns:a16="http://schemas.microsoft.com/office/drawing/2014/main" id="{272E8B4D-AD76-4F05-A9D8-8D6529D22EEF}"/>
              </a:ext>
            </a:extLst>
          </p:cNvPr>
          <p:cNvGrpSpPr/>
          <p:nvPr/>
        </p:nvGrpSpPr>
        <p:grpSpPr>
          <a:xfrm>
            <a:off x="3572540" y="578746"/>
            <a:ext cx="5376428" cy="2026213"/>
            <a:chOff x="3572541" y="818041"/>
            <a:chExt cx="5376428" cy="2063651"/>
          </a:xfrm>
        </p:grpSpPr>
        <p:sp>
          <p:nvSpPr>
            <p:cNvPr id="10" name="四角形: 角を丸くする 9">
              <a:extLst>
                <a:ext uri="{FF2B5EF4-FFF2-40B4-BE49-F238E27FC236}">
                  <a16:creationId xmlns:a16="http://schemas.microsoft.com/office/drawing/2014/main" id="{964416B0-A149-4356-8215-DCBB5984B003}"/>
                </a:ext>
              </a:extLst>
            </p:cNvPr>
            <p:cNvSpPr/>
            <p:nvPr/>
          </p:nvSpPr>
          <p:spPr>
            <a:xfrm>
              <a:off x="3572541" y="818041"/>
              <a:ext cx="5376428" cy="2063651"/>
            </a:xfrm>
            <a:prstGeom prst="roundRect">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46"/>
            </a:p>
          </p:txBody>
        </p:sp>
        <p:sp>
          <p:nvSpPr>
            <p:cNvPr id="11" name="テキスト ボックス 10">
              <a:extLst>
                <a:ext uri="{FF2B5EF4-FFF2-40B4-BE49-F238E27FC236}">
                  <a16:creationId xmlns:a16="http://schemas.microsoft.com/office/drawing/2014/main" id="{0BAF40E6-237D-445D-8A6D-569808291B13}"/>
                </a:ext>
              </a:extLst>
            </p:cNvPr>
            <p:cNvSpPr txBox="1"/>
            <p:nvPr/>
          </p:nvSpPr>
          <p:spPr>
            <a:xfrm>
              <a:off x="3761459" y="851516"/>
              <a:ext cx="1372011" cy="369332"/>
            </a:xfrm>
            <a:prstGeom prst="rect">
              <a:avLst/>
            </a:prstGeom>
            <a:noFill/>
          </p:spPr>
          <p:txBody>
            <a:bodyPr wrap="square" rtlCol="0">
              <a:spAutoFit/>
            </a:bodyPr>
            <a:lstStyle/>
            <a:p>
              <a:r>
                <a:rPr kumimoji="1" lang="ja-JP" altLang="en-US" b="1" dirty="0">
                  <a:highlight>
                    <a:srgbClr val="FFFF00"/>
                  </a:highlight>
                  <a:latin typeface="Meiryo UI" panose="020B0604030504040204" pitchFamily="50" charset="-128"/>
                  <a:ea typeface="Meiryo UI" panose="020B0604030504040204" pitchFamily="50" charset="-128"/>
                </a:rPr>
                <a:t>地区の特徴</a:t>
              </a:r>
            </a:p>
          </p:txBody>
        </p:sp>
        <p:sp>
          <p:nvSpPr>
            <p:cNvPr id="3" name="テキスト ボックス 2">
              <a:extLst>
                <a:ext uri="{FF2B5EF4-FFF2-40B4-BE49-F238E27FC236}">
                  <a16:creationId xmlns:a16="http://schemas.microsoft.com/office/drawing/2014/main" id="{CDB532D2-E9E0-41E2-B7DE-95528EEE04FA}"/>
                </a:ext>
              </a:extLst>
            </p:cNvPr>
            <p:cNvSpPr txBox="1"/>
            <p:nvPr/>
          </p:nvSpPr>
          <p:spPr>
            <a:xfrm>
              <a:off x="3572541" y="1185045"/>
              <a:ext cx="5376427" cy="1654299"/>
            </a:xfrm>
            <a:prstGeom prst="rect">
              <a:avLst/>
            </a:prstGeom>
            <a:noFill/>
          </p:spPr>
          <p:txBody>
            <a:bodyPr wrap="square" rtlCol="0">
              <a:spAutoFit/>
            </a:bodyPr>
            <a:lstStyle/>
            <a:p>
              <a:r>
                <a:rPr kumimoji="1" lang="ja-JP" altLang="en-US" sz="1400" dirty="0">
                  <a:latin typeface="+mn-ea"/>
                </a:rPr>
                <a:t>１．事業を行うための借入金が多く、これが各指標値に影響して</a:t>
              </a:r>
              <a:endParaRPr kumimoji="1" lang="en-US" altLang="ja-JP" sz="1400" dirty="0">
                <a:latin typeface="+mn-ea"/>
              </a:endParaRPr>
            </a:p>
            <a:p>
              <a:r>
                <a:rPr kumimoji="1" lang="ja-JP" altLang="en-US" sz="1400" dirty="0">
                  <a:latin typeface="+mn-ea"/>
                </a:rPr>
                <a:t>　　いる。</a:t>
              </a:r>
              <a:endParaRPr kumimoji="1" lang="en-US" altLang="ja-JP" sz="1400" dirty="0">
                <a:latin typeface="+mn-ea"/>
              </a:endParaRPr>
            </a:p>
            <a:p>
              <a:pPr>
                <a:lnSpc>
                  <a:spcPts val="800"/>
                </a:lnSpc>
              </a:pPr>
              <a:endParaRPr lang="en-US" altLang="ja-JP" sz="1400" dirty="0">
                <a:latin typeface="+mn-ea"/>
              </a:endParaRPr>
            </a:p>
            <a:p>
              <a:r>
                <a:rPr lang="ja-JP" altLang="en-US" sz="1400" dirty="0">
                  <a:latin typeface="+mn-ea"/>
                </a:rPr>
                <a:t>２．土地改良施設の老朽化がかなり進んでおり、これに比例して</a:t>
              </a:r>
              <a:endParaRPr lang="en-US" altLang="ja-JP" sz="1400" dirty="0">
                <a:latin typeface="+mn-ea"/>
              </a:endParaRPr>
            </a:p>
            <a:p>
              <a:r>
                <a:rPr lang="ja-JP" altLang="en-US" sz="1400" dirty="0">
                  <a:latin typeface="+mn-ea"/>
                </a:rPr>
                <a:t>　　修繕費も嵩んでいる状況。</a:t>
              </a:r>
              <a:endParaRPr kumimoji="1" lang="en-US" altLang="ja-JP" sz="1400" dirty="0">
                <a:latin typeface="+mn-ea"/>
              </a:endParaRPr>
            </a:p>
            <a:p>
              <a:pPr>
                <a:lnSpc>
                  <a:spcPts val="1000"/>
                </a:lnSpc>
              </a:pPr>
              <a:endParaRPr kumimoji="1" lang="en-US" altLang="ja-JP" sz="1400" dirty="0">
                <a:latin typeface="+mn-ea"/>
              </a:endParaRPr>
            </a:p>
            <a:p>
              <a:r>
                <a:rPr kumimoji="1" lang="ja-JP" altLang="en-US" sz="1400" dirty="0">
                  <a:latin typeface="+mn-ea"/>
                </a:rPr>
                <a:t>３．低平地で取水、排水のためポンプが多く、施設維持のための</a:t>
              </a:r>
              <a:endParaRPr kumimoji="1" lang="en-US" altLang="ja-JP" sz="1400" dirty="0">
                <a:latin typeface="+mn-ea"/>
              </a:endParaRPr>
            </a:p>
            <a:p>
              <a:r>
                <a:rPr kumimoji="1" lang="ja-JP" altLang="en-US" sz="1400" dirty="0">
                  <a:latin typeface="+mn-ea"/>
                </a:rPr>
                <a:t>　　人件費や電力量が嵩でいる。</a:t>
              </a:r>
            </a:p>
          </p:txBody>
        </p:sp>
      </p:grpSp>
      <p:graphicFrame>
        <p:nvGraphicFramePr>
          <p:cNvPr id="2" name="表 1">
            <a:extLst>
              <a:ext uri="{FF2B5EF4-FFF2-40B4-BE49-F238E27FC236}">
                <a16:creationId xmlns:a16="http://schemas.microsoft.com/office/drawing/2014/main" id="{3406ACEA-1CD4-4083-94D3-FC86D641128B}"/>
              </a:ext>
            </a:extLst>
          </p:cNvPr>
          <p:cNvGraphicFramePr>
            <a:graphicFrameLocks noGrp="1"/>
          </p:cNvGraphicFramePr>
          <p:nvPr>
            <p:extLst>
              <p:ext uri="{D42A27DB-BD31-4B8C-83A1-F6EECF244321}">
                <p14:modId xmlns:p14="http://schemas.microsoft.com/office/powerpoint/2010/main" val="3286923041"/>
              </p:ext>
            </p:extLst>
          </p:nvPr>
        </p:nvGraphicFramePr>
        <p:xfrm>
          <a:off x="329623" y="2890857"/>
          <a:ext cx="8384508" cy="3863340"/>
        </p:xfrm>
        <a:graphic>
          <a:graphicData uri="http://schemas.openxmlformats.org/drawingml/2006/table">
            <a:tbl>
              <a:tblPr firstRow="1" bandRow="1">
                <a:tableStyleId>{5C22544A-7EE6-4342-B048-85BDC9FD1C3A}</a:tableStyleId>
              </a:tblPr>
              <a:tblGrid>
                <a:gridCol w="1383584">
                  <a:extLst>
                    <a:ext uri="{9D8B030D-6E8A-4147-A177-3AD203B41FA5}">
                      <a16:colId xmlns:a16="http://schemas.microsoft.com/office/drawing/2014/main" val="3809695371"/>
                    </a:ext>
                  </a:extLst>
                </a:gridCol>
                <a:gridCol w="2634014">
                  <a:extLst>
                    <a:ext uri="{9D8B030D-6E8A-4147-A177-3AD203B41FA5}">
                      <a16:colId xmlns:a16="http://schemas.microsoft.com/office/drawing/2014/main" val="2318094988"/>
                    </a:ext>
                  </a:extLst>
                </a:gridCol>
                <a:gridCol w="2142902">
                  <a:extLst>
                    <a:ext uri="{9D8B030D-6E8A-4147-A177-3AD203B41FA5}">
                      <a16:colId xmlns:a16="http://schemas.microsoft.com/office/drawing/2014/main" val="1571624126"/>
                    </a:ext>
                  </a:extLst>
                </a:gridCol>
                <a:gridCol w="2224008">
                  <a:extLst>
                    <a:ext uri="{9D8B030D-6E8A-4147-A177-3AD203B41FA5}">
                      <a16:colId xmlns:a16="http://schemas.microsoft.com/office/drawing/2014/main" val="3804715822"/>
                    </a:ext>
                  </a:extLst>
                </a:gridCol>
              </a:tblGrid>
              <a:tr h="240158">
                <a:tc>
                  <a:txBody>
                    <a:bodyPr/>
                    <a:lstStyle/>
                    <a:p>
                      <a:pPr algn="ctr"/>
                      <a:r>
                        <a:rPr kumimoji="1" lang="ja-JP" altLang="en-US" dirty="0"/>
                        <a:t>整理番号</a:t>
                      </a:r>
                    </a:p>
                  </a:txBody>
                  <a:tcPr anchor="ctr"/>
                </a:tc>
                <a:tc>
                  <a:txBody>
                    <a:bodyPr/>
                    <a:lstStyle/>
                    <a:p>
                      <a:pPr algn="ctr"/>
                      <a:r>
                        <a:rPr kumimoji="1" lang="ja-JP" altLang="en-US" dirty="0"/>
                        <a:t>指標名</a:t>
                      </a:r>
                    </a:p>
                  </a:txBody>
                  <a:tcPr anchor="ctr"/>
                </a:tc>
                <a:tc>
                  <a:txBody>
                    <a:bodyPr/>
                    <a:lstStyle/>
                    <a:p>
                      <a:pPr algn="ctr"/>
                      <a:r>
                        <a:rPr kumimoji="1" lang="ja-JP" altLang="en-US" dirty="0"/>
                        <a:t>参考値</a:t>
                      </a:r>
                      <a:r>
                        <a:rPr kumimoji="1" lang="en-US" altLang="ja-JP" dirty="0"/>
                        <a:t>(R4</a:t>
                      </a:r>
                      <a:r>
                        <a:rPr kumimoji="1" lang="ja-JP" altLang="en-US" dirty="0"/>
                        <a:t>水田大平均</a:t>
                      </a:r>
                      <a:r>
                        <a:rPr kumimoji="1" lang="en-US" altLang="ja-JP" dirty="0"/>
                        <a:t>)</a:t>
                      </a:r>
                      <a:endParaRPr kumimoji="1" lang="ja-JP" altLang="en-US" dirty="0"/>
                    </a:p>
                  </a:txBody>
                  <a:tcPr anchor="ctr"/>
                </a:tc>
                <a:tc>
                  <a:txBody>
                    <a:bodyPr/>
                    <a:lstStyle/>
                    <a:p>
                      <a:pPr algn="ctr"/>
                      <a:r>
                        <a:rPr kumimoji="1" lang="ja-JP" altLang="en-US" dirty="0"/>
                        <a:t>事例地区指標値（</a:t>
                      </a:r>
                      <a:r>
                        <a:rPr kumimoji="1" lang="en-US" altLang="ja-JP" dirty="0"/>
                        <a:t>R4</a:t>
                      </a:r>
                      <a:r>
                        <a:rPr kumimoji="1" lang="ja-JP" altLang="en-US" dirty="0"/>
                        <a:t>）</a:t>
                      </a:r>
                    </a:p>
                  </a:txBody>
                  <a:tcPr anchor="ctr"/>
                </a:tc>
                <a:extLst>
                  <a:ext uri="{0D108BD9-81ED-4DB2-BD59-A6C34878D82A}">
                    <a16:rowId xmlns:a16="http://schemas.microsoft.com/office/drawing/2014/main" val="1547306582"/>
                  </a:ext>
                </a:extLst>
              </a:tr>
              <a:tr h="180993">
                <a:tc>
                  <a:txBody>
                    <a:bodyPr/>
                    <a:lstStyle/>
                    <a:p>
                      <a:r>
                        <a:rPr kumimoji="1" lang="ja-JP" altLang="en-US" dirty="0"/>
                        <a:t>安全性－１</a:t>
                      </a:r>
                    </a:p>
                  </a:txBody>
                  <a:tcPr anchor="ctr"/>
                </a:tc>
                <a:tc>
                  <a:txBody>
                    <a:bodyPr/>
                    <a:lstStyle/>
                    <a:p>
                      <a:pPr algn="l"/>
                      <a:r>
                        <a:rPr kumimoji="1" lang="ja-JP" altLang="en-US" dirty="0"/>
                        <a:t>流動比率</a:t>
                      </a:r>
                    </a:p>
                  </a:txBody>
                  <a:tcPr anchor="ctr"/>
                </a:tc>
                <a:tc>
                  <a:txBody>
                    <a:bodyPr/>
                    <a:lstStyle/>
                    <a:p>
                      <a:pPr algn="ctr"/>
                      <a:r>
                        <a:rPr kumimoji="1" lang="en-US" altLang="ja-JP" dirty="0"/>
                        <a:t>254.1%</a:t>
                      </a:r>
                      <a:endParaRPr kumimoji="1" lang="ja-JP" altLang="en-US" dirty="0"/>
                    </a:p>
                  </a:txBody>
                  <a:tcPr anchor="ctr"/>
                </a:tc>
                <a:tc>
                  <a:txBody>
                    <a:bodyPr/>
                    <a:lstStyle/>
                    <a:p>
                      <a:pPr algn="ctr"/>
                      <a:r>
                        <a:rPr kumimoji="1" lang="en-US" altLang="ja-JP" dirty="0"/>
                        <a:t>162.0%</a:t>
                      </a:r>
                      <a:endParaRPr kumimoji="1" lang="ja-JP" altLang="en-US" dirty="0"/>
                    </a:p>
                  </a:txBody>
                  <a:tcPr anchor="ctr"/>
                </a:tc>
                <a:extLst>
                  <a:ext uri="{0D108BD9-81ED-4DB2-BD59-A6C34878D82A}">
                    <a16:rowId xmlns:a16="http://schemas.microsoft.com/office/drawing/2014/main" val="266229172"/>
                  </a:ext>
                </a:extLst>
              </a:tr>
              <a:tr h="0">
                <a:tc>
                  <a:txBody>
                    <a:bodyPr/>
                    <a:lstStyle/>
                    <a:p>
                      <a:r>
                        <a:rPr kumimoji="1" lang="ja-JP" altLang="en-US" dirty="0"/>
                        <a:t>安全性－２</a:t>
                      </a:r>
                    </a:p>
                  </a:txBody>
                  <a:tcPr anchor="ctr"/>
                </a:tc>
                <a:tc>
                  <a:txBody>
                    <a:bodyPr/>
                    <a:lstStyle/>
                    <a:p>
                      <a:pPr algn="l"/>
                      <a:r>
                        <a:rPr kumimoji="1" lang="ja-JP" altLang="en-US" dirty="0"/>
                        <a:t>固定比率</a:t>
                      </a:r>
                    </a:p>
                  </a:txBody>
                  <a:tcPr anchor="ctr"/>
                </a:tc>
                <a:tc>
                  <a:txBody>
                    <a:bodyPr/>
                    <a:lstStyle/>
                    <a:p>
                      <a:pPr algn="ctr"/>
                      <a:r>
                        <a:rPr kumimoji="1" lang="en-US" altLang="ja-JP" dirty="0"/>
                        <a:t>98.8%</a:t>
                      </a:r>
                      <a:endParaRPr kumimoji="1" lang="ja-JP" altLang="en-US" dirty="0"/>
                    </a:p>
                  </a:txBody>
                  <a:tcPr anchor="ctr"/>
                </a:tc>
                <a:tc>
                  <a:txBody>
                    <a:bodyPr/>
                    <a:lstStyle/>
                    <a:p>
                      <a:pPr algn="ctr"/>
                      <a:r>
                        <a:rPr kumimoji="1" lang="en-US" altLang="ja-JP" dirty="0"/>
                        <a:t>228.3</a:t>
                      </a:r>
                      <a:r>
                        <a:rPr kumimoji="1" lang="ja-JP" altLang="en-US" dirty="0"/>
                        <a:t>％</a:t>
                      </a:r>
                    </a:p>
                  </a:txBody>
                  <a:tcPr anchor="ctr"/>
                </a:tc>
                <a:extLst>
                  <a:ext uri="{0D108BD9-81ED-4DB2-BD59-A6C34878D82A}">
                    <a16:rowId xmlns:a16="http://schemas.microsoft.com/office/drawing/2014/main" val="3831553135"/>
                  </a:ext>
                </a:extLst>
              </a:tr>
              <a:tr h="227761">
                <a:tc>
                  <a:txBody>
                    <a:bodyPr/>
                    <a:lstStyle/>
                    <a:p>
                      <a:r>
                        <a:rPr kumimoji="1" lang="ja-JP" altLang="en-US" dirty="0"/>
                        <a:t>安全性－３</a:t>
                      </a:r>
                    </a:p>
                  </a:txBody>
                  <a:tcPr anchor="ctr"/>
                </a:tc>
                <a:tc>
                  <a:txBody>
                    <a:bodyPr/>
                    <a:lstStyle/>
                    <a:p>
                      <a:pPr algn="l"/>
                      <a:r>
                        <a:rPr kumimoji="1" lang="ja-JP" altLang="en-US" dirty="0"/>
                        <a:t>固定資産固定負債比率</a:t>
                      </a:r>
                    </a:p>
                  </a:txBody>
                  <a:tcPr anchor="ctr"/>
                </a:tc>
                <a:tc>
                  <a:txBody>
                    <a:bodyPr/>
                    <a:lstStyle/>
                    <a:p>
                      <a:pPr algn="ctr"/>
                      <a:r>
                        <a:rPr kumimoji="1" lang="en-US" altLang="ja-JP" dirty="0"/>
                        <a:t>93.1%</a:t>
                      </a:r>
                      <a:endParaRPr kumimoji="1" lang="ja-JP" altLang="en-US" dirty="0"/>
                    </a:p>
                  </a:txBody>
                  <a:tcPr anchor="ctr"/>
                </a:tc>
                <a:tc>
                  <a:txBody>
                    <a:bodyPr/>
                    <a:lstStyle/>
                    <a:p>
                      <a:pPr algn="ctr"/>
                      <a:r>
                        <a:rPr kumimoji="1" lang="en-US" altLang="ja-JP" dirty="0"/>
                        <a:t>91.7%</a:t>
                      </a:r>
                      <a:endParaRPr kumimoji="1" lang="ja-JP" altLang="en-US" dirty="0"/>
                    </a:p>
                  </a:txBody>
                  <a:tcPr anchor="ctr"/>
                </a:tc>
                <a:extLst>
                  <a:ext uri="{0D108BD9-81ED-4DB2-BD59-A6C34878D82A}">
                    <a16:rowId xmlns:a16="http://schemas.microsoft.com/office/drawing/2014/main" val="2063141989"/>
                  </a:ext>
                </a:extLst>
              </a:tr>
              <a:tr h="232585">
                <a:tc>
                  <a:txBody>
                    <a:bodyPr/>
                    <a:lstStyle/>
                    <a:p>
                      <a:r>
                        <a:rPr kumimoji="1" lang="ja-JP" altLang="en-US" dirty="0"/>
                        <a:t>安全性－４</a:t>
                      </a:r>
                    </a:p>
                  </a:txBody>
                  <a:tcPr anchor="ctr"/>
                </a:tc>
                <a:tc>
                  <a:txBody>
                    <a:bodyPr/>
                    <a:lstStyle/>
                    <a:p>
                      <a:pPr algn="l"/>
                      <a:r>
                        <a:rPr kumimoji="1" lang="ja-JP" altLang="en-US" dirty="0"/>
                        <a:t>正味財産比率</a:t>
                      </a:r>
                    </a:p>
                  </a:txBody>
                  <a:tcPr anchor="ctr"/>
                </a:tc>
                <a:tc>
                  <a:txBody>
                    <a:bodyPr/>
                    <a:lstStyle/>
                    <a:p>
                      <a:pPr algn="ctr"/>
                      <a:r>
                        <a:rPr kumimoji="1" lang="en-US" altLang="ja-JP" dirty="0"/>
                        <a:t>92.8%</a:t>
                      </a:r>
                      <a:endParaRPr kumimoji="1" lang="ja-JP" altLang="en-US" dirty="0"/>
                    </a:p>
                  </a:txBody>
                  <a:tcPr anchor="ctr"/>
                </a:tc>
                <a:tc>
                  <a:txBody>
                    <a:bodyPr/>
                    <a:lstStyle/>
                    <a:p>
                      <a:pPr algn="ctr"/>
                      <a:r>
                        <a:rPr kumimoji="1" lang="en-US" altLang="ja-JP" dirty="0"/>
                        <a:t>35.4%</a:t>
                      </a:r>
                      <a:endParaRPr kumimoji="1" lang="ja-JP" altLang="en-US" dirty="0"/>
                    </a:p>
                  </a:txBody>
                  <a:tcPr anchor="ctr"/>
                </a:tc>
                <a:extLst>
                  <a:ext uri="{0D108BD9-81ED-4DB2-BD59-A6C34878D82A}">
                    <a16:rowId xmlns:a16="http://schemas.microsoft.com/office/drawing/2014/main" val="1044326136"/>
                  </a:ext>
                </a:extLst>
              </a:tr>
              <a:tr h="145130">
                <a:tc>
                  <a:txBody>
                    <a:bodyPr/>
                    <a:lstStyle/>
                    <a:p>
                      <a:r>
                        <a:rPr kumimoji="1" lang="ja-JP" altLang="en-US" dirty="0"/>
                        <a:t>安全性－５</a:t>
                      </a:r>
                    </a:p>
                  </a:txBody>
                  <a:tcPr anchor="ctr"/>
                </a:tc>
                <a:tc>
                  <a:txBody>
                    <a:bodyPr/>
                    <a:lstStyle/>
                    <a:p>
                      <a:pPr algn="l"/>
                      <a:r>
                        <a:rPr kumimoji="1" lang="ja-JP" altLang="en-US" dirty="0"/>
                        <a:t>土地改良施設減価償却率</a:t>
                      </a:r>
                    </a:p>
                  </a:txBody>
                  <a:tcPr anchor="ctr"/>
                </a:tc>
                <a:tc>
                  <a:txBody>
                    <a:bodyPr/>
                    <a:lstStyle/>
                    <a:p>
                      <a:pPr algn="ctr"/>
                      <a:r>
                        <a:rPr kumimoji="1" lang="en-US" altLang="ja-JP" dirty="0"/>
                        <a:t>79.2%</a:t>
                      </a:r>
                      <a:endParaRPr kumimoji="1" lang="ja-JP" altLang="en-US" dirty="0"/>
                    </a:p>
                  </a:txBody>
                  <a:tcPr anchor="ctr"/>
                </a:tc>
                <a:tc>
                  <a:txBody>
                    <a:bodyPr/>
                    <a:lstStyle/>
                    <a:p>
                      <a:pPr algn="ctr"/>
                      <a:r>
                        <a:rPr kumimoji="1" lang="en-US" altLang="ja-JP" dirty="0"/>
                        <a:t>94.7%</a:t>
                      </a:r>
                      <a:endParaRPr kumimoji="1" lang="ja-JP" altLang="en-US" dirty="0"/>
                    </a:p>
                  </a:txBody>
                  <a:tcPr anchor="ctr"/>
                </a:tc>
                <a:extLst>
                  <a:ext uri="{0D108BD9-81ED-4DB2-BD59-A6C34878D82A}">
                    <a16:rowId xmlns:a16="http://schemas.microsoft.com/office/drawing/2014/main" val="492495760"/>
                  </a:ext>
                </a:extLst>
              </a:tr>
              <a:tr h="217065">
                <a:tc>
                  <a:txBody>
                    <a:bodyPr/>
                    <a:lstStyle/>
                    <a:p>
                      <a:r>
                        <a:rPr kumimoji="1" lang="ja-JP" altLang="en-US" dirty="0"/>
                        <a:t>安全性－６</a:t>
                      </a:r>
                    </a:p>
                  </a:txBody>
                  <a:tcPr anchor="ctr"/>
                </a:tc>
                <a:tc>
                  <a:txBody>
                    <a:bodyPr/>
                    <a:lstStyle/>
                    <a:p>
                      <a:pPr algn="l"/>
                      <a:r>
                        <a:rPr kumimoji="1" lang="ja-JP" altLang="en-US" dirty="0"/>
                        <a:t>固定資産取得借入金比率</a:t>
                      </a:r>
                    </a:p>
                  </a:txBody>
                  <a:tcPr anchor="ctr"/>
                </a:tc>
                <a:tc>
                  <a:txBody>
                    <a:bodyPr/>
                    <a:lstStyle/>
                    <a:p>
                      <a:pPr algn="ctr"/>
                      <a:r>
                        <a:rPr kumimoji="1" lang="en-US" altLang="ja-JP" dirty="0"/>
                        <a:t>3.8%</a:t>
                      </a:r>
                      <a:endParaRPr kumimoji="1" lang="ja-JP" altLang="en-US" dirty="0"/>
                    </a:p>
                  </a:txBody>
                  <a:tcPr anchor="ctr"/>
                </a:tc>
                <a:tc>
                  <a:txBody>
                    <a:bodyPr/>
                    <a:lstStyle/>
                    <a:p>
                      <a:pPr algn="ctr"/>
                      <a:r>
                        <a:rPr kumimoji="1" lang="en-US" altLang="ja-JP" dirty="0"/>
                        <a:t>60.8%</a:t>
                      </a:r>
                      <a:endParaRPr kumimoji="1" lang="ja-JP" altLang="en-US" dirty="0"/>
                    </a:p>
                  </a:txBody>
                  <a:tcPr anchor="ctr"/>
                </a:tc>
                <a:extLst>
                  <a:ext uri="{0D108BD9-81ED-4DB2-BD59-A6C34878D82A}">
                    <a16:rowId xmlns:a16="http://schemas.microsoft.com/office/drawing/2014/main" val="2384505552"/>
                  </a:ext>
                </a:extLst>
              </a:tr>
              <a:tr h="238667">
                <a:tc>
                  <a:txBody>
                    <a:bodyPr/>
                    <a:lstStyle/>
                    <a:p>
                      <a:r>
                        <a:rPr kumimoji="1" lang="ja-JP" altLang="en-US" dirty="0"/>
                        <a:t>安全性－７</a:t>
                      </a:r>
                    </a:p>
                  </a:txBody>
                  <a:tcPr anchor="ctr"/>
                </a:tc>
                <a:tc>
                  <a:txBody>
                    <a:bodyPr/>
                    <a:lstStyle/>
                    <a:p>
                      <a:pPr algn="l"/>
                      <a:r>
                        <a:rPr kumimoji="1" lang="ja-JP" altLang="en-US" dirty="0"/>
                        <a:t>総資産借入金比率</a:t>
                      </a:r>
                    </a:p>
                  </a:txBody>
                  <a:tcPr anchor="ctr"/>
                </a:tc>
                <a:tc>
                  <a:txBody>
                    <a:bodyPr/>
                    <a:lstStyle/>
                    <a:p>
                      <a:pPr algn="ctr"/>
                      <a:r>
                        <a:rPr kumimoji="1" lang="en-US" altLang="ja-JP" dirty="0"/>
                        <a:t>3.7%</a:t>
                      </a:r>
                      <a:endParaRPr kumimoji="1" lang="ja-JP" altLang="en-US" dirty="0"/>
                    </a:p>
                  </a:txBody>
                  <a:tcPr anchor="ctr"/>
                </a:tc>
                <a:tc>
                  <a:txBody>
                    <a:bodyPr/>
                    <a:lstStyle/>
                    <a:p>
                      <a:pPr algn="ctr"/>
                      <a:r>
                        <a:rPr kumimoji="1" lang="en-US" altLang="ja-JP" dirty="0"/>
                        <a:t>49.1%</a:t>
                      </a:r>
                      <a:endParaRPr kumimoji="1" lang="ja-JP" altLang="en-US" dirty="0"/>
                    </a:p>
                  </a:txBody>
                  <a:tcPr anchor="ctr"/>
                </a:tc>
                <a:extLst>
                  <a:ext uri="{0D108BD9-81ED-4DB2-BD59-A6C34878D82A}">
                    <a16:rowId xmlns:a16="http://schemas.microsoft.com/office/drawing/2014/main" val="963263123"/>
                  </a:ext>
                </a:extLst>
              </a:tr>
              <a:tr h="209935">
                <a:tc>
                  <a:txBody>
                    <a:bodyPr/>
                    <a:lstStyle/>
                    <a:p>
                      <a:r>
                        <a:rPr kumimoji="1" lang="ja-JP" altLang="en-US" dirty="0"/>
                        <a:t>安全性－８</a:t>
                      </a:r>
                    </a:p>
                  </a:txBody>
                  <a:tcPr anchor="ctr"/>
                </a:tc>
                <a:tc>
                  <a:txBody>
                    <a:bodyPr/>
                    <a:lstStyle/>
                    <a:p>
                      <a:pPr algn="l"/>
                      <a:r>
                        <a:rPr kumimoji="1" lang="ja-JP" altLang="en-US" dirty="0"/>
                        <a:t>負債高正味財産比率</a:t>
                      </a:r>
                    </a:p>
                  </a:txBody>
                  <a:tcPr anchor="ctr"/>
                </a:tc>
                <a:tc>
                  <a:txBody>
                    <a:bodyPr/>
                    <a:lstStyle/>
                    <a:p>
                      <a:pPr algn="ctr"/>
                      <a:r>
                        <a:rPr kumimoji="1" lang="en-US" altLang="ja-JP" dirty="0"/>
                        <a:t>7.8%</a:t>
                      </a:r>
                      <a:endParaRPr kumimoji="1" lang="ja-JP" altLang="en-US" dirty="0"/>
                    </a:p>
                  </a:txBody>
                  <a:tcPr anchor="ctr"/>
                </a:tc>
                <a:tc>
                  <a:txBody>
                    <a:bodyPr/>
                    <a:lstStyle/>
                    <a:p>
                      <a:pPr algn="ctr"/>
                      <a:r>
                        <a:rPr kumimoji="1" lang="en-US" altLang="ja-JP" dirty="0"/>
                        <a:t>182.5</a:t>
                      </a:r>
                      <a:r>
                        <a:rPr kumimoji="1" lang="ja-JP" altLang="en-US" dirty="0"/>
                        <a:t>％</a:t>
                      </a:r>
                    </a:p>
                  </a:txBody>
                  <a:tcPr anchor="ctr"/>
                </a:tc>
                <a:extLst>
                  <a:ext uri="{0D108BD9-81ED-4DB2-BD59-A6C34878D82A}">
                    <a16:rowId xmlns:a16="http://schemas.microsoft.com/office/drawing/2014/main" val="1512032401"/>
                  </a:ext>
                </a:extLst>
              </a:tr>
              <a:tr h="156036">
                <a:tc>
                  <a:txBody>
                    <a:bodyPr/>
                    <a:lstStyle/>
                    <a:p>
                      <a:r>
                        <a:rPr kumimoji="1" lang="ja-JP" altLang="en-US" dirty="0"/>
                        <a:t>安全性－</a:t>
                      </a:r>
                      <a:r>
                        <a:rPr kumimoji="1" lang="en-US" altLang="ja-JP" dirty="0"/>
                        <a:t>10</a:t>
                      </a:r>
                      <a:endParaRPr kumimoji="1" lang="ja-JP" altLang="en-US" dirty="0"/>
                    </a:p>
                  </a:txBody>
                  <a:tcPr anchor="ctr"/>
                </a:tc>
                <a:tc>
                  <a:txBody>
                    <a:bodyPr/>
                    <a:lstStyle/>
                    <a:p>
                      <a:pPr algn="l"/>
                      <a:r>
                        <a:rPr kumimoji="1" lang="ja-JP" altLang="en-US" dirty="0"/>
                        <a:t>施設更新積立資産保有比率</a:t>
                      </a:r>
                    </a:p>
                  </a:txBody>
                  <a:tcPr anchor="ctr"/>
                </a:tc>
                <a:tc>
                  <a:txBody>
                    <a:bodyPr/>
                    <a:lstStyle/>
                    <a:p>
                      <a:pPr algn="ctr"/>
                      <a:r>
                        <a:rPr kumimoji="1" lang="en-US" altLang="ja-JP" dirty="0"/>
                        <a:t>1.9%</a:t>
                      </a:r>
                      <a:endParaRPr kumimoji="1" lang="ja-JP" altLang="en-US" dirty="0"/>
                    </a:p>
                  </a:txBody>
                  <a:tcPr anchor="ctr"/>
                </a:tc>
                <a:tc>
                  <a:txBody>
                    <a:bodyPr/>
                    <a:lstStyle/>
                    <a:p>
                      <a:pPr algn="ctr"/>
                      <a:r>
                        <a:rPr kumimoji="1" lang="en-US" altLang="ja-JP" dirty="0"/>
                        <a:t>13.0%</a:t>
                      </a:r>
                      <a:endParaRPr kumimoji="1" lang="ja-JP" altLang="en-US" dirty="0"/>
                    </a:p>
                  </a:txBody>
                  <a:tcPr anchor="ctr"/>
                </a:tc>
                <a:extLst>
                  <a:ext uri="{0D108BD9-81ED-4DB2-BD59-A6C34878D82A}">
                    <a16:rowId xmlns:a16="http://schemas.microsoft.com/office/drawing/2014/main" val="937095244"/>
                  </a:ext>
                </a:extLst>
              </a:tr>
              <a:tr h="156036">
                <a:tc>
                  <a:txBody>
                    <a:bodyPr/>
                    <a:lstStyle/>
                    <a:p>
                      <a:r>
                        <a:rPr kumimoji="1" lang="ja-JP" altLang="en-US" dirty="0"/>
                        <a:t>収支－１</a:t>
                      </a:r>
                      <a:endParaRPr kumimoji="1" lang="en-US" altLang="ja-JP" dirty="0"/>
                    </a:p>
                  </a:txBody>
                  <a:tcPr anchor="ctr"/>
                </a:tc>
                <a:tc>
                  <a:txBody>
                    <a:bodyPr/>
                    <a:lstStyle/>
                    <a:p>
                      <a:pPr algn="l"/>
                      <a:r>
                        <a:rPr kumimoji="1" lang="ja-JP" altLang="en-US" dirty="0"/>
                        <a:t>賦課金納付率</a:t>
                      </a:r>
                    </a:p>
                  </a:txBody>
                  <a:tcPr anchor="ct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en-US" altLang="ja-JP" dirty="0"/>
                        <a:t>99.1%</a:t>
                      </a:r>
                    </a:p>
                  </a:txBody>
                  <a:tcPr anchor="ctr"/>
                </a:tc>
                <a:tc>
                  <a:txBody>
                    <a:bodyPr/>
                    <a:lstStyle/>
                    <a:p>
                      <a:pPr algn="ctr"/>
                      <a:r>
                        <a:rPr kumimoji="1" lang="en-US" altLang="ja-JP" dirty="0"/>
                        <a:t>98.8%</a:t>
                      </a:r>
                      <a:endParaRPr kumimoji="1" lang="ja-JP" altLang="en-US" dirty="0"/>
                    </a:p>
                  </a:txBody>
                  <a:tcPr anchor="ctr"/>
                </a:tc>
                <a:extLst>
                  <a:ext uri="{0D108BD9-81ED-4DB2-BD59-A6C34878D82A}">
                    <a16:rowId xmlns:a16="http://schemas.microsoft.com/office/drawing/2014/main" val="1787943037"/>
                  </a:ext>
                </a:extLst>
              </a:tr>
              <a:tr h="156036">
                <a:tc>
                  <a:txBody>
                    <a:bodyPr/>
                    <a:lstStyle/>
                    <a:p>
                      <a:r>
                        <a:rPr kumimoji="1" lang="ja-JP" altLang="en-US" dirty="0"/>
                        <a:t>収支－２</a:t>
                      </a:r>
                    </a:p>
                  </a:txBody>
                  <a:tcPr anchor="ctr"/>
                </a:tc>
                <a:tc>
                  <a:txBody>
                    <a:bodyPr/>
                    <a:lstStyle/>
                    <a:p>
                      <a:pPr algn="l"/>
                      <a:r>
                        <a:rPr kumimoji="1" lang="ja-JP" altLang="en-US" dirty="0"/>
                        <a:t>不納欠損比率</a:t>
                      </a:r>
                    </a:p>
                  </a:txBody>
                  <a:tcPr anchor="ctr"/>
                </a:tc>
                <a:tc>
                  <a:txBody>
                    <a:bodyPr/>
                    <a:lstStyle/>
                    <a:p>
                      <a:pPr algn="ctr"/>
                      <a:r>
                        <a:rPr kumimoji="1" lang="en-US" altLang="ja-JP" dirty="0"/>
                        <a:t>1.3%</a:t>
                      </a:r>
                      <a:endParaRPr kumimoji="1" lang="ja-JP" altLang="en-US" dirty="0"/>
                    </a:p>
                  </a:txBody>
                  <a:tcPr anchor="ctr"/>
                </a:tc>
                <a:tc>
                  <a:txBody>
                    <a:bodyPr/>
                    <a:lstStyle/>
                    <a:p>
                      <a:pPr algn="ctr"/>
                      <a:r>
                        <a:rPr kumimoji="1" lang="en-US" altLang="ja-JP" dirty="0"/>
                        <a:t>0%</a:t>
                      </a:r>
                      <a:endParaRPr kumimoji="1" lang="ja-JP" altLang="en-US" dirty="0"/>
                    </a:p>
                  </a:txBody>
                  <a:tcPr anchor="ctr"/>
                </a:tc>
                <a:extLst>
                  <a:ext uri="{0D108BD9-81ED-4DB2-BD59-A6C34878D82A}">
                    <a16:rowId xmlns:a16="http://schemas.microsoft.com/office/drawing/2014/main" val="4167263918"/>
                  </a:ext>
                </a:extLst>
              </a:tr>
              <a:tr h="194415">
                <a:tc>
                  <a:txBody>
                    <a:bodyPr/>
                    <a:lstStyle/>
                    <a:p>
                      <a:r>
                        <a:rPr kumimoji="1" lang="ja-JP" altLang="en-US" dirty="0"/>
                        <a:t>コスト－３</a:t>
                      </a:r>
                    </a:p>
                  </a:txBody>
                  <a:tcPr anchor="ctr"/>
                </a:tc>
                <a:tc>
                  <a:txBody>
                    <a:bodyPr/>
                    <a:lstStyle/>
                    <a:p>
                      <a:pPr algn="l"/>
                      <a:r>
                        <a:rPr kumimoji="1" lang="ja-JP" altLang="en-US" dirty="0"/>
                        <a:t>維持管理費比率</a:t>
                      </a:r>
                    </a:p>
                  </a:txBody>
                  <a:tcPr anchor="ctr"/>
                </a:tc>
                <a:tc>
                  <a:txBody>
                    <a:bodyPr/>
                    <a:lstStyle/>
                    <a:p>
                      <a:pPr algn="ctr"/>
                      <a:r>
                        <a:rPr kumimoji="1" lang="en-US" altLang="ja-JP" dirty="0"/>
                        <a:t>14.3%</a:t>
                      </a:r>
                    </a:p>
                  </a:txBody>
                  <a:tcPr anchor="ctr"/>
                </a:tc>
                <a:tc>
                  <a:txBody>
                    <a:bodyPr/>
                    <a:lstStyle/>
                    <a:p>
                      <a:pPr algn="ctr"/>
                      <a:r>
                        <a:rPr kumimoji="1" lang="en-US" altLang="ja-JP" dirty="0"/>
                        <a:t>37.8%</a:t>
                      </a:r>
                      <a:endParaRPr kumimoji="1" lang="ja-JP" altLang="en-US" dirty="0"/>
                    </a:p>
                  </a:txBody>
                  <a:tcPr anchor="ctr"/>
                </a:tc>
                <a:extLst>
                  <a:ext uri="{0D108BD9-81ED-4DB2-BD59-A6C34878D82A}">
                    <a16:rowId xmlns:a16="http://schemas.microsoft.com/office/drawing/2014/main" val="3248987111"/>
                  </a:ext>
                </a:extLst>
              </a:tr>
            </a:tbl>
          </a:graphicData>
        </a:graphic>
      </p:graphicFrame>
      <p:sp>
        <p:nvSpPr>
          <p:cNvPr id="4" name="正方形/長方形 3">
            <a:extLst>
              <a:ext uri="{FF2B5EF4-FFF2-40B4-BE49-F238E27FC236}">
                <a16:creationId xmlns:a16="http://schemas.microsoft.com/office/drawing/2014/main" id="{7A42C006-F20C-416C-BEF0-7CAFE8C1D4FA}"/>
              </a:ext>
            </a:extLst>
          </p:cNvPr>
          <p:cNvSpPr/>
          <p:nvPr/>
        </p:nvSpPr>
        <p:spPr>
          <a:xfrm>
            <a:off x="6480021" y="2890857"/>
            <a:ext cx="2234109" cy="3863340"/>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6" name="グループ化 5">
            <a:extLst>
              <a:ext uri="{FF2B5EF4-FFF2-40B4-BE49-F238E27FC236}">
                <a16:creationId xmlns:a16="http://schemas.microsoft.com/office/drawing/2014/main" id="{35906116-7010-43A3-B218-4E618F6917AA}"/>
              </a:ext>
            </a:extLst>
          </p:cNvPr>
          <p:cNvGrpSpPr/>
          <p:nvPr/>
        </p:nvGrpSpPr>
        <p:grpSpPr>
          <a:xfrm>
            <a:off x="195032" y="580222"/>
            <a:ext cx="3496916" cy="1969264"/>
            <a:chOff x="195031" y="682921"/>
            <a:chExt cx="3496916" cy="2010845"/>
          </a:xfrm>
        </p:grpSpPr>
        <p:sp>
          <p:nvSpPr>
            <p:cNvPr id="8" name="四角形: 角を丸くする 7">
              <a:extLst>
                <a:ext uri="{FF2B5EF4-FFF2-40B4-BE49-F238E27FC236}">
                  <a16:creationId xmlns:a16="http://schemas.microsoft.com/office/drawing/2014/main" id="{6F1672A1-0E73-49CD-A287-2E26B14DDB49}"/>
                </a:ext>
              </a:extLst>
            </p:cNvPr>
            <p:cNvSpPr/>
            <p:nvPr/>
          </p:nvSpPr>
          <p:spPr>
            <a:xfrm>
              <a:off x="195031" y="682921"/>
              <a:ext cx="3307998" cy="2010845"/>
            </a:xfrm>
            <a:prstGeom prst="roundRect">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46"/>
            </a:p>
          </p:txBody>
        </p:sp>
        <p:sp>
          <p:nvSpPr>
            <p:cNvPr id="9" name="テキスト ボックス 8">
              <a:extLst>
                <a:ext uri="{FF2B5EF4-FFF2-40B4-BE49-F238E27FC236}">
                  <a16:creationId xmlns:a16="http://schemas.microsoft.com/office/drawing/2014/main" id="{0489FD73-DAB1-476B-9DE3-736F774CF470}"/>
                </a:ext>
              </a:extLst>
            </p:cNvPr>
            <p:cNvSpPr txBox="1"/>
            <p:nvPr/>
          </p:nvSpPr>
          <p:spPr>
            <a:xfrm>
              <a:off x="397934" y="701746"/>
              <a:ext cx="1326068" cy="369332"/>
            </a:xfrm>
            <a:prstGeom prst="rect">
              <a:avLst/>
            </a:prstGeom>
            <a:noFill/>
          </p:spPr>
          <p:txBody>
            <a:bodyPr wrap="square" rtlCol="0">
              <a:spAutoFit/>
            </a:bodyPr>
            <a:lstStyle/>
            <a:p>
              <a:r>
                <a:rPr kumimoji="1" lang="ja-JP" altLang="en-US" b="1" dirty="0">
                  <a:highlight>
                    <a:srgbClr val="FFFF00"/>
                  </a:highlight>
                  <a:latin typeface="Meiryo UI" panose="020B0604030504040204" pitchFamily="50" charset="-128"/>
                  <a:ea typeface="Meiryo UI" panose="020B0604030504040204" pitchFamily="50" charset="-128"/>
                </a:rPr>
                <a:t>地区概要</a:t>
              </a:r>
            </a:p>
          </p:txBody>
        </p:sp>
        <p:sp>
          <p:nvSpPr>
            <p:cNvPr id="5" name="正方形/長方形 4">
              <a:extLst>
                <a:ext uri="{FF2B5EF4-FFF2-40B4-BE49-F238E27FC236}">
                  <a16:creationId xmlns:a16="http://schemas.microsoft.com/office/drawing/2014/main" id="{A33C9FC9-41BC-40B2-81EB-C89C4E8F4C16}"/>
                </a:ext>
              </a:extLst>
            </p:cNvPr>
            <p:cNvSpPr/>
            <p:nvPr/>
          </p:nvSpPr>
          <p:spPr>
            <a:xfrm>
              <a:off x="329622" y="1052779"/>
              <a:ext cx="3362325" cy="1634231"/>
            </a:xfrm>
            <a:prstGeom prst="rect">
              <a:avLst/>
            </a:prstGeom>
          </p:spPr>
          <p:txBody>
            <a:bodyPr wrap="square">
              <a:spAutoFit/>
            </a:bodyPr>
            <a:lstStyle/>
            <a:p>
              <a:r>
                <a:rPr lang="ja-JP" altLang="en-US" sz="1400" dirty="0">
                  <a:latin typeface="+mn-ea"/>
                </a:rPr>
                <a:t>地区面積：</a:t>
              </a:r>
              <a:r>
                <a:rPr lang="en-US" altLang="ja-JP" sz="1400" dirty="0">
                  <a:latin typeface="+mn-ea"/>
                </a:rPr>
                <a:t>4,700ha</a:t>
              </a:r>
            </a:p>
            <a:p>
              <a:r>
                <a:rPr lang="ja-JP" altLang="en-US" sz="1400" dirty="0">
                  <a:latin typeface="+mn-ea"/>
                </a:rPr>
                <a:t>組合員数：</a:t>
              </a:r>
              <a:r>
                <a:rPr lang="en-US" altLang="ja-JP" sz="1400" dirty="0">
                  <a:latin typeface="+mn-ea"/>
                </a:rPr>
                <a:t>2,300</a:t>
              </a:r>
              <a:r>
                <a:rPr lang="ja-JP" altLang="en-US" sz="1400" dirty="0">
                  <a:latin typeface="+mn-ea"/>
                </a:rPr>
                <a:t>人</a:t>
              </a:r>
              <a:endParaRPr lang="en-US" altLang="ja-JP" sz="1400" dirty="0">
                <a:latin typeface="+mn-ea"/>
              </a:endParaRPr>
            </a:p>
            <a:p>
              <a:r>
                <a:rPr lang="ja-JP" altLang="en-US" sz="1400" dirty="0">
                  <a:latin typeface="+mn-ea"/>
                </a:rPr>
                <a:t>職員数：</a:t>
              </a:r>
              <a:r>
                <a:rPr lang="en-US" altLang="ja-JP" sz="1400" dirty="0">
                  <a:latin typeface="+mn-ea"/>
                </a:rPr>
                <a:t>18</a:t>
              </a:r>
              <a:r>
                <a:rPr lang="ja-JP" altLang="en-US" sz="1400" dirty="0">
                  <a:latin typeface="+mn-ea"/>
                </a:rPr>
                <a:t>人</a:t>
              </a:r>
              <a:endParaRPr lang="en-US" altLang="ja-JP" sz="1400" dirty="0">
                <a:latin typeface="+mn-ea"/>
              </a:endParaRPr>
            </a:p>
            <a:p>
              <a:r>
                <a:rPr lang="ja-JP" altLang="en-US" sz="1400" dirty="0">
                  <a:latin typeface="+mn-ea"/>
                </a:rPr>
                <a:t>農業地域類型：平地農業地域</a:t>
              </a:r>
              <a:endParaRPr lang="en-US" altLang="ja-JP" sz="1400" dirty="0">
                <a:latin typeface="+mn-ea"/>
              </a:endParaRPr>
            </a:p>
            <a:p>
              <a:r>
                <a:rPr lang="ja-JP" altLang="en-US" sz="1400" dirty="0">
                  <a:latin typeface="+mn-ea"/>
                </a:rPr>
                <a:t>取水形態区分：ポンプ揚水</a:t>
              </a:r>
              <a:endParaRPr lang="en-US" altLang="ja-JP" sz="1400" dirty="0">
                <a:latin typeface="+mn-ea"/>
              </a:endParaRPr>
            </a:p>
            <a:p>
              <a:r>
                <a:rPr lang="ja-JP" altLang="en-US" sz="1400" dirty="0">
                  <a:latin typeface="+mn-ea"/>
                </a:rPr>
                <a:t>排水形態区分：ポンプ排水</a:t>
              </a:r>
              <a:endParaRPr lang="en-US" altLang="ja-JP" sz="1400" dirty="0">
                <a:latin typeface="+mn-ea"/>
              </a:endParaRPr>
            </a:p>
            <a:p>
              <a:r>
                <a:rPr lang="ja-JP" altLang="en-US" sz="1400" dirty="0">
                  <a:latin typeface="+mn-ea"/>
                </a:rPr>
                <a:t>事業関連区分：国営事業関連型</a:t>
              </a:r>
              <a:endParaRPr lang="ja-JP" altLang="en-US" sz="1400" dirty="0"/>
            </a:p>
          </p:txBody>
        </p:sp>
      </p:grpSp>
      <p:sp>
        <p:nvSpPr>
          <p:cNvPr id="12" name="スライド番号プレースホルダー 11">
            <a:extLst>
              <a:ext uri="{FF2B5EF4-FFF2-40B4-BE49-F238E27FC236}">
                <a16:creationId xmlns:a16="http://schemas.microsoft.com/office/drawing/2014/main" id="{1B89E81E-5788-4A79-9ED3-128054AF68E8}"/>
              </a:ext>
            </a:extLst>
          </p:cNvPr>
          <p:cNvSpPr>
            <a:spLocks noGrp="1"/>
          </p:cNvSpPr>
          <p:nvPr>
            <p:ph type="sldNum" sz="quarter" idx="12"/>
          </p:nvPr>
        </p:nvSpPr>
        <p:spPr/>
        <p:txBody>
          <a:bodyPr/>
          <a:lstStyle/>
          <a:p>
            <a:fld id="{D0493EAD-98C2-43FC-AC56-FA71A07A685E}" type="slidenum">
              <a:rPr kumimoji="1" lang="ja-JP" altLang="en-US" smtClean="0"/>
              <a:t>30</a:t>
            </a:fld>
            <a:endParaRPr kumimoji="1" lang="ja-JP" altLang="en-US" dirty="0"/>
          </a:p>
        </p:txBody>
      </p:sp>
    </p:spTree>
    <p:extLst>
      <p:ext uri="{BB962C8B-B14F-4D97-AF65-F5344CB8AC3E}">
        <p14:creationId xmlns:p14="http://schemas.microsoft.com/office/powerpoint/2010/main" val="203811264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四角形: 角を丸くする 1">
            <a:extLst>
              <a:ext uri="{FF2B5EF4-FFF2-40B4-BE49-F238E27FC236}">
                <a16:creationId xmlns:a16="http://schemas.microsoft.com/office/drawing/2014/main" id="{3AEC31FC-9E5C-4C5D-A218-D8AA82532499}"/>
              </a:ext>
            </a:extLst>
          </p:cNvPr>
          <p:cNvSpPr/>
          <p:nvPr/>
        </p:nvSpPr>
        <p:spPr>
          <a:xfrm>
            <a:off x="116958" y="170121"/>
            <a:ext cx="8910084" cy="6523532"/>
          </a:xfrm>
          <a:prstGeom prst="roundRect">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46"/>
          </a:p>
        </p:txBody>
      </p:sp>
      <p:sp>
        <p:nvSpPr>
          <p:cNvPr id="3" name="テキスト ボックス 2">
            <a:extLst>
              <a:ext uri="{FF2B5EF4-FFF2-40B4-BE49-F238E27FC236}">
                <a16:creationId xmlns:a16="http://schemas.microsoft.com/office/drawing/2014/main" id="{2F87A286-323C-4201-A289-1A5FD4869441}"/>
              </a:ext>
            </a:extLst>
          </p:cNvPr>
          <p:cNvSpPr txBox="1"/>
          <p:nvPr/>
        </p:nvSpPr>
        <p:spPr>
          <a:xfrm>
            <a:off x="3186433" y="345959"/>
            <a:ext cx="2685861" cy="369332"/>
          </a:xfrm>
          <a:prstGeom prst="rect">
            <a:avLst/>
          </a:prstGeom>
          <a:solidFill>
            <a:schemeClr val="accent2"/>
          </a:solidFill>
        </p:spPr>
        <p:txBody>
          <a:bodyPr wrap="square" rtlCol="0" anchor="ctr">
            <a:spAutoFit/>
          </a:bodyPr>
          <a:lstStyle/>
          <a:p>
            <a:r>
              <a:rPr kumimoji="1" lang="ja-JP" altLang="en-US" b="1" dirty="0">
                <a:solidFill>
                  <a:schemeClr val="bg1"/>
                </a:solidFill>
                <a:latin typeface="Meiryo UI" panose="020B0604030504040204" pitchFamily="50" charset="-128"/>
                <a:ea typeface="Meiryo UI" panose="020B0604030504040204" pitchFamily="50" charset="-128"/>
              </a:rPr>
              <a:t>　　財 務 分 析 結 果</a:t>
            </a:r>
          </a:p>
        </p:txBody>
      </p:sp>
      <p:sp>
        <p:nvSpPr>
          <p:cNvPr id="6" name="正方形/長方形 5">
            <a:extLst>
              <a:ext uri="{FF2B5EF4-FFF2-40B4-BE49-F238E27FC236}">
                <a16:creationId xmlns:a16="http://schemas.microsoft.com/office/drawing/2014/main" id="{D63D61C3-1355-4E45-8F94-D6190DBE041E}"/>
              </a:ext>
            </a:extLst>
          </p:cNvPr>
          <p:cNvSpPr/>
          <p:nvPr/>
        </p:nvSpPr>
        <p:spPr>
          <a:xfrm>
            <a:off x="254230" y="805533"/>
            <a:ext cx="8772812" cy="5657959"/>
          </a:xfrm>
          <a:prstGeom prst="rect">
            <a:avLst/>
          </a:prstGeom>
        </p:spPr>
        <p:txBody>
          <a:bodyPr wrap="square">
            <a:spAutoFit/>
          </a:bodyPr>
          <a:lstStyle/>
          <a:p>
            <a:r>
              <a:rPr lang="ja-JP" altLang="en-US" b="1" dirty="0">
                <a:highlight>
                  <a:srgbClr val="FFFF00"/>
                </a:highlight>
                <a:latin typeface="Meiryo UI" panose="020B0604030504040204" pitchFamily="50" charset="-128"/>
                <a:ea typeface="Meiryo UI" panose="020B0604030504040204" pitchFamily="50" charset="-128"/>
              </a:rPr>
              <a:t>１．多額の借入金の影響</a:t>
            </a:r>
            <a:endParaRPr lang="en-US" altLang="ja-JP" b="1" dirty="0">
              <a:highlight>
                <a:srgbClr val="FFFF00"/>
              </a:highlight>
              <a:latin typeface="Meiryo UI" panose="020B0604030504040204" pitchFamily="50" charset="-128"/>
              <a:ea typeface="Meiryo UI" panose="020B0604030504040204" pitchFamily="50" charset="-128"/>
            </a:endParaRPr>
          </a:p>
          <a:p>
            <a:pPr>
              <a:lnSpc>
                <a:spcPts val="1000"/>
              </a:lnSpc>
            </a:pPr>
            <a:endParaRPr lang="en-US" altLang="ja-JP" sz="1400" dirty="0"/>
          </a:p>
          <a:p>
            <a:r>
              <a:rPr lang="ja-JP" altLang="en-US" sz="1400" dirty="0"/>
              <a:t>　固定負債の大部分を占めるのは公庫資金等長期借入金である。これが各指標値に影響を与えている。</a:t>
            </a:r>
            <a:endParaRPr lang="en-US" altLang="ja-JP" sz="1400" dirty="0"/>
          </a:p>
          <a:p>
            <a:pPr>
              <a:lnSpc>
                <a:spcPts val="1000"/>
              </a:lnSpc>
            </a:pPr>
            <a:endParaRPr lang="en-US" altLang="ja-JP" sz="1400" dirty="0"/>
          </a:p>
          <a:p>
            <a:r>
              <a:rPr lang="ja-JP" altLang="en-US" sz="1400" dirty="0"/>
              <a:t>　安全性－２「固定比率」は</a:t>
            </a:r>
            <a:r>
              <a:rPr lang="en-US" altLang="ja-JP" sz="1400" dirty="0"/>
              <a:t>228.3%</a:t>
            </a:r>
            <a:r>
              <a:rPr lang="ja-JP" altLang="en-US" sz="1400" dirty="0"/>
              <a:t>であり、目安の</a:t>
            </a:r>
            <a:r>
              <a:rPr lang="en-US" altLang="ja-JP" sz="1400" dirty="0"/>
              <a:t>100%</a:t>
            </a:r>
            <a:r>
              <a:rPr lang="ja-JP" altLang="en-US" sz="1400" dirty="0"/>
              <a:t>を大幅に上回っている。これは公庫資金等長期借入金の償還が残っているため正味財産が少ないことを示しているが、毎年の償還を確実に行っていくことで安定した財務運営ができるものと考えられる。本地区では償還財源を特別賦課金としており、この納付率は高く、現時点では不納欠損もないので、この状態を継続することが重要である。</a:t>
            </a:r>
            <a:endParaRPr lang="en-US" altLang="ja-JP" sz="1400" dirty="0"/>
          </a:p>
          <a:p>
            <a:endParaRPr lang="en-US" altLang="ja-JP" sz="1400" dirty="0"/>
          </a:p>
          <a:p>
            <a:r>
              <a:rPr lang="ja-JP" altLang="en-US" sz="1400" dirty="0"/>
              <a:t>　なお、安全性－２「固定比率」が高くても安全性－３「固定資産固定負債比率」が</a:t>
            </a:r>
            <a:r>
              <a:rPr lang="en-US" altLang="ja-JP" sz="1400" dirty="0"/>
              <a:t>100%</a:t>
            </a:r>
            <a:r>
              <a:rPr lang="ja-JP" altLang="en-US" sz="1400" dirty="0"/>
              <a:t>を下回っていれば、土地改良施設等の固定資産を正味財産と残償還期間の長い借入金で保有できていることを示すので、長期的に見た財務状態の安全は確保できていると判断できる。</a:t>
            </a:r>
            <a:endParaRPr lang="en-US" altLang="ja-JP" sz="1400" dirty="0"/>
          </a:p>
          <a:p>
            <a:r>
              <a:rPr lang="ja-JP" altLang="en-US" sz="1400" dirty="0"/>
              <a:t>　</a:t>
            </a:r>
            <a:endParaRPr lang="en-US" altLang="ja-JP" sz="1400" dirty="0"/>
          </a:p>
          <a:p>
            <a:r>
              <a:rPr lang="ja-JP" altLang="en-US" b="1" dirty="0">
                <a:highlight>
                  <a:srgbClr val="FFFF00"/>
                </a:highlight>
                <a:latin typeface="Meiryo UI" panose="020B0604030504040204" pitchFamily="50" charset="-128"/>
                <a:ea typeface="Meiryo UI" panose="020B0604030504040204" pitchFamily="50" charset="-128"/>
              </a:rPr>
              <a:t>２．土地改良施設の老朽化への備え</a:t>
            </a:r>
            <a:endParaRPr lang="en-US" altLang="ja-JP" b="1" dirty="0">
              <a:highlight>
                <a:srgbClr val="FFFF00"/>
              </a:highlight>
              <a:latin typeface="Meiryo UI" panose="020B0604030504040204" pitchFamily="50" charset="-128"/>
              <a:ea typeface="Meiryo UI" panose="020B0604030504040204" pitchFamily="50" charset="-128"/>
            </a:endParaRPr>
          </a:p>
          <a:p>
            <a:pPr>
              <a:lnSpc>
                <a:spcPts val="1000"/>
              </a:lnSpc>
            </a:pPr>
            <a:endParaRPr lang="en-US" altLang="ja-JP" sz="1400" b="1" dirty="0"/>
          </a:p>
          <a:p>
            <a:r>
              <a:rPr lang="ja-JP" altLang="en-US" sz="1400" dirty="0"/>
              <a:t>　安全性－５「土地改良施設減価償却率」が</a:t>
            </a:r>
            <a:r>
              <a:rPr lang="en-US" altLang="ja-JP" sz="1400" dirty="0"/>
              <a:t>94.7%</a:t>
            </a:r>
            <a:r>
              <a:rPr lang="ja-JP" altLang="en-US" sz="1400" dirty="0"/>
              <a:t>とかなり進んでいることから、この比率が修繕費の支出として顕著に現れている。更新の時期が近づいているため、日々の良好な管理と適期の機能保全工事により施設の利用期間を延ばす取組も必要である。</a:t>
            </a:r>
            <a:endParaRPr lang="en-US" altLang="ja-JP" sz="1400" dirty="0"/>
          </a:p>
          <a:p>
            <a:pPr>
              <a:lnSpc>
                <a:spcPts val="1000"/>
              </a:lnSpc>
            </a:pPr>
            <a:endParaRPr lang="en-US" altLang="ja-JP" sz="1400" dirty="0"/>
          </a:p>
          <a:p>
            <a:r>
              <a:rPr lang="ja-JP" altLang="en-US" sz="1400" dirty="0"/>
              <a:t>　施設更新積立資産も保有しているが、更新時期との関係から積立額が十分か、不足するときにはどのように対応するのか検証しておくことが必要である。</a:t>
            </a:r>
            <a:endParaRPr lang="en-US" altLang="ja-JP" sz="1400" dirty="0"/>
          </a:p>
          <a:p>
            <a:endParaRPr lang="en-US" altLang="ja-JP" sz="1400" dirty="0">
              <a:latin typeface="Meiryo UI" panose="020B0604030504040204" pitchFamily="50" charset="-128"/>
              <a:ea typeface="Meiryo UI" panose="020B0604030504040204" pitchFamily="50" charset="-128"/>
            </a:endParaRPr>
          </a:p>
          <a:p>
            <a:r>
              <a:rPr lang="ja-JP" altLang="en-US" b="1" dirty="0">
                <a:highlight>
                  <a:srgbClr val="FFFF00"/>
                </a:highlight>
                <a:latin typeface="Meiryo UI" panose="020B0604030504040204" pitchFamily="50" charset="-128"/>
                <a:ea typeface="Meiryo UI" panose="020B0604030504040204" pitchFamily="50" charset="-128"/>
              </a:rPr>
              <a:t>３．維持管理費に対する備え</a:t>
            </a:r>
            <a:endParaRPr lang="en-US" altLang="ja-JP" b="1" dirty="0">
              <a:highlight>
                <a:srgbClr val="FFFF00"/>
              </a:highlight>
              <a:latin typeface="Meiryo UI" panose="020B0604030504040204" pitchFamily="50" charset="-128"/>
              <a:ea typeface="Meiryo UI" panose="020B0604030504040204" pitchFamily="50" charset="-128"/>
            </a:endParaRPr>
          </a:p>
          <a:p>
            <a:pPr>
              <a:lnSpc>
                <a:spcPts val="1000"/>
              </a:lnSpc>
            </a:pPr>
            <a:endParaRPr lang="en-US" altLang="ja-JP" sz="1400" b="1" dirty="0">
              <a:highlight>
                <a:srgbClr val="FFFF00"/>
              </a:highlight>
              <a:latin typeface="Meiryo UI" panose="020B0604030504040204" pitchFamily="50" charset="-128"/>
              <a:ea typeface="Meiryo UI" panose="020B0604030504040204" pitchFamily="50" charset="-128"/>
            </a:endParaRPr>
          </a:p>
          <a:p>
            <a:r>
              <a:rPr lang="ja-JP" altLang="en-US" sz="1400" dirty="0">
                <a:latin typeface="+mn-ea"/>
              </a:rPr>
              <a:t>　コスト－３「維持管理費比率」が高く、これは本地区の特徴であるポンプによる取水、排水施設の稼働が大きく影響している。燃料費の高騰も視野に入れ、維持管理費を賄うための資金確保の検討が必要である。</a:t>
            </a:r>
            <a:endParaRPr lang="en-US" altLang="ja-JP" sz="1400" dirty="0">
              <a:latin typeface="+mn-ea"/>
            </a:endParaRPr>
          </a:p>
        </p:txBody>
      </p:sp>
      <p:sp>
        <p:nvSpPr>
          <p:cNvPr id="7" name="スライド番号プレースホルダー 6">
            <a:extLst>
              <a:ext uri="{FF2B5EF4-FFF2-40B4-BE49-F238E27FC236}">
                <a16:creationId xmlns:a16="http://schemas.microsoft.com/office/drawing/2014/main" id="{2030362F-B76A-4C88-8DCA-6BA8FB9DF7D8}"/>
              </a:ext>
            </a:extLst>
          </p:cNvPr>
          <p:cNvSpPr>
            <a:spLocks noGrp="1"/>
          </p:cNvSpPr>
          <p:nvPr>
            <p:ph type="sldNum" sz="quarter" idx="12"/>
          </p:nvPr>
        </p:nvSpPr>
        <p:spPr/>
        <p:txBody>
          <a:bodyPr/>
          <a:lstStyle/>
          <a:p>
            <a:fld id="{D0493EAD-98C2-43FC-AC56-FA71A07A685E}" type="slidenum">
              <a:rPr kumimoji="1" lang="ja-JP" altLang="en-US" smtClean="0"/>
              <a:t>31</a:t>
            </a:fld>
            <a:endParaRPr kumimoji="1" lang="ja-JP" altLang="en-US"/>
          </a:p>
        </p:txBody>
      </p:sp>
    </p:spTree>
    <p:extLst>
      <p:ext uri="{BB962C8B-B14F-4D97-AF65-F5344CB8AC3E}">
        <p14:creationId xmlns:p14="http://schemas.microsoft.com/office/powerpoint/2010/main" val="395247792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3" name="テキスト ボックス 12">
            <a:extLst>
              <a:ext uri="{FF2B5EF4-FFF2-40B4-BE49-F238E27FC236}">
                <a16:creationId xmlns:a16="http://schemas.microsoft.com/office/drawing/2014/main" id="{F075AC89-5EA3-4EEF-A25A-706E7D5C368A}"/>
              </a:ext>
            </a:extLst>
          </p:cNvPr>
          <p:cNvSpPr txBox="1"/>
          <p:nvPr/>
        </p:nvSpPr>
        <p:spPr>
          <a:xfrm>
            <a:off x="227075" y="2958536"/>
            <a:ext cx="3180406" cy="369332"/>
          </a:xfrm>
          <a:prstGeom prst="rect">
            <a:avLst/>
          </a:prstGeom>
          <a:noFill/>
        </p:spPr>
        <p:txBody>
          <a:bodyPr wrap="square" rtlCol="0">
            <a:spAutoFit/>
          </a:bodyPr>
          <a:lstStyle/>
          <a:p>
            <a:r>
              <a:rPr kumimoji="1" lang="ja-JP" altLang="en-US" b="1" dirty="0">
                <a:highlight>
                  <a:srgbClr val="FFFF00"/>
                </a:highlight>
                <a:latin typeface="Meiryo UI" panose="020B0604030504040204" pitchFamily="50" charset="-128"/>
                <a:ea typeface="Meiryo UI" panose="020B0604030504040204" pitchFamily="50" charset="-128"/>
              </a:rPr>
              <a:t>指標結果</a:t>
            </a:r>
            <a:r>
              <a:rPr kumimoji="1" lang="ja-JP" altLang="en-US" sz="1400" dirty="0">
                <a:highlight>
                  <a:srgbClr val="FFFF00"/>
                </a:highlight>
                <a:latin typeface="Meiryo UI" panose="020B0604030504040204" pitchFamily="50" charset="-128"/>
                <a:ea typeface="Meiryo UI" panose="020B0604030504040204" pitchFamily="50" charset="-128"/>
              </a:rPr>
              <a:t>（</a:t>
            </a:r>
            <a:r>
              <a:rPr kumimoji="1" lang="en-US" altLang="ja-JP" sz="1400" dirty="0">
                <a:highlight>
                  <a:srgbClr val="FFFF00"/>
                </a:highlight>
                <a:latin typeface="Meiryo UI" panose="020B0604030504040204" pitchFamily="50" charset="-128"/>
                <a:ea typeface="Meiryo UI" panose="020B0604030504040204" pitchFamily="50" charset="-128"/>
              </a:rPr>
              <a:t>19</a:t>
            </a:r>
            <a:r>
              <a:rPr kumimoji="1" lang="ja-JP" altLang="en-US" sz="1400" dirty="0">
                <a:highlight>
                  <a:srgbClr val="FFFF00"/>
                </a:highlight>
                <a:latin typeface="Meiryo UI" panose="020B0604030504040204" pitchFamily="50" charset="-128"/>
                <a:ea typeface="Meiryo UI" panose="020B0604030504040204" pitchFamily="50" charset="-128"/>
              </a:rPr>
              <a:t>指標より</a:t>
            </a:r>
            <a:r>
              <a:rPr lang="ja-JP" altLang="en-US" sz="1400" dirty="0">
                <a:highlight>
                  <a:srgbClr val="FFFF00"/>
                </a:highlight>
                <a:latin typeface="Meiryo UI" panose="020B0604030504040204" pitchFamily="50" charset="-128"/>
                <a:ea typeface="Meiryo UI" panose="020B0604030504040204" pitchFamily="50" charset="-128"/>
              </a:rPr>
              <a:t>抜粋</a:t>
            </a:r>
            <a:r>
              <a:rPr kumimoji="1" lang="ja-JP" altLang="en-US" sz="1400" dirty="0">
                <a:highlight>
                  <a:srgbClr val="FFFF00"/>
                </a:highlight>
                <a:latin typeface="Meiryo UI" panose="020B0604030504040204" pitchFamily="50" charset="-128"/>
                <a:ea typeface="Meiryo UI" panose="020B0604030504040204" pitchFamily="50" charset="-128"/>
              </a:rPr>
              <a:t>）</a:t>
            </a:r>
          </a:p>
        </p:txBody>
      </p:sp>
      <p:grpSp>
        <p:nvGrpSpPr>
          <p:cNvPr id="14" name="グループ化 13">
            <a:extLst>
              <a:ext uri="{FF2B5EF4-FFF2-40B4-BE49-F238E27FC236}">
                <a16:creationId xmlns:a16="http://schemas.microsoft.com/office/drawing/2014/main" id="{FACBC009-566C-4C09-A587-9F8D7098AC30}"/>
              </a:ext>
            </a:extLst>
          </p:cNvPr>
          <p:cNvGrpSpPr/>
          <p:nvPr/>
        </p:nvGrpSpPr>
        <p:grpSpPr>
          <a:xfrm>
            <a:off x="274249" y="207042"/>
            <a:ext cx="8598715" cy="552485"/>
            <a:chOff x="322393" y="118634"/>
            <a:chExt cx="8598715" cy="552485"/>
          </a:xfrm>
        </p:grpSpPr>
        <p:cxnSp>
          <p:nvCxnSpPr>
            <p:cNvPr id="15" name="直線コネクタ 14">
              <a:extLst>
                <a:ext uri="{FF2B5EF4-FFF2-40B4-BE49-F238E27FC236}">
                  <a16:creationId xmlns:a16="http://schemas.microsoft.com/office/drawing/2014/main" id="{67409C3F-7E7A-4566-9B6E-B1518A0107C5}"/>
                </a:ext>
              </a:extLst>
            </p:cNvPr>
            <p:cNvCxnSpPr>
              <a:cxnSpLocks/>
            </p:cNvCxnSpPr>
            <p:nvPr/>
          </p:nvCxnSpPr>
          <p:spPr>
            <a:xfrm>
              <a:off x="322393" y="671119"/>
              <a:ext cx="8598715" cy="0"/>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16" name="テキスト ボックス 15">
              <a:extLst>
                <a:ext uri="{FF2B5EF4-FFF2-40B4-BE49-F238E27FC236}">
                  <a16:creationId xmlns:a16="http://schemas.microsoft.com/office/drawing/2014/main" id="{F6DEBCEC-1A70-4BCF-90DC-8E7F84B2AFCD}"/>
                </a:ext>
              </a:extLst>
            </p:cNvPr>
            <p:cNvSpPr txBox="1"/>
            <p:nvPr/>
          </p:nvSpPr>
          <p:spPr>
            <a:xfrm>
              <a:off x="322393" y="118634"/>
              <a:ext cx="8105426" cy="461665"/>
            </a:xfrm>
            <a:prstGeom prst="rect">
              <a:avLst/>
            </a:prstGeom>
            <a:noFill/>
          </p:spPr>
          <p:txBody>
            <a:bodyPr wrap="square" rtlCol="0">
              <a:spAutoFit/>
            </a:bodyPr>
            <a:lstStyle/>
            <a:p>
              <a:r>
                <a:rPr kumimoji="1" lang="en-US" altLang="ja-JP" sz="2400" dirty="0">
                  <a:latin typeface="Meiryo UI" panose="020B0604030504040204" pitchFamily="50" charset="-128"/>
                  <a:ea typeface="Meiryo UI" panose="020B0604030504040204" pitchFamily="50" charset="-128"/>
                </a:rPr>
                <a:t>【 </a:t>
              </a:r>
              <a:r>
                <a:rPr kumimoji="1" lang="ja-JP" altLang="en-US" sz="2400" dirty="0">
                  <a:latin typeface="Meiryo UI" panose="020B0604030504040204" pitchFamily="50" charset="-128"/>
                  <a:ea typeface="Meiryo UI" panose="020B0604030504040204" pitchFamily="50" charset="-128"/>
                </a:rPr>
                <a:t>事例２／水田大規模地区 </a:t>
              </a:r>
              <a:r>
                <a:rPr kumimoji="1" lang="en-US" altLang="ja-JP" sz="2400" dirty="0">
                  <a:latin typeface="Meiryo UI" panose="020B0604030504040204" pitchFamily="50" charset="-128"/>
                  <a:ea typeface="Meiryo UI" panose="020B0604030504040204" pitchFamily="50" charset="-128"/>
                </a:rPr>
                <a:t>】</a:t>
              </a:r>
            </a:p>
          </p:txBody>
        </p:sp>
      </p:grpSp>
      <p:grpSp>
        <p:nvGrpSpPr>
          <p:cNvPr id="6" name="グループ化 5">
            <a:extLst>
              <a:ext uri="{FF2B5EF4-FFF2-40B4-BE49-F238E27FC236}">
                <a16:creationId xmlns:a16="http://schemas.microsoft.com/office/drawing/2014/main" id="{FB1EF48C-5304-4363-81FC-3EEFDA532162}"/>
              </a:ext>
            </a:extLst>
          </p:cNvPr>
          <p:cNvGrpSpPr/>
          <p:nvPr/>
        </p:nvGrpSpPr>
        <p:grpSpPr>
          <a:xfrm>
            <a:off x="3729556" y="850348"/>
            <a:ext cx="5243067" cy="2088142"/>
            <a:chOff x="3716106" y="965122"/>
            <a:chExt cx="5243067" cy="2088142"/>
          </a:xfrm>
        </p:grpSpPr>
        <p:sp>
          <p:nvSpPr>
            <p:cNvPr id="10" name="四角形: 角を丸くする 9">
              <a:extLst>
                <a:ext uri="{FF2B5EF4-FFF2-40B4-BE49-F238E27FC236}">
                  <a16:creationId xmlns:a16="http://schemas.microsoft.com/office/drawing/2014/main" id="{964416B0-A149-4356-8215-DCBB5984B003}"/>
                </a:ext>
              </a:extLst>
            </p:cNvPr>
            <p:cNvSpPr/>
            <p:nvPr/>
          </p:nvSpPr>
          <p:spPr>
            <a:xfrm>
              <a:off x="3716106" y="965122"/>
              <a:ext cx="5243067" cy="2088142"/>
            </a:xfrm>
            <a:prstGeom prst="roundRect">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46"/>
            </a:p>
          </p:txBody>
        </p:sp>
        <p:sp>
          <p:nvSpPr>
            <p:cNvPr id="11" name="テキスト ボックス 10">
              <a:extLst>
                <a:ext uri="{FF2B5EF4-FFF2-40B4-BE49-F238E27FC236}">
                  <a16:creationId xmlns:a16="http://schemas.microsoft.com/office/drawing/2014/main" id="{0BAF40E6-237D-445D-8A6D-569808291B13}"/>
                </a:ext>
              </a:extLst>
            </p:cNvPr>
            <p:cNvSpPr txBox="1"/>
            <p:nvPr/>
          </p:nvSpPr>
          <p:spPr>
            <a:xfrm>
              <a:off x="3996375" y="997397"/>
              <a:ext cx="1372011" cy="369332"/>
            </a:xfrm>
            <a:prstGeom prst="rect">
              <a:avLst/>
            </a:prstGeom>
            <a:noFill/>
          </p:spPr>
          <p:txBody>
            <a:bodyPr wrap="square" rtlCol="0">
              <a:spAutoFit/>
            </a:bodyPr>
            <a:lstStyle/>
            <a:p>
              <a:r>
                <a:rPr kumimoji="1" lang="ja-JP" altLang="en-US" b="1" dirty="0">
                  <a:highlight>
                    <a:srgbClr val="FFFF00"/>
                  </a:highlight>
                  <a:latin typeface="Meiryo UI" panose="020B0604030504040204" pitchFamily="50" charset="-128"/>
                  <a:ea typeface="Meiryo UI" panose="020B0604030504040204" pitchFamily="50" charset="-128"/>
                </a:rPr>
                <a:t>地区の特徴</a:t>
              </a:r>
            </a:p>
          </p:txBody>
        </p:sp>
        <p:sp>
          <p:nvSpPr>
            <p:cNvPr id="3" name="テキスト ボックス 2">
              <a:extLst>
                <a:ext uri="{FF2B5EF4-FFF2-40B4-BE49-F238E27FC236}">
                  <a16:creationId xmlns:a16="http://schemas.microsoft.com/office/drawing/2014/main" id="{CDB532D2-E9E0-41E2-B7DE-95528EEE04FA}"/>
                </a:ext>
              </a:extLst>
            </p:cNvPr>
            <p:cNvSpPr txBox="1"/>
            <p:nvPr/>
          </p:nvSpPr>
          <p:spPr>
            <a:xfrm>
              <a:off x="3793716" y="1356430"/>
              <a:ext cx="5087846" cy="1513235"/>
            </a:xfrm>
            <a:prstGeom prst="rect">
              <a:avLst/>
            </a:prstGeom>
            <a:noFill/>
          </p:spPr>
          <p:txBody>
            <a:bodyPr wrap="square" rtlCol="0">
              <a:spAutoFit/>
            </a:bodyPr>
            <a:lstStyle/>
            <a:p>
              <a:r>
                <a:rPr kumimoji="1" lang="en-US" altLang="ja-JP" sz="1400" dirty="0">
                  <a:latin typeface="+mn-ea"/>
                </a:rPr>
                <a:t>1</a:t>
              </a:r>
              <a:r>
                <a:rPr kumimoji="1" lang="ja-JP" altLang="en-US" sz="1400" dirty="0">
                  <a:latin typeface="+mn-ea"/>
                </a:rPr>
                <a:t>．ダムからの用水と近隣の湖からのポンプ取水が取水源。　</a:t>
              </a:r>
              <a:endParaRPr lang="en-US" altLang="ja-JP" sz="1400" dirty="0">
                <a:latin typeface="+mn-ea"/>
              </a:endParaRPr>
            </a:p>
            <a:p>
              <a:r>
                <a:rPr lang="ja-JP" altLang="en-US" sz="1400" dirty="0">
                  <a:latin typeface="+mn-ea"/>
                </a:rPr>
                <a:t>　  近年の電気代の高騰は賦課金に直結する大きな問題と</a:t>
              </a:r>
              <a:r>
                <a:rPr lang="ja-JP" altLang="en-US" sz="1400" dirty="0" err="1">
                  <a:latin typeface="+mn-ea"/>
                </a:rPr>
                <a:t>なっ</a:t>
              </a:r>
              <a:endParaRPr lang="en-US" altLang="ja-JP" sz="1400" dirty="0">
                <a:latin typeface="+mn-ea"/>
              </a:endParaRPr>
            </a:p>
            <a:p>
              <a:r>
                <a:rPr lang="ja-JP" altLang="en-US" sz="1400" dirty="0">
                  <a:latin typeface="+mn-ea"/>
                </a:rPr>
                <a:t>　 ており、河川水やダム・ため池を最大限効果的に利用する</a:t>
              </a:r>
              <a:endParaRPr lang="en-US" altLang="ja-JP" sz="1400" dirty="0">
                <a:latin typeface="+mn-ea"/>
              </a:endParaRPr>
            </a:p>
            <a:p>
              <a:r>
                <a:rPr lang="ja-JP" altLang="en-US" sz="1400" dirty="0">
                  <a:latin typeface="+mn-ea"/>
                </a:rPr>
                <a:t>　 ため、きめ細かな取水・配水操作を行い、夜間のポンプ圧</a:t>
              </a:r>
              <a:endParaRPr lang="en-US" altLang="ja-JP" sz="1400" dirty="0">
                <a:latin typeface="+mn-ea"/>
              </a:endParaRPr>
            </a:p>
            <a:p>
              <a:r>
                <a:rPr lang="en-US" altLang="ja-JP" sz="1400" dirty="0">
                  <a:latin typeface="+mn-ea"/>
                </a:rPr>
                <a:t>     </a:t>
              </a:r>
              <a:r>
                <a:rPr lang="ja-JP" altLang="en-US" sz="1400" dirty="0">
                  <a:latin typeface="+mn-ea"/>
                </a:rPr>
                <a:t>送による電気代の節減に取り組んでいる。</a:t>
              </a:r>
              <a:endParaRPr lang="en-US" altLang="ja-JP" sz="1400" dirty="0">
                <a:latin typeface="+mn-ea"/>
              </a:endParaRPr>
            </a:p>
            <a:p>
              <a:pPr>
                <a:lnSpc>
                  <a:spcPts val="1000"/>
                </a:lnSpc>
              </a:pPr>
              <a:endParaRPr lang="en-US" altLang="ja-JP" sz="1400" dirty="0">
                <a:latin typeface="+mn-ea"/>
              </a:endParaRPr>
            </a:p>
            <a:p>
              <a:r>
                <a:rPr lang="ja-JP" altLang="en-US" sz="1400" dirty="0">
                  <a:latin typeface="+mn-ea"/>
                </a:rPr>
                <a:t>２．太陽光発電事業を併せて行っている。</a:t>
              </a:r>
              <a:endParaRPr lang="en-US" altLang="ja-JP" sz="1400" dirty="0">
                <a:latin typeface="+mn-ea"/>
              </a:endParaRPr>
            </a:p>
          </p:txBody>
        </p:sp>
      </p:grpSp>
      <p:graphicFrame>
        <p:nvGraphicFramePr>
          <p:cNvPr id="2" name="表 1">
            <a:extLst>
              <a:ext uri="{FF2B5EF4-FFF2-40B4-BE49-F238E27FC236}">
                <a16:creationId xmlns:a16="http://schemas.microsoft.com/office/drawing/2014/main" id="{3406ACEA-1CD4-4083-94D3-FC86D641128B}"/>
              </a:ext>
            </a:extLst>
          </p:cNvPr>
          <p:cNvGraphicFramePr>
            <a:graphicFrameLocks noGrp="1"/>
          </p:cNvGraphicFramePr>
          <p:nvPr>
            <p:extLst>
              <p:ext uri="{D42A27DB-BD31-4B8C-83A1-F6EECF244321}">
                <p14:modId xmlns:p14="http://schemas.microsoft.com/office/powerpoint/2010/main" val="1393897650"/>
              </p:ext>
            </p:extLst>
          </p:nvPr>
        </p:nvGraphicFramePr>
        <p:xfrm>
          <a:off x="268448" y="3357809"/>
          <a:ext cx="8387338" cy="3117201"/>
        </p:xfrm>
        <a:graphic>
          <a:graphicData uri="http://schemas.openxmlformats.org/drawingml/2006/table">
            <a:tbl>
              <a:tblPr firstRow="1" bandRow="1">
                <a:tableStyleId>{5C22544A-7EE6-4342-B048-85BDC9FD1C3A}</a:tableStyleId>
              </a:tblPr>
              <a:tblGrid>
                <a:gridCol w="1593832">
                  <a:extLst>
                    <a:ext uri="{9D8B030D-6E8A-4147-A177-3AD203B41FA5}">
                      <a16:colId xmlns:a16="http://schemas.microsoft.com/office/drawing/2014/main" val="3809695371"/>
                    </a:ext>
                  </a:extLst>
                </a:gridCol>
                <a:gridCol w="2527665">
                  <a:extLst>
                    <a:ext uri="{9D8B030D-6E8A-4147-A177-3AD203B41FA5}">
                      <a16:colId xmlns:a16="http://schemas.microsoft.com/office/drawing/2014/main" val="2318094988"/>
                    </a:ext>
                  </a:extLst>
                </a:gridCol>
                <a:gridCol w="2107553">
                  <a:extLst>
                    <a:ext uri="{9D8B030D-6E8A-4147-A177-3AD203B41FA5}">
                      <a16:colId xmlns:a16="http://schemas.microsoft.com/office/drawing/2014/main" val="1571624126"/>
                    </a:ext>
                  </a:extLst>
                </a:gridCol>
                <a:gridCol w="2158288">
                  <a:extLst>
                    <a:ext uri="{9D8B030D-6E8A-4147-A177-3AD203B41FA5}">
                      <a16:colId xmlns:a16="http://schemas.microsoft.com/office/drawing/2014/main" val="3804715822"/>
                    </a:ext>
                  </a:extLst>
                </a:gridCol>
              </a:tblGrid>
              <a:tr h="368918">
                <a:tc>
                  <a:txBody>
                    <a:bodyPr/>
                    <a:lstStyle/>
                    <a:p>
                      <a:pPr algn="ctr"/>
                      <a:r>
                        <a:rPr kumimoji="1" lang="ja-JP" altLang="en-US" dirty="0"/>
                        <a:t>整理番号</a:t>
                      </a:r>
                    </a:p>
                  </a:txBody>
                  <a:tcPr anchor="ctr"/>
                </a:tc>
                <a:tc>
                  <a:txBody>
                    <a:bodyPr/>
                    <a:lstStyle/>
                    <a:p>
                      <a:pPr algn="ctr"/>
                      <a:r>
                        <a:rPr kumimoji="1" lang="ja-JP" altLang="en-US" dirty="0"/>
                        <a:t>指標名</a:t>
                      </a:r>
                    </a:p>
                  </a:txBody>
                  <a:tcPr anchor="ctr"/>
                </a:tc>
                <a:tc>
                  <a:txBody>
                    <a:bodyPr/>
                    <a:lstStyle/>
                    <a:p>
                      <a:pPr algn="ctr"/>
                      <a:r>
                        <a:rPr kumimoji="1" lang="ja-JP" altLang="en-US" dirty="0"/>
                        <a:t>参考値</a:t>
                      </a:r>
                      <a:r>
                        <a:rPr kumimoji="1" lang="en-US" altLang="ja-JP" dirty="0"/>
                        <a:t>(R4</a:t>
                      </a:r>
                      <a:r>
                        <a:rPr kumimoji="1" lang="ja-JP" altLang="en-US" dirty="0"/>
                        <a:t>水田大平均</a:t>
                      </a:r>
                      <a:r>
                        <a:rPr kumimoji="1" lang="en-US" altLang="ja-JP" dirty="0"/>
                        <a:t>)</a:t>
                      </a:r>
                      <a:endParaRPr kumimoji="1" lang="ja-JP" altLang="en-US" dirty="0"/>
                    </a:p>
                  </a:txBody>
                  <a:tcPr anchor="ctr"/>
                </a:tc>
                <a:tc>
                  <a:txBody>
                    <a:bodyPr/>
                    <a:lstStyle/>
                    <a:p>
                      <a:pPr algn="ctr"/>
                      <a:r>
                        <a:rPr kumimoji="1" lang="ja-JP" altLang="en-US" dirty="0"/>
                        <a:t>事例地区指標値（</a:t>
                      </a:r>
                      <a:r>
                        <a:rPr kumimoji="1" lang="en-US" altLang="ja-JP" dirty="0"/>
                        <a:t>R4</a:t>
                      </a:r>
                      <a:r>
                        <a:rPr kumimoji="1" lang="ja-JP" altLang="en-US" dirty="0"/>
                        <a:t>）</a:t>
                      </a:r>
                    </a:p>
                  </a:txBody>
                  <a:tcPr anchor="ctr"/>
                </a:tc>
                <a:extLst>
                  <a:ext uri="{0D108BD9-81ED-4DB2-BD59-A6C34878D82A}">
                    <a16:rowId xmlns:a16="http://schemas.microsoft.com/office/drawing/2014/main" val="1547306582"/>
                  </a:ext>
                </a:extLst>
              </a:tr>
              <a:tr h="344085">
                <a:tc>
                  <a:txBody>
                    <a:bodyPr/>
                    <a:lstStyle/>
                    <a:p>
                      <a:r>
                        <a:rPr kumimoji="1" lang="ja-JP" altLang="en-US" dirty="0"/>
                        <a:t>安全性－１</a:t>
                      </a:r>
                    </a:p>
                  </a:txBody>
                  <a:tcPr anchor="ctr"/>
                </a:tc>
                <a:tc>
                  <a:txBody>
                    <a:bodyPr/>
                    <a:lstStyle/>
                    <a:p>
                      <a:pPr algn="l"/>
                      <a:r>
                        <a:rPr kumimoji="1" lang="ja-JP" altLang="en-US" dirty="0"/>
                        <a:t>流動比率</a:t>
                      </a:r>
                    </a:p>
                  </a:txBody>
                  <a:tcPr anchor="ct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en-US" altLang="ja-JP" dirty="0"/>
                        <a:t>254.1%</a:t>
                      </a:r>
                      <a:endParaRPr kumimoji="1" lang="ja-JP" altLang="en-US" dirty="0"/>
                    </a:p>
                  </a:txBody>
                  <a:tcPr anchor="ctr"/>
                </a:tc>
                <a:tc>
                  <a:txBody>
                    <a:bodyPr/>
                    <a:lstStyle/>
                    <a:p>
                      <a:pPr algn="ctr"/>
                      <a:r>
                        <a:rPr kumimoji="1" lang="en-US" altLang="ja-JP" dirty="0"/>
                        <a:t>190.0%</a:t>
                      </a:r>
                      <a:endParaRPr kumimoji="1" lang="ja-JP" altLang="en-US" dirty="0"/>
                    </a:p>
                  </a:txBody>
                  <a:tcPr anchor="ctr"/>
                </a:tc>
                <a:extLst>
                  <a:ext uri="{0D108BD9-81ED-4DB2-BD59-A6C34878D82A}">
                    <a16:rowId xmlns:a16="http://schemas.microsoft.com/office/drawing/2014/main" val="2452789388"/>
                  </a:ext>
                </a:extLst>
              </a:tr>
              <a:tr h="332793">
                <a:tc>
                  <a:txBody>
                    <a:bodyPr/>
                    <a:lstStyle/>
                    <a:p>
                      <a:r>
                        <a:rPr kumimoji="1" lang="ja-JP" altLang="en-US" dirty="0"/>
                        <a:t>安全性－５</a:t>
                      </a:r>
                    </a:p>
                  </a:txBody>
                  <a:tcPr anchor="ctr"/>
                </a:tc>
                <a:tc>
                  <a:txBody>
                    <a:bodyPr/>
                    <a:lstStyle/>
                    <a:p>
                      <a:pPr algn="l"/>
                      <a:r>
                        <a:rPr kumimoji="1" lang="ja-JP" altLang="en-US" dirty="0"/>
                        <a:t>土地改良施設減価償却率</a:t>
                      </a:r>
                    </a:p>
                  </a:txBody>
                  <a:tcPr anchor="ct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en-US" altLang="ja-JP" dirty="0"/>
                        <a:t>79.2%</a:t>
                      </a:r>
                      <a:endParaRPr kumimoji="1" lang="ja-JP" altLang="en-US" dirty="0"/>
                    </a:p>
                  </a:txBody>
                  <a:tcPr anchor="ctr"/>
                </a:tc>
                <a:tc>
                  <a:txBody>
                    <a:bodyPr/>
                    <a:lstStyle/>
                    <a:p>
                      <a:pPr algn="ctr"/>
                      <a:r>
                        <a:rPr kumimoji="1" lang="en-US" altLang="ja-JP" dirty="0"/>
                        <a:t>67.7%</a:t>
                      </a:r>
                      <a:endParaRPr kumimoji="1" lang="ja-JP" altLang="en-US" dirty="0"/>
                    </a:p>
                  </a:txBody>
                  <a:tcPr anchor="ctr"/>
                </a:tc>
                <a:extLst>
                  <a:ext uri="{0D108BD9-81ED-4DB2-BD59-A6C34878D82A}">
                    <a16:rowId xmlns:a16="http://schemas.microsoft.com/office/drawing/2014/main" val="3831553135"/>
                  </a:ext>
                </a:extLst>
              </a:tr>
              <a:tr h="367521">
                <a:tc>
                  <a:txBody>
                    <a:bodyPr/>
                    <a:lstStyle/>
                    <a:p>
                      <a:r>
                        <a:rPr kumimoji="1" lang="ja-JP" altLang="en-US" dirty="0"/>
                        <a:t>安全性－</a:t>
                      </a:r>
                      <a:r>
                        <a:rPr kumimoji="1" lang="en-US" altLang="ja-JP" dirty="0"/>
                        <a:t>10</a:t>
                      </a:r>
                      <a:endParaRPr kumimoji="1" lang="ja-JP" altLang="en-US" dirty="0"/>
                    </a:p>
                  </a:txBody>
                  <a:tcPr anchor="ctr"/>
                </a:tc>
                <a:tc>
                  <a:txBody>
                    <a:bodyPr/>
                    <a:lstStyle/>
                    <a:p>
                      <a:pPr algn="l"/>
                      <a:r>
                        <a:rPr kumimoji="1" lang="ja-JP" altLang="en-US" dirty="0"/>
                        <a:t>施設更新積立資産保有比率</a:t>
                      </a:r>
                    </a:p>
                  </a:txBody>
                  <a:tcPr anchor="ctr"/>
                </a:tc>
                <a:tc>
                  <a:txBody>
                    <a:bodyPr/>
                    <a:lstStyle/>
                    <a:p>
                      <a:pPr algn="ctr"/>
                      <a:r>
                        <a:rPr kumimoji="1" lang="en-US" altLang="ja-JP" dirty="0"/>
                        <a:t>1.9%</a:t>
                      </a:r>
                      <a:endParaRPr kumimoji="1" lang="ja-JP" altLang="en-US" dirty="0"/>
                    </a:p>
                  </a:txBody>
                  <a:tcPr anchor="ctr"/>
                </a:tc>
                <a:tc>
                  <a:txBody>
                    <a:bodyPr/>
                    <a:lstStyle/>
                    <a:p>
                      <a:pPr algn="ctr"/>
                      <a:r>
                        <a:rPr kumimoji="1" lang="en-US" altLang="ja-JP" dirty="0"/>
                        <a:t>7.0%</a:t>
                      </a:r>
                      <a:endParaRPr kumimoji="1" lang="ja-JP" altLang="en-US" dirty="0"/>
                    </a:p>
                  </a:txBody>
                  <a:tcPr anchor="ctr"/>
                </a:tc>
                <a:extLst>
                  <a:ext uri="{0D108BD9-81ED-4DB2-BD59-A6C34878D82A}">
                    <a16:rowId xmlns:a16="http://schemas.microsoft.com/office/drawing/2014/main" val="1044326136"/>
                  </a:ext>
                </a:extLst>
              </a:tr>
              <a:tr h="356302">
                <a:tc>
                  <a:txBody>
                    <a:bodyPr/>
                    <a:lstStyle/>
                    <a:p>
                      <a:r>
                        <a:rPr kumimoji="1" lang="ja-JP" altLang="en-US" dirty="0"/>
                        <a:t>収支－１</a:t>
                      </a:r>
                    </a:p>
                  </a:txBody>
                  <a:tcPr anchor="ctr"/>
                </a:tc>
                <a:tc>
                  <a:txBody>
                    <a:bodyPr/>
                    <a:lstStyle/>
                    <a:p>
                      <a:pPr algn="l"/>
                      <a:r>
                        <a:rPr kumimoji="1" lang="ja-JP" altLang="en-US" dirty="0"/>
                        <a:t>賦課金納付率</a:t>
                      </a:r>
                    </a:p>
                  </a:txBody>
                  <a:tcPr anchor="ctr"/>
                </a:tc>
                <a:tc>
                  <a:txBody>
                    <a:bodyPr/>
                    <a:lstStyle/>
                    <a:p>
                      <a:pPr algn="ctr"/>
                      <a:r>
                        <a:rPr kumimoji="1" lang="en-US" altLang="ja-JP" dirty="0"/>
                        <a:t>99.1%</a:t>
                      </a:r>
                    </a:p>
                  </a:txBody>
                  <a:tcPr anchor="ctr"/>
                </a:tc>
                <a:tc>
                  <a:txBody>
                    <a:bodyPr/>
                    <a:lstStyle/>
                    <a:p>
                      <a:pPr algn="ctr"/>
                      <a:r>
                        <a:rPr kumimoji="1" lang="en-US" altLang="ja-JP" dirty="0"/>
                        <a:t>98.9%</a:t>
                      </a:r>
                      <a:endParaRPr kumimoji="1" lang="ja-JP" altLang="en-US" dirty="0"/>
                    </a:p>
                  </a:txBody>
                  <a:tcPr anchor="ctr"/>
                </a:tc>
                <a:extLst>
                  <a:ext uri="{0D108BD9-81ED-4DB2-BD59-A6C34878D82A}">
                    <a16:rowId xmlns:a16="http://schemas.microsoft.com/office/drawing/2014/main" val="1833250040"/>
                  </a:ext>
                </a:extLst>
              </a:tr>
              <a:tr h="359355">
                <a:tc>
                  <a:txBody>
                    <a:bodyPr/>
                    <a:lstStyle/>
                    <a:p>
                      <a:r>
                        <a:rPr kumimoji="1" lang="ja-JP" altLang="en-US" dirty="0"/>
                        <a:t>収支－３</a:t>
                      </a:r>
                    </a:p>
                  </a:txBody>
                  <a:tcPr anchor="ct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dirty="0"/>
                        <a:t>賦課金収入比率</a:t>
                      </a:r>
                    </a:p>
                  </a:txBody>
                  <a:tcPr anchor="ctr"/>
                </a:tc>
                <a:tc>
                  <a:txBody>
                    <a:bodyPr/>
                    <a:lstStyle/>
                    <a:p>
                      <a:pPr algn="ctr"/>
                      <a:r>
                        <a:rPr kumimoji="1" lang="en-US" altLang="ja-JP" dirty="0"/>
                        <a:t>24.7%</a:t>
                      </a:r>
                    </a:p>
                  </a:txBody>
                  <a:tcPr anchor="ctr"/>
                </a:tc>
                <a:tc>
                  <a:txBody>
                    <a:bodyPr/>
                    <a:lstStyle/>
                    <a:p>
                      <a:pPr algn="ctr"/>
                      <a:r>
                        <a:rPr kumimoji="1" lang="en-US" altLang="ja-JP" dirty="0"/>
                        <a:t>34.4%</a:t>
                      </a:r>
                      <a:endParaRPr kumimoji="1" lang="ja-JP" altLang="en-US" dirty="0"/>
                    </a:p>
                  </a:txBody>
                  <a:tcPr anchor="ctr"/>
                </a:tc>
                <a:extLst>
                  <a:ext uri="{0D108BD9-81ED-4DB2-BD59-A6C34878D82A}">
                    <a16:rowId xmlns:a16="http://schemas.microsoft.com/office/drawing/2014/main" val="4291564132"/>
                  </a:ext>
                </a:extLst>
              </a:tr>
              <a:tr h="334853">
                <a:tc>
                  <a:txBody>
                    <a:bodyPr/>
                    <a:lstStyle/>
                    <a:p>
                      <a:r>
                        <a:rPr kumimoji="1" lang="ja-JP" altLang="en-US" dirty="0"/>
                        <a:t>収支－４</a:t>
                      </a:r>
                    </a:p>
                  </a:txBody>
                  <a:tcPr anchor="ctr"/>
                </a:tc>
                <a:tc>
                  <a:txBody>
                    <a:bodyPr/>
                    <a:lstStyle/>
                    <a:p>
                      <a:pPr algn="l"/>
                      <a:r>
                        <a:rPr kumimoji="1" lang="ja-JP" altLang="en-US" dirty="0"/>
                        <a:t>補助金収入率</a:t>
                      </a:r>
                    </a:p>
                  </a:txBody>
                  <a:tcPr anchor="ctr"/>
                </a:tc>
                <a:tc>
                  <a:txBody>
                    <a:bodyPr/>
                    <a:lstStyle/>
                    <a:p>
                      <a:pPr algn="ctr"/>
                      <a:r>
                        <a:rPr kumimoji="1" lang="en-US" altLang="ja-JP" dirty="0"/>
                        <a:t>28.8</a:t>
                      </a:r>
                      <a:r>
                        <a:rPr kumimoji="1" lang="ja-JP" altLang="en-US" dirty="0"/>
                        <a:t>％</a:t>
                      </a:r>
                      <a:endParaRPr kumimoji="1" lang="en-US" altLang="ja-JP" dirty="0"/>
                    </a:p>
                  </a:txBody>
                  <a:tcPr anchor="ctr"/>
                </a:tc>
                <a:tc>
                  <a:txBody>
                    <a:bodyPr/>
                    <a:lstStyle/>
                    <a:p>
                      <a:pPr algn="ctr"/>
                      <a:r>
                        <a:rPr kumimoji="1" lang="en-US" altLang="ja-JP" dirty="0"/>
                        <a:t>39.3%</a:t>
                      </a:r>
                      <a:endParaRPr kumimoji="1" lang="ja-JP" altLang="en-US" dirty="0"/>
                    </a:p>
                  </a:txBody>
                  <a:tcPr anchor="ctr"/>
                </a:tc>
                <a:extLst>
                  <a:ext uri="{0D108BD9-81ED-4DB2-BD59-A6C34878D82A}">
                    <a16:rowId xmlns:a16="http://schemas.microsoft.com/office/drawing/2014/main" val="492495760"/>
                  </a:ext>
                </a:extLst>
              </a:tr>
              <a:tr h="326687">
                <a:tc>
                  <a:txBody>
                    <a:bodyPr/>
                    <a:lstStyle/>
                    <a:p>
                      <a:r>
                        <a:rPr kumimoji="1" lang="ja-JP" altLang="en-US" dirty="0"/>
                        <a:t>コスト－２</a:t>
                      </a:r>
                    </a:p>
                  </a:txBody>
                  <a:tcPr anchor="ctr"/>
                </a:tc>
                <a:tc>
                  <a:txBody>
                    <a:bodyPr/>
                    <a:lstStyle/>
                    <a:p>
                      <a:pPr algn="l"/>
                      <a:r>
                        <a:rPr kumimoji="1" lang="ja-JP" altLang="en-US" dirty="0"/>
                        <a:t>人件費比率</a:t>
                      </a:r>
                    </a:p>
                  </a:txBody>
                  <a:tcPr anchor="ctr"/>
                </a:tc>
                <a:tc>
                  <a:txBody>
                    <a:bodyPr/>
                    <a:lstStyle/>
                    <a:p>
                      <a:pPr algn="ctr"/>
                      <a:r>
                        <a:rPr kumimoji="1" lang="en-US" altLang="ja-JP" dirty="0"/>
                        <a:t>11.3%</a:t>
                      </a:r>
                    </a:p>
                  </a:txBody>
                  <a:tcPr anchor="ctr"/>
                </a:tc>
                <a:tc>
                  <a:txBody>
                    <a:bodyPr/>
                    <a:lstStyle/>
                    <a:p>
                      <a:pPr algn="ctr"/>
                      <a:r>
                        <a:rPr kumimoji="1" lang="en-US" altLang="ja-JP" dirty="0"/>
                        <a:t>5.6%</a:t>
                      </a:r>
                      <a:endParaRPr kumimoji="1" lang="ja-JP" altLang="en-US" dirty="0"/>
                    </a:p>
                  </a:txBody>
                  <a:tcPr anchor="ctr"/>
                </a:tc>
                <a:extLst>
                  <a:ext uri="{0D108BD9-81ED-4DB2-BD59-A6C34878D82A}">
                    <a16:rowId xmlns:a16="http://schemas.microsoft.com/office/drawing/2014/main" val="2331746010"/>
                  </a:ext>
                </a:extLst>
              </a:tr>
              <a:tr h="326687">
                <a:tc>
                  <a:txBody>
                    <a:bodyPr/>
                    <a:lstStyle/>
                    <a:p>
                      <a:r>
                        <a:rPr kumimoji="1" lang="ja-JP" altLang="en-US" dirty="0"/>
                        <a:t>コスト－３</a:t>
                      </a:r>
                    </a:p>
                  </a:txBody>
                  <a:tcPr anchor="ctr"/>
                </a:tc>
                <a:tc>
                  <a:txBody>
                    <a:bodyPr/>
                    <a:lstStyle/>
                    <a:p>
                      <a:pPr algn="l"/>
                      <a:r>
                        <a:rPr kumimoji="1" lang="ja-JP" altLang="en-US" dirty="0"/>
                        <a:t>維持管理費比率</a:t>
                      </a:r>
                    </a:p>
                  </a:txBody>
                  <a:tcPr anchor="ctr"/>
                </a:tc>
                <a:tc>
                  <a:txBody>
                    <a:bodyPr/>
                    <a:lstStyle/>
                    <a:p>
                      <a:pPr algn="ctr"/>
                      <a:r>
                        <a:rPr kumimoji="1" lang="en-US" altLang="ja-JP" dirty="0"/>
                        <a:t>14.3%</a:t>
                      </a:r>
                    </a:p>
                  </a:txBody>
                  <a:tcPr anchor="ctr"/>
                </a:tc>
                <a:tc>
                  <a:txBody>
                    <a:bodyPr/>
                    <a:lstStyle/>
                    <a:p>
                      <a:pPr algn="ctr"/>
                      <a:r>
                        <a:rPr kumimoji="1" lang="en-US" altLang="ja-JP" dirty="0"/>
                        <a:t>38.8%</a:t>
                      </a:r>
                      <a:endParaRPr kumimoji="1" lang="ja-JP" altLang="en-US" dirty="0"/>
                    </a:p>
                  </a:txBody>
                  <a:tcPr anchor="ctr"/>
                </a:tc>
                <a:extLst>
                  <a:ext uri="{0D108BD9-81ED-4DB2-BD59-A6C34878D82A}">
                    <a16:rowId xmlns:a16="http://schemas.microsoft.com/office/drawing/2014/main" val="2426605592"/>
                  </a:ext>
                </a:extLst>
              </a:tr>
            </a:tbl>
          </a:graphicData>
        </a:graphic>
      </p:graphicFrame>
      <p:sp>
        <p:nvSpPr>
          <p:cNvPr id="4" name="正方形/長方形 3">
            <a:extLst>
              <a:ext uri="{FF2B5EF4-FFF2-40B4-BE49-F238E27FC236}">
                <a16:creationId xmlns:a16="http://schemas.microsoft.com/office/drawing/2014/main" id="{7A42C006-F20C-416C-BEF0-7CAFE8C1D4FA}"/>
              </a:ext>
            </a:extLst>
          </p:cNvPr>
          <p:cNvSpPr/>
          <p:nvPr/>
        </p:nvSpPr>
        <p:spPr>
          <a:xfrm>
            <a:off x="6494352" y="3357809"/>
            <a:ext cx="2161434" cy="3117201"/>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5" name="グループ化 4">
            <a:extLst>
              <a:ext uri="{FF2B5EF4-FFF2-40B4-BE49-F238E27FC236}">
                <a16:creationId xmlns:a16="http://schemas.microsoft.com/office/drawing/2014/main" id="{62935F4A-4D72-4A08-9E3F-BE92D18404F1}"/>
              </a:ext>
            </a:extLst>
          </p:cNvPr>
          <p:cNvGrpSpPr/>
          <p:nvPr/>
        </p:nvGrpSpPr>
        <p:grpSpPr>
          <a:xfrm>
            <a:off x="227075" y="825793"/>
            <a:ext cx="3439269" cy="2091758"/>
            <a:chOff x="201981" y="961506"/>
            <a:chExt cx="3439269" cy="2091758"/>
          </a:xfrm>
        </p:grpSpPr>
        <p:sp>
          <p:nvSpPr>
            <p:cNvPr id="8" name="四角形: 角を丸くする 7">
              <a:extLst>
                <a:ext uri="{FF2B5EF4-FFF2-40B4-BE49-F238E27FC236}">
                  <a16:creationId xmlns:a16="http://schemas.microsoft.com/office/drawing/2014/main" id="{6F1672A1-0E73-49CD-A287-2E26B14DDB49}"/>
                </a:ext>
              </a:extLst>
            </p:cNvPr>
            <p:cNvSpPr/>
            <p:nvPr/>
          </p:nvSpPr>
          <p:spPr>
            <a:xfrm>
              <a:off x="201981" y="961506"/>
              <a:ext cx="3439269" cy="2091758"/>
            </a:xfrm>
            <a:prstGeom prst="roundRect">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46"/>
            </a:p>
          </p:txBody>
        </p:sp>
        <p:sp>
          <p:nvSpPr>
            <p:cNvPr id="9" name="テキスト ボックス 8">
              <a:extLst>
                <a:ext uri="{FF2B5EF4-FFF2-40B4-BE49-F238E27FC236}">
                  <a16:creationId xmlns:a16="http://schemas.microsoft.com/office/drawing/2014/main" id="{0489FD73-DAB1-476B-9DE3-736F774CF470}"/>
                </a:ext>
              </a:extLst>
            </p:cNvPr>
            <p:cNvSpPr txBox="1"/>
            <p:nvPr/>
          </p:nvSpPr>
          <p:spPr>
            <a:xfrm>
              <a:off x="340048" y="1023763"/>
              <a:ext cx="1326068" cy="369332"/>
            </a:xfrm>
            <a:prstGeom prst="rect">
              <a:avLst/>
            </a:prstGeom>
            <a:noFill/>
          </p:spPr>
          <p:txBody>
            <a:bodyPr wrap="square" rtlCol="0">
              <a:spAutoFit/>
            </a:bodyPr>
            <a:lstStyle/>
            <a:p>
              <a:r>
                <a:rPr kumimoji="1" lang="ja-JP" altLang="en-US" b="1" dirty="0">
                  <a:highlight>
                    <a:srgbClr val="FFFF00"/>
                  </a:highlight>
                  <a:latin typeface="Meiryo UI" panose="020B0604030504040204" pitchFamily="50" charset="-128"/>
                  <a:ea typeface="Meiryo UI" panose="020B0604030504040204" pitchFamily="50" charset="-128"/>
                </a:rPr>
                <a:t>地区概要</a:t>
              </a:r>
            </a:p>
          </p:txBody>
        </p:sp>
        <p:sp>
          <p:nvSpPr>
            <p:cNvPr id="17" name="テキスト ボックス 16">
              <a:extLst>
                <a:ext uri="{FF2B5EF4-FFF2-40B4-BE49-F238E27FC236}">
                  <a16:creationId xmlns:a16="http://schemas.microsoft.com/office/drawing/2014/main" id="{3E4A951F-88FF-477D-8CC7-D631166F7181}"/>
                </a:ext>
              </a:extLst>
            </p:cNvPr>
            <p:cNvSpPr txBox="1"/>
            <p:nvPr/>
          </p:nvSpPr>
          <p:spPr>
            <a:xfrm>
              <a:off x="340048" y="1366729"/>
              <a:ext cx="3226347" cy="1600438"/>
            </a:xfrm>
            <a:prstGeom prst="rect">
              <a:avLst/>
            </a:prstGeom>
            <a:noFill/>
          </p:spPr>
          <p:txBody>
            <a:bodyPr wrap="square" rtlCol="0">
              <a:spAutoFit/>
            </a:bodyPr>
            <a:lstStyle/>
            <a:p>
              <a:r>
                <a:rPr kumimoji="1" lang="ja-JP" altLang="en-US" sz="1400" dirty="0">
                  <a:latin typeface="+mn-ea"/>
                </a:rPr>
                <a:t>地区面積：</a:t>
              </a:r>
              <a:r>
                <a:rPr kumimoji="1" lang="en-US" altLang="ja-JP" sz="1400" dirty="0">
                  <a:latin typeface="+mn-ea"/>
                </a:rPr>
                <a:t>4,800ha</a:t>
              </a:r>
            </a:p>
            <a:p>
              <a:r>
                <a:rPr lang="ja-JP" altLang="en-US" sz="1400" dirty="0">
                  <a:latin typeface="+mn-ea"/>
                </a:rPr>
                <a:t>組合員数：</a:t>
              </a:r>
              <a:r>
                <a:rPr lang="en-US" altLang="ja-JP" sz="1400" dirty="0">
                  <a:latin typeface="+mn-ea"/>
                </a:rPr>
                <a:t>3,600</a:t>
              </a:r>
              <a:r>
                <a:rPr lang="ja-JP" altLang="en-US" sz="1400" dirty="0">
                  <a:latin typeface="+mn-ea"/>
                </a:rPr>
                <a:t>人</a:t>
              </a:r>
              <a:endParaRPr lang="en-US" altLang="ja-JP" sz="1400" dirty="0">
                <a:latin typeface="+mn-ea"/>
              </a:endParaRPr>
            </a:p>
            <a:p>
              <a:r>
                <a:rPr lang="ja-JP" altLang="en-US" sz="1400" dirty="0">
                  <a:latin typeface="+mn-ea"/>
                </a:rPr>
                <a:t>職員数：</a:t>
              </a:r>
              <a:r>
                <a:rPr lang="en-US" altLang="ja-JP" sz="1400" dirty="0">
                  <a:latin typeface="+mn-ea"/>
                </a:rPr>
                <a:t>25</a:t>
              </a:r>
              <a:r>
                <a:rPr lang="ja-JP" altLang="en-US" sz="1400" dirty="0">
                  <a:latin typeface="+mn-ea"/>
                </a:rPr>
                <a:t>人</a:t>
              </a:r>
              <a:endParaRPr lang="en-US" altLang="ja-JP" sz="1400" dirty="0">
                <a:latin typeface="+mn-ea"/>
              </a:endParaRPr>
            </a:p>
            <a:p>
              <a:r>
                <a:rPr kumimoji="1" lang="ja-JP" altLang="en-US" sz="1400" dirty="0">
                  <a:latin typeface="+mn-ea"/>
                </a:rPr>
                <a:t>農業地域類型：中間農業地域</a:t>
              </a:r>
              <a:endParaRPr kumimoji="1" lang="en-US" altLang="ja-JP" sz="1400" dirty="0">
                <a:latin typeface="+mn-ea"/>
              </a:endParaRPr>
            </a:p>
            <a:p>
              <a:r>
                <a:rPr kumimoji="1" lang="ja-JP" altLang="en-US" sz="1400" dirty="0">
                  <a:latin typeface="+mn-ea"/>
                </a:rPr>
                <a:t>取水形態区分：自然取水、ポンプ揚水</a:t>
              </a:r>
              <a:endParaRPr kumimoji="1" lang="en-US" altLang="ja-JP" sz="1400" dirty="0">
                <a:latin typeface="+mn-ea"/>
              </a:endParaRPr>
            </a:p>
            <a:p>
              <a:r>
                <a:rPr lang="ja-JP" altLang="en-US" sz="1400" dirty="0">
                  <a:latin typeface="+mn-ea"/>
                </a:rPr>
                <a:t>排水形態区分：自然排水</a:t>
              </a:r>
              <a:endParaRPr lang="en-US" altLang="ja-JP" sz="1400" dirty="0">
                <a:latin typeface="+mn-ea"/>
              </a:endParaRPr>
            </a:p>
            <a:p>
              <a:r>
                <a:rPr kumimoji="1" lang="ja-JP" altLang="en-US" sz="1400" dirty="0">
                  <a:latin typeface="+mn-ea"/>
                </a:rPr>
                <a:t>事業関連区分：国営事業関連型</a:t>
              </a:r>
              <a:endParaRPr kumimoji="1" lang="ja-JP" altLang="en-US" sz="1400" dirty="0">
                <a:ea typeface="Meiryo UI" panose="020B0604030504040204" pitchFamily="50" charset="-128"/>
              </a:endParaRPr>
            </a:p>
          </p:txBody>
        </p:sp>
      </p:grpSp>
      <p:sp>
        <p:nvSpPr>
          <p:cNvPr id="7" name="スライド番号プレースホルダー 6">
            <a:extLst>
              <a:ext uri="{FF2B5EF4-FFF2-40B4-BE49-F238E27FC236}">
                <a16:creationId xmlns:a16="http://schemas.microsoft.com/office/drawing/2014/main" id="{350D39EC-4A98-47B5-898A-01FE616AD4AB}"/>
              </a:ext>
            </a:extLst>
          </p:cNvPr>
          <p:cNvSpPr>
            <a:spLocks noGrp="1"/>
          </p:cNvSpPr>
          <p:nvPr>
            <p:ph type="sldNum" sz="quarter" idx="12"/>
          </p:nvPr>
        </p:nvSpPr>
        <p:spPr/>
        <p:txBody>
          <a:bodyPr/>
          <a:lstStyle/>
          <a:p>
            <a:fld id="{D0493EAD-98C2-43FC-AC56-FA71A07A685E}" type="slidenum">
              <a:rPr kumimoji="1" lang="ja-JP" altLang="en-US" smtClean="0"/>
              <a:t>32</a:t>
            </a:fld>
            <a:endParaRPr kumimoji="1" lang="ja-JP" altLang="en-US"/>
          </a:p>
        </p:txBody>
      </p:sp>
    </p:spTree>
    <p:extLst>
      <p:ext uri="{BB962C8B-B14F-4D97-AF65-F5344CB8AC3E}">
        <p14:creationId xmlns:p14="http://schemas.microsoft.com/office/powerpoint/2010/main" val="334474014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四角形: 角を丸くする 1">
            <a:extLst>
              <a:ext uri="{FF2B5EF4-FFF2-40B4-BE49-F238E27FC236}">
                <a16:creationId xmlns:a16="http://schemas.microsoft.com/office/drawing/2014/main" id="{3AEC31FC-9E5C-4C5D-A218-D8AA82532499}"/>
              </a:ext>
            </a:extLst>
          </p:cNvPr>
          <p:cNvSpPr/>
          <p:nvPr/>
        </p:nvSpPr>
        <p:spPr>
          <a:xfrm>
            <a:off x="116958" y="170120"/>
            <a:ext cx="8841448" cy="6581553"/>
          </a:xfrm>
          <a:prstGeom prst="roundRect">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46"/>
          </a:p>
        </p:txBody>
      </p:sp>
      <p:sp>
        <p:nvSpPr>
          <p:cNvPr id="3" name="テキスト ボックス 2">
            <a:extLst>
              <a:ext uri="{FF2B5EF4-FFF2-40B4-BE49-F238E27FC236}">
                <a16:creationId xmlns:a16="http://schemas.microsoft.com/office/drawing/2014/main" id="{2F87A286-323C-4201-A289-1A5FD4869441}"/>
              </a:ext>
            </a:extLst>
          </p:cNvPr>
          <p:cNvSpPr txBox="1"/>
          <p:nvPr/>
        </p:nvSpPr>
        <p:spPr>
          <a:xfrm>
            <a:off x="3123790" y="400903"/>
            <a:ext cx="2572335" cy="369332"/>
          </a:xfrm>
          <a:prstGeom prst="rect">
            <a:avLst/>
          </a:prstGeom>
          <a:solidFill>
            <a:schemeClr val="accent2"/>
          </a:solidFill>
        </p:spPr>
        <p:txBody>
          <a:bodyPr wrap="square" rtlCol="0">
            <a:spAutoFit/>
          </a:bodyPr>
          <a:lstStyle/>
          <a:p>
            <a:r>
              <a:rPr kumimoji="1" lang="ja-JP" altLang="en-US" b="1" dirty="0">
                <a:solidFill>
                  <a:schemeClr val="bg1"/>
                </a:solidFill>
                <a:latin typeface="Meiryo UI" panose="020B0604030504040204" pitchFamily="50" charset="-128"/>
                <a:ea typeface="Meiryo UI" panose="020B0604030504040204" pitchFamily="50" charset="-128"/>
              </a:rPr>
              <a:t>　　財 務 分 析 結 果</a:t>
            </a:r>
          </a:p>
        </p:txBody>
      </p:sp>
      <p:sp>
        <p:nvSpPr>
          <p:cNvPr id="6" name="正方形/長方形 5">
            <a:extLst>
              <a:ext uri="{FF2B5EF4-FFF2-40B4-BE49-F238E27FC236}">
                <a16:creationId xmlns:a16="http://schemas.microsoft.com/office/drawing/2014/main" id="{D63D61C3-1355-4E45-8F94-D6190DBE041E}"/>
              </a:ext>
            </a:extLst>
          </p:cNvPr>
          <p:cNvSpPr/>
          <p:nvPr/>
        </p:nvSpPr>
        <p:spPr>
          <a:xfrm>
            <a:off x="244548" y="1001018"/>
            <a:ext cx="8586267" cy="5214248"/>
          </a:xfrm>
          <a:prstGeom prst="rect">
            <a:avLst/>
          </a:prstGeom>
        </p:spPr>
        <p:txBody>
          <a:bodyPr wrap="square">
            <a:spAutoFit/>
          </a:bodyPr>
          <a:lstStyle/>
          <a:p>
            <a:r>
              <a:rPr lang="ja-JP" altLang="en-US" b="1" dirty="0">
                <a:highlight>
                  <a:srgbClr val="FFFF00"/>
                </a:highlight>
                <a:latin typeface="Meiryo UI" panose="020B0604030504040204" pitchFamily="50" charset="-128"/>
                <a:ea typeface="Meiryo UI" panose="020B0604030504040204" pitchFamily="50" charset="-128"/>
              </a:rPr>
              <a:t>１．土地改良施設の機能保全事業の影響</a:t>
            </a:r>
            <a:endParaRPr lang="en-US" altLang="ja-JP" b="1" dirty="0">
              <a:highlight>
                <a:srgbClr val="FFFF00"/>
              </a:highlight>
              <a:latin typeface="Meiryo UI" panose="020B0604030504040204" pitchFamily="50" charset="-128"/>
              <a:ea typeface="Meiryo UI" panose="020B0604030504040204" pitchFamily="50" charset="-128"/>
            </a:endParaRPr>
          </a:p>
          <a:p>
            <a:pPr>
              <a:lnSpc>
                <a:spcPts val="1000"/>
              </a:lnSpc>
            </a:pPr>
            <a:endParaRPr lang="en-US" altLang="ja-JP" sz="1400" dirty="0">
              <a:latin typeface="+mn-ea"/>
            </a:endParaRPr>
          </a:p>
          <a:p>
            <a:pPr>
              <a:lnSpc>
                <a:spcPts val="1600"/>
              </a:lnSpc>
            </a:pPr>
            <a:r>
              <a:rPr lang="ja-JP" altLang="en-US" sz="1400" dirty="0">
                <a:latin typeface="+mn-ea"/>
              </a:rPr>
              <a:t>　安全性－５「土地改良施設減価償却率」は</a:t>
            </a:r>
            <a:r>
              <a:rPr lang="en-US" altLang="ja-JP" sz="1400" dirty="0">
                <a:latin typeface="+mn-ea"/>
              </a:rPr>
              <a:t>67.7%</a:t>
            </a:r>
            <a:r>
              <a:rPr lang="ja-JP" altLang="en-US" sz="1400" dirty="0">
                <a:latin typeface="+mn-ea"/>
              </a:rPr>
              <a:t>であるが、土地改良施設の機能保全工事を実施しているため、本比率は低下してくるものと思われる。</a:t>
            </a:r>
            <a:endParaRPr lang="en-US" altLang="ja-JP" b="1" dirty="0">
              <a:highlight>
                <a:srgbClr val="FFFF00"/>
              </a:highlight>
              <a:latin typeface="Meiryo UI" panose="020B0604030504040204" pitchFamily="50" charset="-128"/>
              <a:ea typeface="Meiryo UI" panose="020B0604030504040204" pitchFamily="50" charset="-128"/>
            </a:endParaRPr>
          </a:p>
          <a:p>
            <a:pPr>
              <a:lnSpc>
                <a:spcPts val="1300"/>
              </a:lnSpc>
            </a:pPr>
            <a:endParaRPr lang="en-US" altLang="ja-JP" b="1" dirty="0">
              <a:highlight>
                <a:srgbClr val="FFFF00"/>
              </a:highlight>
              <a:latin typeface="Meiryo UI" panose="020B0604030504040204" pitchFamily="50" charset="-128"/>
              <a:ea typeface="Meiryo UI" panose="020B0604030504040204" pitchFamily="50" charset="-128"/>
            </a:endParaRPr>
          </a:p>
          <a:p>
            <a:r>
              <a:rPr lang="ja-JP" altLang="en-US" b="1" dirty="0">
                <a:highlight>
                  <a:srgbClr val="FFFF00"/>
                </a:highlight>
                <a:latin typeface="Meiryo UI" panose="020B0604030504040204" pitchFamily="50" charset="-128"/>
                <a:ea typeface="Meiryo UI" panose="020B0604030504040204" pitchFamily="50" charset="-128"/>
              </a:rPr>
              <a:t>２．県からの助成金を積立金へ</a:t>
            </a:r>
            <a:endParaRPr lang="en-US" altLang="ja-JP" b="1" dirty="0">
              <a:highlight>
                <a:srgbClr val="FFFF00"/>
              </a:highlight>
              <a:latin typeface="Meiryo UI" panose="020B0604030504040204" pitchFamily="50" charset="-128"/>
              <a:ea typeface="Meiryo UI" panose="020B0604030504040204" pitchFamily="50" charset="-128"/>
            </a:endParaRPr>
          </a:p>
          <a:p>
            <a:pPr>
              <a:lnSpc>
                <a:spcPts val="1000"/>
              </a:lnSpc>
            </a:pPr>
            <a:r>
              <a:rPr lang="ja-JP" altLang="en-US" sz="1400" dirty="0">
                <a:latin typeface="+mn-ea"/>
              </a:rPr>
              <a:t>　</a:t>
            </a:r>
            <a:endParaRPr lang="en-US" altLang="ja-JP" sz="1400" dirty="0">
              <a:latin typeface="+mn-ea"/>
            </a:endParaRPr>
          </a:p>
          <a:p>
            <a:pPr>
              <a:lnSpc>
                <a:spcPts val="1500"/>
              </a:lnSpc>
            </a:pPr>
            <a:r>
              <a:rPr lang="ja-JP" altLang="en-US" sz="1400" dirty="0">
                <a:latin typeface="+mn-ea"/>
              </a:rPr>
              <a:t>　経常収入に占める補助金収入率は３分の</a:t>
            </a:r>
            <a:r>
              <a:rPr lang="en-US" altLang="ja-JP" sz="1400" dirty="0">
                <a:latin typeface="+mn-ea"/>
              </a:rPr>
              <a:t>1</a:t>
            </a:r>
            <a:r>
              <a:rPr lang="ja-JP" altLang="en-US" sz="1400" dirty="0">
                <a:latin typeface="+mn-ea"/>
              </a:rPr>
              <a:t>程度だが、</a:t>
            </a:r>
            <a:r>
              <a:rPr lang="en-US" altLang="ja-JP" sz="1400" dirty="0">
                <a:latin typeface="+mn-ea"/>
              </a:rPr>
              <a:t>R4</a:t>
            </a:r>
            <a:r>
              <a:rPr lang="ja-JP" altLang="en-US" sz="1400" dirty="0">
                <a:latin typeface="+mn-ea"/>
              </a:rPr>
              <a:t>年度においては賦課金よりも比率が高い状況である。これはすでに支払い済みの国営事業償還金に対する県償還助成（</a:t>
            </a:r>
            <a:r>
              <a:rPr lang="en-US" altLang="ja-JP" sz="1400" dirty="0">
                <a:latin typeface="+mn-ea"/>
              </a:rPr>
              <a:t>R5</a:t>
            </a:r>
            <a:r>
              <a:rPr lang="ja-JP" altLang="en-US" sz="1400" dirty="0">
                <a:latin typeface="+mn-ea"/>
              </a:rPr>
              <a:t>年度終了）が影響しており、この助成金は全て特定資産の積立資産として積み立てている。</a:t>
            </a:r>
            <a:endParaRPr lang="en-US" altLang="ja-JP" sz="1400" dirty="0">
              <a:latin typeface="+mn-ea"/>
            </a:endParaRPr>
          </a:p>
          <a:p>
            <a:pPr>
              <a:lnSpc>
                <a:spcPts val="1500"/>
              </a:lnSpc>
            </a:pPr>
            <a:endParaRPr lang="en-US" altLang="ja-JP" dirty="0">
              <a:latin typeface="Meiryo UI" panose="020B0604030504040204" pitchFamily="50" charset="-128"/>
              <a:ea typeface="Meiryo UI" panose="020B0604030504040204" pitchFamily="50" charset="-128"/>
            </a:endParaRPr>
          </a:p>
          <a:p>
            <a:r>
              <a:rPr lang="ja-JP" altLang="en-US" b="1" dirty="0">
                <a:highlight>
                  <a:srgbClr val="FFFF00"/>
                </a:highlight>
                <a:latin typeface="Meiryo UI" panose="020B0604030504040204" pitchFamily="50" charset="-128"/>
                <a:ea typeface="Meiryo UI" panose="020B0604030504040204" pitchFamily="50" charset="-128"/>
              </a:rPr>
              <a:t>３．維持管理費に対する備え</a:t>
            </a:r>
            <a:endParaRPr lang="en-US" altLang="ja-JP" b="1" dirty="0">
              <a:highlight>
                <a:srgbClr val="FFFF00"/>
              </a:highlight>
              <a:latin typeface="Meiryo UI" panose="020B0604030504040204" pitchFamily="50" charset="-128"/>
              <a:ea typeface="Meiryo UI" panose="020B0604030504040204" pitchFamily="50" charset="-128"/>
            </a:endParaRPr>
          </a:p>
          <a:p>
            <a:pPr>
              <a:lnSpc>
                <a:spcPts val="1000"/>
              </a:lnSpc>
            </a:pPr>
            <a:endParaRPr lang="en-US" altLang="ja-JP" sz="1400" b="1" dirty="0">
              <a:highlight>
                <a:srgbClr val="FFFF00"/>
              </a:highlight>
              <a:latin typeface="Meiryo UI" panose="020B0604030504040204" pitchFamily="50" charset="-128"/>
              <a:ea typeface="Meiryo UI" panose="020B0604030504040204" pitchFamily="50" charset="-128"/>
            </a:endParaRPr>
          </a:p>
          <a:p>
            <a:r>
              <a:rPr lang="ja-JP" altLang="en-US" sz="1400" dirty="0">
                <a:latin typeface="+mn-ea"/>
              </a:rPr>
              <a:t>　土地改良区の地域柄、ポンプを使用した取水のため、電力料金が維持管理費の大半を占めている状況である。現在は電力料金の高騰対策として補助金収入が充てられているが、補助金収入がないときの財務運営の安定について検証が必要である。</a:t>
            </a:r>
            <a:endParaRPr lang="en-US" altLang="ja-JP" sz="1400" dirty="0">
              <a:latin typeface="+mn-ea"/>
            </a:endParaRPr>
          </a:p>
          <a:p>
            <a:endParaRPr lang="en-US" altLang="ja-JP" sz="1400" b="1" dirty="0">
              <a:latin typeface="+mn-ea"/>
              <a:ea typeface="Meiryo UI" panose="020B0604030504040204" pitchFamily="50" charset="-128"/>
            </a:endParaRPr>
          </a:p>
          <a:p>
            <a:r>
              <a:rPr lang="ja-JP" altLang="en-US" b="1" dirty="0">
                <a:highlight>
                  <a:srgbClr val="FFFF00"/>
                </a:highlight>
                <a:latin typeface="Meiryo UI" panose="020B0604030504040204" pitchFamily="50" charset="-128"/>
                <a:ea typeface="Meiryo UI" panose="020B0604030504040204" pitchFamily="50" charset="-128"/>
              </a:rPr>
              <a:t>４．新しい財源を得るための多角的な検討</a:t>
            </a:r>
            <a:endParaRPr lang="en-US" altLang="ja-JP" b="1" dirty="0">
              <a:highlight>
                <a:srgbClr val="FFFF00"/>
              </a:highlight>
              <a:latin typeface="Meiryo UI" panose="020B0604030504040204" pitchFamily="50" charset="-128"/>
              <a:ea typeface="Meiryo UI" panose="020B0604030504040204" pitchFamily="50" charset="-128"/>
            </a:endParaRPr>
          </a:p>
          <a:p>
            <a:pPr>
              <a:lnSpc>
                <a:spcPts val="1000"/>
              </a:lnSpc>
            </a:pPr>
            <a:endParaRPr lang="en-US" altLang="ja-JP" sz="1400" b="1" dirty="0">
              <a:latin typeface="+mn-ea"/>
              <a:ea typeface="Meiryo UI" panose="020B0604030504040204" pitchFamily="50" charset="-128"/>
            </a:endParaRPr>
          </a:p>
          <a:p>
            <a:r>
              <a:rPr lang="ja-JP" altLang="en-US" sz="1400" dirty="0">
                <a:latin typeface="+mn-ea"/>
              </a:rPr>
              <a:t>　土地改良区の運営を安定的に継続していくためには現在の支出をどのように抑えるかに加え、新たな収入源の検討が必要である。本地区では長期的な視点で職員の採用計画を立てており、有資格者（電気主任技術者等）に成長してくれる人材確保・後継者の育成に力を入れている。また、電力料等の維持管理費の支出に対応するためにも、新たな収入源の検討として、ため池に太陽光発電施設を設置すること又は業者への貸与により施設の他目的利用収入の見込みがあるのか、ホームページを使用した広告収入の見込みがあるのか等、多角的に検討することを進めている。</a:t>
            </a:r>
            <a:endParaRPr lang="en-US" altLang="ja-JP" sz="1400" dirty="0">
              <a:latin typeface="+mn-ea"/>
            </a:endParaRPr>
          </a:p>
        </p:txBody>
      </p:sp>
      <p:sp>
        <p:nvSpPr>
          <p:cNvPr id="7" name="スライド番号プレースホルダー 6">
            <a:extLst>
              <a:ext uri="{FF2B5EF4-FFF2-40B4-BE49-F238E27FC236}">
                <a16:creationId xmlns:a16="http://schemas.microsoft.com/office/drawing/2014/main" id="{B22E41DB-6755-4A03-9C5A-FDE776D13805}"/>
              </a:ext>
            </a:extLst>
          </p:cNvPr>
          <p:cNvSpPr>
            <a:spLocks noGrp="1"/>
          </p:cNvSpPr>
          <p:nvPr>
            <p:ph type="sldNum" sz="quarter" idx="12"/>
          </p:nvPr>
        </p:nvSpPr>
        <p:spPr/>
        <p:txBody>
          <a:bodyPr/>
          <a:lstStyle/>
          <a:p>
            <a:fld id="{D0493EAD-98C2-43FC-AC56-FA71A07A685E}" type="slidenum">
              <a:rPr kumimoji="1" lang="ja-JP" altLang="en-US" smtClean="0"/>
              <a:t>33</a:t>
            </a:fld>
            <a:endParaRPr kumimoji="1" lang="ja-JP" altLang="en-US"/>
          </a:p>
        </p:txBody>
      </p:sp>
    </p:spTree>
    <p:extLst>
      <p:ext uri="{BB962C8B-B14F-4D97-AF65-F5344CB8AC3E}">
        <p14:creationId xmlns:p14="http://schemas.microsoft.com/office/powerpoint/2010/main" val="368509153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3" name="テキスト ボックス 12">
            <a:extLst>
              <a:ext uri="{FF2B5EF4-FFF2-40B4-BE49-F238E27FC236}">
                <a16:creationId xmlns:a16="http://schemas.microsoft.com/office/drawing/2014/main" id="{F075AC89-5EA3-4EEF-A25A-706E7D5C368A}"/>
              </a:ext>
            </a:extLst>
          </p:cNvPr>
          <p:cNvSpPr txBox="1"/>
          <p:nvPr/>
        </p:nvSpPr>
        <p:spPr>
          <a:xfrm>
            <a:off x="286923" y="2822966"/>
            <a:ext cx="3180406" cy="369332"/>
          </a:xfrm>
          <a:prstGeom prst="rect">
            <a:avLst/>
          </a:prstGeom>
          <a:noFill/>
        </p:spPr>
        <p:txBody>
          <a:bodyPr wrap="square" rtlCol="0">
            <a:spAutoFit/>
          </a:bodyPr>
          <a:lstStyle/>
          <a:p>
            <a:r>
              <a:rPr kumimoji="1" lang="ja-JP" altLang="en-US" b="1" dirty="0">
                <a:highlight>
                  <a:srgbClr val="FFFF00"/>
                </a:highlight>
                <a:latin typeface="Meiryo UI" panose="020B0604030504040204" pitchFamily="50" charset="-128"/>
                <a:ea typeface="Meiryo UI" panose="020B0604030504040204" pitchFamily="50" charset="-128"/>
              </a:rPr>
              <a:t>指標結果</a:t>
            </a:r>
            <a:r>
              <a:rPr kumimoji="1" lang="ja-JP" altLang="en-US" sz="1400" dirty="0">
                <a:highlight>
                  <a:srgbClr val="FFFF00"/>
                </a:highlight>
                <a:latin typeface="Meiryo UI" panose="020B0604030504040204" pitchFamily="50" charset="-128"/>
                <a:ea typeface="Meiryo UI" panose="020B0604030504040204" pitchFamily="50" charset="-128"/>
              </a:rPr>
              <a:t>（</a:t>
            </a:r>
            <a:r>
              <a:rPr kumimoji="1" lang="en-US" altLang="ja-JP" sz="1400" dirty="0">
                <a:highlight>
                  <a:srgbClr val="FFFF00"/>
                </a:highlight>
                <a:latin typeface="Meiryo UI" panose="020B0604030504040204" pitchFamily="50" charset="-128"/>
                <a:ea typeface="Meiryo UI" panose="020B0604030504040204" pitchFamily="50" charset="-128"/>
              </a:rPr>
              <a:t>19</a:t>
            </a:r>
            <a:r>
              <a:rPr kumimoji="1" lang="ja-JP" altLang="en-US" sz="1400" dirty="0">
                <a:highlight>
                  <a:srgbClr val="FFFF00"/>
                </a:highlight>
                <a:latin typeface="Meiryo UI" panose="020B0604030504040204" pitchFamily="50" charset="-128"/>
                <a:ea typeface="Meiryo UI" panose="020B0604030504040204" pitchFamily="50" charset="-128"/>
              </a:rPr>
              <a:t>指標より</a:t>
            </a:r>
            <a:r>
              <a:rPr lang="ja-JP" altLang="en-US" sz="1400" dirty="0">
                <a:highlight>
                  <a:srgbClr val="FFFF00"/>
                </a:highlight>
                <a:latin typeface="Meiryo UI" panose="020B0604030504040204" pitchFamily="50" charset="-128"/>
                <a:ea typeface="Meiryo UI" panose="020B0604030504040204" pitchFamily="50" charset="-128"/>
              </a:rPr>
              <a:t>抜粋</a:t>
            </a:r>
            <a:r>
              <a:rPr kumimoji="1" lang="ja-JP" altLang="en-US" sz="1400" dirty="0">
                <a:highlight>
                  <a:srgbClr val="FFFF00"/>
                </a:highlight>
                <a:latin typeface="Meiryo UI" panose="020B0604030504040204" pitchFamily="50" charset="-128"/>
                <a:ea typeface="Meiryo UI" panose="020B0604030504040204" pitchFamily="50" charset="-128"/>
              </a:rPr>
              <a:t>）</a:t>
            </a:r>
          </a:p>
        </p:txBody>
      </p:sp>
      <p:grpSp>
        <p:nvGrpSpPr>
          <p:cNvPr id="14" name="グループ化 13">
            <a:extLst>
              <a:ext uri="{FF2B5EF4-FFF2-40B4-BE49-F238E27FC236}">
                <a16:creationId xmlns:a16="http://schemas.microsoft.com/office/drawing/2014/main" id="{FACBC009-566C-4C09-A587-9F8D7098AC30}"/>
              </a:ext>
            </a:extLst>
          </p:cNvPr>
          <p:cNvGrpSpPr/>
          <p:nvPr/>
        </p:nvGrpSpPr>
        <p:grpSpPr>
          <a:xfrm>
            <a:off x="226329" y="201852"/>
            <a:ext cx="8640527" cy="527637"/>
            <a:chOff x="280581" y="143482"/>
            <a:chExt cx="8640527" cy="527637"/>
          </a:xfrm>
        </p:grpSpPr>
        <p:cxnSp>
          <p:nvCxnSpPr>
            <p:cNvPr id="15" name="直線コネクタ 14">
              <a:extLst>
                <a:ext uri="{FF2B5EF4-FFF2-40B4-BE49-F238E27FC236}">
                  <a16:creationId xmlns:a16="http://schemas.microsoft.com/office/drawing/2014/main" id="{67409C3F-7E7A-4566-9B6E-B1518A0107C5}"/>
                </a:ext>
              </a:extLst>
            </p:cNvPr>
            <p:cNvCxnSpPr>
              <a:cxnSpLocks/>
            </p:cNvCxnSpPr>
            <p:nvPr/>
          </p:nvCxnSpPr>
          <p:spPr>
            <a:xfrm>
              <a:off x="322393" y="671119"/>
              <a:ext cx="8598715" cy="0"/>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16" name="テキスト ボックス 15">
              <a:extLst>
                <a:ext uri="{FF2B5EF4-FFF2-40B4-BE49-F238E27FC236}">
                  <a16:creationId xmlns:a16="http://schemas.microsoft.com/office/drawing/2014/main" id="{F6DEBCEC-1A70-4BCF-90DC-8E7F84B2AFCD}"/>
                </a:ext>
              </a:extLst>
            </p:cNvPr>
            <p:cNvSpPr txBox="1"/>
            <p:nvPr/>
          </p:nvSpPr>
          <p:spPr>
            <a:xfrm>
              <a:off x="280581" y="143482"/>
              <a:ext cx="8551993" cy="461665"/>
            </a:xfrm>
            <a:prstGeom prst="rect">
              <a:avLst/>
            </a:prstGeom>
            <a:noFill/>
          </p:spPr>
          <p:txBody>
            <a:bodyPr wrap="square" rtlCol="0">
              <a:spAutoFit/>
            </a:bodyPr>
            <a:lstStyle/>
            <a:p>
              <a:r>
                <a:rPr kumimoji="1" lang="en-US" altLang="ja-JP" sz="2400" dirty="0">
                  <a:latin typeface="Meiryo UI" panose="020B0604030504040204" pitchFamily="50" charset="-128"/>
                  <a:ea typeface="Meiryo UI" panose="020B0604030504040204" pitchFamily="50" charset="-128"/>
                </a:rPr>
                <a:t>【 </a:t>
              </a:r>
              <a:r>
                <a:rPr kumimoji="1" lang="ja-JP" altLang="en-US" sz="2400" dirty="0">
                  <a:latin typeface="Meiryo UI" panose="020B0604030504040204" pitchFamily="50" charset="-128"/>
                  <a:ea typeface="Meiryo UI" panose="020B0604030504040204" pitchFamily="50" charset="-128"/>
                </a:rPr>
                <a:t>事例３／水田中小規模地区 </a:t>
              </a:r>
              <a:r>
                <a:rPr kumimoji="1" lang="en-US" altLang="ja-JP" sz="2400" dirty="0">
                  <a:latin typeface="Meiryo UI" panose="020B0604030504040204" pitchFamily="50" charset="-128"/>
                  <a:ea typeface="Meiryo UI" panose="020B0604030504040204" pitchFamily="50" charset="-128"/>
                </a:rPr>
                <a:t>】</a:t>
              </a:r>
            </a:p>
          </p:txBody>
        </p:sp>
      </p:grpSp>
      <p:grpSp>
        <p:nvGrpSpPr>
          <p:cNvPr id="6" name="グループ化 5">
            <a:extLst>
              <a:ext uri="{FF2B5EF4-FFF2-40B4-BE49-F238E27FC236}">
                <a16:creationId xmlns:a16="http://schemas.microsoft.com/office/drawing/2014/main" id="{E3F8D546-16FB-41AA-B336-6E50D2A989B7}"/>
              </a:ext>
            </a:extLst>
          </p:cNvPr>
          <p:cNvGrpSpPr/>
          <p:nvPr/>
        </p:nvGrpSpPr>
        <p:grpSpPr>
          <a:xfrm>
            <a:off x="3684245" y="812571"/>
            <a:ext cx="5295164" cy="2026927"/>
            <a:chOff x="3664009" y="965122"/>
            <a:chExt cx="5295164" cy="2026927"/>
          </a:xfrm>
        </p:grpSpPr>
        <p:sp>
          <p:nvSpPr>
            <p:cNvPr id="10" name="四角形: 角を丸くする 9">
              <a:extLst>
                <a:ext uri="{FF2B5EF4-FFF2-40B4-BE49-F238E27FC236}">
                  <a16:creationId xmlns:a16="http://schemas.microsoft.com/office/drawing/2014/main" id="{964416B0-A149-4356-8215-DCBB5984B003}"/>
                </a:ext>
              </a:extLst>
            </p:cNvPr>
            <p:cNvSpPr/>
            <p:nvPr/>
          </p:nvSpPr>
          <p:spPr>
            <a:xfrm>
              <a:off x="3716106" y="965122"/>
              <a:ext cx="5243067" cy="2026927"/>
            </a:xfrm>
            <a:prstGeom prst="roundRect">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46"/>
            </a:p>
          </p:txBody>
        </p:sp>
        <p:sp>
          <p:nvSpPr>
            <p:cNvPr id="11" name="テキスト ボックス 10">
              <a:extLst>
                <a:ext uri="{FF2B5EF4-FFF2-40B4-BE49-F238E27FC236}">
                  <a16:creationId xmlns:a16="http://schemas.microsoft.com/office/drawing/2014/main" id="{0BAF40E6-237D-445D-8A6D-569808291B13}"/>
                </a:ext>
              </a:extLst>
            </p:cNvPr>
            <p:cNvSpPr txBox="1"/>
            <p:nvPr/>
          </p:nvSpPr>
          <p:spPr>
            <a:xfrm>
              <a:off x="4033241" y="1000544"/>
              <a:ext cx="1372011" cy="369332"/>
            </a:xfrm>
            <a:prstGeom prst="rect">
              <a:avLst/>
            </a:prstGeom>
            <a:noFill/>
          </p:spPr>
          <p:txBody>
            <a:bodyPr wrap="square" rtlCol="0">
              <a:spAutoFit/>
            </a:bodyPr>
            <a:lstStyle/>
            <a:p>
              <a:r>
                <a:rPr kumimoji="1" lang="ja-JP" altLang="en-US" b="1" dirty="0">
                  <a:highlight>
                    <a:srgbClr val="FFFF00"/>
                  </a:highlight>
                  <a:latin typeface="Meiryo UI" panose="020B0604030504040204" pitchFamily="50" charset="-128"/>
                  <a:ea typeface="Meiryo UI" panose="020B0604030504040204" pitchFamily="50" charset="-128"/>
                </a:rPr>
                <a:t>地区の特徴</a:t>
              </a:r>
            </a:p>
          </p:txBody>
        </p:sp>
        <p:sp>
          <p:nvSpPr>
            <p:cNvPr id="3" name="テキスト ボックス 2">
              <a:extLst>
                <a:ext uri="{FF2B5EF4-FFF2-40B4-BE49-F238E27FC236}">
                  <a16:creationId xmlns:a16="http://schemas.microsoft.com/office/drawing/2014/main" id="{CDB532D2-E9E0-41E2-B7DE-95528EEE04FA}"/>
                </a:ext>
              </a:extLst>
            </p:cNvPr>
            <p:cNvSpPr txBox="1"/>
            <p:nvPr/>
          </p:nvSpPr>
          <p:spPr>
            <a:xfrm>
              <a:off x="3664009" y="1343638"/>
              <a:ext cx="5182611" cy="1513235"/>
            </a:xfrm>
            <a:prstGeom prst="rect">
              <a:avLst/>
            </a:prstGeom>
            <a:noFill/>
          </p:spPr>
          <p:txBody>
            <a:bodyPr wrap="square" rtlCol="0">
              <a:spAutoFit/>
            </a:bodyPr>
            <a:lstStyle/>
            <a:p>
              <a:r>
                <a:rPr kumimoji="1" lang="ja-JP" altLang="en-US" sz="1400" dirty="0">
                  <a:latin typeface="+mn-ea"/>
                </a:rPr>
                <a:t>１．地区近隣</a:t>
              </a:r>
              <a:r>
                <a:rPr lang="ja-JP" altLang="en-US" sz="1400" dirty="0">
                  <a:latin typeface="+mn-ea"/>
                </a:rPr>
                <a:t>の都市化に伴い、受益地区が住宅団地、工業団地、　</a:t>
              </a:r>
              <a:endParaRPr lang="en-US" altLang="ja-JP" sz="1400" dirty="0">
                <a:latin typeface="+mn-ea"/>
              </a:endParaRPr>
            </a:p>
            <a:p>
              <a:r>
                <a:rPr lang="ja-JP" altLang="en-US" sz="1400" dirty="0">
                  <a:latin typeface="+mn-ea"/>
                </a:rPr>
                <a:t>　　一般住宅等に転用され、昭和</a:t>
              </a:r>
              <a:r>
                <a:rPr lang="en-US" altLang="ja-JP" sz="1400" dirty="0">
                  <a:latin typeface="+mn-ea"/>
                </a:rPr>
                <a:t>40</a:t>
              </a:r>
              <a:r>
                <a:rPr lang="ja-JP" altLang="en-US" sz="1400" dirty="0">
                  <a:latin typeface="+mn-ea"/>
                </a:rPr>
                <a:t>年代から受益面積を半減さ</a:t>
              </a:r>
              <a:endParaRPr lang="en-US" altLang="ja-JP" sz="1400" dirty="0">
                <a:latin typeface="+mn-ea"/>
              </a:endParaRPr>
            </a:p>
            <a:p>
              <a:r>
                <a:rPr lang="ja-JP" altLang="en-US" sz="1400" dirty="0">
                  <a:latin typeface="+mn-ea"/>
                </a:rPr>
                <a:t>　　せており、土地改良区財政や水利施設の更新、管理に影響</a:t>
              </a:r>
              <a:endParaRPr lang="en-US" altLang="ja-JP" sz="1400" dirty="0">
                <a:latin typeface="+mn-ea"/>
              </a:endParaRPr>
            </a:p>
            <a:p>
              <a:r>
                <a:rPr lang="ja-JP" altLang="en-US" sz="1400" dirty="0">
                  <a:latin typeface="+mn-ea"/>
                </a:rPr>
                <a:t>　　が懸念される。</a:t>
              </a:r>
              <a:endParaRPr lang="en-US" altLang="ja-JP" sz="1400" dirty="0">
                <a:latin typeface="+mn-ea"/>
              </a:endParaRPr>
            </a:p>
            <a:p>
              <a:pPr>
                <a:lnSpc>
                  <a:spcPts val="1000"/>
                </a:lnSpc>
              </a:pPr>
              <a:endParaRPr lang="en-US" altLang="ja-JP" sz="1400" dirty="0">
                <a:latin typeface="+mn-ea"/>
              </a:endParaRPr>
            </a:p>
            <a:p>
              <a:r>
                <a:rPr lang="ja-JP" altLang="en-US" sz="1400" dirty="0">
                  <a:latin typeface="+mn-ea"/>
                </a:rPr>
                <a:t>２．管理施設が市町村内の住宅地等の区域を流下することから、</a:t>
              </a:r>
              <a:endParaRPr lang="en-US" altLang="ja-JP" sz="1400" dirty="0">
                <a:latin typeface="+mn-ea"/>
              </a:endParaRPr>
            </a:p>
            <a:p>
              <a:r>
                <a:rPr lang="ja-JP" altLang="en-US" sz="1400" dirty="0">
                  <a:latin typeface="+mn-ea"/>
                </a:rPr>
                <a:t>　　市町村からの助成金があり、安定した収入源となっている。</a:t>
              </a:r>
              <a:endParaRPr kumimoji="1" lang="ja-JP" altLang="en-US" sz="1400" dirty="0">
                <a:latin typeface="+mn-ea"/>
              </a:endParaRPr>
            </a:p>
          </p:txBody>
        </p:sp>
      </p:grpSp>
      <p:graphicFrame>
        <p:nvGraphicFramePr>
          <p:cNvPr id="2" name="表 1">
            <a:extLst>
              <a:ext uri="{FF2B5EF4-FFF2-40B4-BE49-F238E27FC236}">
                <a16:creationId xmlns:a16="http://schemas.microsoft.com/office/drawing/2014/main" id="{3406ACEA-1CD4-4083-94D3-FC86D641128B}"/>
              </a:ext>
            </a:extLst>
          </p:cNvPr>
          <p:cNvGraphicFramePr>
            <a:graphicFrameLocks noGrp="1"/>
          </p:cNvGraphicFramePr>
          <p:nvPr>
            <p:extLst>
              <p:ext uri="{D42A27DB-BD31-4B8C-83A1-F6EECF244321}">
                <p14:modId xmlns:p14="http://schemas.microsoft.com/office/powerpoint/2010/main" val="1582109894"/>
              </p:ext>
            </p:extLst>
          </p:nvPr>
        </p:nvGraphicFramePr>
        <p:xfrm>
          <a:off x="286923" y="3165920"/>
          <a:ext cx="8430804" cy="3419551"/>
        </p:xfrm>
        <a:graphic>
          <a:graphicData uri="http://schemas.openxmlformats.org/drawingml/2006/table">
            <a:tbl>
              <a:tblPr firstRow="1" bandRow="1">
                <a:tableStyleId>{5C22544A-7EE6-4342-B048-85BDC9FD1C3A}</a:tableStyleId>
              </a:tblPr>
              <a:tblGrid>
                <a:gridCol w="1552041">
                  <a:extLst>
                    <a:ext uri="{9D8B030D-6E8A-4147-A177-3AD203B41FA5}">
                      <a16:colId xmlns:a16="http://schemas.microsoft.com/office/drawing/2014/main" val="3809695371"/>
                    </a:ext>
                  </a:extLst>
                </a:gridCol>
                <a:gridCol w="2728549">
                  <a:extLst>
                    <a:ext uri="{9D8B030D-6E8A-4147-A177-3AD203B41FA5}">
                      <a16:colId xmlns:a16="http://schemas.microsoft.com/office/drawing/2014/main" val="2318094988"/>
                    </a:ext>
                  </a:extLst>
                </a:gridCol>
                <a:gridCol w="2007761">
                  <a:extLst>
                    <a:ext uri="{9D8B030D-6E8A-4147-A177-3AD203B41FA5}">
                      <a16:colId xmlns:a16="http://schemas.microsoft.com/office/drawing/2014/main" val="1571624126"/>
                    </a:ext>
                  </a:extLst>
                </a:gridCol>
                <a:gridCol w="2142453">
                  <a:extLst>
                    <a:ext uri="{9D8B030D-6E8A-4147-A177-3AD203B41FA5}">
                      <a16:colId xmlns:a16="http://schemas.microsoft.com/office/drawing/2014/main" val="3804715822"/>
                    </a:ext>
                  </a:extLst>
                </a:gridCol>
              </a:tblGrid>
              <a:tr h="340678">
                <a:tc>
                  <a:txBody>
                    <a:bodyPr/>
                    <a:lstStyle/>
                    <a:p>
                      <a:pPr algn="ctr"/>
                      <a:r>
                        <a:rPr kumimoji="1" lang="ja-JP" altLang="en-US" dirty="0"/>
                        <a:t>整理番号</a:t>
                      </a:r>
                    </a:p>
                  </a:txBody>
                  <a:tcPr anchor="ctr"/>
                </a:tc>
                <a:tc>
                  <a:txBody>
                    <a:bodyPr/>
                    <a:lstStyle/>
                    <a:p>
                      <a:pPr algn="ctr"/>
                      <a:r>
                        <a:rPr kumimoji="1" lang="ja-JP" altLang="en-US" dirty="0"/>
                        <a:t>指標名</a:t>
                      </a:r>
                    </a:p>
                  </a:txBody>
                  <a:tcPr anchor="ctr"/>
                </a:tc>
                <a:tc>
                  <a:txBody>
                    <a:bodyPr/>
                    <a:lstStyle/>
                    <a:p>
                      <a:pPr algn="ctr"/>
                      <a:r>
                        <a:rPr kumimoji="1" lang="ja-JP" altLang="en-US" dirty="0"/>
                        <a:t>参考値</a:t>
                      </a:r>
                      <a:r>
                        <a:rPr kumimoji="1" lang="en-US" altLang="ja-JP" dirty="0"/>
                        <a:t>(R4</a:t>
                      </a:r>
                      <a:r>
                        <a:rPr kumimoji="1" lang="ja-JP" altLang="en-US" dirty="0"/>
                        <a:t>水田中平均</a:t>
                      </a:r>
                      <a:r>
                        <a:rPr kumimoji="1" lang="en-US" altLang="ja-JP" dirty="0"/>
                        <a:t>)</a:t>
                      </a:r>
                      <a:endParaRPr kumimoji="1" lang="ja-JP" altLang="en-US" dirty="0"/>
                    </a:p>
                  </a:txBody>
                  <a:tcPr anchor="ctr"/>
                </a:tc>
                <a:tc>
                  <a:txBody>
                    <a:bodyPr/>
                    <a:lstStyle/>
                    <a:p>
                      <a:pPr algn="ctr"/>
                      <a:r>
                        <a:rPr kumimoji="1" lang="ja-JP" altLang="en-US" dirty="0"/>
                        <a:t>事例地区指標値（</a:t>
                      </a:r>
                      <a:r>
                        <a:rPr kumimoji="1" lang="en-US" altLang="ja-JP" dirty="0"/>
                        <a:t>R4</a:t>
                      </a:r>
                      <a:r>
                        <a:rPr kumimoji="1" lang="ja-JP" altLang="en-US" dirty="0"/>
                        <a:t>）</a:t>
                      </a:r>
                    </a:p>
                  </a:txBody>
                  <a:tcPr anchor="ctr"/>
                </a:tc>
                <a:extLst>
                  <a:ext uri="{0D108BD9-81ED-4DB2-BD59-A6C34878D82A}">
                    <a16:rowId xmlns:a16="http://schemas.microsoft.com/office/drawing/2014/main" val="1547306582"/>
                  </a:ext>
                </a:extLst>
              </a:tr>
              <a:tr h="385837">
                <a:tc>
                  <a:txBody>
                    <a:bodyPr/>
                    <a:lstStyle/>
                    <a:p>
                      <a:r>
                        <a:rPr kumimoji="1" lang="ja-JP" altLang="en-US" dirty="0"/>
                        <a:t>安全性－１</a:t>
                      </a:r>
                    </a:p>
                  </a:txBody>
                  <a:tcPr anchor="ctr"/>
                </a:tc>
                <a:tc>
                  <a:txBody>
                    <a:bodyPr/>
                    <a:lstStyle/>
                    <a:p>
                      <a:pPr algn="l"/>
                      <a:r>
                        <a:rPr kumimoji="1" lang="ja-JP" altLang="en-US" dirty="0"/>
                        <a:t>流動比率</a:t>
                      </a:r>
                    </a:p>
                  </a:txBody>
                  <a:tcPr anchor="ctr"/>
                </a:tc>
                <a:tc>
                  <a:txBody>
                    <a:bodyPr/>
                    <a:lstStyle/>
                    <a:p>
                      <a:pPr algn="ctr"/>
                      <a:r>
                        <a:rPr kumimoji="1" lang="en-US" altLang="ja-JP" dirty="0"/>
                        <a:t>274.6%</a:t>
                      </a:r>
                    </a:p>
                  </a:txBody>
                  <a:tcPr anchor="ctr"/>
                </a:tc>
                <a:tc>
                  <a:txBody>
                    <a:bodyPr/>
                    <a:lstStyle/>
                    <a:p>
                      <a:pPr algn="ctr"/>
                      <a:r>
                        <a:rPr kumimoji="1" lang="en-US" altLang="ja-JP" dirty="0"/>
                        <a:t>501.0%</a:t>
                      </a:r>
                      <a:endParaRPr kumimoji="1" lang="ja-JP" altLang="en-US" dirty="0"/>
                    </a:p>
                  </a:txBody>
                  <a:tcPr anchor="ctr"/>
                </a:tc>
                <a:extLst>
                  <a:ext uri="{0D108BD9-81ED-4DB2-BD59-A6C34878D82A}">
                    <a16:rowId xmlns:a16="http://schemas.microsoft.com/office/drawing/2014/main" val="2452789388"/>
                  </a:ext>
                </a:extLst>
              </a:tr>
              <a:tr h="360726">
                <a:tc>
                  <a:txBody>
                    <a:bodyPr/>
                    <a:lstStyle/>
                    <a:p>
                      <a:r>
                        <a:rPr kumimoji="1" lang="ja-JP" altLang="en-US" dirty="0"/>
                        <a:t>安全性－４</a:t>
                      </a:r>
                    </a:p>
                  </a:txBody>
                  <a:tcPr anchor="ctr"/>
                </a:tc>
                <a:tc>
                  <a:txBody>
                    <a:bodyPr/>
                    <a:lstStyle/>
                    <a:p>
                      <a:pPr algn="l"/>
                      <a:r>
                        <a:rPr kumimoji="1" lang="ja-JP" altLang="en-US" dirty="0"/>
                        <a:t>正味財産比率</a:t>
                      </a:r>
                    </a:p>
                  </a:txBody>
                  <a:tcPr anchor="ctr"/>
                </a:tc>
                <a:tc>
                  <a:txBody>
                    <a:bodyPr/>
                    <a:lstStyle/>
                    <a:p>
                      <a:pPr algn="ctr"/>
                      <a:r>
                        <a:rPr kumimoji="1" lang="en-US" altLang="ja-JP" dirty="0"/>
                        <a:t>95.9%</a:t>
                      </a:r>
                    </a:p>
                  </a:txBody>
                  <a:tcPr anchor="ctr"/>
                </a:tc>
                <a:tc>
                  <a:txBody>
                    <a:bodyPr/>
                    <a:lstStyle/>
                    <a:p>
                      <a:pPr algn="ctr"/>
                      <a:r>
                        <a:rPr kumimoji="1" lang="en-US" altLang="ja-JP" dirty="0"/>
                        <a:t>97.6%</a:t>
                      </a:r>
                      <a:endParaRPr kumimoji="1" lang="ja-JP" altLang="en-US" dirty="0"/>
                    </a:p>
                  </a:txBody>
                  <a:tcPr anchor="ctr"/>
                </a:tc>
                <a:extLst>
                  <a:ext uri="{0D108BD9-81ED-4DB2-BD59-A6C34878D82A}">
                    <a16:rowId xmlns:a16="http://schemas.microsoft.com/office/drawing/2014/main" val="315695896"/>
                  </a:ext>
                </a:extLst>
              </a:tr>
              <a:tr h="394340">
                <a:tc>
                  <a:txBody>
                    <a:bodyPr/>
                    <a:lstStyle/>
                    <a:p>
                      <a:r>
                        <a:rPr kumimoji="1" lang="ja-JP" altLang="en-US" dirty="0"/>
                        <a:t>安全性－５</a:t>
                      </a:r>
                    </a:p>
                  </a:txBody>
                  <a:tcPr anchor="ctr"/>
                </a:tc>
                <a:tc>
                  <a:txBody>
                    <a:bodyPr/>
                    <a:lstStyle/>
                    <a:p>
                      <a:pPr algn="l"/>
                      <a:r>
                        <a:rPr kumimoji="1" lang="ja-JP" altLang="en-US" dirty="0"/>
                        <a:t>土地改良施設減価償却率</a:t>
                      </a:r>
                    </a:p>
                  </a:txBody>
                  <a:tcPr anchor="ctr"/>
                </a:tc>
                <a:tc>
                  <a:txBody>
                    <a:bodyPr/>
                    <a:lstStyle/>
                    <a:p>
                      <a:pPr algn="ctr"/>
                      <a:r>
                        <a:rPr kumimoji="1" lang="en-US" altLang="ja-JP" dirty="0"/>
                        <a:t>74.6%</a:t>
                      </a:r>
                      <a:endParaRPr kumimoji="1" lang="ja-JP" altLang="en-US" dirty="0"/>
                    </a:p>
                  </a:txBody>
                  <a:tcPr anchor="ctr"/>
                </a:tc>
                <a:tc>
                  <a:txBody>
                    <a:bodyPr/>
                    <a:lstStyle/>
                    <a:p>
                      <a:pPr algn="ctr"/>
                      <a:r>
                        <a:rPr kumimoji="1" lang="en-US" altLang="ja-JP" dirty="0"/>
                        <a:t>81.2%</a:t>
                      </a:r>
                      <a:endParaRPr kumimoji="1" lang="ja-JP" altLang="en-US" dirty="0"/>
                    </a:p>
                  </a:txBody>
                  <a:tcPr anchor="ctr"/>
                </a:tc>
                <a:extLst>
                  <a:ext uri="{0D108BD9-81ED-4DB2-BD59-A6C34878D82A}">
                    <a16:rowId xmlns:a16="http://schemas.microsoft.com/office/drawing/2014/main" val="3831553135"/>
                  </a:ext>
                </a:extLst>
              </a:tr>
              <a:tr h="394340">
                <a:tc>
                  <a:txBody>
                    <a:bodyPr/>
                    <a:lstStyle/>
                    <a:p>
                      <a:r>
                        <a:rPr kumimoji="1" lang="ja-JP" altLang="en-US" dirty="0"/>
                        <a:t>安全性－９</a:t>
                      </a:r>
                    </a:p>
                  </a:txBody>
                  <a:tcPr anchor="ctr"/>
                </a:tc>
                <a:tc>
                  <a:txBody>
                    <a:bodyPr/>
                    <a:lstStyle/>
                    <a:p>
                      <a:pPr algn="l"/>
                      <a:r>
                        <a:rPr kumimoji="1" lang="ja-JP" altLang="en-US" dirty="0"/>
                        <a:t>現金預金積立金保有比率</a:t>
                      </a:r>
                    </a:p>
                  </a:txBody>
                  <a:tcPr anchor="ctr"/>
                </a:tc>
                <a:tc>
                  <a:txBody>
                    <a:bodyPr/>
                    <a:lstStyle/>
                    <a:p>
                      <a:pPr algn="ctr"/>
                      <a:r>
                        <a:rPr kumimoji="1" lang="en-US" altLang="ja-JP" dirty="0"/>
                        <a:t>25.7%</a:t>
                      </a:r>
                      <a:endParaRPr kumimoji="1" lang="ja-JP" altLang="en-US" dirty="0"/>
                    </a:p>
                  </a:txBody>
                  <a:tcPr anchor="ctr"/>
                </a:tc>
                <a:tc>
                  <a:txBody>
                    <a:bodyPr/>
                    <a:lstStyle/>
                    <a:p>
                      <a:pPr algn="ctr"/>
                      <a:r>
                        <a:rPr kumimoji="1" lang="en-US" altLang="ja-JP" dirty="0"/>
                        <a:t>57.5%</a:t>
                      </a:r>
                      <a:endParaRPr kumimoji="1" lang="ja-JP" altLang="en-US" dirty="0"/>
                    </a:p>
                  </a:txBody>
                  <a:tcPr anchor="ctr"/>
                </a:tc>
                <a:extLst>
                  <a:ext uri="{0D108BD9-81ED-4DB2-BD59-A6C34878D82A}">
                    <a16:rowId xmlns:a16="http://schemas.microsoft.com/office/drawing/2014/main" val="2063141989"/>
                  </a:ext>
                </a:extLst>
              </a:tr>
              <a:tr h="394282">
                <a:tc>
                  <a:txBody>
                    <a:bodyPr/>
                    <a:lstStyle/>
                    <a:p>
                      <a:r>
                        <a:rPr kumimoji="1" lang="ja-JP" altLang="en-US" dirty="0"/>
                        <a:t>安全性－</a:t>
                      </a:r>
                      <a:r>
                        <a:rPr kumimoji="1" lang="en-US" altLang="ja-JP" dirty="0"/>
                        <a:t>10</a:t>
                      </a:r>
                      <a:endParaRPr kumimoji="1" lang="ja-JP" altLang="en-US" dirty="0"/>
                    </a:p>
                  </a:txBody>
                  <a:tcPr anchor="ctr"/>
                </a:tc>
                <a:tc>
                  <a:txBody>
                    <a:bodyPr/>
                    <a:lstStyle/>
                    <a:p>
                      <a:pPr algn="l"/>
                      <a:r>
                        <a:rPr kumimoji="1" lang="ja-JP" altLang="en-US" dirty="0"/>
                        <a:t>施設更新積立資産保有比率</a:t>
                      </a:r>
                    </a:p>
                  </a:txBody>
                  <a:tcPr anchor="ctr"/>
                </a:tc>
                <a:tc>
                  <a:txBody>
                    <a:bodyPr/>
                    <a:lstStyle/>
                    <a:p>
                      <a:pPr algn="ctr"/>
                      <a:r>
                        <a:rPr kumimoji="1" lang="en-US" altLang="ja-JP" dirty="0"/>
                        <a:t>14.8%</a:t>
                      </a:r>
                      <a:endParaRPr kumimoji="1" lang="ja-JP" altLang="en-US" dirty="0"/>
                    </a:p>
                  </a:txBody>
                  <a:tcPr anchor="ctr"/>
                </a:tc>
                <a:tc>
                  <a:txBody>
                    <a:bodyPr/>
                    <a:lstStyle/>
                    <a:p>
                      <a:pPr algn="ctr"/>
                      <a:r>
                        <a:rPr kumimoji="1" lang="en-US" altLang="ja-JP" dirty="0"/>
                        <a:t>120.5%</a:t>
                      </a:r>
                      <a:endParaRPr kumimoji="1" lang="ja-JP" altLang="en-US" dirty="0"/>
                    </a:p>
                  </a:txBody>
                  <a:tcPr anchor="ctr"/>
                </a:tc>
                <a:extLst>
                  <a:ext uri="{0D108BD9-81ED-4DB2-BD59-A6C34878D82A}">
                    <a16:rowId xmlns:a16="http://schemas.microsoft.com/office/drawing/2014/main" val="1044326136"/>
                  </a:ext>
                </a:extLst>
              </a:tr>
              <a:tr h="369173">
                <a:tc>
                  <a:txBody>
                    <a:bodyPr/>
                    <a:lstStyle/>
                    <a:p>
                      <a:r>
                        <a:rPr kumimoji="1" lang="ja-JP" altLang="en-US" dirty="0"/>
                        <a:t>収支－１</a:t>
                      </a:r>
                    </a:p>
                  </a:txBody>
                  <a:tcPr anchor="ctr"/>
                </a:tc>
                <a:tc>
                  <a:txBody>
                    <a:bodyPr/>
                    <a:lstStyle/>
                    <a:p>
                      <a:pPr algn="l"/>
                      <a:r>
                        <a:rPr kumimoji="1" lang="ja-JP" altLang="en-US" dirty="0"/>
                        <a:t>賦課金納付率</a:t>
                      </a:r>
                    </a:p>
                  </a:txBody>
                  <a:tcPr anchor="ctr"/>
                </a:tc>
                <a:tc>
                  <a:txBody>
                    <a:bodyPr/>
                    <a:lstStyle/>
                    <a:p>
                      <a:pPr algn="ctr"/>
                      <a:r>
                        <a:rPr kumimoji="1" lang="en-US" altLang="ja-JP" dirty="0"/>
                        <a:t>98.8%</a:t>
                      </a:r>
                    </a:p>
                  </a:txBody>
                  <a:tcPr anchor="ctr"/>
                </a:tc>
                <a:tc>
                  <a:txBody>
                    <a:bodyPr/>
                    <a:lstStyle/>
                    <a:p>
                      <a:pPr algn="ctr"/>
                      <a:r>
                        <a:rPr kumimoji="1" lang="en-US" altLang="ja-JP" dirty="0"/>
                        <a:t>99.5%</a:t>
                      </a:r>
                      <a:endParaRPr kumimoji="1" lang="ja-JP" altLang="en-US" dirty="0"/>
                    </a:p>
                  </a:txBody>
                  <a:tcPr anchor="ctr"/>
                </a:tc>
                <a:extLst>
                  <a:ext uri="{0D108BD9-81ED-4DB2-BD59-A6C34878D82A}">
                    <a16:rowId xmlns:a16="http://schemas.microsoft.com/office/drawing/2014/main" val="915886526"/>
                  </a:ext>
                </a:extLst>
              </a:tr>
              <a:tr h="394282">
                <a:tc>
                  <a:txBody>
                    <a:bodyPr/>
                    <a:lstStyle/>
                    <a:p>
                      <a:r>
                        <a:rPr kumimoji="1" lang="ja-JP" altLang="en-US" dirty="0"/>
                        <a:t>収支－３</a:t>
                      </a:r>
                    </a:p>
                  </a:txBody>
                  <a:tcPr anchor="ctr"/>
                </a:tc>
                <a:tc>
                  <a:txBody>
                    <a:bodyPr/>
                    <a:lstStyle/>
                    <a:p>
                      <a:pPr algn="l"/>
                      <a:r>
                        <a:rPr kumimoji="1" lang="ja-JP" altLang="en-US" dirty="0"/>
                        <a:t>賦課金収入比率</a:t>
                      </a:r>
                    </a:p>
                  </a:txBody>
                  <a:tcPr anchor="ctr"/>
                </a:tc>
                <a:tc>
                  <a:txBody>
                    <a:bodyPr/>
                    <a:lstStyle/>
                    <a:p>
                      <a:pPr algn="ctr"/>
                      <a:r>
                        <a:rPr kumimoji="1" lang="en-US" altLang="ja-JP" dirty="0"/>
                        <a:t>23.4%</a:t>
                      </a:r>
                    </a:p>
                  </a:txBody>
                  <a:tcPr anchor="ctr"/>
                </a:tc>
                <a:tc>
                  <a:txBody>
                    <a:bodyPr/>
                    <a:lstStyle/>
                    <a:p>
                      <a:pPr algn="ctr"/>
                      <a:r>
                        <a:rPr kumimoji="1" lang="en-US" altLang="ja-JP" dirty="0"/>
                        <a:t>12.5%</a:t>
                      </a:r>
                      <a:endParaRPr kumimoji="1" lang="ja-JP" altLang="en-US" dirty="0"/>
                    </a:p>
                  </a:txBody>
                  <a:tcPr anchor="ctr"/>
                </a:tc>
                <a:extLst>
                  <a:ext uri="{0D108BD9-81ED-4DB2-BD59-A6C34878D82A}">
                    <a16:rowId xmlns:a16="http://schemas.microsoft.com/office/drawing/2014/main" val="1833250040"/>
                  </a:ext>
                </a:extLst>
              </a:tr>
              <a:tr h="385893">
                <a:tc>
                  <a:txBody>
                    <a:bodyPr/>
                    <a:lstStyle/>
                    <a:p>
                      <a:r>
                        <a:rPr kumimoji="1" lang="ja-JP" altLang="en-US" dirty="0"/>
                        <a:t>収支－４</a:t>
                      </a:r>
                    </a:p>
                  </a:txBody>
                  <a:tcPr anchor="ctr"/>
                </a:tc>
                <a:tc>
                  <a:txBody>
                    <a:bodyPr/>
                    <a:lstStyle/>
                    <a:p>
                      <a:pPr algn="l"/>
                      <a:r>
                        <a:rPr kumimoji="1" lang="ja-JP" altLang="en-US" dirty="0"/>
                        <a:t>補助金収入率</a:t>
                      </a:r>
                    </a:p>
                  </a:txBody>
                  <a:tcPr anchor="ctr"/>
                </a:tc>
                <a:tc>
                  <a:txBody>
                    <a:bodyPr/>
                    <a:lstStyle/>
                    <a:p>
                      <a:pPr algn="ctr"/>
                      <a:r>
                        <a:rPr kumimoji="1" lang="en-US" altLang="ja-JP" dirty="0"/>
                        <a:t>26.8</a:t>
                      </a:r>
                      <a:r>
                        <a:rPr kumimoji="1" lang="ja-JP" altLang="en-US" dirty="0"/>
                        <a:t>％</a:t>
                      </a:r>
                      <a:endParaRPr kumimoji="1" lang="en-US" altLang="ja-JP" dirty="0"/>
                    </a:p>
                  </a:txBody>
                  <a:tcPr anchor="ctr"/>
                </a:tc>
                <a:tc>
                  <a:txBody>
                    <a:bodyPr/>
                    <a:lstStyle/>
                    <a:p>
                      <a:pPr algn="ctr"/>
                      <a:r>
                        <a:rPr kumimoji="1" lang="en-US" altLang="ja-JP" dirty="0"/>
                        <a:t>40.2%</a:t>
                      </a:r>
                      <a:endParaRPr kumimoji="1" lang="ja-JP" altLang="en-US" dirty="0"/>
                    </a:p>
                  </a:txBody>
                  <a:tcPr anchor="ctr"/>
                </a:tc>
                <a:extLst>
                  <a:ext uri="{0D108BD9-81ED-4DB2-BD59-A6C34878D82A}">
                    <a16:rowId xmlns:a16="http://schemas.microsoft.com/office/drawing/2014/main" val="492495760"/>
                  </a:ext>
                </a:extLst>
              </a:tr>
            </a:tbl>
          </a:graphicData>
        </a:graphic>
      </p:graphicFrame>
      <p:sp>
        <p:nvSpPr>
          <p:cNvPr id="4" name="正方形/長方形 3">
            <a:extLst>
              <a:ext uri="{FF2B5EF4-FFF2-40B4-BE49-F238E27FC236}">
                <a16:creationId xmlns:a16="http://schemas.microsoft.com/office/drawing/2014/main" id="{7A42C006-F20C-416C-BEF0-7CAFE8C1D4FA}"/>
              </a:ext>
            </a:extLst>
          </p:cNvPr>
          <p:cNvSpPr/>
          <p:nvPr/>
        </p:nvSpPr>
        <p:spPr>
          <a:xfrm>
            <a:off x="6558319" y="3182452"/>
            <a:ext cx="2159408" cy="3403019"/>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5" name="グループ化 4">
            <a:extLst>
              <a:ext uri="{FF2B5EF4-FFF2-40B4-BE49-F238E27FC236}">
                <a16:creationId xmlns:a16="http://schemas.microsoft.com/office/drawing/2014/main" id="{66CD0E88-19F7-467D-8845-0DE752D860CD}"/>
              </a:ext>
            </a:extLst>
          </p:cNvPr>
          <p:cNvGrpSpPr/>
          <p:nvPr/>
        </p:nvGrpSpPr>
        <p:grpSpPr>
          <a:xfrm>
            <a:off x="226329" y="821344"/>
            <a:ext cx="3439269" cy="1965611"/>
            <a:chOff x="189358" y="974300"/>
            <a:chExt cx="3439269" cy="1965611"/>
          </a:xfrm>
        </p:grpSpPr>
        <p:sp>
          <p:nvSpPr>
            <p:cNvPr id="8" name="四角形: 角を丸くする 7">
              <a:extLst>
                <a:ext uri="{FF2B5EF4-FFF2-40B4-BE49-F238E27FC236}">
                  <a16:creationId xmlns:a16="http://schemas.microsoft.com/office/drawing/2014/main" id="{6F1672A1-0E73-49CD-A287-2E26B14DDB49}"/>
                </a:ext>
              </a:extLst>
            </p:cNvPr>
            <p:cNvSpPr/>
            <p:nvPr/>
          </p:nvSpPr>
          <p:spPr>
            <a:xfrm>
              <a:off x="189358" y="974300"/>
              <a:ext cx="3439269" cy="1965611"/>
            </a:xfrm>
            <a:prstGeom prst="roundRect">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46"/>
            </a:p>
          </p:txBody>
        </p:sp>
        <p:sp>
          <p:nvSpPr>
            <p:cNvPr id="9" name="テキスト ボックス 8">
              <a:extLst>
                <a:ext uri="{FF2B5EF4-FFF2-40B4-BE49-F238E27FC236}">
                  <a16:creationId xmlns:a16="http://schemas.microsoft.com/office/drawing/2014/main" id="{0489FD73-DAB1-476B-9DE3-736F774CF470}"/>
                </a:ext>
              </a:extLst>
            </p:cNvPr>
            <p:cNvSpPr txBox="1"/>
            <p:nvPr/>
          </p:nvSpPr>
          <p:spPr>
            <a:xfrm>
              <a:off x="336508" y="1006022"/>
              <a:ext cx="1326068" cy="369332"/>
            </a:xfrm>
            <a:prstGeom prst="rect">
              <a:avLst/>
            </a:prstGeom>
            <a:noFill/>
          </p:spPr>
          <p:txBody>
            <a:bodyPr wrap="square" rtlCol="0">
              <a:spAutoFit/>
            </a:bodyPr>
            <a:lstStyle/>
            <a:p>
              <a:r>
                <a:rPr kumimoji="1" lang="ja-JP" altLang="en-US" b="1" dirty="0">
                  <a:highlight>
                    <a:srgbClr val="FFFF00"/>
                  </a:highlight>
                  <a:latin typeface="Meiryo UI" panose="020B0604030504040204" pitchFamily="50" charset="-128"/>
                  <a:ea typeface="Meiryo UI" panose="020B0604030504040204" pitchFamily="50" charset="-128"/>
                </a:rPr>
                <a:t>地区概要</a:t>
              </a:r>
            </a:p>
          </p:txBody>
        </p:sp>
        <p:sp>
          <p:nvSpPr>
            <p:cNvPr id="17" name="テキスト ボックス 16">
              <a:extLst>
                <a:ext uri="{FF2B5EF4-FFF2-40B4-BE49-F238E27FC236}">
                  <a16:creationId xmlns:a16="http://schemas.microsoft.com/office/drawing/2014/main" id="{3E4A951F-88FF-477D-8CC7-D631166F7181}"/>
                </a:ext>
              </a:extLst>
            </p:cNvPr>
            <p:cNvSpPr txBox="1"/>
            <p:nvPr/>
          </p:nvSpPr>
          <p:spPr>
            <a:xfrm>
              <a:off x="331191" y="1332444"/>
              <a:ext cx="3226347" cy="1600438"/>
            </a:xfrm>
            <a:prstGeom prst="rect">
              <a:avLst/>
            </a:prstGeom>
            <a:noFill/>
          </p:spPr>
          <p:txBody>
            <a:bodyPr wrap="square" rtlCol="0">
              <a:spAutoFit/>
            </a:bodyPr>
            <a:lstStyle/>
            <a:p>
              <a:r>
                <a:rPr kumimoji="1" lang="ja-JP" altLang="en-US" sz="1400" dirty="0">
                  <a:latin typeface="+mn-ea"/>
                </a:rPr>
                <a:t>地区面積：</a:t>
              </a:r>
              <a:r>
                <a:rPr kumimoji="1" lang="en-US" altLang="ja-JP" sz="1400" dirty="0">
                  <a:latin typeface="+mn-ea"/>
                </a:rPr>
                <a:t>340ha</a:t>
              </a:r>
            </a:p>
            <a:p>
              <a:r>
                <a:rPr lang="ja-JP" altLang="en-US" sz="1400" dirty="0">
                  <a:latin typeface="+mn-ea"/>
                </a:rPr>
                <a:t>組合員数：</a:t>
              </a:r>
              <a:r>
                <a:rPr lang="en-US" altLang="ja-JP" sz="1400" dirty="0">
                  <a:latin typeface="+mn-ea"/>
                </a:rPr>
                <a:t>1,100</a:t>
              </a:r>
              <a:r>
                <a:rPr lang="ja-JP" altLang="en-US" sz="1400" dirty="0">
                  <a:latin typeface="+mn-ea"/>
                </a:rPr>
                <a:t>人</a:t>
              </a:r>
              <a:endParaRPr lang="en-US" altLang="ja-JP" sz="1400" dirty="0">
                <a:latin typeface="+mn-ea"/>
              </a:endParaRPr>
            </a:p>
            <a:p>
              <a:r>
                <a:rPr lang="ja-JP" altLang="en-US" sz="1400" dirty="0">
                  <a:latin typeface="+mn-ea"/>
                </a:rPr>
                <a:t>職員数：５人</a:t>
              </a:r>
              <a:endParaRPr lang="en-US" altLang="ja-JP" sz="1400" dirty="0">
                <a:latin typeface="+mn-ea"/>
              </a:endParaRPr>
            </a:p>
            <a:p>
              <a:r>
                <a:rPr kumimoji="1" lang="ja-JP" altLang="en-US" sz="1400" dirty="0">
                  <a:latin typeface="+mn-ea"/>
                </a:rPr>
                <a:t>農業地域類型：都市的地域</a:t>
              </a:r>
              <a:endParaRPr kumimoji="1" lang="en-US" altLang="ja-JP" sz="1400" dirty="0">
                <a:latin typeface="+mn-ea"/>
              </a:endParaRPr>
            </a:p>
            <a:p>
              <a:r>
                <a:rPr kumimoji="1" lang="ja-JP" altLang="en-US" sz="1400" dirty="0">
                  <a:latin typeface="+mn-ea"/>
                </a:rPr>
                <a:t>取水形態区分：自然取水</a:t>
              </a:r>
              <a:endParaRPr kumimoji="1" lang="en-US" altLang="ja-JP" sz="1400" dirty="0">
                <a:latin typeface="+mn-ea"/>
              </a:endParaRPr>
            </a:p>
            <a:p>
              <a:r>
                <a:rPr lang="ja-JP" altLang="en-US" sz="1400" dirty="0">
                  <a:latin typeface="+mn-ea"/>
                </a:rPr>
                <a:t>排水形態区分：自然排水</a:t>
              </a:r>
              <a:endParaRPr lang="en-US" altLang="ja-JP" sz="1400" dirty="0">
                <a:latin typeface="+mn-ea"/>
              </a:endParaRPr>
            </a:p>
            <a:p>
              <a:r>
                <a:rPr kumimoji="1" lang="ja-JP" altLang="en-US" sz="1400" dirty="0">
                  <a:latin typeface="+mn-ea"/>
                </a:rPr>
                <a:t>事業関連区分：都道府県営事業関連型</a:t>
              </a:r>
              <a:endParaRPr kumimoji="1" lang="ja-JP" altLang="en-US" sz="1400" dirty="0">
                <a:ea typeface="Meiryo UI" panose="020B0604030504040204" pitchFamily="50" charset="-128"/>
              </a:endParaRPr>
            </a:p>
          </p:txBody>
        </p:sp>
      </p:grpSp>
      <p:sp>
        <p:nvSpPr>
          <p:cNvPr id="7" name="スライド番号プレースホルダー 6">
            <a:extLst>
              <a:ext uri="{FF2B5EF4-FFF2-40B4-BE49-F238E27FC236}">
                <a16:creationId xmlns:a16="http://schemas.microsoft.com/office/drawing/2014/main" id="{D7866453-CF5D-4A02-97A9-C088BCD67C00}"/>
              </a:ext>
            </a:extLst>
          </p:cNvPr>
          <p:cNvSpPr>
            <a:spLocks noGrp="1"/>
          </p:cNvSpPr>
          <p:nvPr>
            <p:ph type="sldNum" sz="quarter" idx="12"/>
          </p:nvPr>
        </p:nvSpPr>
        <p:spPr/>
        <p:txBody>
          <a:bodyPr/>
          <a:lstStyle/>
          <a:p>
            <a:fld id="{D0493EAD-98C2-43FC-AC56-FA71A07A685E}" type="slidenum">
              <a:rPr kumimoji="1" lang="ja-JP" altLang="en-US" smtClean="0"/>
              <a:t>34</a:t>
            </a:fld>
            <a:endParaRPr kumimoji="1" lang="ja-JP" altLang="en-US"/>
          </a:p>
        </p:txBody>
      </p:sp>
    </p:spTree>
    <p:extLst>
      <p:ext uri="{BB962C8B-B14F-4D97-AF65-F5344CB8AC3E}">
        <p14:creationId xmlns:p14="http://schemas.microsoft.com/office/powerpoint/2010/main" val="398655730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四角形: 角を丸くする 1">
            <a:extLst>
              <a:ext uri="{FF2B5EF4-FFF2-40B4-BE49-F238E27FC236}">
                <a16:creationId xmlns:a16="http://schemas.microsoft.com/office/drawing/2014/main" id="{3AEC31FC-9E5C-4C5D-A218-D8AA82532499}"/>
              </a:ext>
            </a:extLst>
          </p:cNvPr>
          <p:cNvSpPr/>
          <p:nvPr/>
        </p:nvSpPr>
        <p:spPr>
          <a:xfrm>
            <a:off x="116958" y="170120"/>
            <a:ext cx="8841448" cy="6581553"/>
          </a:xfrm>
          <a:prstGeom prst="roundRect">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46"/>
          </a:p>
        </p:txBody>
      </p:sp>
      <p:sp>
        <p:nvSpPr>
          <p:cNvPr id="3" name="テキスト ボックス 2">
            <a:extLst>
              <a:ext uri="{FF2B5EF4-FFF2-40B4-BE49-F238E27FC236}">
                <a16:creationId xmlns:a16="http://schemas.microsoft.com/office/drawing/2014/main" id="{2F87A286-323C-4201-A289-1A5FD4869441}"/>
              </a:ext>
            </a:extLst>
          </p:cNvPr>
          <p:cNvSpPr txBox="1"/>
          <p:nvPr/>
        </p:nvSpPr>
        <p:spPr>
          <a:xfrm>
            <a:off x="3140568" y="422108"/>
            <a:ext cx="2622278" cy="369332"/>
          </a:xfrm>
          <a:prstGeom prst="rect">
            <a:avLst/>
          </a:prstGeom>
          <a:solidFill>
            <a:schemeClr val="accent2"/>
          </a:solidFill>
        </p:spPr>
        <p:txBody>
          <a:bodyPr wrap="square" rtlCol="0">
            <a:spAutoFit/>
          </a:bodyPr>
          <a:lstStyle/>
          <a:p>
            <a:r>
              <a:rPr kumimoji="1" lang="ja-JP" altLang="en-US" b="1" dirty="0">
                <a:solidFill>
                  <a:schemeClr val="bg1"/>
                </a:solidFill>
                <a:latin typeface="Meiryo UI" panose="020B0604030504040204" pitchFamily="50" charset="-128"/>
                <a:ea typeface="Meiryo UI" panose="020B0604030504040204" pitchFamily="50" charset="-128"/>
              </a:rPr>
              <a:t>　　財 務 分 析 結 果</a:t>
            </a:r>
          </a:p>
        </p:txBody>
      </p:sp>
      <p:sp>
        <p:nvSpPr>
          <p:cNvPr id="6" name="正方形/長方形 5">
            <a:extLst>
              <a:ext uri="{FF2B5EF4-FFF2-40B4-BE49-F238E27FC236}">
                <a16:creationId xmlns:a16="http://schemas.microsoft.com/office/drawing/2014/main" id="{D63D61C3-1355-4E45-8F94-D6190DBE041E}"/>
              </a:ext>
            </a:extLst>
          </p:cNvPr>
          <p:cNvSpPr/>
          <p:nvPr/>
        </p:nvSpPr>
        <p:spPr>
          <a:xfrm>
            <a:off x="244548" y="1043428"/>
            <a:ext cx="8586267" cy="5314275"/>
          </a:xfrm>
          <a:prstGeom prst="rect">
            <a:avLst/>
          </a:prstGeom>
        </p:spPr>
        <p:txBody>
          <a:bodyPr wrap="square">
            <a:spAutoFit/>
          </a:bodyPr>
          <a:lstStyle/>
          <a:p>
            <a:r>
              <a:rPr lang="ja-JP" altLang="en-US" b="1" dirty="0">
                <a:highlight>
                  <a:srgbClr val="FFFF00"/>
                </a:highlight>
                <a:latin typeface="Meiryo UI" panose="020B0604030504040204" pitchFamily="50" charset="-128"/>
                <a:ea typeface="Meiryo UI" panose="020B0604030504040204" pitchFamily="50" charset="-128"/>
              </a:rPr>
              <a:t>１．農地転用による資金増と賦課対象面積減少への対策</a:t>
            </a:r>
            <a:endParaRPr lang="en-US" altLang="ja-JP" b="1" dirty="0">
              <a:highlight>
                <a:srgbClr val="FFFF00"/>
              </a:highlight>
              <a:latin typeface="Meiryo UI" panose="020B0604030504040204" pitchFamily="50" charset="-128"/>
              <a:ea typeface="Meiryo UI" panose="020B0604030504040204" pitchFamily="50" charset="-128"/>
            </a:endParaRPr>
          </a:p>
          <a:p>
            <a:pPr>
              <a:lnSpc>
                <a:spcPts val="1000"/>
              </a:lnSpc>
            </a:pPr>
            <a:endParaRPr lang="en-US" altLang="ja-JP" b="1" dirty="0">
              <a:highlight>
                <a:srgbClr val="FFFF00"/>
              </a:highlight>
              <a:latin typeface="Meiryo UI" panose="020B0604030504040204" pitchFamily="50" charset="-128"/>
              <a:ea typeface="Meiryo UI" panose="020B0604030504040204" pitchFamily="50" charset="-128"/>
            </a:endParaRPr>
          </a:p>
          <a:p>
            <a:r>
              <a:rPr lang="ja-JP" altLang="en-US" sz="1400" dirty="0">
                <a:latin typeface="+mn-ea"/>
              </a:rPr>
              <a:t>　都市部にある地区のため農地転用が進み、転用決済金積立資産が増加傾向で手持ち資金の保有度（安全性－９「現金預金積立金保有比率」）は高い状況である。</a:t>
            </a:r>
            <a:endParaRPr lang="en-US" altLang="ja-JP" sz="1400" dirty="0">
              <a:latin typeface="+mn-ea"/>
            </a:endParaRPr>
          </a:p>
          <a:p>
            <a:pPr>
              <a:lnSpc>
                <a:spcPts val="1000"/>
              </a:lnSpc>
            </a:pPr>
            <a:endParaRPr lang="en-US" altLang="ja-JP" sz="1400" dirty="0">
              <a:latin typeface="+mn-ea"/>
            </a:endParaRPr>
          </a:p>
          <a:p>
            <a:r>
              <a:rPr lang="ja-JP" altLang="en-US" sz="1400" dirty="0">
                <a:latin typeface="+mn-ea"/>
              </a:rPr>
              <a:t>　一方で、地区除外が増加することで賦課対象面積が今よりも減少することが見込まれる。本地区では賦課金収入よりも補助金収入の方が多く、経常収入の４割を補助金収入が占めている。これは管理施設が市町村内の住宅地等の区域を流下することから、市町村からの助成金を得ていることが大きな要因であり、現時点ではこの収入で土地改良区の運営が支えられている。市町村からの助成金は安定的と見ているが増額は見込めず、賦課金収入の将来見込みなども考慮して収入が減少しないような検討が必要である。</a:t>
            </a:r>
            <a:endParaRPr lang="en-US" altLang="ja-JP" sz="1400" dirty="0">
              <a:latin typeface="+mn-ea"/>
            </a:endParaRPr>
          </a:p>
          <a:p>
            <a:endParaRPr lang="en-US" altLang="ja-JP" sz="1400" dirty="0">
              <a:latin typeface="+mn-ea"/>
            </a:endParaRPr>
          </a:p>
          <a:p>
            <a:endParaRPr lang="en-US" altLang="ja-JP" sz="1400" dirty="0">
              <a:latin typeface="+mn-ea"/>
            </a:endParaRPr>
          </a:p>
          <a:p>
            <a:r>
              <a:rPr lang="ja-JP" altLang="en-US" b="1" dirty="0">
                <a:highlight>
                  <a:srgbClr val="FFFF00"/>
                </a:highlight>
                <a:latin typeface="Meiryo UI" panose="020B0604030504040204" pitchFamily="50" charset="-128"/>
                <a:ea typeface="Meiryo UI" panose="020B0604030504040204" pitchFamily="50" charset="-128"/>
              </a:rPr>
              <a:t>２．土地改良施設の老朽化への備え</a:t>
            </a:r>
            <a:endParaRPr lang="en-US" altLang="ja-JP" b="1" dirty="0">
              <a:highlight>
                <a:srgbClr val="FFFF00"/>
              </a:highlight>
              <a:latin typeface="Meiryo UI" panose="020B0604030504040204" pitchFamily="50" charset="-128"/>
              <a:ea typeface="Meiryo UI" panose="020B0604030504040204" pitchFamily="50" charset="-128"/>
            </a:endParaRPr>
          </a:p>
          <a:p>
            <a:pPr>
              <a:lnSpc>
                <a:spcPts val="1000"/>
              </a:lnSpc>
            </a:pPr>
            <a:endParaRPr lang="en-US" altLang="ja-JP" sz="1400" b="1" dirty="0">
              <a:highlight>
                <a:srgbClr val="FFFF00"/>
              </a:highlight>
              <a:latin typeface="Meiryo UI" panose="020B0604030504040204" pitchFamily="50" charset="-128"/>
              <a:ea typeface="Meiryo UI" panose="020B0604030504040204" pitchFamily="50" charset="-128"/>
            </a:endParaRPr>
          </a:p>
          <a:p>
            <a:r>
              <a:rPr lang="ja-JP" altLang="en-US" sz="1400" dirty="0"/>
              <a:t>　安全性－５「土地改良施設減価償却率」が</a:t>
            </a:r>
            <a:r>
              <a:rPr lang="en-US" altLang="ja-JP" sz="1400" dirty="0"/>
              <a:t>81.2%</a:t>
            </a:r>
            <a:r>
              <a:rPr lang="ja-JP" altLang="en-US" sz="1400" dirty="0"/>
              <a:t>と進んでいるが、更新への備えが十分にできている状況である。農地が減少しても水路をダウンサイズすることは難しく、同程度の事業費とすればその費用負担など</a:t>
            </a:r>
            <a:r>
              <a:rPr lang="ja-JP" altLang="en-US" sz="1400" dirty="0">
                <a:latin typeface="+mn-ea"/>
              </a:rPr>
              <a:t>積立額が十分か、また、不足するときにはどのように対応するのかを検証しておくことが必要である。</a:t>
            </a:r>
            <a:endParaRPr lang="en-US" altLang="ja-JP" sz="1400" dirty="0">
              <a:latin typeface="+mn-ea"/>
            </a:endParaRPr>
          </a:p>
          <a:p>
            <a:endParaRPr lang="en-US" altLang="ja-JP" sz="1400" dirty="0">
              <a:latin typeface="Meiryo UI" panose="020B0604030504040204" pitchFamily="50" charset="-128"/>
              <a:ea typeface="Meiryo UI" panose="020B0604030504040204" pitchFamily="50" charset="-128"/>
            </a:endParaRPr>
          </a:p>
          <a:p>
            <a:endParaRPr lang="en-US" altLang="ja-JP" sz="1400" dirty="0">
              <a:latin typeface="Meiryo UI" panose="020B0604030504040204" pitchFamily="50" charset="-128"/>
              <a:ea typeface="Meiryo UI" panose="020B0604030504040204" pitchFamily="50" charset="-128"/>
            </a:endParaRPr>
          </a:p>
          <a:p>
            <a:r>
              <a:rPr lang="ja-JP" altLang="en-US" b="1" dirty="0">
                <a:highlight>
                  <a:srgbClr val="FFFF00"/>
                </a:highlight>
                <a:latin typeface="Meiryo UI" panose="020B0604030504040204" pitchFamily="50" charset="-128"/>
                <a:ea typeface="Meiryo UI" panose="020B0604030504040204" pitchFamily="50" charset="-128"/>
              </a:rPr>
              <a:t>３．積立資産の使途についての検証</a:t>
            </a:r>
            <a:endParaRPr lang="en-US" altLang="ja-JP" b="1" dirty="0">
              <a:highlight>
                <a:srgbClr val="FFFF00"/>
              </a:highlight>
              <a:latin typeface="Meiryo UI" panose="020B0604030504040204" pitchFamily="50" charset="-128"/>
              <a:ea typeface="Meiryo UI" panose="020B0604030504040204" pitchFamily="50" charset="-128"/>
            </a:endParaRPr>
          </a:p>
          <a:p>
            <a:pPr>
              <a:lnSpc>
                <a:spcPts val="1000"/>
              </a:lnSpc>
            </a:pPr>
            <a:endParaRPr lang="en-US" altLang="ja-JP" b="1" dirty="0">
              <a:highlight>
                <a:srgbClr val="FFFF00"/>
              </a:highlight>
              <a:latin typeface="Meiryo UI" panose="020B0604030504040204" pitchFamily="50" charset="-128"/>
              <a:ea typeface="Meiryo UI" panose="020B0604030504040204" pitchFamily="50" charset="-128"/>
            </a:endParaRPr>
          </a:p>
          <a:p>
            <a:r>
              <a:rPr lang="ja-JP" altLang="en-US" sz="1400" dirty="0">
                <a:latin typeface="+mn-ea"/>
              </a:rPr>
              <a:t>　現在、固定資産のうち積立資産が豊富であると認められるが、その使途について具体的に何に充てるのかを再検証し、より目的を持った資産として管理することが妥当と考える。</a:t>
            </a:r>
            <a:endParaRPr lang="en-US" altLang="ja-JP" sz="1400" dirty="0">
              <a:latin typeface="+mn-ea"/>
            </a:endParaRPr>
          </a:p>
          <a:p>
            <a:endParaRPr lang="en-US" altLang="ja-JP" sz="1400" dirty="0">
              <a:latin typeface="+mn-ea"/>
            </a:endParaRPr>
          </a:p>
        </p:txBody>
      </p:sp>
      <p:sp>
        <p:nvSpPr>
          <p:cNvPr id="7" name="スライド番号プレースホルダー 6">
            <a:extLst>
              <a:ext uri="{FF2B5EF4-FFF2-40B4-BE49-F238E27FC236}">
                <a16:creationId xmlns:a16="http://schemas.microsoft.com/office/drawing/2014/main" id="{2368C993-1315-46E5-B9A5-B4A05699E425}"/>
              </a:ext>
            </a:extLst>
          </p:cNvPr>
          <p:cNvSpPr>
            <a:spLocks noGrp="1"/>
          </p:cNvSpPr>
          <p:nvPr>
            <p:ph type="sldNum" sz="quarter" idx="12"/>
          </p:nvPr>
        </p:nvSpPr>
        <p:spPr/>
        <p:txBody>
          <a:bodyPr/>
          <a:lstStyle/>
          <a:p>
            <a:fld id="{D0493EAD-98C2-43FC-AC56-FA71A07A685E}" type="slidenum">
              <a:rPr kumimoji="1" lang="ja-JP" altLang="en-US" smtClean="0"/>
              <a:t>35</a:t>
            </a:fld>
            <a:endParaRPr kumimoji="1" lang="ja-JP" altLang="en-US"/>
          </a:p>
        </p:txBody>
      </p:sp>
    </p:spTree>
    <p:extLst>
      <p:ext uri="{BB962C8B-B14F-4D97-AF65-F5344CB8AC3E}">
        <p14:creationId xmlns:p14="http://schemas.microsoft.com/office/powerpoint/2010/main" val="161627124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3" name="テキスト ボックス 12">
            <a:extLst>
              <a:ext uri="{FF2B5EF4-FFF2-40B4-BE49-F238E27FC236}">
                <a16:creationId xmlns:a16="http://schemas.microsoft.com/office/drawing/2014/main" id="{F075AC89-5EA3-4EEF-A25A-706E7D5C368A}"/>
              </a:ext>
            </a:extLst>
          </p:cNvPr>
          <p:cNvSpPr txBox="1"/>
          <p:nvPr/>
        </p:nvSpPr>
        <p:spPr>
          <a:xfrm>
            <a:off x="276835" y="2763804"/>
            <a:ext cx="3180406" cy="369332"/>
          </a:xfrm>
          <a:prstGeom prst="rect">
            <a:avLst/>
          </a:prstGeom>
          <a:noFill/>
        </p:spPr>
        <p:txBody>
          <a:bodyPr wrap="square" rtlCol="0">
            <a:spAutoFit/>
          </a:bodyPr>
          <a:lstStyle/>
          <a:p>
            <a:r>
              <a:rPr kumimoji="1" lang="ja-JP" altLang="en-US" b="1" dirty="0">
                <a:highlight>
                  <a:srgbClr val="FFFF00"/>
                </a:highlight>
                <a:latin typeface="Meiryo UI" panose="020B0604030504040204" pitchFamily="50" charset="-128"/>
                <a:ea typeface="Meiryo UI" panose="020B0604030504040204" pitchFamily="50" charset="-128"/>
              </a:rPr>
              <a:t>指標結果</a:t>
            </a:r>
            <a:r>
              <a:rPr kumimoji="1" lang="ja-JP" altLang="en-US" sz="1400" dirty="0">
                <a:highlight>
                  <a:srgbClr val="FFFF00"/>
                </a:highlight>
                <a:latin typeface="Meiryo UI" panose="020B0604030504040204" pitchFamily="50" charset="-128"/>
                <a:ea typeface="Meiryo UI" panose="020B0604030504040204" pitchFamily="50" charset="-128"/>
              </a:rPr>
              <a:t>（</a:t>
            </a:r>
            <a:r>
              <a:rPr kumimoji="1" lang="en-US" altLang="ja-JP" sz="1400" dirty="0">
                <a:highlight>
                  <a:srgbClr val="FFFF00"/>
                </a:highlight>
                <a:latin typeface="Meiryo UI" panose="020B0604030504040204" pitchFamily="50" charset="-128"/>
                <a:ea typeface="Meiryo UI" panose="020B0604030504040204" pitchFamily="50" charset="-128"/>
              </a:rPr>
              <a:t>19</a:t>
            </a:r>
            <a:r>
              <a:rPr kumimoji="1" lang="ja-JP" altLang="en-US" sz="1400" dirty="0">
                <a:highlight>
                  <a:srgbClr val="FFFF00"/>
                </a:highlight>
                <a:latin typeface="Meiryo UI" panose="020B0604030504040204" pitchFamily="50" charset="-128"/>
                <a:ea typeface="Meiryo UI" panose="020B0604030504040204" pitchFamily="50" charset="-128"/>
              </a:rPr>
              <a:t>指標より</a:t>
            </a:r>
            <a:r>
              <a:rPr lang="ja-JP" altLang="en-US" sz="1400" dirty="0">
                <a:highlight>
                  <a:srgbClr val="FFFF00"/>
                </a:highlight>
                <a:latin typeface="Meiryo UI" panose="020B0604030504040204" pitchFamily="50" charset="-128"/>
                <a:ea typeface="Meiryo UI" panose="020B0604030504040204" pitchFamily="50" charset="-128"/>
              </a:rPr>
              <a:t>抜粋</a:t>
            </a:r>
            <a:r>
              <a:rPr kumimoji="1" lang="ja-JP" altLang="en-US" sz="1400" dirty="0">
                <a:highlight>
                  <a:srgbClr val="FFFF00"/>
                </a:highlight>
                <a:latin typeface="Meiryo UI" panose="020B0604030504040204" pitchFamily="50" charset="-128"/>
                <a:ea typeface="Meiryo UI" panose="020B0604030504040204" pitchFamily="50" charset="-128"/>
              </a:rPr>
              <a:t>）</a:t>
            </a:r>
          </a:p>
        </p:txBody>
      </p:sp>
      <p:grpSp>
        <p:nvGrpSpPr>
          <p:cNvPr id="14" name="グループ化 13">
            <a:extLst>
              <a:ext uri="{FF2B5EF4-FFF2-40B4-BE49-F238E27FC236}">
                <a16:creationId xmlns:a16="http://schemas.microsoft.com/office/drawing/2014/main" id="{FACBC009-566C-4C09-A587-9F8D7098AC30}"/>
              </a:ext>
            </a:extLst>
          </p:cNvPr>
          <p:cNvGrpSpPr/>
          <p:nvPr/>
        </p:nvGrpSpPr>
        <p:grpSpPr>
          <a:xfrm>
            <a:off x="268450" y="90554"/>
            <a:ext cx="8598715" cy="476492"/>
            <a:chOff x="322393" y="194627"/>
            <a:chExt cx="8598715" cy="476492"/>
          </a:xfrm>
        </p:grpSpPr>
        <p:cxnSp>
          <p:nvCxnSpPr>
            <p:cNvPr id="15" name="直線コネクタ 14">
              <a:extLst>
                <a:ext uri="{FF2B5EF4-FFF2-40B4-BE49-F238E27FC236}">
                  <a16:creationId xmlns:a16="http://schemas.microsoft.com/office/drawing/2014/main" id="{67409C3F-7E7A-4566-9B6E-B1518A0107C5}"/>
                </a:ext>
              </a:extLst>
            </p:cNvPr>
            <p:cNvCxnSpPr>
              <a:cxnSpLocks/>
            </p:cNvCxnSpPr>
            <p:nvPr/>
          </p:nvCxnSpPr>
          <p:spPr>
            <a:xfrm>
              <a:off x="322393" y="671119"/>
              <a:ext cx="8598715" cy="0"/>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16" name="テキスト ボックス 15">
              <a:extLst>
                <a:ext uri="{FF2B5EF4-FFF2-40B4-BE49-F238E27FC236}">
                  <a16:creationId xmlns:a16="http://schemas.microsoft.com/office/drawing/2014/main" id="{F6DEBCEC-1A70-4BCF-90DC-8E7F84B2AFCD}"/>
                </a:ext>
              </a:extLst>
            </p:cNvPr>
            <p:cNvSpPr txBox="1"/>
            <p:nvPr/>
          </p:nvSpPr>
          <p:spPr>
            <a:xfrm>
              <a:off x="322393" y="194627"/>
              <a:ext cx="8367166" cy="461665"/>
            </a:xfrm>
            <a:prstGeom prst="rect">
              <a:avLst/>
            </a:prstGeom>
            <a:noFill/>
          </p:spPr>
          <p:txBody>
            <a:bodyPr wrap="square" rtlCol="0">
              <a:spAutoFit/>
            </a:bodyPr>
            <a:lstStyle/>
            <a:p>
              <a:r>
                <a:rPr kumimoji="1" lang="en-US" altLang="ja-JP" sz="2400" dirty="0">
                  <a:latin typeface="Meiryo UI" panose="020B0604030504040204" pitchFamily="50" charset="-128"/>
                  <a:ea typeface="Meiryo UI" panose="020B0604030504040204" pitchFamily="50" charset="-128"/>
                </a:rPr>
                <a:t>【 </a:t>
              </a:r>
              <a:r>
                <a:rPr kumimoji="1" lang="ja-JP" altLang="en-US" sz="2400" dirty="0">
                  <a:latin typeface="Meiryo UI" panose="020B0604030504040204" pitchFamily="50" charset="-128"/>
                  <a:ea typeface="Meiryo UI" panose="020B0604030504040204" pitchFamily="50" charset="-128"/>
                </a:rPr>
                <a:t>事例４／水田中小規模地区 </a:t>
              </a:r>
              <a:r>
                <a:rPr kumimoji="1" lang="en-US" altLang="ja-JP" sz="2400" dirty="0">
                  <a:latin typeface="Meiryo UI" panose="020B0604030504040204" pitchFamily="50" charset="-128"/>
                  <a:ea typeface="Meiryo UI" panose="020B0604030504040204" pitchFamily="50" charset="-128"/>
                </a:rPr>
                <a:t>】</a:t>
              </a:r>
            </a:p>
          </p:txBody>
        </p:sp>
      </p:grpSp>
      <p:grpSp>
        <p:nvGrpSpPr>
          <p:cNvPr id="6" name="グループ化 5">
            <a:extLst>
              <a:ext uri="{FF2B5EF4-FFF2-40B4-BE49-F238E27FC236}">
                <a16:creationId xmlns:a16="http://schemas.microsoft.com/office/drawing/2014/main" id="{B4A2F72B-3CB6-4840-B89E-418345D43775}"/>
              </a:ext>
            </a:extLst>
          </p:cNvPr>
          <p:cNvGrpSpPr/>
          <p:nvPr/>
        </p:nvGrpSpPr>
        <p:grpSpPr>
          <a:xfrm>
            <a:off x="3776566" y="641000"/>
            <a:ext cx="5139378" cy="2359646"/>
            <a:chOff x="3868574" y="965122"/>
            <a:chExt cx="5139378" cy="2359646"/>
          </a:xfrm>
        </p:grpSpPr>
        <p:sp>
          <p:nvSpPr>
            <p:cNvPr id="10" name="四角形: 角を丸くする 9">
              <a:extLst>
                <a:ext uri="{FF2B5EF4-FFF2-40B4-BE49-F238E27FC236}">
                  <a16:creationId xmlns:a16="http://schemas.microsoft.com/office/drawing/2014/main" id="{964416B0-A149-4356-8215-DCBB5984B003}"/>
                </a:ext>
              </a:extLst>
            </p:cNvPr>
            <p:cNvSpPr/>
            <p:nvPr/>
          </p:nvSpPr>
          <p:spPr>
            <a:xfrm>
              <a:off x="3868574" y="965122"/>
              <a:ext cx="5090599" cy="2359646"/>
            </a:xfrm>
            <a:prstGeom prst="roundRect">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46"/>
            </a:p>
          </p:txBody>
        </p:sp>
        <p:sp>
          <p:nvSpPr>
            <p:cNvPr id="11" name="テキスト ボックス 10">
              <a:extLst>
                <a:ext uri="{FF2B5EF4-FFF2-40B4-BE49-F238E27FC236}">
                  <a16:creationId xmlns:a16="http://schemas.microsoft.com/office/drawing/2014/main" id="{0BAF40E6-237D-445D-8A6D-569808291B13}"/>
                </a:ext>
              </a:extLst>
            </p:cNvPr>
            <p:cNvSpPr txBox="1"/>
            <p:nvPr/>
          </p:nvSpPr>
          <p:spPr>
            <a:xfrm>
              <a:off x="4072355" y="1003557"/>
              <a:ext cx="1372011" cy="369332"/>
            </a:xfrm>
            <a:prstGeom prst="rect">
              <a:avLst/>
            </a:prstGeom>
            <a:noFill/>
          </p:spPr>
          <p:txBody>
            <a:bodyPr wrap="square" rtlCol="0">
              <a:spAutoFit/>
            </a:bodyPr>
            <a:lstStyle/>
            <a:p>
              <a:r>
                <a:rPr kumimoji="1" lang="ja-JP" altLang="en-US" b="1" dirty="0">
                  <a:highlight>
                    <a:srgbClr val="FFFF00"/>
                  </a:highlight>
                  <a:latin typeface="Meiryo UI" panose="020B0604030504040204" pitchFamily="50" charset="-128"/>
                  <a:ea typeface="Meiryo UI" panose="020B0604030504040204" pitchFamily="50" charset="-128"/>
                </a:rPr>
                <a:t>地区の特徴</a:t>
              </a:r>
            </a:p>
          </p:txBody>
        </p:sp>
        <p:sp>
          <p:nvSpPr>
            <p:cNvPr id="3" name="テキスト ボックス 2">
              <a:extLst>
                <a:ext uri="{FF2B5EF4-FFF2-40B4-BE49-F238E27FC236}">
                  <a16:creationId xmlns:a16="http://schemas.microsoft.com/office/drawing/2014/main" id="{CDB532D2-E9E0-41E2-B7DE-95528EEE04FA}"/>
                </a:ext>
              </a:extLst>
            </p:cNvPr>
            <p:cNvSpPr txBox="1"/>
            <p:nvPr/>
          </p:nvSpPr>
          <p:spPr>
            <a:xfrm>
              <a:off x="3917354" y="1296861"/>
              <a:ext cx="5090598" cy="1944122"/>
            </a:xfrm>
            <a:prstGeom prst="rect">
              <a:avLst/>
            </a:prstGeom>
            <a:noFill/>
          </p:spPr>
          <p:txBody>
            <a:bodyPr wrap="square" rtlCol="0">
              <a:spAutoFit/>
            </a:bodyPr>
            <a:lstStyle/>
            <a:p>
              <a:r>
                <a:rPr kumimoji="1" lang="ja-JP" altLang="en-US" sz="1400" dirty="0">
                  <a:latin typeface="+mn-ea"/>
                </a:rPr>
                <a:t>１．一連の水利施設を管理するため、関係するいくつかの　</a:t>
              </a:r>
              <a:endParaRPr kumimoji="1" lang="en-US" altLang="ja-JP" sz="1400" dirty="0">
                <a:latin typeface="+mn-ea"/>
              </a:endParaRPr>
            </a:p>
            <a:p>
              <a:r>
                <a:rPr kumimoji="1" lang="ja-JP" altLang="en-US" sz="1400" dirty="0">
                  <a:latin typeface="+mn-ea"/>
                </a:rPr>
                <a:t>　　土地改良区で土地改良区連合を組織してそこで発電事業</a:t>
              </a:r>
              <a:endParaRPr kumimoji="1" lang="en-US" altLang="ja-JP" sz="1400" dirty="0">
                <a:latin typeface="+mn-ea"/>
              </a:endParaRPr>
            </a:p>
            <a:p>
              <a:r>
                <a:rPr kumimoji="1" lang="ja-JP" altLang="en-US" sz="1400" dirty="0">
                  <a:latin typeface="+mn-ea"/>
                </a:rPr>
                <a:t>　　を行い、売電収入は各土地改良区に配分している。</a:t>
              </a:r>
              <a:endParaRPr kumimoji="1" lang="en-US" altLang="ja-JP" sz="1400" dirty="0">
                <a:latin typeface="+mn-ea"/>
              </a:endParaRPr>
            </a:p>
            <a:p>
              <a:pPr>
                <a:lnSpc>
                  <a:spcPts val="1000"/>
                </a:lnSpc>
              </a:pPr>
              <a:endParaRPr lang="en-US" altLang="ja-JP" sz="1400" dirty="0">
                <a:latin typeface="+mn-ea"/>
              </a:endParaRPr>
            </a:p>
            <a:p>
              <a:r>
                <a:rPr lang="ja-JP" altLang="en-US" sz="1400" dirty="0">
                  <a:latin typeface="+mn-ea"/>
                </a:rPr>
                <a:t>２．合併して現在の土地改良区として存在しているが、管理</a:t>
              </a:r>
              <a:endParaRPr lang="en-US" altLang="ja-JP" sz="1400" dirty="0">
                <a:latin typeface="+mn-ea"/>
              </a:endParaRPr>
            </a:p>
            <a:p>
              <a:r>
                <a:rPr lang="ja-JP" altLang="en-US" sz="1400" dirty="0">
                  <a:latin typeface="+mn-ea"/>
                </a:rPr>
                <a:t>　　地域に対して職員数が少なく、常に人員が足りない状況</a:t>
              </a:r>
              <a:endParaRPr lang="en-US" altLang="ja-JP" sz="1400" dirty="0">
                <a:latin typeface="+mn-ea"/>
              </a:endParaRPr>
            </a:p>
            <a:p>
              <a:r>
                <a:rPr lang="ja-JP" altLang="en-US" sz="1400" dirty="0">
                  <a:latin typeface="+mn-ea"/>
                </a:rPr>
                <a:t>　　である。組合員への専門性のあるサービス提供や職員構　</a:t>
              </a:r>
              <a:endParaRPr lang="en-US" altLang="ja-JP" sz="1400" dirty="0">
                <a:latin typeface="+mn-ea"/>
              </a:endParaRPr>
            </a:p>
            <a:p>
              <a:r>
                <a:rPr lang="ja-JP" altLang="en-US" sz="1400" dirty="0">
                  <a:latin typeface="+mn-ea"/>
                </a:rPr>
                <a:t>　　成バランスからの安定的な人件費支出のこと等を考え、</a:t>
              </a:r>
              <a:endParaRPr lang="en-US" altLang="ja-JP" sz="1400" dirty="0">
                <a:latin typeface="+mn-ea"/>
              </a:endParaRPr>
            </a:p>
            <a:p>
              <a:r>
                <a:rPr lang="ja-JP" altLang="en-US" sz="1400" dirty="0">
                  <a:latin typeface="+mn-ea"/>
                </a:rPr>
                <a:t>　　再度の合併も視野に入れている。</a:t>
              </a:r>
              <a:endParaRPr kumimoji="1" lang="ja-JP" altLang="en-US" sz="1400" dirty="0">
                <a:latin typeface="+mn-ea"/>
              </a:endParaRPr>
            </a:p>
          </p:txBody>
        </p:sp>
      </p:grpSp>
      <p:graphicFrame>
        <p:nvGraphicFramePr>
          <p:cNvPr id="2" name="表 1">
            <a:extLst>
              <a:ext uri="{FF2B5EF4-FFF2-40B4-BE49-F238E27FC236}">
                <a16:creationId xmlns:a16="http://schemas.microsoft.com/office/drawing/2014/main" id="{3406ACEA-1CD4-4083-94D3-FC86D641128B}"/>
              </a:ext>
            </a:extLst>
          </p:cNvPr>
          <p:cNvGraphicFramePr>
            <a:graphicFrameLocks noGrp="1"/>
          </p:cNvGraphicFramePr>
          <p:nvPr>
            <p:extLst>
              <p:ext uri="{D42A27DB-BD31-4B8C-83A1-F6EECF244321}">
                <p14:modId xmlns:p14="http://schemas.microsoft.com/office/powerpoint/2010/main" val="3919104904"/>
              </p:ext>
            </p:extLst>
          </p:nvPr>
        </p:nvGraphicFramePr>
        <p:xfrm>
          <a:off x="294594" y="3133136"/>
          <a:ext cx="8359333" cy="3566160"/>
        </p:xfrm>
        <a:graphic>
          <a:graphicData uri="http://schemas.openxmlformats.org/drawingml/2006/table">
            <a:tbl>
              <a:tblPr firstRow="1" bandRow="1">
                <a:tableStyleId>{5C22544A-7EE6-4342-B048-85BDC9FD1C3A}</a:tableStyleId>
              </a:tblPr>
              <a:tblGrid>
                <a:gridCol w="1588510">
                  <a:extLst>
                    <a:ext uri="{9D8B030D-6E8A-4147-A177-3AD203B41FA5}">
                      <a16:colId xmlns:a16="http://schemas.microsoft.com/office/drawing/2014/main" val="3809695371"/>
                    </a:ext>
                  </a:extLst>
                </a:gridCol>
                <a:gridCol w="2417024">
                  <a:extLst>
                    <a:ext uri="{9D8B030D-6E8A-4147-A177-3AD203B41FA5}">
                      <a16:colId xmlns:a16="http://schemas.microsoft.com/office/drawing/2014/main" val="2318094988"/>
                    </a:ext>
                  </a:extLst>
                </a:gridCol>
                <a:gridCol w="2202717">
                  <a:extLst>
                    <a:ext uri="{9D8B030D-6E8A-4147-A177-3AD203B41FA5}">
                      <a16:colId xmlns:a16="http://schemas.microsoft.com/office/drawing/2014/main" val="1571624126"/>
                    </a:ext>
                  </a:extLst>
                </a:gridCol>
                <a:gridCol w="2151082">
                  <a:extLst>
                    <a:ext uri="{9D8B030D-6E8A-4147-A177-3AD203B41FA5}">
                      <a16:colId xmlns:a16="http://schemas.microsoft.com/office/drawing/2014/main" val="3804715822"/>
                    </a:ext>
                  </a:extLst>
                </a:gridCol>
              </a:tblGrid>
              <a:tr h="180690">
                <a:tc>
                  <a:txBody>
                    <a:bodyPr/>
                    <a:lstStyle/>
                    <a:p>
                      <a:pPr algn="ctr"/>
                      <a:r>
                        <a:rPr kumimoji="1" lang="ja-JP" altLang="en-US" dirty="0"/>
                        <a:t>整理番号</a:t>
                      </a:r>
                    </a:p>
                  </a:txBody>
                  <a:tcPr anchor="ctr"/>
                </a:tc>
                <a:tc>
                  <a:txBody>
                    <a:bodyPr/>
                    <a:lstStyle/>
                    <a:p>
                      <a:pPr algn="ctr"/>
                      <a:r>
                        <a:rPr kumimoji="1" lang="ja-JP" altLang="en-US" dirty="0"/>
                        <a:t>指標名</a:t>
                      </a:r>
                    </a:p>
                  </a:txBody>
                  <a:tcPr anchor="ctr"/>
                </a:tc>
                <a:tc>
                  <a:txBody>
                    <a:bodyPr/>
                    <a:lstStyle/>
                    <a:p>
                      <a:pPr algn="ctr"/>
                      <a:r>
                        <a:rPr kumimoji="1" lang="ja-JP" altLang="en-US" dirty="0"/>
                        <a:t>参考値</a:t>
                      </a:r>
                      <a:r>
                        <a:rPr kumimoji="1" lang="en-US" altLang="ja-JP" dirty="0"/>
                        <a:t>(R4</a:t>
                      </a:r>
                      <a:r>
                        <a:rPr kumimoji="1" lang="ja-JP" altLang="en-US" dirty="0"/>
                        <a:t>水田中平均</a:t>
                      </a:r>
                      <a:r>
                        <a:rPr kumimoji="1" lang="en-US" altLang="ja-JP" dirty="0"/>
                        <a:t>)</a:t>
                      </a:r>
                      <a:endParaRPr kumimoji="1" lang="ja-JP" altLang="en-US" dirty="0"/>
                    </a:p>
                  </a:txBody>
                  <a:tcPr anchor="ctr"/>
                </a:tc>
                <a:tc>
                  <a:txBody>
                    <a:bodyPr/>
                    <a:lstStyle/>
                    <a:p>
                      <a:pPr algn="ctr"/>
                      <a:r>
                        <a:rPr kumimoji="1" lang="ja-JP" altLang="en-US" dirty="0"/>
                        <a:t>事例地区指標値（</a:t>
                      </a:r>
                      <a:r>
                        <a:rPr kumimoji="1" lang="en-US" altLang="ja-JP" dirty="0"/>
                        <a:t>R4</a:t>
                      </a:r>
                      <a:r>
                        <a:rPr kumimoji="1" lang="ja-JP" altLang="en-US" dirty="0"/>
                        <a:t>）</a:t>
                      </a:r>
                    </a:p>
                  </a:txBody>
                  <a:tcPr anchor="ctr"/>
                </a:tc>
                <a:extLst>
                  <a:ext uri="{0D108BD9-81ED-4DB2-BD59-A6C34878D82A}">
                    <a16:rowId xmlns:a16="http://schemas.microsoft.com/office/drawing/2014/main" val="1547306582"/>
                  </a:ext>
                </a:extLst>
              </a:tr>
              <a:tr h="202292">
                <a:tc>
                  <a:txBody>
                    <a:bodyPr/>
                    <a:lstStyle/>
                    <a:p>
                      <a:r>
                        <a:rPr kumimoji="1" lang="ja-JP" altLang="en-US" dirty="0"/>
                        <a:t>安全性－１</a:t>
                      </a:r>
                    </a:p>
                  </a:txBody>
                  <a:tcPr anchor="ctr"/>
                </a:tc>
                <a:tc>
                  <a:txBody>
                    <a:bodyPr/>
                    <a:lstStyle/>
                    <a:p>
                      <a:pPr algn="l"/>
                      <a:r>
                        <a:rPr kumimoji="1" lang="ja-JP" altLang="en-US" dirty="0"/>
                        <a:t>流動比率</a:t>
                      </a:r>
                    </a:p>
                  </a:txBody>
                  <a:tcPr anchor="ctr"/>
                </a:tc>
                <a:tc>
                  <a:txBody>
                    <a:bodyPr/>
                    <a:lstStyle/>
                    <a:p>
                      <a:pPr algn="ctr"/>
                      <a:r>
                        <a:rPr kumimoji="1" lang="en-US" altLang="ja-JP" dirty="0"/>
                        <a:t>274.6%</a:t>
                      </a:r>
                    </a:p>
                  </a:txBody>
                  <a:tcPr anchor="ctr"/>
                </a:tc>
                <a:tc>
                  <a:txBody>
                    <a:bodyPr/>
                    <a:lstStyle/>
                    <a:p>
                      <a:pPr algn="ctr"/>
                      <a:r>
                        <a:rPr kumimoji="1" lang="en-US" altLang="ja-JP" dirty="0"/>
                        <a:t>272.2%</a:t>
                      </a:r>
                      <a:endParaRPr kumimoji="1" lang="ja-JP" altLang="en-US" dirty="0"/>
                    </a:p>
                  </a:txBody>
                  <a:tcPr anchor="ctr"/>
                </a:tc>
                <a:extLst>
                  <a:ext uri="{0D108BD9-81ED-4DB2-BD59-A6C34878D82A}">
                    <a16:rowId xmlns:a16="http://schemas.microsoft.com/office/drawing/2014/main" val="2452789388"/>
                  </a:ext>
                </a:extLst>
              </a:tr>
              <a:tr h="181949">
                <a:tc>
                  <a:txBody>
                    <a:bodyPr/>
                    <a:lstStyle/>
                    <a:p>
                      <a:r>
                        <a:rPr kumimoji="1" lang="ja-JP" altLang="en-US" dirty="0"/>
                        <a:t>安全性－３</a:t>
                      </a:r>
                    </a:p>
                  </a:txBody>
                  <a:tcPr anchor="ctr"/>
                </a:tc>
                <a:tc>
                  <a:txBody>
                    <a:bodyPr/>
                    <a:lstStyle/>
                    <a:p>
                      <a:pPr algn="l"/>
                      <a:r>
                        <a:rPr kumimoji="1" lang="ja-JP" altLang="en-US" dirty="0"/>
                        <a:t>固定資産固定負債比率</a:t>
                      </a:r>
                    </a:p>
                  </a:txBody>
                  <a:tcPr anchor="ctr"/>
                </a:tc>
                <a:tc>
                  <a:txBody>
                    <a:bodyPr/>
                    <a:lstStyle/>
                    <a:p>
                      <a:pPr algn="ctr"/>
                      <a:r>
                        <a:rPr kumimoji="1" lang="en-US" altLang="ja-JP" dirty="0"/>
                        <a:t>98.1%</a:t>
                      </a:r>
                    </a:p>
                  </a:txBody>
                  <a:tcPr anchor="ctr"/>
                </a:tc>
                <a:tc>
                  <a:txBody>
                    <a:bodyPr/>
                    <a:lstStyle/>
                    <a:p>
                      <a:pPr algn="ctr"/>
                      <a:r>
                        <a:rPr kumimoji="1" lang="en-US" altLang="ja-JP" dirty="0"/>
                        <a:t>95.3%</a:t>
                      </a:r>
                      <a:endParaRPr kumimoji="1" lang="ja-JP" altLang="en-US" dirty="0"/>
                    </a:p>
                  </a:txBody>
                  <a:tcPr anchor="ctr"/>
                </a:tc>
                <a:extLst>
                  <a:ext uri="{0D108BD9-81ED-4DB2-BD59-A6C34878D82A}">
                    <a16:rowId xmlns:a16="http://schemas.microsoft.com/office/drawing/2014/main" val="1664650120"/>
                  </a:ext>
                </a:extLst>
              </a:tr>
              <a:tr h="203550">
                <a:tc>
                  <a:txBody>
                    <a:bodyPr/>
                    <a:lstStyle/>
                    <a:p>
                      <a:r>
                        <a:rPr kumimoji="1" lang="ja-JP" altLang="en-US" dirty="0"/>
                        <a:t>安全性－５</a:t>
                      </a:r>
                    </a:p>
                  </a:txBody>
                  <a:tcPr anchor="ctr"/>
                </a:tc>
                <a:tc>
                  <a:txBody>
                    <a:bodyPr/>
                    <a:lstStyle/>
                    <a:p>
                      <a:pPr algn="l"/>
                      <a:r>
                        <a:rPr kumimoji="1" lang="ja-JP" altLang="en-US" dirty="0"/>
                        <a:t>土地改良施設減価償却率</a:t>
                      </a:r>
                    </a:p>
                  </a:txBody>
                  <a:tcPr anchor="ctr"/>
                </a:tc>
                <a:tc>
                  <a:txBody>
                    <a:bodyPr/>
                    <a:lstStyle/>
                    <a:p>
                      <a:pPr algn="ctr"/>
                      <a:r>
                        <a:rPr kumimoji="1" lang="en-US" altLang="ja-JP" dirty="0"/>
                        <a:t>74.6%</a:t>
                      </a:r>
                      <a:endParaRPr kumimoji="1" lang="ja-JP" altLang="en-US" dirty="0"/>
                    </a:p>
                  </a:txBody>
                  <a:tcPr anchor="ctr"/>
                </a:tc>
                <a:tc>
                  <a:txBody>
                    <a:bodyPr/>
                    <a:lstStyle/>
                    <a:p>
                      <a:pPr algn="ctr"/>
                      <a:r>
                        <a:rPr kumimoji="1" lang="en-US" altLang="ja-JP" dirty="0"/>
                        <a:t>66.1%</a:t>
                      </a:r>
                      <a:endParaRPr kumimoji="1" lang="ja-JP" altLang="en-US" dirty="0"/>
                    </a:p>
                  </a:txBody>
                  <a:tcPr anchor="ctr"/>
                </a:tc>
                <a:extLst>
                  <a:ext uri="{0D108BD9-81ED-4DB2-BD59-A6C34878D82A}">
                    <a16:rowId xmlns:a16="http://schemas.microsoft.com/office/drawing/2014/main" val="3831553135"/>
                  </a:ext>
                </a:extLst>
              </a:tr>
              <a:tr h="0">
                <a:tc>
                  <a:txBody>
                    <a:bodyPr/>
                    <a:lstStyle/>
                    <a:p>
                      <a:r>
                        <a:rPr kumimoji="1" lang="ja-JP" altLang="en-US" dirty="0"/>
                        <a:t>安全性－６</a:t>
                      </a:r>
                    </a:p>
                  </a:txBody>
                  <a:tcPr anchor="ctr"/>
                </a:tc>
                <a:tc>
                  <a:txBody>
                    <a:bodyPr/>
                    <a:lstStyle/>
                    <a:p>
                      <a:pPr algn="l"/>
                      <a:r>
                        <a:rPr kumimoji="1" lang="ja-JP" altLang="en-US" dirty="0"/>
                        <a:t>固定資産取得借入金比率</a:t>
                      </a:r>
                    </a:p>
                  </a:txBody>
                  <a:tcPr anchor="ctr"/>
                </a:tc>
                <a:tc>
                  <a:txBody>
                    <a:bodyPr/>
                    <a:lstStyle/>
                    <a:p>
                      <a:pPr algn="ctr"/>
                      <a:r>
                        <a:rPr kumimoji="1" lang="en-US" altLang="ja-JP" dirty="0"/>
                        <a:t>2.4%</a:t>
                      </a:r>
                      <a:endParaRPr kumimoji="1" lang="ja-JP" altLang="en-US" dirty="0"/>
                    </a:p>
                  </a:txBody>
                  <a:tcPr anchor="ctr"/>
                </a:tc>
                <a:tc>
                  <a:txBody>
                    <a:bodyPr/>
                    <a:lstStyle/>
                    <a:p>
                      <a:pPr algn="ctr"/>
                      <a:r>
                        <a:rPr kumimoji="1" lang="en-US" altLang="ja-JP" dirty="0"/>
                        <a:t>5.6%</a:t>
                      </a:r>
                      <a:endParaRPr kumimoji="1" lang="ja-JP" altLang="en-US" dirty="0"/>
                    </a:p>
                  </a:txBody>
                  <a:tcPr anchor="ctr"/>
                </a:tc>
                <a:extLst>
                  <a:ext uri="{0D108BD9-81ED-4DB2-BD59-A6C34878D82A}">
                    <a16:rowId xmlns:a16="http://schemas.microsoft.com/office/drawing/2014/main" val="4092359568"/>
                  </a:ext>
                </a:extLst>
              </a:tr>
              <a:tr h="162864">
                <a:tc>
                  <a:txBody>
                    <a:bodyPr/>
                    <a:lstStyle/>
                    <a:p>
                      <a:r>
                        <a:rPr kumimoji="1" lang="ja-JP" altLang="en-US" dirty="0"/>
                        <a:t>安全性－７</a:t>
                      </a:r>
                    </a:p>
                  </a:txBody>
                  <a:tcPr anchor="ctr"/>
                </a:tc>
                <a:tc>
                  <a:txBody>
                    <a:bodyPr/>
                    <a:lstStyle/>
                    <a:p>
                      <a:pPr algn="l"/>
                      <a:r>
                        <a:rPr kumimoji="1" lang="ja-JP" altLang="en-US" dirty="0"/>
                        <a:t>総資産借入金比率</a:t>
                      </a:r>
                    </a:p>
                  </a:txBody>
                  <a:tcPr anchor="ctr"/>
                </a:tc>
                <a:tc>
                  <a:txBody>
                    <a:bodyPr/>
                    <a:lstStyle/>
                    <a:p>
                      <a:pPr algn="ctr"/>
                      <a:r>
                        <a:rPr kumimoji="1" lang="en-US" altLang="ja-JP" dirty="0"/>
                        <a:t>2.3%</a:t>
                      </a:r>
                      <a:endParaRPr kumimoji="1" lang="ja-JP" altLang="en-US" dirty="0"/>
                    </a:p>
                  </a:txBody>
                  <a:tcPr anchor="ctr"/>
                </a:tc>
                <a:tc>
                  <a:txBody>
                    <a:bodyPr/>
                    <a:lstStyle/>
                    <a:p>
                      <a:pPr algn="ctr"/>
                      <a:r>
                        <a:rPr kumimoji="1" lang="en-US" altLang="ja-JP" dirty="0"/>
                        <a:t>5.2%</a:t>
                      </a:r>
                      <a:endParaRPr kumimoji="1" lang="ja-JP" altLang="en-US" dirty="0"/>
                    </a:p>
                  </a:txBody>
                  <a:tcPr anchor="ctr"/>
                </a:tc>
                <a:extLst>
                  <a:ext uri="{0D108BD9-81ED-4DB2-BD59-A6C34878D82A}">
                    <a16:rowId xmlns:a16="http://schemas.microsoft.com/office/drawing/2014/main" val="2365092959"/>
                  </a:ext>
                </a:extLst>
              </a:tr>
              <a:tr h="0">
                <a:tc>
                  <a:txBody>
                    <a:bodyPr/>
                    <a:lstStyle/>
                    <a:p>
                      <a:r>
                        <a:rPr kumimoji="1" lang="ja-JP" altLang="en-US" dirty="0"/>
                        <a:t>安全性－８</a:t>
                      </a:r>
                    </a:p>
                  </a:txBody>
                  <a:tcPr anchor="ctr"/>
                </a:tc>
                <a:tc>
                  <a:txBody>
                    <a:bodyPr/>
                    <a:lstStyle/>
                    <a:p>
                      <a:pPr algn="l"/>
                      <a:r>
                        <a:rPr kumimoji="1" lang="ja-JP" altLang="en-US" dirty="0"/>
                        <a:t>負債高正味財産比率</a:t>
                      </a:r>
                    </a:p>
                  </a:txBody>
                  <a:tcPr anchor="ctr"/>
                </a:tc>
                <a:tc>
                  <a:txBody>
                    <a:bodyPr/>
                    <a:lstStyle/>
                    <a:p>
                      <a:pPr algn="ctr"/>
                      <a:r>
                        <a:rPr kumimoji="1" lang="en-US" altLang="ja-JP" dirty="0"/>
                        <a:t>4.3%</a:t>
                      </a:r>
                      <a:endParaRPr kumimoji="1" lang="ja-JP" altLang="en-US" dirty="0"/>
                    </a:p>
                  </a:txBody>
                  <a:tcPr anchor="ctr"/>
                </a:tc>
                <a:tc>
                  <a:txBody>
                    <a:bodyPr/>
                    <a:lstStyle/>
                    <a:p>
                      <a:pPr algn="ctr"/>
                      <a:r>
                        <a:rPr kumimoji="1" lang="en-US" altLang="ja-JP" dirty="0"/>
                        <a:t>9.1%</a:t>
                      </a:r>
                      <a:endParaRPr kumimoji="1" lang="ja-JP" altLang="en-US" dirty="0"/>
                    </a:p>
                  </a:txBody>
                  <a:tcPr anchor="ctr"/>
                </a:tc>
                <a:extLst>
                  <a:ext uri="{0D108BD9-81ED-4DB2-BD59-A6C34878D82A}">
                    <a16:rowId xmlns:a16="http://schemas.microsoft.com/office/drawing/2014/main" val="3755353839"/>
                  </a:ext>
                </a:extLst>
              </a:tr>
              <a:tr h="0">
                <a:tc>
                  <a:txBody>
                    <a:bodyPr/>
                    <a:lstStyle/>
                    <a:p>
                      <a:r>
                        <a:rPr kumimoji="1" lang="ja-JP" altLang="en-US" dirty="0"/>
                        <a:t>安全性－９</a:t>
                      </a:r>
                    </a:p>
                  </a:txBody>
                  <a:tcPr anchor="ctr"/>
                </a:tc>
                <a:tc>
                  <a:txBody>
                    <a:bodyPr/>
                    <a:lstStyle/>
                    <a:p>
                      <a:pPr algn="l"/>
                      <a:r>
                        <a:rPr kumimoji="1" lang="ja-JP" altLang="en-US" dirty="0"/>
                        <a:t>現金預金積立金保有比率</a:t>
                      </a:r>
                    </a:p>
                  </a:txBody>
                  <a:tcPr anchor="ctr"/>
                </a:tc>
                <a:tc>
                  <a:txBody>
                    <a:bodyPr/>
                    <a:lstStyle/>
                    <a:p>
                      <a:pPr algn="ctr"/>
                      <a:r>
                        <a:rPr kumimoji="1" lang="en-US" altLang="ja-JP" dirty="0"/>
                        <a:t>25.7%</a:t>
                      </a:r>
                      <a:endParaRPr kumimoji="1" lang="ja-JP" altLang="en-US" dirty="0"/>
                    </a:p>
                  </a:txBody>
                  <a:tcPr anchor="ctr"/>
                </a:tc>
                <a:tc>
                  <a:txBody>
                    <a:bodyPr/>
                    <a:lstStyle/>
                    <a:p>
                      <a:pPr algn="ctr"/>
                      <a:r>
                        <a:rPr kumimoji="1" lang="en-US" altLang="ja-JP" dirty="0"/>
                        <a:t>19.7%</a:t>
                      </a:r>
                      <a:endParaRPr kumimoji="1" lang="ja-JP" altLang="en-US" dirty="0"/>
                    </a:p>
                  </a:txBody>
                  <a:tcPr anchor="ctr"/>
                </a:tc>
                <a:extLst>
                  <a:ext uri="{0D108BD9-81ED-4DB2-BD59-A6C34878D82A}">
                    <a16:rowId xmlns:a16="http://schemas.microsoft.com/office/drawing/2014/main" val="2063141989"/>
                  </a:ext>
                </a:extLst>
              </a:tr>
              <a:tr h="127001">
                <a:tc>
                  <a:txBody>
                    <a:bodyPr/>
                    <a:lstStyle/>
                    <a:p>
                      <a:r>
                        <a:rPr kumimoji="1" lang="ja-JP" altLang="en-US" dirty="0"/>
                        <a:t>安全性－</a:t>
                      </a:r>
                      <a:r>
                        <a:rPr kumimoji="1" lang="en-US" altLang="ja-JP" dirty="0"/>
                        <a:t>10</a:t>
                      </a:r>
                      <a:endParaRPr kumimoji="1" lang="ja-JP" altLang="en-US" dirty="0"/>
                    </a:p>
                  </a:txBody>
                  <a:tcPr anchor="ctr"/>
                </a:tc>
                <a:tc>
                  <a:txBody>
                    <a:bodyPr/>
                    <a:lstStyle/>
                    <a:p>
                      <a:pPr algn="l"/>
                      <a:r>
                        <a:rPr kumimoji="1" lang="ja-JP" altLang="en-US" dirty="0"/>
                        <a:t>施設更新積立資産保有比率</a:t>
                      </a:r>
                    </a:p>
                  </a:txBody>
                  <a:tcPr anchor="ctr"/>
                </a:tc>
                <a:tc>
                  <a:txBody>
                    <a:bodyPr/>
                    <a:lstStyle/>
                    <a:p>
                      <a:pPr algn="ctr"/>
                      <a:r>
                        <a:rPr kumimoji="1" lang="en-US" altLang="ja-JP" dirty="0"/>
                        <a:t>14.8%</a:t>
                      </a:r>
                      <a:endParaRPr kumimoji="1" lang="ja-JP" altLang="en-US" dirty="0"/>
                    </a:p>
                  </a:txBody>
                  <a:tcPr anchor="ctr"/>
                </a:tc>
                <a:tc>
                  <a:txBody>
                    <a:bodyPr/>
                    <a:lstStyle/>
                    <a:p>
                      <a:pPr algn="ctr"/>
                      <a:r>
                        <a:rPr kumimoji="1" lang="en-US" altLang="ja-JP" dirty="0"/>
                        <a:t>7.4%</a:t>
                      </a:r>
                      <a:endParaRPr kumimoji="1" lang="ja-JP" altLang="en-US" dirty="0"/>
                    </a:p>
                  </a:txBody>
                  <a:tcPr anchor="ctr"/>
                </a:tc>
                <a:extLst>
                  <a:ext uri="{0D108BD9-81ED-4DB2-BD59-A6C34878D82A}">
                    <a16:rowId xmlns:a16="http://schemas.microsoft.com/office/drawing/2014/main" val="1044326136"/>
                  </a:ext>
                </a:extLst>
              </a:tr>
              <a:tr h="156991">
                <a:tc>
                  <a:txBody>
                    <a:bodyPr/>
                    <a:lstStyle/>
                    <a:p>
                      <a:r>
                        <a:rPr kumimoji="1" lang="ja-JP" altLang="en-US" dirty="0"/>
                        <a:t>収支－１</a:t>
                      </a:r>
                    </a:p>
                  </a:txBody>
                  <a:tcPr anchor="ctr"/>
                </a:tc>
                <a:tc>
                  <a:txBody>
                    <a:bodyPr/>
                    <a:lstStyle/>
                    <a:p>
                      <a:pPr algn="l"/>
                      <a:r>
                        <a:rPr kumimoji="1" lang="ja-JP" altLang="en-US" dirty="0"/>
                        <a:t>賦課金納付率</a:t>
                      </a:r>
                    </a:p>
                  </a:txBody>
                  <a:tcPr anchor="ctr"/>
                </a:tc>
                <a:tc>
                  <a:txBody>
                    <a:bodyPr/>
                    <a:lstStyle/>
                    <a:p>
                      <a:pPr algn="ctr"/>
                      <a:r>
                        <a:rPr kumimoji="1" lang="en-US" altLang="ja-JP" dirty="0"/>
                        <a:t>98.8%</a:t>
                      </a:r>
                    </a:p>
                  </a:txBody>
                  <a:tcPr anchor="ctr"/>
                </a:tc>
                <a:tc>
                  <a:txBody>
                    <a:bodyPr/>
                    <a:lstStyle/>
                    <a:p>
                      <a:pPr algn="ctr"/>
                      <a:r>
                        <a:rPr kumimoji="1" lang="en-US" altLang="ja-JP" dirty="0"/>
                        <a:t>99.8%</a:t>
                      </a:r>
                      <a:endParaRPr kumimoji="1" lang="ja-JP" altLang="en-US" dirty="0"/>
                    </a:p>
                  </a:txBody>
                  <a:tcPr anchor="ctr"/>
                </a:tc>
                <a:extLst>
                  <a:ext uri="{0D108BD9-81ED-4DB2-BD59-A6C34878D82A}">
                    <a16:rowId xmlns:a16="http://schemas.microsoft.com/office/drawing/2014/main" val="1833250040"/>
                  </a:ext>
                </a:extLst>
              </a:tr>
              <a:tr h="128259">
                <a:tc>
                  <a:txBody>
                    <a:bodyPr/>
                    <a:lstStyle/>
                    <a:p>
                      <a:r>
                        <a:rPr kumimoji="1" lang="ja-JP" altLang="en-US" dirty="0"/>
                        <a:t>収支－２</a:t>
                      </a:r>
                    </a:p>
                  </a:txBody>
                  <a:tcPr anchor="ctr"/>
                </a:tc>
                <a:tc>
                  <a:txBody>
                    <a:bodyPr/>
                    <a:lstStyle/>
                    <a:p>
                      <a:pPr algn="l"/>
                      <a:r>
                        <a:rPr kumimoji="1" lang="ja-JP" altLang="en-US" dirty="0"/>
                        <a:t>不納欠損比率</a:t>
                      </a:r>
                    </a:p>
                  </a:txBody>
                  <a:tcPr anchor="ctr"/>
                </a:tc>
                <a:tc>
                  <a:txBody>
                    <a:bodyPr/>
                    <a:lstStyle/>
                    <a:p>
                      <a:pPr algn="ctr"/>
                      <a:r>
                        <a:rPr kumimoji="1" lang="en-US" altLang="ja-JP" dirty="0"/>
                        <a:t>2.6</a:t>
                      </a:r>
                      <a:r>
                        <a:rPr kumimoji="1" lang="ja-JP" altLang="en-US" dirty="0"/>
                        <a:t>％</a:t>
                      </a:r>
                      <a:endParaRPr kumimoji="1" lang="en-US" altLang="ja-JP" dirty="0"/>
                    </a:p>
                  </a:txBody>
                  <a:tcPr anchor="ctr"/>
                </a:tc>
                <a:tc>
                  <a:txBody>
                    <a:bodyPr/>
                    <a:lstStyle/>
                    <a:p>
                      <a:pPr algn="ctr"/>
                      <a:r>
                        <a:rPr kumimoji="1" lang="en-US" altLang="ja-JP" dirty="0"/>
                        <a:t>0%</a:t>
                      </a:r>
                      <a:endParaRPr kumimoji="1" lang="ja-JP" altLang="en-US" dirty="0"/>
                    </a:p>
                  </a:txBody>
                  <a:tcPr anchor="ctr"/>
                </a:tc>
                <a:extLst>
                  <a:ext uri="{0D108BD9-81ED-4DB2-BD59-A6C34878D82A}">
                    <a16:rowId xmlns:a16="http://schemas.microsoft.com/office/drawing/2014/main" val="492495760"/>
                  </a:ext>
                </a:extLst>
              </a:tr>
              <a:tr h="0">
                <a:tc>
                  <a:txBody>
                    <a:bodyPr/>
                    <a:lstStyle/>
                    <a:p>
                      <a:r>
                        <a:rPr kumimoji="1" lang="ja-JP" altLang="en-US" dirty="0"/>
                        <a:t>収支－５</a:t>
                      </a:r>
                    </a:p>
                  </a:txBody>
                  <a:tcPr anchor="ctr"/>
                </a:tc>
                <a:tc>
                  <a:txBody>
                    <a:bodyPr/>
                    <a:lstStyle/>
                    <a:p>
                      <a:pPr algn="l"/>
                      <a:r>
                        <a:rPr kumimoji="1" lang="ja-JP" altLang="en-US" dirty="0"/>
                        <a:t>受託等収入率</a:t>
                      </a:r>
                    </a:p>
                  </a:txBody>
                  <a:tcPr anchor="ctr"/>
                </a:tc>
                <a:tc>
                  <a:txBody>
                    <a:bodyPr/>
                    <a:lstStyle/>
                    <a:p>
                      <a:pPr algn="ctr"/>
                      <a:r>
                        <a:rPr kumimoji="1" lang="en-US" altLang="ja-JP" dirty="0"/>
                        <a:t>2.0%</a:t>
                      </a:r>
                    </a:p>
                  </a:txBody>
                  <a:tcPr anchor="ctr"/>
                </a:tc>
                <a:tc>
                  <a:txBody>
                    <a:bodyPr/>
                    <a:lstStyle/>
                    <a:p>
                      <a:pPr algn="ctr"/>
                      <a:r>
                        <a:rPr kumimoji="1" lang="en-US" altLang="ja-JP" dirty="0"/>
                        <a:t>0.3%</a:t>
                      </a:r>
                      <a:endParaRPr kumimoji="1" lang="ja-JP" altLang="en-US" dirty="0"/>
                    </a:p>
                  </a:txBody>
                  <a:tcPr anchor="ctr"/>
                </a:tc>
                <a:extLst>
                  <a:ext uri="{0D108BD9-81ED-4DB2-BD59-A6C34878D82A}">
                    <a16:rowId xmlns:a16="http://schemas.microsoft.com/office/drawing/2014/main" val="1405059222"/>
                  </a:ext>
                </a:extLst>
              </a:tr>
            </a:tbl>
          </a:graphicData>
        </a:graphic>
      </p:graphicFrame>
      <p:sp>
        <p:nvSpPr>
          <p:cNvPr id="4" name="正方形/長方形 3">
            <a:extLst>
              <a:ext uri="{FF2B5EF4-FFF2-40B4-BE49-F238E27FC236}">
                <a16:creationId xmlns:a16="http://schemas.microsoft.com/office/drawing/2014/main" id="{7A42C006-F20C-416C-BEF0-7CAFE8C1D4FA}"/>
              </a:ext>
            </a:extLst>
          </p:cNvPr>
          <p:cNvSpPr/>
          <p:nvPr/>
        </p:nvSpPr>
        <p:spPr>
          <a:xfrm>
            <a:off x="6484690" y="3133136"/>
            <a:ext cx="2150924" cy="3543983"/>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5" name="グループ化 4">
            <a:extLst>
              <a:ext uri="{FF2B5EF4-FFF2-40B4-BE49-F238E27FC236}">
                <a16:creationId xmlns:a16="http://schemas.microsoft.com/office/drawing/2014/main" id="{8C7A9986-CAA2-47E0-AD24-7E50B821DE64}"/>
              </a:ext>
            </a:extLst>
          </p:cNvPr>
          <p:cNvGrpSpPr/>
          <p:nvPr/>
        </p:nvGrpSpPr>
        <p:grpSpPr>
          <a:xfrm>
            <a:off x="239520" y="641001"/>
            <a:ext cx="3488267" cy="2093810"/>
            <a:chOff x="184827" y="961506"/>
            <a:chExt cx="3531281" cy="2093810"/>
          </a:xfrm>
        </p:grpSpPr>
        <p:sp>
          <p:nvSpPr>
            <p:cNvPr id="8" name="四角形: 角を丸くする 7">
              <a:extLst>
                <a:ext uri="{FF2B5EF4-FFF2-40B4-BE49-F238E27FC236}">
                  <a16:creationId xmlns:a16="http://schemas.microsoft.com/office/drawing/2014/main" id="{6F1672A1-0E73-49CD-A287-2E26B14DDB49}"/>
                </a:ext>
              </a:extLst>
            </p:cNvPr>
            <p:cNvSpPr/>
            <p:nvPr/>
          </p:nvSpPr>
          <p:spPr>
            <a:xfrm>
              <a:off x="184827" y="961506"/>
              <a:ext cx="3531281" cy="2093810"/>
            </a:xfrm>
            <a:prstGeom prst="roundRect">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46"/>
            </a:p>
          </p:txBody>
        </p:sp>
        <p:sp>
          <p:nvSpPr>
            <p:cNvPr id="9" name="テキスト ボックス 8">
              <a:extLst>
                <a:ext uri="{FF2B5EF4-FFF2-40B4-BE49-F238E27FC236}">
                  <a16:creationId xmlns:a16="http://schemas.microsoft.com/office/drawing/2014/main" id="{0489FD73-DAB1-476B-9DE3-736F774CF470}"/>
                </a:ext>
              </a:extLst>
            </p:cNvPr>
            <p:cNvSpPr txBox="1"/>
            <p:nvPr/>
          </p:nvSpPr>
          <p:spPr>
            <a:xfrm>
              <a:off x="340048" y="988436"/>
              <a:ext cx="1326068" cy="369332"/>
            </a:xfrm>
            <a:prstGeom prst="rect">
              <a:avLst/>
            </a:prstGeom>
            <a:noFill/>
          </p:spPr>
          <p:txBody>
            <a:bodyPr wrap="square" rtlCol="0">
              <a:spAutoFit/>
            </a:bodyPr>
            <a:lstStyle/>
            <a:p>
              <a:r>
                <a:rPr kumimoji="1" lang="ja-JP" altLang="en-US" b="1" dirty="0">
                  <a:highlight>
                    <a:srgbClr val="FFFF00"/>
                  </a:highlight>
                  <a:latin typeface="Meiryo UI" panose="020B0604030504040204" pitchFamily="50" charset="-128"/>
                  <a:ea typeface="Meiryo UI" panose="020B0604030504040204" pitchFamily="50" charset="-128"/>
                </a:rPr>
                <a:t>地区概要</a:t>
              </a:r>
            </a:p>
          </p:txBody>
        </p:sp>
        <p:sp>
          <p:nvSpPr>
            <p:cNvPr id="17" name="テキスト ボックス 16">
              <a:extLst>
                <a:ext uri="{FF2B5EF4-FFF2-40B4-BE49-F238E27FC236}">
                  <a16:creationId xmlns:a16="http://schemas.microsoft.com/office/drawing/2014/main" id="{3E4A951F-88FF-477D-8CC7-D631166F7181}"/>
                </a:ext>
              </a:extLst>
            </p:cNvPr>
            <p:cNvSpPr txBox="1"/>
            <p:nvPr/>
          </p:nvSpPr>
          <p:spPr>
            <a:xfrm>
              <a:off x="340048" y="1341109"/>
              <a:ext cx="3308472" cy="1600438"/>
            </a:xfrm>
            <a:prstGeom prst="rect">
              <a:avLst/>
            </a:prstGeom>
            <a:noFill/>
          </p:spPr>
          <p:txBody>
            <a:bodyPr wrap="square" rtlCol="0">
              <a:spAutoFit/>
            </a:bodyPr>
            <a:lstStyle/>
            <a:p>
              <a:r>
                <a:rPr kumimoji="1" lang="ja-JP" altLang="en-US" sz="1400" dirty="0">
                  <a:latin typeface="+mn-ea"/>
                </a:rPr>
                <a:t>地区面積：</a:t>
              </a:r>
              <a:r>
                <a:rPr kumimoji="1" lang="en-US" altLang="ja-JP" sz="1400" dirty="0">
                  <a:latin typeface="+mn-ea"/>
                </a:rPr>
                <a:t>990ha</a:t>
              </a:r>
            </a:p>
            <a:p>
              <a:r>
                <a:rPr lang="ja-JP" altLang="en-US" sz="1400" dirty="0">
                  <a:latin typeface="+mn-ea"/>
                </a:rPr>
                <a:t>組合員数：</a:t>
              </a:r>
              <a:r>
                <a:rPr lang="en-US" altLang="ja-JP" sz="1400" dirty="0">
                  <a:latin typeface="+mn-ea"/>
                </a:rPr>
                <a:t>1,000</a:t>
              </a:r>
              <a:r>
                <a:rPr lang="ja-JP" altLang="en-US" sz="1400" dirty="0">
                  <a:latin typeface="+mn-ea"/>
                </a:rPr>
                <a:t>人</a:t>
              </a:r>
              <a:endParaRPr lang="en-US" altLang="ja-JP" sz="1400" dirty="0">
                <a:latin typeface="+mn-ea"/>
              </a:endParaRPr>
            </a:p>
            <a:p>
              <a:r>
                <a:rPr lang="ja-JP" altLang="en-US" sz="1400" dirty="0">
                  <a:latin typeface="+mn-ea"/>
                </a:rPr>
                <a:t>職員数：４人</a:t>
              </a:r>
              <a:endParaRPr lang="en-US" altLang="ja-JP" sz="1400" dirty="0">
                <a:latin typeface="+mn-ea"/>
              </a:endParaRPr>
            </a:p>
            <a:p>
              <a:r>
                <a:rPr kumimoji="1" lang="ja-JP" altLang="en-US" sz="1400" dirty="0">
                  <a:latin typeface="+mn-ea"/>
                </a:rPr>
                <a:t>農業地域類型：平地農業地域</a:t>
              </a:r>
              <a:endParaRPr kumimoji="1" lang="en-US" altLang="ja-JP" sz="1400" dirty="0">
                <a:latin typeface="+mn-ea"/>
              </a:endParaRPr>
            </a:p>
            <a:p>
              <a:r>
                <a:rPr kumimoji="1" lang="ja-JP" altLang="en-US" sz="1400" dirty="0">
                  <a:latin typeface="+mn-ea"/>
                </a:rPr>
                <a:t>取水形態区分：自然取水、ポンプ揚水</a:t>
              </a:r>
              <a:endParaRPr kumimoji="1" lang="en-US" altLang="ja-JP" sz="1400" dirty="0">
                <a:latin typeface="+mn-ea"/>
              </a:endParaRPr>
            </a:p>
            <a:p>
              <a:r>
                <a:rPr lang="ja-JP" altLang="en-US" sz="1400" dirty="0">
                  <a:latin typeface="+mn-ea"/>
                </a:rPr>
                <a:t>排水形態区分：自然排水</a:t>
              </a:r>
              <a:endParaRPr lang="en-US" altLang="ja-JP" sz="1400" dirty="0">
                <a:latin typeface="+mn-ea"/>
              </a:endParaRPr>
            </a:p>
            <a:p>
              <a:r>
                <a:rPr kumimoji="1" lang="ja-JP" altLang="en-US" sz="1400" dirty="0">
                  <a:latin typeface="+mn-ea"/>
                </a:rPr>
                <a:t>事業関連区分：国営事業関連型</a:t>
              </a:r>
              <a:endParaRPr kumimoji="1" lang="ja-JP" altLang="en-US" sz="1400" dirty="0">
                <a:ea typeface="Meiryo UI" panose="020B0604030504040204" pitchFamily="50" charset="-128"/>
              </a:endParaRPr>
            </a:p>
          </p:txBody>
        </p:sp>
      </p:grpSp>
      <p:sp>
        <p:nvSpPr>
          <p:cNvPr id="7" name="スライド番号プレースホルダー 6">
            <a:extLst>
              <a:ext uri="{FF2B5EF4-FFF2-40B4-BE49-F238E27FC236}">
                <a16:creationId xmlns:a16="http://schemas.microsoft.com/office/drawing/2014/main" id="{0EF7CBEE-57CA-48B6-9E92-A34F786EC2A5}"/>
              </a:ext>
            </a:extLst>
          </p:cNvPr>
          <p:cNvSpPr>
            <a:spLocks noGrp="1"/>
          </p:cNvSpPr>
          <p:nvPr>
            <p:ph type="sldNum" sz="quarter" idx="12"/>
          </p:nvPr>
        </p:nvSpPr>
        <p:spPr/>
        <p:txBody>
          <a:bodyPr/>
          <a:lstStyle/>
          <a:p>
            <a:fld id="{D0493EAD-98C2-43FC-AC56-FA71A07A685E}" type="slidenum">
              <a:rPr kumimoji="1" lang="ja-JP" altLang="en-US" smtClean="0"/>
              <a:t>36</a:t>
            </a:fld>
            <a:endParaRPr kumimoji="1" lang="ja-JP" altLang="en-US" dirty="0"/>
          </a:p>
        </p:txBody>
      </p:sp>
    </p:spTree>
    <p:extLst>
      <p:ext uri="{BB962C8B-B14F-4D97-AF65-F5344CB8AC3E}">
        <p14:creationId xmlns:p14="http://schemas.microsoft.com/office/powerpoint/2010/main" val="329979140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四角形: 角を丸くする 1">
            <a:extLst>
              <a:ext uri="{FF2B5EF4-FFF2-40B4-BE49-F238E27FC236}">
                <a16:creationId xmlns:a16="http://schemas.microsoft.com/office/drawing/2014/main" id="{3AEC31FC-9E5C-4C5D-A218-D8AA82532499}"/>
              </a:ext>
            </a:extLst>
          </p:cNvPr>
          <p:cNvSpPr/>
          <p:nvPr/>
        </p:nvSpPr>
        <p:spPr>
          <a:xfrm>
            <a:off x="116958" y="170120"/>
            <a:ext cx="8841448" cy="6581553"/>
          </a:xfrm>
          <a:prstGeom prst="roundRect">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46"/>
          </a:p>
        </p:txBody>
      </p:sp>
      <p:sp>
        <p:nvSpPr>
          <p:cNvPr id="3" name="テキスト ボックス 2">
            <a:extLst>
              <a:ext uri="{FF2B5EF4-FFF2-40B4-BE49-F238E27FC236}">
                <a16:creationId xmlns:a16="http://schemas.microsoft.com/office/drawing/2014/main" id="{2F87A286-323C-4201-A289-1A5FD4869441}"/>
              </a:ext>
            </a:extLst>
          </p:cNvPr>
          <p:cNvSpPr txBox="1"/>
          <p:nvPr/>
        </p:nvSpPr>
        <p:spPr>
          <a:xfrm>
            <a:off x="3140568" y="280417"/>
            <a:ext cx="2622278" cy="369332"/>
          </a:xfrm>
          <a:prstGeom prst="rect">
            <a:avLst/>
          </a:prstGeom>
          <a:solidFill>
            <a:schemeClr val="accent2"/>
          </a:solidFill>
        </p:spPr>
        <p:txBody>
          <a:bodyPr wrap="square" rtlCol="0">
            <a:spAutoFit/>
          </a:bodyPr>
          <a:lstStyle/>
          <a:p>
            <a:r>
              <a:rPr kumimoji="1" lang="ja-JP" altLang="en-US" b="1" dirty="0">
                <a:solidFill>
                  <a:schemeClr val="bg1"/>
                </a:solidFill>
                <a:latin typeface="Meiryo UI" panose="020B0604030504040204" pitchFamily="50" charset="-128"/>
                <a:ea typeface="Meiryo UI" panose="020B0604030504040204" pitchFamily="50" charset="-128"/>
              </a:rPr>
              <a:t>　　財 務 分 析 結 果</a:t>
            </a:r>
          </a:p>
        </p:txBody>
      </p:sp>
      <p:sp>
        <p:nvSpPr>
          <p:cNvPr id="6" name="正方形/長方形 5">
            <a:extLst>
              <a:ext uri="{FF2B5EF4-FFF2-40B4-BE49-F238E27FC236}">
                <a16:creationId xmlns:a16="http://schemas.microsoft.com/office/drawing/2014/main" id="{D63D61C3-1355-4E45-8F94-D6190DBE041E}"/>
              </a:ext>
            </a:extLst>
          </p:cNvPr>
          <p:cNvSpPr/>
          <p:nvPr/>
        </p:nvSpPr>
        <p:spPr>
          <a:xfrm>
            <a:off x="278866" y="826631"/>
            <a:ext cx="8586267" cy="5529719"/>
          </a:xfrm>
          <a:prstGeom prst="rect">
            <a:avLst/>
          </a:prstGeom>
        </p:spPr>
        <p:txBody>
          <a:bodyPr wrap="square">
            <a:spAutoFit/>
          </a:bodyPr>
          <a:lstStyle/>
          <a:p>
            <a:r>
              <a:rPr lang="ja-JP" altLang="en-US" b="1" dirty="0">
                <a:highlight>
                  <a:srgbClr val="FFFF00"/>
                </a:highlight>
                <a:latin typeface="Meiryo UI" panose="020B0604030504040204" pitchFamily="50" charset="-128"/>
                <a:ea typeface="Meiryo UI" panose="020B0604030504040204" pitchFamily="50" charset="-128"/>
              </a:rPr>
              <a:t>１．流動資産（現金預金）の少額保持への移行</a:t>
            </a:r>
            <a:endParaRPr lang="en-US" altLang="ja-JP" b="1" dirty="0">
              <a:highlight>
                <a:srgbClr val="FFFF00"/>
              </a:highlight>
              <a:latin typeface="Meiryo UI" panose="020B0604030504040204" pitchFamily="50" charset="-128"/>
              <a:ea typeface="Meiryo UI" panose="020B0604030504040204" pitchFamily="50" charset="-128"/>
            </a:endParaRPr>
          </a:p>
          <a:p>
            <a:pPr>
              <a:lnSpc>
                <a:spcPts val="1000"/>
              </a:lnSpc>
            </a:pPr>
            <a:endParaRPr lang="en-US" altLang="ja-JP" b="1" dirty="0">
              <a:highlight>
                <a:srgbClr val="FFFF00"/>
              </a:highlight>
              <a:latin typeface="Meiryo UI" panose="020B0604030504040204" pitchFamily="50" charset="-128"/>
              <a:ea typeface="Meiryo UI" panose="020B0604030504040204" pitchFamily="50" charset="-128"/>
            </a:endParaRPr>
          </a:p>
          <a:p>
            <a:r>
              <a:rPr lang="ja-JP" altLang="en-US" sz="1400" dirty="0">
                <a:latin typeface="+mn-ea"/>
              </a:rPr>
              <a:t>　現在は財政調整積立資産を設定しておらず、流動資産の現金預金として繰越金を管理しているが、将来は財政調整積立資産を設定することを考えている。目的を持った資金として特定資産に計上することで、流動資産の現金預金には賦課金が納付されるまでの運営費と維持管理費のみが現れる。使用目的が明確な特定資産と日常的な運営費の流動資産の現金預金を区分することで、流動比率については低くなるが、特定資産と流動資産の資金の場所が変わるだけなので、比率減の説明もできるものと考える。</a:t>
            </a:r>
            <a:endParaRPr lang="en-US" altLang="ja-JP" sz="1400" dirty="0">
              <a:latin typeface="+mn-ea"/>
            </a:endParaRPr>
          </a:p>
          <a:p>
            <a:endParaRPr lang="en-US" altLang="ja-JP" sz="1400" b="1" dirty="0">
              <a:highlight>
                <a:srgbClr val="FFFF00"/>
              </a:highlight>
              <a:latin typeface="Meiryo UI" panose="020B0604030504040204" pitchFamily="50" charset="-128"/>
              <a:ea typeface="Meiryo UI" panose="020B0604030504040204" pitchFamily="50" charset="-128"/>
            </a:endParaRPr>
          </a:p>
          <a:p>
            <a:r>
              <a:rPr lang="ja-JP" altLang="en-US" b="1" dirty="0">
                <a:highlight>
                  <a:srgbClr val="FFFF00"/>
                </a:highlight>
                <a:latin typeface="Meiryo UI" panose="020B0604030504040204" pitchFamily="50" charset="-128"/>
                <a:ea typeface="Meiryo UI" panose="020B0604030504040204" pitchFamily="50" charset="-128"/>
              </a:rPr>
              <a:t>２．施設更新積立に対する考え方</a:t>
            </a:r>
            <a:endParaRPr lang="en-US" altLang="ja-JP" b="1" dirty="0">
              <a:highlight>
                <a:srgbClr val="FFFF00"/>
              </a:highlight>
              <a:latin typeface="Meiryo UI" panose="020B0604030504040204" pitchFamily="50" charset="-128"/>
              <a:ea typeface="Meiryo UI" panose="020B0604030504040204" pitchFamily="50" charset="-128"/>
            </a:endParaRPr>
          </a:p>
          <a:p>
            <a:pPr>
              <a:lnSpc>
                <a:spcPts val="1000"/>
              </a:lnSpc>
            </a:pPr>
            <a:endParaRPr lang="en-US" altLang="ja-JP" b="1" dirty="0">
              <a:highlight>
                <a:srgbClr val="FFFF00"/>
              </a:highlight>
              <a:latin typeface="Meiryo UI" panose="020B0604030504040204" pitchFamily="50" charset="-128"/>
              <a:ea typeface="Meiryo UI" panose="020B0604030504040204" pitchFamily="50" charset="-128"/>
            </a:endParaRPr>
          </a:p>
          <a:p>
            <a:r>
              <a:rPr lang="ja-JP" altLang="en-US" sz="1400" dirty="0">
                <a:latin typeface="+mn-ea"/>
              </a:rPr>
              <a:t>　安全性－</a:t>
            </a:r>
            <a:r>
              <a:rPr lang="en-US" altLang="ja-JP" sz="1400" dirty="0">
                <a:latin typeface="+mn-ea"/>
              </a:rPr>
              <a:t>10</a:t>
            </a:r>
            <a:r>
              <a:rPr lang="ja-JP" altLang="en-US" sz="1400" dirty="0">
                <a:latin typeface="+mn-ea"/>
              </a:rPr>
              <a:t>「施設更新積立資産保有比率」が低い状況だが、土地改良区として事前積立の必要性は理解している。</a:t>
            </a:r>
            <a:endParaRPr lang="en-US" altLang="ja-JP" sz="1400" dirty="0">
              <a:latin typeface="+mn-ea"/>
            </a:endParaRPr>
          </a:p>
          <a:p>
            <a:r>
              <a:rPr lang="ja-JP" altLang="en-US" sz="1400" dirty="0">
                <a:latin typeface="+mn-ea"/>
              </a:rPr>
              <a:t>　貸借対照表から施設の価値が減価償却費分減っていることは総代会で説明しているが、農家には将来の積立てをするまでの余裕がない状況であるし、その意識が整っていない状況でもある。財務諸表の公表に合わせ、少しずつでも組合員に更新積立の必要性を理解してもらうことが必要と考える。</a:t>
            </a:r>
            <a:endParaRPr lang="en-US" altLang="ja-JP" sz="1400" dirty="0">
              <a:latin typeface="+mn-ea"/>
            </a:endParaRPr>
          </a:p>
          <a:p>
            <a:endParaRPr lang="en-US" altLang="ja-JP" sz="1400" dirty="0">
              <a:latin typeface="+mn-ea"/>
            </a:endParaRPr>
          </a:p>
          <a:p>
            <a:r>
              <a:rPr lang="ja-JP" altLang="en-US" b="1" dirty="0">
                <a:highlight>
                  <a:srgbClr val="FFFF00"/>
                </a:highlight>
                <a:latin typeface="Meiryo UI" panose="020B0604030504040204" pitchFamily="50" charset="-128"/>
                <a:ea typeface="Meiryo UI" panose="020B0604030504040204" pitchFamily="50" charset="-128"/>
              </a:rPr>
              <a:t>３．未収賦課金の回収</a:t>
            </a:r>
            <a:endParaRPr lang="en-US" altLang="ja-JP" b="1" dirty="0">
              <a:highlight>
                <a:srgbClr val="FFFF00"/>
              </a:highlight>
              <a:latin typeface="Meiryo UI" panose="020B0604030504040204" pitchFamily="50" charset="-128"/>
              <a:ea typeface="Meiryo UI" panose="020B0604030504040204" pitchFamily="50" charset="-128"/>
            </a:endParaRPr>
          </a:p>
          <a:p>
            <a:pPr>
              <a:lnSpc>
                <a:spcPts val="1000"/>
              </a:lnSpc>
            </a:pPr>
            <a:endParaRPr lang="en-US" altLang="ja-JP" dirty="0">
              <a:highlight>
                <a:srgbClr val="FFFF00"/>
              </a:highlight>
              <a:latin typeface="Meiryo UI" panose="020B0604030504040204" pitchFamily="50" charset="-128"/>
              <a:ea typeface="Meiryo UI" panose="020B0604030504040204" pitchFamily="50" charset="-128"/>
            </a:endParaRPr>
          </a:p>
          <a:p>
            <a:r>
              <a:rPr lang="ja-JP" altLang="en-US" sz="1400" dirty="0">
                <a:latin typeface="+mn-ea"/>
              </a:rPr>
              <a:t>　賦課金の未納者は固定化している状況だが、分割での納入をお願いすることにより不納欠損比率を</a:t>
            </a:r>
            <a:r>
              <a:rPr lang="en-US" altLang="ja-JP" sz="1400" dirty="0">
                <a:latin typeface="+mn-ea"/>
              </a:rPr>
              <a:t>0%</a:t>
            </a:r>
            <a:r>
              <a:rPr lang="ja-JP" altLang="en-US" sz="1400" dirty="0">
                <a:latin typeface="+mn-ea"/>
              </a:rPr>
              <a:t>としている。今後未納者が増加していくことが考えられるので、何らかの対策が必要である。</a:t>
            </a:r>
            <a:endParaRPr lang="en-US" altLang="ja-JP" sz="1400" dirty="0">
              <a:latin typeface="+mn-ea"/>
            </a:endParaRPr>
          </a:p>
          <a:p>
            <a:pPr>
              <a:lnSpc>
                <a:spcPts val="1200"/>
              </a:lnSpc>
            </a:pPr>
            <a:endParaRPr lang="en-US" altLang="ja-JP" b="1" dirty="0">
              <a:highlight>
                <a:srgbClr val="FFFF00"/>
              </a:highlight>
              <a:latin typeface="Meiryo UI" panose="020B0604030504040204" pitchFamily="50" charset="-128"/>
              <a:ea typeface="Meiryo UI" panose="020B0604030504040204" pitchFamily="50" charset="-128"/>
            </a:endParaRPr>
          </a:p>
          <a:p>
            <a:r>
              <a:rPr lang="ja-JP" altLang="en-US" b="1" dirty="0">
                <a:highlight>
                  <a:srgbClr val="FFFF00"/>
                </a:highlight>
                <a:latin typeface="Meiryo UI" panose="020B0604030504040204" pitchFamily="50" charset="-128"/>
                <a:ea typeface="Meiryo UI" panose="020B0604030504040204" pitchFamily="50" charset="-128"/>
              </a:rPr>
              <a:t>４．</a:t>
            </a:r>
            <a:r>
              <a:rPr lang="ja-JP" altLang="en-US" b="1" dirty="0" err="1">
                <a:highlight>
                  <a:srgbClr val="FFFF00"/>
                </a:highlight>
                <a:latin typeface="Meiryo UI" panose="020B0604030504040204" pitchFamily="50" charset="-128"/>
                <a:ea typeface="Meiryo UI" panose="020B0604030504040204" pitchFamily="50" charset="-128"/>
              </a:rPr>
              <a:t>ほ</a:t>
            </a:r>
            <a:r>
              <a:rPr lang="ja-JP" altLang="en-US" b="1" dirty="0">
                <a:highlight>
                  <a:srgbClr val="FFFF00"/>
                </a:highlight>
                <a:latin typeface="Meiryo UI" panose="020B0604030504040204" pitchFamily="50" charset="-128"/>
                <a:ea typeface="Meiryo UI" panose="020B0604030504040204" pitchFamily="50" charset="-128"/>
              </a:rPr>
              <a:t>場整備事業に関連した受託業務収入の見込み</a:t>
            </a:r>
            <a:endParaRPr lang="en-US" altLang="ja-JP" b="1" dirty="0">
              <a:highlight>
                <a:srgbClr val="FFFF00"/>
              </a:highlight>
              <a:latin typeface="Meiryo UI" panose="020B0604030504040204" pitchFamily="50" charset="-128"/>
              <a:ea typeface="Meiryo UI" panose="020B0604030504040204" pitchFamily="50" charset="-128"/>
            </a:endParaRPr>
          </a:p>
          <a:p>
            <a:pPr>
              <a:lnSpc>
                <a:spcPts val="1000"/>
              </a:lnSpc>
            </a:pPr>
            <a:endParaRPr lang="en-US" altLang="ja-JP" b="1" dirty="0">
              <a:highlight>
                <a:srgbClr val="FFFF00"/>
              </a:highlight>
              <a:latin typeface="Meiryo UI" panose="020B0604030504040204" pitchFamily="50" charset="-128"/>
              <a:ea typeface="Meiryo UI" panose="020B0604030504040204" pitchFamily="50" charset="-128"/>
            </a:endParaRPr>
          </a:p>
          <a:p>
            <a:r>
              <a:rPr lang="ja-JP" altLang="en-US" sz="1400" dirty="0">
                <a:latin typeface="+mn-ea"/>
              </a:rPr>
              <a:t>　現在、地区内では多くの</a:t>
            </a:r>
            <a:r>
              <a:rPr lang="ja-JP" altLang="en-US" sz="1400" dirty="0" err="1">
                <a:latin typeface="+mn-ea"/>
              </a:rPr>
              <a:t>ほ</a:t>
            </a:r>
            <a:r>
              <a:rPr lang="ja-JP" altLang="en-US" sz="1400" dirty="0">
                <a:latin typeface="+mn-ea"/>
              </a:rPr>
              <a:t>場整備事業を行っており、この際に換地業務も発生するため今後収入を見込むことができると考えている。現時点での収支－５「受託等収入率」は</a:t>
            </a:r>
            <a:r>
              <a:rPr lang="en-US" altLang="ja-JP" sz="1400" dirty="0">
                <a:latin typeface="+mn-ea"/>
              </a:rPr>
              <a:t>0.3%</a:t>
            </a:r>
            <a:r>
              <a:rPr lang="ja-JP" altLang="en-US" sz="1400" dirty="0">
                <a:latin typeface="+mn-ea"/>
              </a:rPr>
              <a:t>だが、この比率は上昇するものと想定され、業務執行体制の検討が必要である。</a:t>
            </a:r>
            <a:endParaRPr lang="en-US" altLang="ja-JP" sz="1400" dirty="0">
              <a:latin typeface="+mn-ea"/>
            </a:endParaRPr>
          </a:p>
        </p:txBody>
      </p:sp>
      <p:sp>
        <p:nvSpPr>
          <p:cNvPr id="7" name="スライド番号プレースホルダー 6">
            <a:extLst>
              <a:ext uri="{FF2B5EF4-FFF2-40B4-BE49-F238E27FC236}">
                <a16:creationId xmlns:a16="http://schemas.microsoft.com/office/drawing/2014/main" id="{522E360B-8B5D-4E90-B3ED-6E83B9C30812}"/>
              </a:ext>
            </a:extLst>
          </p:cNvPr>
          <p:cNvSpPr>
            <a:spLocks noGrp="1"/>
          </p:cNvSpPr>
          <p:nvPr>
            <p:ph type="sldNum" sz="quarter" idx="12"/>
          </p:nvPr>
        </p:nvSpPr>
        <p:spPr/>
        <p:txBody>
          <a:bodyPr/>
          <a:lstStyle/>
          <a:p>
            <a:fld id="{D0493EAD-98C2-43FC-AC56-FA71A07A685E}" type="slidenum">
              <a:rPr kumimoji="1" lang="ja-JP" altLang="en-US" smtClean="0"/>
              <a:t>37</a:t>
            </a:fld>
            <a:endParaRPr kumimoji="1" lang="ja-JP" altLang="en-US"/>
          </a:p>
        </p:txBody>
      </p:sp>
    </p:spTree>
    <p:extLst>
      <p:ext uri="{BB962C8B-B14F-4D97-AF65-F5344CB8AC3E}">
        <p14:creationId xmlns:p14="http://schemas.microsoft.com/office/powerpoint/2010/main" val="13834402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3" name="テキスト ボックス 12">
            <a:extLst>
              <a:ext uri="{FF2B5EF4-FFF2-40B4-BE49-F238E27FC236}">
                <a16:creationId xmlns:a16="http://schemas.microsoft.com/office/drawing/2014/main" id="{F075AC89-5EA3-4EEF-A25A-706E7D5C368A}"/>
              </a:ext>
            </a:extLst>
          </p:cNvPr>
          <p:cNvSpPr txBox="1"/>
          <p:nvPr/>
        </p:nvSpPr>
        <p:spPr>
          <a:xfrm>
            <a:off x="268447" y="3170891"/>
            <a:ext cx="3180406" cy="369332"/>
          </a:xfrm>
          <a:prstGeom prst="rect">
            <a:avLst/>
          </a:prstGeom>
          <a:noFill/>
        </p:spPr>
        <p:txBody>
          <a:bodyPr wrap="square" rtlCol="0">
            <a:spAutoFit/>
          </a:bodyPr>
          <a:lstStyle/>
          <a:p>
            <a:r>
              <a:rPr kumimoji="1" lang="ja-JP" altLang="en-US" b="1" dirty="0">
                <a:highlight>
                  <a:srgbClr val="FFFF00"/>
                </a:highlight>
                <a:latin typeface="Meiryo UI" panose="020B0604030504040204" pitchFamily="50" charset="-128"/>
                <a:ea typeface="Meiryo UI" panose="020B0604030504040204" pitchFamily="50" charset="-128"/>
              </a:rPr>
              <a:t>指標結果</a:t>
            </a:r>
            <a:r>
              <a:rPr kumimoji="1" lang="ja-JP" altLang="en-US" sz="1400" dirty="0">
                <a:highlight>
                  <a:srgbClr val="FFFF00"/>
                </a:highlight>
                <a:latin typeface="Meiryo UI" panose="020B0604030504040204" pitchFamily="50" charset="-128"/>
                <a:ea typeface="Meiryo UI" panose="020B0604030504040204" pitchFamily="50" charset="-128"/>
              </a:rPr>
              <a:t>（</a:t>
            </a:r>
            <a:r>
              <a:rPr kumimoji="1" lang="en-US" altLang="ja-JP" sz="1400" dirty="0">
                <a:highlight>
                  <a:srgbClr val="FFFF00"/>
                </a:highlight>
                <a:latin typeface="Meiryo UI" panose="020B0604030504040204" pitchFamily="50" charset="-128"/>
                <a:ea typeface="Meiryo UI" panose="020B0604030504040204" pitchFamily="50" charset="-128"/>
              </a:rPr>
              <a:t>19</a:t>
            </a:r>
            <a:r>
              <a:rPr kumimoji="1" lang="ja-JP" altLang="en-US" sz="1400" dirty="0">
                <a:highlight>
                  <a:srgbClr val="FFFF00"/>
                </a:highlight>
                <a:latin typeface="Meiryo UI" panose="020B0604030504040204" pitchFamily="50" charset="-128"/>
                <a:ea typeface="Meiryo UI" panose="020B0604030504040204" pitchFamily="50" charset="-128"/>
              </a:rPr>
              <a:t>指標より</a:t>
            </a:r>
            <a:r>
              <a:rPr lang="ja-JP" altLang="en-US" sz="1400" dirty="0">
                <a:highlight>
                  <a:srgbClr val="FFFF00"/>
                </a:highlight>
                <a:latin typeface="Meiryo UI" panose="020B0604030504040204" pitchFamily="50" charset="-128"/>
                <a:ea typeface="Meiryo UI" panose="020B0604030504040204" pitchFamily="50" charset="-128"/>
              </a:rPr>
              <a:t>抜粋</a:t>
            </a:r>
            <a:r>
              <a:rPr kumimoji="1" lang="ja-JP" altLang="en-US" sz="1400" dirty="0">
                <a:highlight>
                  <a:srgbClr val="FFFF00"/>
                </a:highlight>
                <a:latin typeface="Meiryo UI" panose="020B0604030504040204" pitchFamily="50" charset="-128"/>
                <a:ea typeface="Meiryo UI" panose="020B0604030504040204" pitchFamily="50" charset="-128"/>
              </a:rPr>
              <a:t>）</a:t>
            </a:r>
          </a:p>
        </p:txBody>
      </p:sp>
      <p:grpSp>
        <p:nvGrpSpPr>
          <p:cNvPr id="14" name="グループ化 13">
            <a:extLst>
              <a:ext uri="{FF2B5EF4-FFF2-40B4-BE49-F238E27FC236}">
                <a16:creationId xmlns:a16="http://schemas.microsoft.com/office/drawing/2014/main" id="{FACBC009-566C-4C09-A587-9F8D7098AC30}"/>
              </a:ext>
            </a:extLst>
          </p:cNvPr>
          <p:cNvGrpSpPr/>
          <p:nvPr/>
        </p:nvGrpSpPr>
        <p:grpSpPr>
          <a:xfrm>
            <a:off x="268448" y="321468"/>
            <a:ext cx="8598715" cy="508702"/>
            <a:chOff x="322393" y="162417"/>
            <a:chExt cx="8598715" cy="508702"/>
          </a:xfrm>
        </p:grpSpPr>
        <p:cxnSp>
          <p:nvCxnSpPr>
            <p:cNvPr id="15" name="直線コネクタ 14">
              <a:extLst>
                <a:ext uri="{FF2B5EF4-FFF2-40B4-BE49-F238E27FC236}">
                  <a16:creationId xmlns:a16="http://schemas.microsoft.com/office/drawing/2014/main" id="{67409C3F-7E7A-4566-9B6E-B1518A0107C5}"/>
                </a:ext>
              </a:extLst>
            </p:cNvPr>
            <p:cNvCxnSpPr>
              <a:cxnSpLocks/>
            </p:cNvCxnSpPr>
            <p:nvPr/>
          </p:nvCxnSpPr>
          <p:spPr>
            <a:xfrm>
              <a:off x="322393" y="671119"/>
              <a:ext cx="8598715" cy="0"/>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16" name="テキスト ボックス 15">
              <a:extLst>
                <a:ext uri="{FF2B5EF4-FFF2-40B4-BE49-F238E27FC236}">
                  <a16:creationId xmlns:a16="http://schemas.microsoft.com/office/drawing/2014/main" id="{F6DEBCEC-1A70-4BCF-90DC-8E7F84B2AFCD}"/>
                </a:ext>
              </a:extLst>
            </p:cNvPr>
            <p:cNvSpPr txBox="1"/>
            <p:nvPr/>
          </p:nvSpPr>
          <p:spPr>
            <a:xfrm>
              <a:off x="322393" y="162417"/>
              <a:ext cx="8203555" cy="461665"/>
            </a:xfrm>
            <a:prstGeom prst="rect">
              <a:avLst/>
            </a:prstGeom>
            <a:noFill/>
          </p:spPr>
          <p:txBody>
            <a:bodyPr wrap="square" rtlCol="0">
              <a:spAutoFit/>
            </a:bodyPr>
            <a:lstStyle/>
            <a:p>
              <a:r>
                <a:rPr kumimoji="1" lang="en-US" altLang="ja-JP" sz="2400" dirty="0">
                  <a:latin typeface="Meiryo UI" panose="020B0604030504040204" pitchFamily="50" charset="-128"/>
                  <a:ea typeface="Meiryo UI" panose="020B0604030504040204" pitchFamily="50" charset="-128"/>
                </a:rPr>
                <a:t>【 </a:t>
              </a:r>
              <a:r>
                <a:rPr kumimoji="1" lang="ja-JP" altLang="en-US" sz="2400" dirty="0">
                  <a:latin typeface="Meiryo UI" panose="020B0604030504040204" pitchFamily="50" charset="-128"/>
                  <a:ea typeface="Meiryo UI" panose="020B0604030504040204" pitchFamily="50" charset="-128"/>
                </a:rPr>
                <a:t>事例５／畑地大規模地区 </a:t>
              </a:r>
              <a:r>
                <a:rPr kumimoji="1" lang="en-US" altLang="ja-JP" sz="2400" dirty="0">
                  <a:latin typeface="Meiryo UI" panose="020B0604030504040204" pitchFamily="50" charset="-128"/>
                  <a:ea typeface="Meiryo UI" panose="020B0604030504040204" pitchFamily="50" charset="-128"/>
                </a:rPr>
                <a:t>】</a:t>
              </a:r>
            </a:p>
          </p:txBody>
        </p:sp>
      </p:grpSp>
      <p:grpSp>
        <p:nvGrpSpPr>
          <p:cNvPr id="6" name="グループ化 5">
            <a:extLst>
              <a:ext uri="{FF2B5EF4-FFF2-40B4-BE49-F238E27FC236}">
                <a16:creationId xmlns:a16="http://schemas.microsoft.com/office/drawing/2014/main" id="{E42A00C1-EB3B-4392-ADC4-AFCBFC3680C6}"/>
              </a:ext>
            </a:extLst>
          </p:cNvPr>
          <p:cNvGrpSpPr/>
          <p:nvPr/>
        </p:nvGrpSpPr>
        <p:grpSpPr>
          <a:xfrm>
            <a:off x="3708032" y="916682"/>
            <a:ext cx="5243068" cy="2371497"/>
            <a:chOff x="3716105" y="965122"/>
            <a:chExt cx="5243068" cy="2178266"/>
          </a:xfrm>
        </p:grpSpPr>
        <p:sp>
          <p:nvSpPr>
            <p:cNvPr id="10" name="四角形: 角を丸くする 9">
              <a:extLst>
                <a:ext uri="{FF2B5EF4-FFF2-40B4-BE49-F238E27FC236}">
                  <a16:creationId xmlns:a16="http://schemas.microsoft.com/office/drawing/2014/main" id="{964416B0-A149-4356-8215-DCBB5984B003}"/>
                </a:ext>
              </a:extLst>
            </p:cNvPr>
            <p:cNvSpPr/>
            <p:nvPr/>
          </p:nvSpPr>
          <p:spPr>
            <a:xfrm>
              <a:off x="3716106" y="965122"/>
              <a:ext cx="5243067" cy="2178266"/>
            </a:xfrm>
            <a:prstGeom prst="roundRect">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46"/>
            </a:p>
          </p:txBody>
        </p:sp>
        <p:sp>
          <p:nvSpPr>
            <p:cNvPr id="11" name="テキスト ボックス 10">
              <a:extLst>
                <a:ext uri="{FF2B5EF4-FFF2-40B4-BE49-F238E27FC236}">
                  <a16:creationId xmlns:a16="http://schemas.microsoft.com/office/drawing/2014/main" id="{0BAF40E6-237D-445D-8A6D-569808291B13}"/>
                </a:ext>
              </a:extLst>
            </p:cNvPr>
            <p:cNvSpPr txBox="1"/>
            <p:nvPr/>
          </p:nvSpPr>
          <p:spPr>
            <a:xfrm>
              <a:off x="4029931" y="1070500"/>
              <a:ext cx="1372011" cy="369332"/>
            </a:xfrm>
            <a:prstGeom prst="rect">
              <a:avLst/>
            </a:prstGeom>
            <a:noFill/>
          </p:spPr>
          <p:txBody>
            <a:bodyPr wrap="square" rtlCol="0">
              <a:spAutoFit/>
            </a:bodyPr>
            <a:lstStyle/>
            <a:p>
              <a:r>
                <a:rPr kumimoji="1" lang="ja-JP" altLang="en-US" b="1" dirty="0">
                  <a:highlight>
                    <a:srgbClr val="FFFF00"/>
                  </a:highlight>
                  <a:latin typeface="Meiryo UI" panose="020B0604030504040204" pitchFamily="50" charset="-128"/>
                  <a:ea typeface="Meiryo UI" panose="020B0604030504040204" pitchFamily="50" charset="-128"/>
                </a:rPr>
                <a:t>地区の特徴</a:t>
              </a:r>
            </a:p>
          </p:txBody>
        </p:sp>
        <p:sp>
          <p:nvSpPr>
            <p:cNvPr id="3" name="テキスト ボックス 2">
              <a:extLst>
                <a:ext uri="{FF2B5EF4-FFF2-40B4-BE49-F238E27FC236}">
                  <a16:creationId xmlns:a16="http://schemas.microsoft.com/office/drawing/2014/main" id="{CDB532D2-E9E0-41E2-B7DE-95528EEE04FA}"/>
                </a:ext>
              </a:extLst>
            </p:cNvPr>
            <p:cNvSpPr txBox="1"/>
            <p:nvPr/>
          </p:nvSpPr>
          <p:spPr>
            <a:xfrm>
              <a:off x="3716105" y="1397918"/>
              <a:ext cx="5243067" cy="1587824"/>
            </a:xfrm>
            <a:prstGeom prst="rect">
              <a:avLst/>
            </a:prstGeom>
            <a:noFill/>
          </p:spPr>
          <p:txBody>
            <a:bodyPr wrap="square" rtlCol="0">
              <a:spAutoFit/>
            </a:bodyPr>
            <a:lstStyle/>
            <a:p>
              <a:r>
                <a:rPr lang="ja-JP" altLang="en-US" sz="1400" dirty="0">
                  <a:latin typeface="+mn-ea"/>
                </a:rPr>
                <a:t>１．</a:t>
              </a:r>
              <a:r>
                <a:rPr lang="en-US" altLang="ja-JP" sz="1400" dirty="0">
                  <a:latin typeface="+mn-ea"/>
                </a:rPr>
                <a:t>30</a:t>
              </a:r>
              <a:r>
                <a:rPr lang="ja-JP" altLang="en-US" sz="1400" dirty="0">
                  <a:latin typeface="+mn-ea"/>
                </a:rPr>
                <a:t>カ所を超える加圧機場や</a:t>
              </a:r>
              <a:r>
                <a:rPr lang="en-US" altLang="ja-JP" sz="1400" dirty="0">
                  <a:latin typeface="+mn-ea"/>
                </a:rPr>
                <a:t>1,000km</a:t>
              </a:r>
              <a:r>
                <a:rPr lang="ja-JP" altLang="en-US" sz="1400" dirty="0">
                  <a:latin typeface="+mn-ea"/>
                </a:rPr>
                <a:t>超のパイプラインなど</a:t>
              </a:r>
              <a:endParaRPr lang="en-US" altLang="ja-JP" sz="1400" dirty="0">
                <a:latin typeface="+mn-ea"/>
              </a:endParaRPr>
            </a:p>
            <a:p>
              <a:r>
                <a:rPr lang="ja-JP" altLang="en-US" sz="1400" dirty="0">
                  <a:latin typeface="+mn-ea"/>
                </a:rPr>
                <a:t>　　を管理しているため、電気代等多額の維持管理費を要して</a:t>
              </a:r>
              <a:endParaRPr lang="en-US" altLang="ja-JP" sz="1400" dirty="0">
                <a:latin typeface="+mn-ea"/>
              </a:endParaRPr>
            </a:p>
            <a:p>
              <a:r>
                <a:rPr lang="ja-JP" altLang="en-US" sz="1400" dirty="0">
                  <a:latin typeface="+mn-ea"/>
                </a:rPr>
                <a:t>　　いる。パイプラインに事故が発生したときは施設系全体に</a:t>
              </a:r>
              <a:endParaRPr lang="en-US" altLang="ja-JP" sz="1400" dirty="0">
                <a:latin typeface="+mn-ea"/>
              </a:endParaRPr>
            </a:p>
            <a:p>
              <a:r>
                <a:rPr lang="ja-JP" altLang="en-US" sz="1400" dirty="0">
                  <a:latin typeface="+mn-ea"/>
                </a:rPr>
                <a:t>　　影響を与えてしまうことになるため、日常管理、定期的な</a:t>
              </a:r>
              <a:endParaRPr lang="en-US" altLang="ja-JP" sz="1400" dirty="0">
                <a:latin typeface="+mn-ea"/>
              </a:endParaRPr>
            </a:p>
            <a:p>
              <a:r>
                <a:rPr lang="ja-JP" altLang="en-US" sz="1400" dirty="0">
                  <a:latin typeface="+mn-ea"/>
                </a:rPr>
                <a:t>　　点検、修繕を適切に行っている。</a:t>
              </a:r>
              <a:endParaRPr lang="en-US" altLang="ja-JP" sz="1400" dirty="0">
                <a:latin typeface="+mn-ea"/>
              </a:endParaRPr>
            </a:p>
            <a:p>
              <a:pPr>
                <a:lnSpc>
                  <a:spcPts val="1000"/>
                </a:lnSpc>
              </a:pPr>
              <a:endParaRPr lang="en-US" altLang="ja-JP" sz="1400" dirty="0">
                <a:latin typeface="+mn-ea"/>
              </a:endParaRPr>
            </a:p>
            <a:p>
              <a:r>
                <a:rPr lang="ja-JP" altLang="en-US" sz="1400" dirty="0">
                  <a:latin typeface="+mn-ea"/>
                </a:rPr>
                <a:t>２．将来の大規模修繕・更新事業を適期に行えるよう、事業費</a:t>
              </a:r>
              <a:endParaRPr lang="en-US" altLang="ja-JP" sz="1400" dirty="0">
                <a:latin typeface="+mn-ea"/>
              </a:endParaRPr>
            </a:p>
            <a:p>
              <a:r>
                <a:rPr lang="ja-JP" altLang="en-US" sz="1400" dirty="0">
                  <a:latin typeface="+mn-ea"/>
                </a:rPr>
                <a:t>　　の事前積立を計画的に実施している。</a:t>
              </a:r>
              <a:endParaRPr kumimoji="1" lang="ja-JP" altLang="en-US" sz="1400" dirty="0">
                <a:latin typeface="+mn-ea"/>
              </a:endParaRPr>
            </a:p>
          </p:txBody>
        </p:sp>
      </p:grpSp>
      <p:graphicFrame>
        <p:nvGraphicFramePr>
          <p:cNvPr id="2" name="表 1">
            <a:extLst>
              <a:ext uri="{FF2B5EF4-FFF2-40B4-BE49-F238E27FC236}">
                <a16:creationId xmlns:a16="http://schemas.microsoft.com/office/drawing/2014/main" id="{3406ACEA-1CD4-4083-94D3-FC86D641128B}"/>
              </a:ext>
            </a:extLst>
          </p:cNvPr>
          <p:cNvGraphicFramePr>
            <a:graphicFrameLocks noGrp="1"/>
          </p:cNvGraphicFramePr>
          <p:nvPr>
            <p:extLst>
              <p:ext uri="{D42A27DB-BD31-4B8C-83A1-F6EECF244321}">
                <p14:modId xmlns:p14="http://schemas.microsoft.com/office/powerpoint/2010/main" val="3954869467"/>
              </p:ext>
            </p:extLst>
          </p:nvPr>
        </p:nvGraphicFramePr>
        <p:xfrm>
          <a:off x="268447" y="3569812"/>
          <a:ext cx="8430936" cy="2966720"/>
        </p:xfrm>
        <a:graphic>
          <a:graphicData uri="http://schemas.openxmlformats.org/drawingml/2006/table">
            <a:tbl>
              <a:tblPr firstRow="1" bandRow="1">
                <a:tableStyleId>{5C22544A-7EE6-4342-B048-85BDC9FD1C3A}</a:tableStyleId>
              </a:tblPr>
              <a:tblGrid>
                <a:gridCol w="1564817">
                  <a:extLst>
                    <a:ext uri="{9D8B030D-6E8A-4147-A177-3AD203B41FA5}">
                      <a16:colId xmlns:a16="http://schemas.microsoft.com/office/drawing/2014/main" val="3809695371"/>
                    </a:ext>
                  </a:extLst>
                </a:gridCol>
                <a:gridCol w="2595790">
                  <a:extLst>
                    <a:ext uri="{9D8B030D-6E8A-4147-A177-3AD203B41FA5}">
                      <a16:colId xmlns:a16="http://schemas.microsoft.com/office/drawing/2014/main" val="2318094988"/>
                    </a:ext>
                  </a:extLst>
                </a:gridCol>
                <a:gridCol w="2066383">
                  <a:extLst>
                    <a:ext uri="{9D8B030D-6E8A-4147-A177-3AD203B41FA5}">
                      <a16:colId xmlns:a16="http://schemas.microsoft.com/office/drawing/2014/main" val="1571624126"/>
                    </a:ext>
                  </a:extLst>
                </a:gridCol>
                <a:gridCol w="2203946">
                  <a:extLst>
                    <a:ext uri="{9D8B030D-6E8A-4147-A177-3AD203B41FA5}">
                      <a16:colId xmlns:a16="http://schemas.microsoft.com/office/drawing/2014/main" val="3804715822"/>
                    </a:ext>
                  </a:extLst>
                </a:gridCol>
              </a:tblGrid>
              <a:tr h="370840">
                <a:tc>
                  <a:txBody>
                    <a:bodyPr/>
                    <a:lstStyle/>
                    <a:p>
                      <a:pPr algn="ctr"/>
                      <a:r>
                        <a:rPr kumimoji="1" lang="ja-JP" altLang="en-US" dirty="0"/>
                        <a:t>整理番号</a:t>
                      </a:r>
                    </a:p>
                  </a:txBody>
                  <a:tcPr anchor="ctr"/>
                </a:tc>
                <a:tc>
                  <a:txBody>
                    <a:bodyPr/>
                    <a:lstStyle/>
                    <a:p>
                      <a:pPr algn="ctr"/>
                      <a:r>
                        <a:rPr kumimoji="1" lang="ja-JP" altLang="en-US" dirty="0"/>
                        <a:t>指標名</a:t>
                      </a:r>
                    </a:p>
                  </a:txBody>
                  <a:tcPr anchor="ctr"/>
                </a:tc>
                <a:tc>
                  <a:txBody>
                    <a:bodyPr/>
                    <a:lstStyle/>
                    <a:p>
                      <a:pPr algn="ctr"/>
                      <a:r>
                        <a:rPr kumimoji="1" lang="ja-JP" altLang="en-US" dirty="0"/>
                        <a:t>参考値</a:t>
                      </a:r>
                      <a:r>
                        <a:rPr kumimoji="1" lang="en-US" altLang="ja-JP" dirty="0"/>
                        <a:t>(R4</a:t>
                      </a:r>
                      <a:r>
                        <a:rPr kumimoji="1" lang="ja-JP" altLang="en-US" dirty="0"/>
                        <a:t>畑地大平均</a:t>
                      </a:r>
                      <a:r>
                        <a:rPr kumimoji="1" lang="en-US" altLang="ja-JP" dirty="0"/>
                        <a:t>)</a:t>
                      </a:r>
                      <a:endParaRPr kumimoji="1" lang="ja-JP" altLang="en-US" dirty="0"/>
                    </a:p>
                  </a:txBody>
                  <a:tcPr anchor="ctr"/>
                </a:tc>
                <a:tc>
                  <a:txBody>
                    <a:bodyPr/>
                    <a:lstStyle/>
                    <a:p>
                      <a:pPr algn="ctr"/>
                      <a:r>
                        <a:rPr kumimoji="1" lang="ja-JP" altLang="en-US" dirty="0"/>
                        <a:t>事例地区指標値（</a:t>
                      </a:r>
                      <a:r>
                        <a:rPr kumimoji="1" lang="en-US" altLang="ja-JP" dirty="0"/>
                        <a:t>R4</a:t>
                      </a:r>
                      <a:r>
                        <a:rPr kumimoji="1" lang="ja-JP" altLang="en-US" dirty="0"/>
                        <a:t>）</a:t>
                      </a:r>
                    </a:p>
                  </a:txBody>
                  <a:tcPr anchor="ctr"/>
                </a:tc>
                <a:extLst>
                  <a:ext uri="{0D108BD9-81ED-4DB2-BD59-A6C34878D82A}">
                    <a16:rowId xmlns:a16="http://schemas.microsoft.com/office/drawing/2014/main" val="1547306582"/>
                  </a:ext>
                </a:extLst>
              </a:tr>
              <a:tr h="370840">
                <a:tc>
                  <a:txBody>
                    <a:bodyPr/>
                    <a:lstStyle/>
                    <a:p>
                      <a:r>
                        <a:rPr kumimoji="1" lang="ja-JP" altLang="en-US" dirty="0"/>
                        <a:t>安全性－１</a:t>
                      </a:r>
                    </a:p>
                  </a:txBody>
                  <a:tcPr anchor="ctr"/>
                </a:tc>
                <a:tc>
                  <a:txBody>
                    <a:bodyPr/>
                    <a:lstStyle/>
                    <a:p>
                      <a:pPr algn="l"/>
                      <a:r>
                        <a:rPr kumimoji="1" lang="ja-JP" altLang="en-US" dirty="0"/>
                        <a:t>流動比率</a:t>
                      </a:r>
                    </a:p>
                  </a:txBody>
                  <a:tcPr anchor="ctr"/>
                </a:tc>
                <a:tc>
                  <a:txBody>
                    <a:bodyPr/>
                    <a:lstStyle/>
                    <a:p>
                      <a:pPr algn="ctr"/>
                      <a:r>
                        <a:rPr kumimoji="1" lang="en-US" altLang="ja-JP" dirty="0"/>
                        <a:t>167.1%</a:t>
                      </a:r>
                      <a:endParaRPr kumimoji="1" lang="ja-JP" altLang="en-US" dirty="0"/>
                    </a:p>
                  </a:txBody>
                  <a:tcPr anchor="ctr"/>
                </a:tc>
                <a:tc>
                  <a:txBody>
                    <a:bodyPr/>
                    <a:lstStyle/>
                    <a:p>
                      <a:pPr algn="ctr"/>
                      <a:r>
                        <a:rPr kumimoji="1" lang="en-US" altLang="ja-JP" dirty="0"/>
                        <a:t>148.8%</a:t>
                      </a:r>
                      <a:endParaRPr kumimoji="1" lang="ja-JP" altLang="en-US" dirty="0"/>
                    </a:p>
                  </a:txBody>
                  <a:tcPr anchor="ctr"/>
                </a:tc>
                <a:extLst>
                  <a:ext uri="{0D108BD9-81ED-4DB2-BD59-A6C34878D82A}">
                    <a16:rowId xmlns:a16="http://schemas.microsoft.com/office/drawing/2014/main" val="2819332787"/>
                  </a:ext>
                </a:extLst>
              </a:tr>
              <a:tr h="370840">
                <a:tc>
                  <a:txBody>
                    <a:bodyPr/>
                    <a:lstStyle/>
                    <a:p>
                      <a:r>
                        <a:rPr kumimoji="1" lang="ja-JP" altLang="en-US" dirty="0"/>
                        <a:t>安全性－５</a:t>
                      </a:r>
                    </a:p>
                  </a:txBody>
                  <a:tcPr anchor="ctr"/>
                </a:tc>
                <a:tc>
                  <a:txBody>
                    <a:bodyPr/>
                    <a:lstStyle/>
                    <a:p>
                      <a:pPr algn="l"/>
                      <a:r>
                        <a:rPr kumimoji="1" lang="ja-JP" altLang="en-US" dirty="0"/>
                        <a:t>土地改良施設減価償却率</a:t>
                      </a:r>
                    </a:p>
                  </a:txBody>
                  <a:tcPr anchor="ctr"/>
                </a:tc>
                <a:tc>
                  <a:txBody>
                    <a:bodyPr/>
                    <a:lstStyle/>
                    <a:p>
                      <a:pPr algn="ctr"/>
                      <a:r>
                        <a:rPr kumimoji="1" lang="en-US" altLang="ja-JP" dirty="0"/>
                        <a:t>83.3%</a:t>
                      </a:r>
                      <a:endParaRPr kumimoji="1" lang="ja-JP" altLang="en-US" dirty="0"/>
                    </a:p>
                  </a:txBody>
                  <a:tcPr anchor="ctr"/>
                </a:tc>
                <a:tc>
                  <a:txBody>
                    <a:bodyPr/>
                    <a:lstStyle/>
                    <a:p>
                      <a:pPr algn="ctr"/>
                      <a:r>
                        <a:rPr kumimoji="1" lang="en-US" altLang="ja-JP" dirty="0"/>
                        <a:t>84.6%</a:t>
                      </a:r>
                      <a:endParaRPr kumimoji="1" lang="ja-JP" altLang="en-US" dirty="0"/>
                    </a:p>
                  </a:txBody>
                  <a:tcPr anchor="ctr"/>
                </a:tc>
                <a:extLst>
                  <a:ext uri="{0D108BD9-81ED-4DB2-BD59-A6C34878D82A}">
                    <a16:rowId xmlns:a16="http://schemas.microsoft.com/office/drawing/2014/main" val="3831553135"/>
                  </a:ext>
                </a:extLst>
              </a:tr>
              <a:tr h="370840">
                <a:tc>
                  <a:txBody>
                    <a:bodyPr/>
                    <a:lstStyle/>
                    <a:p>
                      <a:r>
                        <a:rPr kumimoji="1" lang="ja-JP" altLang="en-US" dirty="0"/>
                        <a:t>安全性－</a:t>
                      </a:r>
                      <a:r>
                        <a:rPr kumimoji="1" lang="en-US" altLang="ja-JP" dirty="0"/>
                        <a:t>10</a:t>
                      </a:r>
                      <a:endParaRPr kumimoji="1" lang="ja-JP" altLang="en-US" dirty="0"/>
                    </a:p>
                  </a:txBody>
                  <a:tcPr anchor="ctr"/>
                </a:tc>
                <a:tc>
                  <a:txBody>
                    <a:bodyPr/>
                    <a:lstStyle/>
                    <a:p>
                      <a:pPr algn="l"/>
                      <a:r>
                        <a:rPr kumimoji="1" lang="ja-JP" altLang="en-US" dirty="0"/>
                        <a:t>施設更新積立資産保有比率</a:t>
                      </a:r>
                    </a:p>
                  </a:txBody>
                  <a:tcPr anchor="ctr"/>
                </a:tc>
                <a:tc>
                  <a:txBody>
                    <a:bodyPr/>
                    <a:lstStyle/>
                    <a:p>
                      <a:pPr algn="ctr"/>
                      <a:r>
                        <a:rPr kumimoji="1" lang="en-US" altLang="ja-JP" dirty="0"/>
                        <a:t>1.0%</a:t>
                      </a:r>
                      <a:endParaRPr kumimoji="1" lang="ja-JP" altLang="en-US" dirty="0"/>
                    </a:p>
                  </a:txBody>
                  <a:tcPr anchor="ctr"/>
                </a:tc>
                <a:tc>
                  <a:txBody>
                    <a:bodyPr/>
                    <a:lstStyle/>
                    <a:p>
                      <a:pPr algn="ctr"/>
                      <a:r>
                        <a:rPr kumimoji="1" lang="en-US" altLang="ja-JP" dirty="0"/>
                        <a:t>3.0%</a:t>
                      </a:r>
                      <a:endParaRPr kumimoji="1" lang="ja-JP" altLang="en-US" dirty="0"/>
                    </a:p>
                  </a:txBody>
                  <a:tcPr anchor="ctr"/>
                </a:tc>
                <a:extLst>
                  <a:ext uri="{0D108BD9-81ED-4DB2-BD59-A6C34878D82A}">
                    <a16:rowId xmlns:a16="http://schemas.microsoft.com/office/drawing/2014/main" val="1044326136"/>
                  </a:ext>
                </a:extLst>
              </a:tr>
              <a:tr h="370840">
                <a:tc>
                  <a:txBody>
                    <a:bodyPr/>
                    <a:lstStyle/>
                    <a:p>
                      <a:r>
                        <a:rPr kumimoji="1" lang="ja-JP" altLang="en-US" dirty="0"/>
                        <a:t>収支－１</a:t>
                      </a:r>
                    </a:p>
                  </a:txBody>
                  <a:tcPr anchor="ctr"/>
                </a:tc>
                <a:tc>
                  <a:txBody>
                    <a:bodyPr/>
                    <a:lstStyle/>
                    <a:p>
                      <a:pPr algn="l"/>
                      <a:r>
                        <a:rPr kumimoji="1" lang="ja-JP" altLang="en-US" dirty="0"/>
                        <a:t>賦課金納付率</a:t>
                      </a:r>
                    </a:p>
                  </a:txBody>
                  <a:tcPr anchor="ctr"/>
                </a:tc>
                <a:tc>
                  <a:txBody>
                    <a:bodyPr/>
                    <a:lstStyle/>
                    <a:p>
                      <a:pPr algn="ctr"/>
                      <a:r>
                        <a:rPr kumimoji="1" lang="en-US" altLang="ja-JP" dirty="0"/>
                        <a:t>96.6%</a:t>
                      </a:r>
                    </a:p>
                  </a:txBody>
                  <a:tcPr anchor="ctr"/>
                </a:tc>
                <a:tc>
                  <a:txBody>
                    <a:bodyPr/>
                    <a:lstStyle/>
                    <a:p>
                      <a:pPr algn="ctr"/>
                      <a:r>
                        <a:rPr kumimoji="1" lang="en-US" altLang="ja-JP" dirty="0"/>
                        <a:t>99.1%</a:t>
                      </a:r>
                      <a:endParaRPr kumimoji="1" lang="ja-JP" altLang="en-US" dirty="0"/>
                    </a:p>
                  </a:txBody>
                  <a:tcPr anchor="ctr"/>
                </a:tc>
                <a:extLst>
                  <a:ext uri="{0D108BD9-81ED-4DB2-BD59-A6C34878D82A}">
                    <a16:rowId xmlns:a16="http://schemas.microsoft.com/office/drawing/2014/main" val="2829864132"/>
                  </a:ext>
                </a:extLst>
              </a:tr>
              <a:tr h="370840">
                <a:tc>
                  <a:txBody>
                    <a:bodyPr/>
                    <a:lstStyle/>
                    <a:p>
                      <a:r>
                        <a:rPr kumimoji="1" lang="ja-JP" altLang="en-US" dirty="0"/>
                        <a:t>収支－２</a:t>
                      </a:r>
                    </a:p>
                  </a:txBody>
                  <a:tcPr anchor="ctr"/>
                </a:tc>
                <a:tc>
                  <a:txBody>
                    <a:bodyPr/>
                    <a:lstStyle/>
                    <a:p>
                      <a:pPr algn="l"/>
                      <a:r>
                        <a:rPr kumimoji="1" lang="ja-JP" altLang="en-US" dirty="0"/>
                        <a:t>不納欠損比率</a:t>
                      </a:r>
                    </a:p>
                  </a:txBody>
                  <a:tcPr anchor="ctr"/>
                </a:tc>
                <a:tc>
                  <a:txBody>
                    <a:bodyPr/>
                    <a:lstStyle/>
                    <a:p>
                      <a:pPr algn="ctr"/>
                      <a:r>
                        <a:rPr kumimoji="1" lang="en-US" altLang="ja-JP" dirty="0"/>
                        <a:t>0.1%</a:t>
                      </a:r>
                    </a:p>
                  </a:txBody>
                  <a:tcPr anchor="ctr"/>
                </a:tc>
                <a:tc>
                  <a:txBody>
                    <a:bodyPr/>
                    <a:lstStyle/>
                    <a:p>
                      <a:pPr algn="ctr"/>
                      <a:r>
                        <a:rPr kumimoji="1" lang="en-US" altLang="ja-JP" dirty="0"/>
                        <a:t>11.2%</a:t>
                      </a:r>
                      <a:endParaRPr kumimoji="1" lang="ja-JP" altLang="en-US" dirty="0"/>
                    </a:p>
                  </a:txBody>
                  <a:tcPr anchor="ctr"/>
                </a:tc>
                <a:extLst>
                  <a:ext uri="{0D108BD9-81ED-4DB2-BD59-A6C34878D82A}">
                    <a16:rowId xmlns:a16="http://schemas.microsoft.com/office/drawing/2014/main" val="143454095"/>
                  </a:ext>
                </a:extLst>
              </a:tr>
              <a:tr h="370840">
                <a:tc>
                  <a:txBody>
                    <a:bodyPr/>
                    <a:lstStyle/>
                    <a:p>
                      <a:r>
                        <a:rPr kumimoji="1" lang="ja-JP" altLang="en-US" dirty="0"/>
                        <a:t>収支－３</a:t>
                      </a:r>
                    </a:p>
                  </a:txBody>
                  <a:tcPr anchor="ctr"/>
                </a:tc>
                <a:tc>
                  <a:txBody>
                    <a:bodyPr/>
                    <a:lstStyle/>
                    <a:p>
                      <a:pPr algn="l"/>
                      <a:r>
                        <a:rPr kumimoji="1" lang="ja-JP" altLang="en-US" dirty="0"/>
                        <a:t>賦課金収入比率</a:t>
                      </a:r>
                    </a:p>
                  </a:txBody>
                  <a:tcPr anchor="ctr"/>
                </a:tc>
                <a:tc>
                  <a:txBody>
                    <a:bodyPr/>
                    <a:lstStyle/>
                    <a:p>
                      <a:pPr algn="ctr"/>
                      <a:r>
                        <a:rPr kumimoji="1" lang="en-US" altLang="ja-JP" dirty="0"/>
                        <a:t>19.4%</a:t>
                      </a:r>
                    </a:p>
                  </a:txBody>
                  <a:tcPr anchor="ctr"/>
                </a:tc>
                <a:tc>
                  <a:txBody>
                    <a:bodyPr/>
                    <a:lstStyle/>
                    <a:p>
                      <a:pPr algn="ctr"/>
                      <a:r>
                        <a:rPr kumimoji="1" lang="en-US" altLang="ja-JP" dirty="0"/>
                        <a:t>81.3%</a:t>
                      </a:r>
                      <a:endParaRPr kumimoji="1" lang="ja-JP" altLang="en-US" dirty="0"/>
                    </a:p>
                  </a:txBody>
                  <a:tcPr anchor="ctr"/>
                </a:tc>
                <a:extLst>
                  <a:ext uri="{0D108BD9-81ED-4DB2-BD59-A6C34878D82A}">
                    <a16:rowId xmlns:a16="http://schemas.microsoft.com/office/drawing/2014/main" val="1833250040"/>
                  </a:ext>
                </a:extLst>
              </a:tr>
              <a:tr h="370840">
                <a:tc>
                  <a:txBody>
                    <a:bodyPr/>
                    <a:lstStyle/>
                    <a:p>
                      <a:r>
                        <a:rPr kumimoji="1" lang="ja-JP" altLang="en-US" dirty="0"/>
                        <a:t>コスト－３</a:t>
                      </a:r>
                    </a:p>
                  </a:txBody>
                  <a:tcPr anchor="ctr"/>
                </a:tc>
                <a:tc>
                  <a:txBody>
                    <a:bodyPr/>
                    <a:lstStyle/>
                    <a:p>
                      <a:pPr algn="l"/>
                      <a:r>
                        <a:rPr kumimoji="1" lang="ja-JP" altLang="en-US" dirty="0"/>
                        <a:t>維持管理費比率</a:t>
                      </a:r>
                    </a:p>
                  </a:txBody>
                  <a:tcPr anchor="ctr"/>
                </a:tc>
                <a:tc>
                  <a:txBody>
                    <a:bodyPr/>
                    <a:lstStyle/>
                    <a:p>
                      <a:pPr algn="ctr"/>
                      <a:r>
                        <a:rPr kumimoji="1" lang="en-US" altLang="ja-JP" dirty="0"/>
                        <a:t>18.0%</a:t>
                      </a:r>
                    </a:p>
                  </a:txBody>
                  <a:tcPr anchor="ctr"/>
                </a:tc>
                <a:tc>
                  <a:txBody>
                    <a:bodyPr/>
                    <a:lstStyle/>
                    <a:p>
                      <a:pPr algn="ctr"/>
                      <a:r>
                        <a:rPr kumimoji="1" lang="en-US" altLang="ja-JP" dirty="0"/>
                        <a:t>24.7%</a:t>
                      </a:r>
                      <a:endParaRPr kumimoji="1" lang="ja-JP" altLang="en-US" dirty="0"/>
                    </a:p>
                  </a:txBody>
                  <a:tcPr anchor="ctr"/>
                </a:tc>
                <a:extLst>
                  <a:ext uri="{0D108BD9-81ED-4DB2-BD59-A6C34878D82A}">
                    <a16:rowId xmlns:a16="http://schemas.microsoft.com/office/drawing/2014/main" val="492495760"/>
                  </a:ext>
                </a:extLst>
              </a:tr>
            </a:tbl>
          </a:graphicData>
        </a:graphic>
      </p:graphicFrame>
      <p:sp>
        <p:nvSpPr>
          <p:cNvPr id="4" name="正方形/長方形 3">
            <a:extLst>
              <a:ext uri="{FF2B5EF4-FFF2-40B4-BE49-F238E27FC236}">
                <a16:creationId xmlns:a16="http://schemas.microsoft.com/office/drawing/2014/main" id="{7A42C006-F20C-416C-BEF0-7CAFE8C1D4FA}"/>
              </a:ext>
            </a:extLst>
          </p:cNvPr>
          <p:cNvSpPr/>
          <p:nvPr/>
        </p:nvSpPr>
        <p:spPr>
          <a:xfrm>
            <a:off x="6488886" y="3582572"/>
            <a:ext cx="2210497" cy="2953960"/>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5" name="グループ化 4">
            <a:extLst>
              <a:ext uri="{FF2B5EF4-FFF2-40B4-BE49-F238E27FC236}">
                <a16:creationId xmlns:a16="http://schemas.microsoft.com/office/drawing/2014/main" id="{504D7C8D-5D14-415F-B73A-3875A8565E1C}"/>
              </a:ext>
            </a:extLst>
          </p:cNvPr>
          <p:cNvGrpSpPr/>
          <p:nvPr/>
        </p:nvGrpSpPr>
        <p:grpSpPr>
          <a:xfrm>
            <a:off x="268447" y="910013"/>
            <a:ext cx="3378813" cy="2181036"/>
            <a:chOff x="224568" y="922236"/>
            <a:chExt cx="3378813" cy="2181036"/>
          </a:xfrm>
        </p:grpSpPr>
        <p:sp>
          <p:nvSpPr>
            <p:cNvPr id="8" name="四角形: 角を丸くする 7">
              <a:extLst>
                <a:ext uri="{FF2B5EF4-FFF2-40B4-BE49-F238E27FC236}">
                  <a16:creationId xmlns:a16="http://schemas.microsoft.com/office/drawing/2014/main" id="{6F1672A1-0E73-49CD-A287-2E26B14DDB49}"/>
                </a:ext>
              </a:extLst>
            </p:cNvPr>
            <p:cNvSpPr/>
            <p:nvPr/>
          </p:nvSpPr>
          <p:spPr>
            <a:xfrm>
              <a:off x="224568" y="922236"/>
              <a:ext cx="3378813" cy="2181036"/>
            </a:xfrm>
            <a:prstGeom prst="roundRect">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46"/>
            </a:p>
          </p:txBody>
        </p:sp>
        <p:sp>
          <p:nvSpPr>
            <p:cNvPr id="9" name="テキスト ボックス 8">
              <a:extLst>
                <a:ext uri="{FF2B5EF4-FFF2-40B4-BE49-F238E27FC236}">
                  <a16:creationId xmlns:a16="http://schemas.microsoft.com/office/drawing/2014/main" id="{0489FD73-DAB1-476B-9DE3-736F774CF470}"/>
                </a:ext>
              </a:extLst>
            </p:cNvPr>
            <p:cNvSpPr txBox="1"/>
            <p:nvPr/>
          </p:nvSpPr>
          <p:spPr>
            <a:xfrm>
              <a:off x="381740" y="1007527"/>
              <a:ext cx="1326068" cy="369332"/>
            </a:xfrm>
            <a:prstGeom prst="rect">
              <a:avLst/>
            </a:prstGeom>
            <a:noFill/>
          </p:spPr>
          <p:txBody>
            <a:bodyPr wrap="square" rtlCol="0">
              <a:spAutoFit/>
            </a:bodyPr>
            <a:lstStyle/>
            <a:p>
              <a:r>
                <a:rPr kumimoji="1" lang="ja-JP" altLang="en-US" b="1" dirty="0">
                  <a:highlight>
                    <a:srgbClr val="FFFF00"/>
                  </a:highlight>
                  <a:latin typeface="Meiryo UI" panose="020B0604030504040204" pitchFamily="50" charset="-128"/>
                  <a:ea typeface="Meiryo UI" panose="020B0604030504040204" pitchFamily="50" charset="-128"/>
                </a:rPr>
                <a:t>地区概要</a:t>
              </a:r>
            </a:p>
          </p:txBody>
        </p:sp>
        <p:sp>
          <p:nvSpPr>
            <p:cNvPr id="17" name="テキスト ボックス 16">
              <a:extLst>
                <a:ext uri="{FF2B5EF4-FFF2-40B4-BE49-F238E27FC236}">
                  <a16:creationId xmlns:a16="http://schemas.microsoft.com/office/drawing/2014/main" id="{3E4A951F-88FF-477D-8CC7-D631166F7181}"/>
                </a:ext>
              </a:extLst>
            </p:cNvPr>
            <p:cNvSpPr txBox="1"/>
            <p:nvPr/>
          </p:nvSpPr>
          <p:spPr>
            <a:xfrm>
              <a:off x="377034" y="1376859"/>
              <a:ext cx="3226347" cy="1600438"/>
            </a:xfrm>
            <a:prstGeom prst="rect">
              <a:avLst/>
            </a:prstGeom>
            <a:noFill/>
          </p:spPr>
          <p:txBody>
            <a:bodyPr wrap="square" rtlCol="0">
              <a:spAutoFit/>
            </a:bodyPr>
            <a:lstStyle/>
            <a:p>
              <a:r>
                <a:rPr kumimoji="1" lang="ja-JP" altLang="en-US" sz="1400" dirty="0">
                  <a:latin typeface="+mn-ea"/>
                </a:rPr>
                <a:t>地区面積：</a:t>
              </a:r>
              <a:r>
                <a:rPr kumimoji="1" lang="en-US" altLang="ja-JP" sz="1400" dirty="0">
                  <a:latin typeface="+mn-ea"/>
                </a:rPr>
                <a:t>5,800ha</a:t>
              </a:r>
            </a:p>
            <a:p>
              <a:r>
                <a:rPr lang="ja-JP" altLang="en-US" sz="1400" dirty="0">
                  <a:latin typeface="+mn-ea"/>
                </a:rPr>
                <a:t>組合員数：</a:t>
              </a:r>
              <a:r>
                <a:rPr lang="en-US" altLang="ja-JP" sz="1400" dirty="0">
                  <a:latin typeface="+mn-ea"/>
                </a:rPr>
                <a:t>10,000</a:t>
              </a:r>
              <a:r>
                <a:rPr lang="ja-JP" altLang="en-US" sz="1400" dirty="0">
                  <a:latin typeface="+mn-ea"/>
                </a:rPr>
                <a:t>人</a:t>
              </a:r>
              <a:endParaRPr lang="en-US" altLang="ja-JP" sz="1400" dirty="0">
                <a:latin typeface="+mn-ea"/>
              </a:endParaRPr>
            </a:p>
            <a:p>
              <a:r>
                <a:rPr lang="ja-JP" altLang="en-US" sz="1400" dirty="0">
                  <a:latin typeface="+mn-ea"/>
                </a:rPr>
                <a:t>職員数：</a:t>
              </a:r>
              <a:r>
                <a:rPr lang="en-US" altLang="ja-JP" sz="1400" dirty="0">
                  <a:latin typeface="+mn-ea"/>
                </a:rPr>
                <a:t>12</a:t>
              </a:r>
              <a:r>
                <a:rPr lang="ja-JP" altLang="en-US" sz="1400" dirty="0">
                  <a:latin typeface="+mn-ea"/>
                </a:rPr>
                <a:t>人</a:t>
              </a:r>
              <a:endParaRPr lang="en-US" altLang="ja-JP" sz="1400" dirty="0">
                <a:latin typeface="+mn-ea"/>
              </a:endParaRPr>
            </a:p>
            <a:p>
              <a:r>
                <a:rPr kumimoji="1" lang="ja-JP" altLang="en-US" sz="1400" dirty="0">
                  <a:latin typeface="+mn-ea"/>
                </a:rPr>
                <a:t>農業地域類型：平地農業地域</a:t>
              </a:r>
              <a:endParaRPr kumimoji="1" lang="en-US" altLang="ja-JP" sz="1400" dirty="0">
                <a:latin typeface="+mn-ea"/>
              </a:endParaRPr>
            </a:p>
            <a:p>
              <a:r>
                <a:rPr kumimoji="1" lang="ja-JP" altLang="en-US" sz="1400" dirty="0">
                  <a:latin typeface="+mn-ea"/>
                </a:rPr>
                <a:t>取水形態区分：ポンプ揚水</a:t>
              </a:r>
              <a:endParaRPr kumimoji="1" lang="en-US" altLang="ja-JP" sz="1400" dirty="0">
                <a:latin typeface="+mn-ea"/>
              </a:endParaRPr>
            </a:p>
            <a:p>
              <a:r>
                <a:rPr lang="ja-JP" altLang="en-US" sz="1400" dirty="0">
                  <a:latin typeface="+mn-ea"/>
                </a:rPr>
                <a:t>排水形態区分：自然排水</a:t>
              </a:r>
              <a:endParaRPr lang="en-US" altLang="ja-JP" sz="1400" dirty="0">
                <a:latin typeface="+mn-ea"/>
              </a:endParaRPr>
            </a:p>
            <a:p>
              <a:r>
                <a:rPr kumimoji="1" lang="ja-JP" altLang="en-US" sz="1400" dirty="0">
                  <a:latin typeface="+mn-ea"/>
                </a:rPr>
                <a:t>事業関連区分：国営事業関連型</a:t>
              </a:r>
              <a:endParaRPr kumimoji="1" lang="ja-JP" altLang="en-US" sz="1400" dirty="0">
                <a:ea typeface="Meiryo UI" panose="020B0604030504040204" pitchFamily="50" charset="-128"/>
              </a:endParaRPr>
            </a:p>
          </p:txBody>
        </p:sp>
      </p:grpSp>
      <p:sp>
        <p:nvSpPr>
          <p:cNvPr id="7" name="スライド番号プレースホルダー 6">
            <a:extLst>
              <a:ext uri="{FF2B5EF4-FFF2-40B4-BE49-F238E27FC236}">
                <a16:creationId xmlns:a16="http://schemas.microsoft.com/office/drawing/2014/main" id="{7264EC1B-BF71-4FC5-8A5C-0F65367673E3}"/>
              </a:ext>
            </a:extLst>
          </p:cNvPr>
          <p:cNvSpPr>
            <a:spLocks noGrp="1"/>
          </p:cNvSpPr>
          <p:nvPr>
            <p:ph type="sldNum" sz="quarter" idx="12"/>
          </p:nvPr>
        </p:nvSpPr>
        <p:spPr/>
        <p:txBody>
          <a:bodyPr/>
          <a:lstStyle/>
          <a:p>
            <a:fld id="{D0493EAD-98C2-43FC-AC56-FA71A07A685E}" type="slidenum">
              <a:rPr kumimoji="1" lang="ja-JP" altLang="en-US" smtClean="0"/>
              <a:t>38</a:t>
            </a:fld>
            <a:endParaRPr kumimoji="1" lang="ja-JP" altLang="en-US"/>
          </a:p>
        </p:txBody>
      </p:sp>
    </p:spTree>
    <p:extLst>
      <p:ext uri="{BB962C8B-B14F-4D97-AF65-F5344CB8AC3E}">
        <p14:creationId xmlns:p14="http://schemas.microsoft.com/office/powerpoint/2010/main" val="397865851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四角形: 角を丸くする 1">
            <a:extLst>
              <a:ext uri="{FF2B5EF4-FFF2-40B4-BE49-F238E27FC236}">
                <a16:creationId xmlns:a16="http://schemas.microsoft.com/office/drawing/2014/main" id="{3AEC31FC-9E5C-4C5D-A218-D8AA82532499}"/>
              </a:ext>
            </a:extLst>
          </p:cNvPr>
          <p:cNvSpPr/>
          <p:nvPr/>
        </p:nvSpPr>
        <p:spPr>
          <a:xfrm>
            <a:off x="91440" y="64032"/>
            <a:ext cx="8866966" cy="6724918"/>
          </a:xfrm>
          <a:prstGeom prst="roundRect">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46"/>
          </a:p>
        </p:txBody>
      </p:sp>
      <p:sp>
        <p:nvSpPr>
          <p:cNvPr id="3" name="テキスト ボックス 2">
            <a:extLst>
              <a:ext uri="{FF2B5EF4-FFF2-40B4-BE49-F238E27FC236}">
                <a16:creationId xmlns:a16="http://schemas.microsoft.com/office/drawing/2014/main" id="{2F87A286-323C-4201-A289-1A5FD4869441}"/>
              </a:ext>
            </a:extLst>
          </p:cNvPr>
          <p:cNvSpPr txBox="1"/>
          <p:nvPr/>
        </p:nvSpPr>
        <p:spPr>
          <a:xfrm>
            <a:off x="3030925" y="111817"/>
            <a:ext cx="2622278" cy="369332"/>
          </a:xfrm>
          <a:prstGeom prst="rect">
            <a:avLst/>
          </a:prstGeom>
          <a:solidFill>
            <a:schemeClr val="accent2"/>
          </a:solidFill>
        </p:spPr>
        <p:txBody>
          <a:bodyPr wrap="square" rtlCol="0">
            <a:spAutoFit/>
          </a:bodyPr>
          <a:lstStyle/>
          <a:p>
            <a:r>
              <a:rPr kumimoji="1" lang="ja-JP" altLang="en-US" b="1" dirty="0">
                <a:solidFill>
                  <a:schemeClr val="bg1"/>
                </a:solidFill>
                <a:latin typeface="Meiryo UI" panose="020B0604030504040204" pitchFamily="50" charset="-128"/>
                <a:ea typeface="Meiryo UI" panose="020B0604030504040204" pitchFamily="50" charset="-128"/>
              </a:rPr>
              <a:t>　　財 務 分 析 結 果</a:t>
            </a:r>
          </a:p>
        </p:txBody>
      </p:sp>
      <p:sp>
        <p:nvSpPr>
          <p:cNvPr id="6" name="正方形/長方形 5">
            <a:extLst>
              <a:ext uri="{FF2B5EF4-FFF2-40B4-BE49-F238E27FC236}">
                <a16:creationId xmlns:a16="http://schemas.microsoft.com/office/drawing/2014/main" id="{D63D61C3-1355-4E45-8F94-D6190DBE041E}"/>
              </a:ext>
            </a:extLst>
          </p:cNvPr>
          <p:cNvSpPr/>
          <p:nvPr/>
        </p:nvSpPr>
        <p:spPr>
          <a:xfrm>
            <a:off x="278866" y="452059"/>
            <a:ext cx="8586267" cy="6355586"/>
          </a:xfrm>
          <a:prstGeom prst="rect">
            <a:avLst/>
          </a:prstGeom>
        </p:spPr>
        <p:txBody>
          <a:bodyPr wrap="square">
            <a:spAutoFit/>
          </a:bodyPr>
          <a:lstStyle/>
          <a:p>
            <a:r>
              <a:rPr lang="ja-JP" altLang="en-US" b="1" dirty="0">
                <a:highlight>
                  <a:srgbClr val="FFFF00"/>
                </a:highlight>
                <a:latin typeface="Meiryo UI" panose="020B0604030504040204" pitchFamily="50" charset="-128"/>
                <a:ea typeface="Meiryo UI" panose="020B0604030504040204" pitchFamily="50" charset="-128"/>
              </a:rPr>
              <a:t>１．将来を見据えた積立計画の立案</a:t>
            </a:r>
            <a:endParaRPr lang="en-US" altLang="ja-JP" b="1" dirty="0">
              <a:highlight>
                <a:srgbClr val="FFFF00"/>
              </a:highlight>
              <a:latin typeface="Meiryo UI" panose="020B0604030504040204" pitchFamily="50" charset="-128"/>
              <a:ea typeface="Meiryo UI" panose="020B0604030504040204" pitchFamily="50" charset="-128"/>
            </a:endParaRPr>
          </a:p>
          <a:p>
            <a:pPr>
              <a:lnSpc>
                <a:spcPts val="800"/>
              </a:lnSpc>
            </a:pPr>
            <a:endParaRPr lang="en-US" altLang="ja-JP" sz="1400" b="1" dirty="0">
              <a:highlight>
                <a:srgbClr val="FFFF00"/>
              </a:highlight>
              <a:latin typeface="Meiryo UI" panose="020B0604030504040204" pitchFamily="50" charset="-128"/>
              <a:ea typeface="Meiryo UI" panose="020B0604030504040204" pitchFamily="50" charset="-128"/>
            </a:endParaRPr>
          </a:p>
          <a:p>
            <a:r>
              <a:rPr lang="ja-JP" altLang="en-US" sz="1400" dirty="0">
                <a:latin typeface="+mn-ea"/>
              </a:rPr>
              <a:t>　近い将来の事業予定を見据えて、施設更新積立の計画を立案することを行っている。前もって積立を行うことで地元負担金は積立金の取崩で対応することができ、借入金をしなくてもよくなり、結果として安定した運営に繋がっている。</a:t>
            </a:r>
            <a:endParaRPr lang="en-US" altLang="ja-JP" sz="1400" dirty="0">
              <a:latin typeface="+mn-ea"/>
            </a:endParaRPr>
          </a:p>
          <a:p>
            <a:r>
              <a:rPr lang="ja-JP" altLang="en-US" sz="1400" dirty="0">
                <a:latin typeface="+mn-ea"/>
              </a:rPr>
              <a:t>　</a:t>
            </a:r>
            <a:r>
              <a:rPr lang="en-US" altLang="ja-JP" sz="1400" dirty="0">
                <a:latin typeface="+mn-ea"/>
              </a:rPr>
              <a:t>R2, R3, R4</a:t>
            </a:r>
            <a:r>
              <a:rPr lang="ja-JP" altLang="en-US" sz="1400" dirty="0">
                <a:latin typeface="+mn-ea"/>
              </a:rPr>
              <a:t>と施設更新積立資産が減少しているが、現在、県営畑総事業を実施中であり、この事業のために積立をしてきた資金を取り崩して支払に充てている。また、国営事業の地区調査も</a:t>
            </a:r>
            <a:r>
              <a:rPr lang="en-US" altLang="ja-JP" sz="1400" dirty="0">
                <a:latin typeface="+mn-ea"/>
              </a:rPr>
              <a:t>R6</a:t>
            </a:r>
            <a:r>
              <a:rPr lang="ja-JP" altLang="en-US" sz="1400" dirty="0">
                <a:latin typeface="+mn-ea"/>
              </a:rPr>
              <a:t>年度から予定されており、この事業も加味しながら施設更新積立計画を見直す予定である。</a:t>
            </a:r>
            <a:endParaRPr lang="en-US" altLang="ja-JP" sz="1400" dirty="0">
              <a:latin typeface="+mn-ea"/>
            </a:endParaRPr>
          </a:p>
          <a:p>
            <a:pPr>
              <a:lnSpc>
                <a:spcPts val="1200"/>
              </a:lnSpc>
            </a:pPr>
            <a:endParaRPr lang="en-US" altLang="ja-JP" sz="1400" dirty="0"/>
          </a:p>
          <a:p>
            <a:r>
              <a:rPr lang="ja-JP" altLang="en-US" b="1" dirty="0">
                <a:highlight>
                  <a:srgbClr val="FFFF00"/>
                </a:highlight>
                <a:latin typeface="Meiryo UI" panose="020B0604030504040204" pitchFamily="50" charset="-128"/>
                <a:ea typeface="Meiryo UI" panose="020B0604030504040204" pitchFamily="50" charset="-128"/>
              </a:rPr>
              <a:t>２．計画的な事業による施設の若返り</a:t>
            </a:r>
            <a:endParaRPr lang="en-US" altLang="ja-JP" b="1" dirty="0">
              <a:highlight>
                <a:srgbClr val="FFFF00"/>
              </a:highlight>
              <a:latin typeface="Meiryo UI" panose="020B0604030504040204" pitchFamily="50" charset="-128"/>
              <a:ea typeface="Meiryo UI" panose="020B0604030504040204" pitchFamily="50" charset="-128"/>
            </a:endParaRPr>
          </a:p>
          <a:p>
            <a:pPr>
              <a:lnSpc>
                <a:spcPts val="800"/>
              </a:lnSpc>
            </a:pPr>
            <a:endParaRPr lang="en-US" altLang="ja-JP" b="1" dirty="0">
              <a:highlight>
                <a:srgbClr val="FFFF00"/>
              </a:highlight>
              <a:latin typeface="Meiryo UI" panose="020B0604030504040204" pitchFamily="50" charset="-128"/>
              <a:ea typeface="Meiryo UI" panose="020B0604030504040204" pitchFamily="50" charset="-128"/>
            </a:endParaRPr>
          </a:p>
          <a:p>
            <a:r>
              <a:rPr lang="ja-JP" altLang="en-US" sz="1400" dirty="0">
                <a:latin typeface="+mn-ea"/>
              </a:rPr>
              <a:t>　現在の土地改良施設減価償却率は</a:t>
            </a:r>
            <a:r>
              <a:rPr lang="en-US" altLang="ja-JP" sz="1400" dirty="0">
                <a:latin typeface="+mn-ea"/>
              </a:rPr>
              <a:t>80%</a:t>
            </a:r>
            <a:r>
              <a:rPr lang="ja-JP" altLang="en-US" sz="1400" dirty="0">
                <a:latin typeface="+mn-ea"/>
              </a:rPr>
              <a:t>を超えた状態だが、計画的に事業を行うことで老朽化が進む施設も少しずつ更新されて若返ることになるため、計画的な事業の完了とともに本比率は下がってくるものと思われる。</a:t>
            </a:r>
            <a:endParaRPr lang="en-US" altLang="ja-JP" b="1" dirty="0">
              <a:latin typeface="Meiryo UI" panose="020B0604030504040204" pitchFamily="50" charset="-128"/>
              <a:ea typeface="Meiryo UI" panose="020B0604030504040204" pitchFamily="50" charset="-128"/>
            </a:endParaRPr>
          </a:p>
          <a:p>
            <a:pPr>
              <a:lnSpc>
                <a:spcPts val="1000"/>
              </a:lnSpc>
            </a:pPr>
            <a:endParaRPr lang="en-US" altLang="ja-JP" sz="1400" b="1" dirty="0">
              <a:highlight>
                <a:srgbClr val="FFFF00"/>
              </a:highlight>
              <a:latin typeface="+mn-ea"/>
            </a:endParaRPr>
          </a:p>
          <a:p>
            <a:r>
              <a:rPr lang="ja-JP" altLang="en-US" b="1" dirty="0">
                <a:highlight>
                  <a:srgbClr val="FFFF00"/>
                </a:highlight>
                <a:latin typeface="Meiryo UI" panose="020B0604030504040204" pitchFamily="50" charset="-128"/>
                <a:ea typeface="Meiryo UI" panose="020B0604030504040204" pitchFamily="50" charset="-128"/>
              </a:rPr>
              <a:t>３．賦課金収入に支えられた運営</a:t>
            </a:r>
            <a:endParaRPr lang="en-US" altLang="ja-JP" b="1" dirty="0">
              <a:highlight>
                <a:srgbClr val="FFFF00"/>
              </a:highlight>
              <a:latin typeface="Meiryo UI" panose="020B0604030504040204" pitchFamily="50" charset="-128"/>
              <a:ea typeface="Meiryo UI" panose="020B0604030504040204" pitchFamily="50" charset="-128"/>
            </a:endParaRPr>
          </a:p>
          <a:p>
            <a:pPr>
              <a:lnSpc>
                <a:spcPts val="800"/>
              </a:lnSpc>
            </a:pPr>
            <a:endParaRPr lang="en-US" altLang="ja-JP" sz="1400" b="1" dirty="0">
              <a:highlight>
                <a:srgbClr val="FFFF00"/>
              </a:highlight>
              <a:latin typeface="Meiryo UI" panose="020B0604030504040204" pitchFamily="50" charset="-128"/>
              <a:ea typeface="Meiryo UI" panose="020B0604030504040204" pitchFamily="50" charset="-128"/>
            </a:endParaRPr>
          </a:p>
          <a:p>
            <a:r>
              <a:rPr lang="ja-JP" altLang="en-US" sz="1400" dirty="0">
                <a:latin typeface="+mn-ea"/>
              </a:rPr>
              <a:t>　収支－３「賦課金収入比率」が非常に高く、経常収入の</a:t>
            </a:r>
            <a:r>
              <a:rPr lang="en-US" altLang="ja-JP" sz="1400" dirty="0">
                <a:latin typeface="+mn-ea"/>
              </a:rPr>
              <a:t>8</a:t>
            </a:r>
            <a:r>
              <a:rPr lang="ja-JP" altLang="en-US" sz="1400" dirty="0">
                <a:latin typeface="+mn-ea"/>
              </a:rPr>
              <a:t>割を占めている。財務運営上、賦課金収入に支えられているが、不納欠損が毎年あることは、未納者の固定化、徴収の困難化の現れといえる。土地改良区としても、相続放棄人や行方不明人等の未納者の固定化の対応を課題認識しているので、賦課金の徴収体制や債権管理の検討を行って賦課金収入の安定化を図ることが重要である。</a:t>
            </a:r>
            <a:r>
              <a:rPr lang="en-US" altLang="ja-JP" sz="1400" dirty="0">
                <a:latin typeface="+mn-ea"/>
              </a:rPr>
              <a:t>8</a:t>
            </a:r>
            <a:r>
              <a:rPr lang="ja-JP" altLang="en-US" sz="1400" dirty="0">
                <a:latin typeface="+mn-ea"/>
              </a:rPr>
              <a:t>割を超える賦課金収入比率なので、新たな収入源を探すよりも賦課金の未納を無くすことに注力する方が、現時点としては現実的と考える。</a:t>
            </a:r>
            <a:endParaRPr lang="en-US" altLang="ja-JP" sz="1400" dirty="0">
              <a:latin typeface="Meiryo UI" panose="020B0604030504040204" pitchFamily="50" charset="-128"/>
              <a:ea typeface="Meiryo UI" panose="020B0604030504040204" pitchFamily="50" charset="-128"/>
            </a:endParaRPr>
          </a:p>
          <a:p>
            <a:pPr>
              <a:lnSpc>
                <a:spcPts val="1200"/>
              </a:lnSpc>
            </a:pPr>
            <a:endParaRPr lang="en-US" altLang="ja-JP" sz="1400" dirty="0">
              <a:latin typeface="Meiryo UI" panose="020B0604030504040204" pitchFamily="50" charset="-128"/>
              <a:ea typeface="Meiryo UI" panose="020B0604030504040204" pitchFamily="50" charset="-128"/>
            </a:endParaRPr>
          </a:p>
          <a:p>
            <a:r>
              <a:rPr lang="ja-JP" altLang="en-US" b="1" dirty="0">
                <a:highlight>
                  <a:srgbClr val="FFFF00"/>
                </a:highlight>
                <a:latin typeface="Meiryo UI" panose="020B0604030504040204" pitchFamily="50" charset="-128"/>
                <a:ea typeface="Meiryo UI" panose="020B0604030504040204" pitchFamily="50" charset="-128"/>
              </a:rPr>
              <a:t>４．維持管理費の増加への備え</a:t>
            </a:r>
            <a:endParaRPr lang="en-US" altLang="ja-JP" b="1" dirty="0">
              <a:highlight>
                <a:srgbClr val="FFFF00"/>
              </a:highlight>
              <a:latin typeface="Meiryo UI" panose="020B0604030504040204" pitchFamily="50" charset="-128"/>
              <a:ea typeface="Meiryo UI" panose="020B0604030504040204" pitchFamily="50" charset="-128"/>
            </a:endParaRPr>
          </a:p>
          <a:p>
            <a:pPr>
              <a:lnSpc>
                <a:spcPts val="800"/>
              </a:lnSpc>
            </a:pPr>
            <a:endParaRPr lang="en-US" altLang="ja-JP" b="1" dirty="0">
              <a:highlight>
                <a:srgbClr val="FFFF00"/>
              </a:highlight>
              <a:latin typeface="Meiryo UI" panose="020B0604030504040204" pitchFamily="50" charset="-128"/>
              <a:ea typeface="Meiryo UI" panose="020B0604030504040204" pitchFamily="50" charset="-128"/>
            </a:endParaRPr>
          </a:p>
          <a:p>
            <a:r>
              <a:rPr lang="ja-JP" altLang="en-US" sz="1400" dirty="0">
                <a:latin typeface="+mn-ea"/>
              </a:rPr>
              <a:t>　コスト－３「維持管理費比率」は</a:t>
            </a:r>
            <a:r>
              <a:rPr lang="en-US" altLang="ja-JP" sz="1400" dirty="0">
                <a:latin typeface="+mn-ea"/>
              </a:rPr>
              <a:t>25%</a:t>
            </a:r>
            <a:r>
              <a:rPr lang="ja-JP" altLang="en-US" sz="1400" dirty="0">
                <a:latin typeface="+mn-ea"/>
              </a:rPr>
              <a:t>程度で推移している。加圧機場があることから電力料負担が嵩む　ことに加え、突発的な補修工事もあるが、補助事業を活用しながら本比率を保っている。土地改良区としても、計画的な事業を確実に行っていけば維持管理費がすぐに跳ね上がることはないと考えているので、まずは事業の実施を確実なものにすることが大切である。</a:t>
            </a:r>
            <a:endParaRPr lang="en-US" altLang="ja-JP" sz="1400" dirty="0">
              <a:latin typeface="+mn-ea"/>
            </a:endParaRPr>
          </a:p>
        </p:txBody>
      </p:sp>
      <p:sp>
        <p:nvSpPr>
          <p:cNvPr id="7" name="スライド番号プレースホルダー 6">
            <a:extLst>
              <a:ext uri="{FF2B5EF4-FFF2-40B4-BE49-F238E27FC236}">
                <a16:creationId xmlns:a16="http://schemas.microsoft.com/office/drawing/2014/main" id="{0700E360-35F6-4320-A224-8A1349A3E1AE}"/>
              </a:ext>
            </a:extLst>
          </p:cNvPr>
          <p:cNvSpPr>
            <a:spLocks noGrp="1"/>
          </p:cNvSpPr>
          <p:nvPr>
            <p:ph type="sldNum" sz="quarter" idx="12"/>
          </p:nvPr>
        </p:nvSpPr>
        <p:spPr/>
        <p:txBody>
          <a:bodyPr/>
          <a:lstStyle/>
          <a:p>
            <a:fld id="{D0493EAD-98C2-43FC-AC56-FA71A07A685E}" type="slidenum">
              <a:rPr kumimoji="1" lang="ja-JP" altLang="en-US" smtClean="0"/>
              <a:t>39</a:t>
            </a:fld>
            <a:endParaRPr kumimoji="1" lang="ja-JP" altLang="en-US" dirty="0"/>
          </a:p>
        </p:txBody>
      </p:sp>
    </p:spTree>
    <p:extLst>
      <p:ext uri="{BB962C8B-B14F-4D97-AF65-F5344CB8AC3E}">
        <p14:creationId xmlns:p14="http://schemas.microsoft.com/office/powerpoint/2010/main" val="2130608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グループ化 1">
            <a:extLst>
              <a:ext uri="{FF2B5EF4-FFF2-40B4-BE49-F238E27FC236}">
                <a16:creationId xmlns:a16="http://schemas.microsoft.com/office/drawing/2014/main" id="{6545CA7B-295F-4F3C-B5BE-2883D5177432}"/>
              </a:ext>
            </a:extLst>
          </p:cNvPr>
          <p:cNvGrpSpPr/>
          <p:nvPr/>
        </p:nvGrpSpPr>
        <p:grpSpPr>
          <a:xfrm>
            <a:off x="316787" y="393943"/>
            <a:ext cx="8567154" cy="461665"/>
            <a:chOff x="370732" y="234892"/>
            <a:chExt cx="8567154" cy="461665"/>
          </a:xfrm>
        </p:grpSpPr>
        <p:cxnSp>
          <p:nvCxnSpPr>
            <p:cNvPr id="3" name="直線コネクタ 2">
              <a:extLst>
                <a:ext uri="{FF2B5EF4-FFF2-40B4-BE49-F238E27FC236}">
                  <a16:creationId xmlns:a16="http://schemas.microsoft.com/office/drawing/2014/main" id="{09E6BC0B-27AA-4497-84C3-2C3DDB13A2E3}"/>
                </a:ext>
              </a:extLst>
            </p:cNvPr>
            <p:cNvCxnSpPr>
              <a:cxnSpLocks/>
            </p:cNvCxnSpPr>
            <p:nvPr/>
          </p:nvCxnSpPr>
          <p:spPr>
            <a:xfrm>
              <a:off x="370732" y="671119"/>
              <a:ext cx="8567154" cy="0"/>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4" name="テキスト ボックス 3">
              <a:extLst>
                <a:ext uri="{FF2B5EF4-FFF2-40B4-BE49-F238E27FC236}">
                  <a16:creationId xmlns:a16="http://schemas.microsoft.com/office/drawing/2014/main" id="{56853B30-2C24-4C08-A320-B005AAEE18E4}"/>
                </a:ext>
              </a:extLst>
            </p:cNvPr>
            <p:cNvSpPr txBox="1"/>
            <p:nvPr/>
          </p:nvSpPr>
          <p:spPr>
            <a:xfrm>
              <a:off x="645952" y="234892"/>
              <a:ext cx="1449444" cy="461665"/>
            </a:xfrm>
            <a:prstGeom prst="rect">
              <a:avLst/>
            </a:prstGeom>
            <a:noFill/>
          </p:spPr>
          <p:txBody>
            <a:bodyPr wrap="square" rtlCol="0">
              <a:spAutoFit/>
            </a:bodyPr>
            <a:lstStyle/>
            <a:p>
              <a:r>
                <a:rPr kumimoji="1" lang="ja-JP" altLang="en-US" sz="2400" dirty="0">
                  <a:latin typeface="Meiryo UI" panose="020B0604030504040204" pitchFamily="50" charset="-128"/>
                  <a:ea typeface="Meiryo UI" panose="020B0604030504040204" pitchFamily="50" charset="-128"/>
                </a:rPr>
                <a:t>目　次</a:t>
              </a:r>
            </a:p>
          </p:txBody>
        </p:sp>
      </p:grpSp>
      <p:sp>
        <p:nvSpPr>
          <p:cNvPr id="6" name="テキスト ボックス 5">
            <a:extLst>
              <a:ext uri="{FF2B5EF4-FFF2-40B4-BE49-F238E27FC236}">
                <a16:creationId xmlns:a16="http://schemas.microsoft.com/office/drawing/2014/main" id="{F5D6C377-0719-4067-ACE6-59D5CE5F243C}"/>
              </a:ext>
            </a:extLst>
          </p:cNvPr>
          <p:cNvSpPr txBox="1"/>
          <p:nvPr/>
        </p:nvSpPr>
        <p:spPr>
          <a:xfrm>
            <a:off x="433744" y="956911"/>
            <a:ext cx="8349771" cy="5454955"/>
          </a:xfrm>
          <a:prstGeom prst="rect">
            <a:avLst/>
          </a:prstGeom>
          <a:noFill/>
        </p:spPr>
        <p:txBody>
          <a:bodyPr wrap="square" rtlCol="0">
            <a:spAutoFit/>
          </a:bodyPr>
          <a:lstStyle/>
          <a:p>
            <a:pPr>
              <a:lnSpc>
                <a:spcPct val="150000"/>
              </a:lnSpc>
            </a:pPr>
            <a:r>
              <a:rPr kumimoji="1" lang="ja-JP" altLang="en-US" dirty="0"/>
              <a:t>１．土地改良区の財務分析と効果・・・・・・・・・・・・・・・・・・   ５</a:t>
            </a:r>
            <a:endParaRPr lang="en-US" altLang="ja-JP" dirty="0"/>
          </a:p>
          <a:p>
            <a:pPr>
              <a:lnSpc>
                <a:spcPct val="150000"/>
              </a:lnSpc>
            </a:pPr>
            <a:r>
              <a:rPr lang="ja-JP" altLang="en-US" dirty="0"/>
              <a:t>２．土地改良区の財務諸表（貸借対照表、正味財産増減計算書）・・・・   ６</a:t>
            </a:r>
            <a:endParaRPr kumimoji="1" lang="en-US" altLang="ja-JP" dirty="0"/>
          </a:p>
          <a:p>
            <a:pPr>
              <a:lnSpc>
                <a:spcPct val="150000"/>
              </a:lnSpc>
            </a:pPr>
            <a:r>
              <a:rPr lang="ja-JP" altLang="en-US" dirty="0">
                <a:latin typeface="+mn-ea"/>
              </a:rPr>
              <a:t>３．土地改良区の財務分析を行うための指標</a:t>
            </a:r>
            <a:r>
              <a:rPr lang="en-US" altLang="ja-JP" dirty="0">
                <a:latin typeface="+mn-ea"/>
              </a:rPr>
              <a:t>19</a:t>
            </a:r>
            <a:r>
              <a:rPr lang="ja-JP" altLang="en-US" dirty="0">
                <a:latin typeface="+mn-ea"/>
              </a:rPr>
              <a:t>種一覧 ・・・・・・・・・  ８</a:t>
            </a:r>
            <a:endParaRPr lang="en-US" altLang="ja-JP" dirty="0">
              <a:latin typeface="+mn-ea"/>
            </a:endParaRPr>
          </a:p>
          <a:p>
            <a:pPr>
              <a:lnSpc>
                <a:spcPct val="150000"/>
              </a:lnSpc>
            </a:pPr>
            <a:r>
              <a:rPr lang="ja-JP" altLang="en-US" dirty="0">
                <a:latin typeface="+mn-ea"/>
              </a:rPr>
              <a:t>４．目的別に使用する指標  ・・・・・・・・・・・・・・・・・・・・・ ９</a:t>
            </a:r>
            <a:endParaRPr lang="en-US" altLang="ja-JP" dirty="0">
              <a:latin typeface="+mn-ea"/>
            </a:endParaRPr>
          </a:p>
          <a:p>
            <a:pPr>
              <a:lnSpc>
                <a:spcPct val="150000"/>
              </a:lnSpc>
            </a:pPr>
            <a:r>
              <a:rPr lang="ja-JP" altLang="en-US" dirty="0">
                <a:latin typeface="+mn-ea"/>
              </a:rPr>
              <a:t>５．指標</a:t>
            </a:r>
            <a:r>
              <a:rPr lang="en-US" altLang="ja-JP" dirty="0">
                <a:latin typeface="+mn-ea"/>
              </a:rPr>
              <a:t>19</a:t>
            </a:r>
            <a:r>
              <a:rPr lang="ja-JP" altLang="en-US" dirty="0">
                <a:latin typeface="+mn-ea"/>
              </a:rPr>
              <a:t>種の視点・・・・・・・・・・・・・・・・・・・・・・・・１０</a:t>
            </a:r>
            <a:endParaRPr lang="en-US" altLang="ja-JP" dirty="0">
              <a:latin typeface="+mn-ea"/>
            </a:endParaRPr>
          </a:p>
          <a:p>
            <a:pPr>
              <a:lnSpc>
                <a:spcPct val="150000"/>
              </a:lnSpc>
            </a:pPr>
            <a:r>
              <a:rPr lang="ja-JP" altLang="en-US" dirty="0">
                <a:latin typeface="+mn-ea"/>
              </a:rPr>
              <a:t>６．土地改良区財務分析事例</a:t>
            </a:r>
            <a:r>
              <a:rPr lang="en-US" altLang="ja-JP" dirty="0">
                <a:latin typeface="+mn-ea"/>
              </a:rPr>
              <a:t>【</a:t>
            </a:r>
            <a:r>
              <a:rPr lang="ja-JP" altLang="en-US" dirty="0">
                <a:latin typeface="+mn-ea"/>
              </a:rPr>
              <a:t>事例１</a:t>
            </a:r>
            <a:r>
              <a:rPr lang="en-US" altLang="ja-JP" dirty="0">
                <a:latin typeface="+mn-ea"/>
              </a:rPr>
              <a:t>/</a:t>
            </a:r>
            <a:r>
              <a:rPr lang="ja-JP" altLang="en-US" dirty="0">
                <a:latin typeface="+mn-ea"/>
              </a:rPr>
              <a:t>水田大規模地区</a:t>
            </a:r>
            <a:r>
              <a:rPr lang="en-US" altLang="ja-JP" dirty="0">
                <a:latin typeface="+mn-ea"/>
              </a:rPr>
              <a:t>】</a:t>
            </a:r>
            <a:r>
              <a:rPr lang="ja-JP" altLang="en-US" dirty="0">
                <a:latin typeface="+mn-ea"/>
              </a:rPr>
              <a:t>・・・・・・・  ３０</a:t>
            </a:r>
            <a:endParaRPr lang="en-US" altLang="ja-JP" dirty="0">
              <a:latin typeface="+mn-ea"/>
            </a:endParaRPr>
          </a:p>
          <a:p>
            <a:pPr>
              <a:lnSpc>
                <a:spcPct val="150000"/>
              </a:lnSpc>
            </a:pPr>
            <a:r>
              <a:rPr lang="ja-JP" altLang="en-US" dirty="0">
                <a:latin typeface="+mn-ea"/>
              </a:rPr>
              <a:t>　　　　　　　　　　　　　</a:t>
            </a:r>
            <a:r>
              <a:rPr lang="en-US" altLang="ja-JP" dirty="0">
                <a:latin typeface="+mn-ea"/>
              </a:rPr>
              <a:t>【</a:t>
            </a:r>
            <a:r>
              <a:rPr lang="ja-JP" altLang="en-US" dirty="0">
                <a:latin typeface="+mn-ea"/>
              </a:rPr>
              <a:t>事例２</a:t>
            </a:r>
            <a:r>
              <a:rPr lang="en-US" altLang="ja-JP" dirty="0">
                <a:latin typeface="+mn-ea"/>
              </a:rPr>
              <a:t>/</a:t>
            </a:r>
            <a:r>
              <a:rPr lang="ja-JP" altLang="en-US" dirty="0">
                <a:latin typeface="+mn-ea"/>
              </a:rPr>
              <a:t>水田大規模地区</a:t>
            </a:r>
            <a:r>
              <a:rPr lang="en-US" altLang="ja-JP" dirty="0">
                <a:latin typeface="+mn-ea"/>
              </a:rPr>
              <a:t>】</a:t>
            </a:r>
            <a:r>
              <a:rPr lang="ja-JP" altLang="en-US" dirty="0">
                <a:latin typeface="+mn-ea"/>
              </a:rPr>
              <a:t>・・・・・・・  ３２</a:t>
            </a:r>
            <a:endParaRPr lang="en-US" altLang="ja-JP" dirty="0">
              <a:latin typeface="+mn-ea"/>
            </a:endParaRPr>
          </a:p>
          <a:p>
            <a:pPr>
              <a:lnSpc>
                <a:spcPct val="150000"/>
              </a:lnSpc>
            </a:pPr>
            <a:r>
              <a:rPr lang="ja-JP" altLang="en-US" dirty="0">
                <a:latin typeface="+mn-ea"/>
              </a:rPr>
              <a:t>　　　　　　　　　　　　　</a:t>
            </a:r>
            <a:r>
              <a:rPr lang="en-US" altLang="ja-JP" dirty="0">
                <a:latin typeface="+mn-ea"/>
              </a:rPr>
              <a:t>【</a:t>
            </a:r>
            <a:r>
              <a:rPr lang="ja-JP" altLang="en-US" dirty="0">
                <a:latin typeface="+mn-ea"/>
              </a:rPr>
              <a:t>事例３</a:t>
            </a:r>
            <a:r>
              <a:rPr lang="en-US" altLang="ja-JP" dirty="0">
                <a:latin typeface="+mn-ea"/>
              </a:rPr>
              <a:t>/</a:t>
            </a:r>
            <a:r>
              <a:rPr lang="ja-JP" altLang="en-US" dirty="0">
                <a:latin typeface="+mn-ea"/>
              </a:rPr>
              <a:t>水田中小規模地区</a:t>
            </a:r>
            <a:r>
              <a:rPr lang="en-US" altLang="ja-JP" dirty="0">
                <a:latin typeface="+mn-ea"/>
              </a:rPr>
              <a:t>】</a:t>
            </a:r>
            <a:r>
              <a:rPr lang="ja-JP" altLang="en-US" dirty="0">
                <a:latin typeface="+mn-ea"/>
              </a:rPr>
              <a:t>・・・・・・  ３４</a:t>
            </a:r>
            <a:endParaRPr lang="en-US" altLang="ja-JP" dirty="0">
              <a:latin typeface="+mn-ea"/>
            </a:endParaRPr>
          </a:p>
          <a:p>
            <a:pPr>
              <a:lnSpc>
                <a:spcPct val="150000"/>
              </a:lnSpc>
            </a:pPr>
            <a:r>
              <a:rPr lang="ja-JP" altLang="en-US" dirty="0">
                <a:latin typeface="+mn-ea"/>
              </a:rPr>
              <a:t>　　　　　　　　　　　　　</a:t>
            </a:r>
            <a:r>
              <a:rPr lang="en-US" altLang="ja-JP" dirty="0">
                <a:latin typeface="+mn-ea"/>
              </a:rPr>
              <a:t>【</a:t>
            </a:r>
            <a:r>
              <a:rPr lang="ja-JP" altLang="en-US" dirty="0">
                <a:latin typeface="+mn-ea"/>
              </a:rPr>
              <a:t>事例４</a:t>
            </a:r>
            <a:r>
              <a:rPr lang="en-US" altLang="ja-JP" dirty="0">
                <a:latin typeface="+mn-ea"/>
              </a:rPr>
              <a:t>/</a:t>
            </a:r>
            <a:r>
              <a:rPr lang="ja-JP" altLang="en-US" dirty="0">
                <a:latin typeface="+mn-ea"/>
              </a:rPr>
              <a:t>水田中小規模地区</a:t>
            </a:r>
            <a:r>
              <a:rPr lang="en-US" altLang="ja-JP" dirty="0">
                <a:latin typeface="+mn-ea"/>
              </a:rPr>
              <a:t>】</a:t>
            </a:r>
            <a:r>
              <a:rPr lang="ja-JP" altLang="en-US" dirty="0">
                <a:latin typeface="+mn-ea"/>
              </a:rPr>
              <a:t>・・・・・・  ３６</a:t>
            </a:r>
            <a:endParaRPr lang="en-US" altLang="ja-JP" dirty="0">
              <a:latin typeface="+mn-ea"/>
            </a:endParaRPr>
          </a:p>
          <a:p>
            <a:pPr>
              <a:lnSpc>
                <a:spcPct val="150000"/>
              </a:lnSpc>
            </a:pPr>
            <a:r>
              <a:rPr lang="ja-JP" altLang="en-US" dirty="0">
                <a:latin typeface="+mn-ea"/>
              </a:rPr>
              <a:t>　　　　　　　　　　　　　</a:t>
            </a:r>
            <a:r>
              <a:rPr lang="en-US" altLang="ja-JP" dirty="0">
                <a:latin typeface="+mn-ea"/>
              </a:rPr>
              <a:t>【</a:t>
            </a:r>
            <a:r>
              <a:rPr lang="ja-JP" altLang="en-US" dirty="0">
                <a:latin typeface="+mn-ea"/>
              </a:rPr>
              <a:t>事例５</a:t>
            </a:r>
            <a:r>
              <a:rPr lang="en-US" altLang="ja-JP" dirty="0">
                <a:latin typeface="+mn-ea"/>
              </a:rPr>
              <a:t>/</a:t>
            </a:r>
            <a:r>
              <a:rPr lang="ja-JP" altLang="en-US" dirty="0">
                <a:latin typeface="+mn-ea"/>
              </a:rPr>
              <a:t>畑地大規模地区</a:t>
            </a:r>
            <a:r>
              <a:rPr lang="en-US" altLang="ja-JP" dirty="0">
                <a:latin typeface="+mn-ea"/>
              </a:rPr>
              <a:t>】</a:t>
            </a:r>
            <a:r>
              <a:rPr lang="ja-JP" altLang="en-US" dirty="0">
                <a:latin typeface="+mn-ea"/>
              </a:rPr>
              <a:t>・・・・・・・  ３８　　　　　　　　　</a:t>
            </a:r>
            <a:endParaRPr lang="en-US" altLang="ja-JP" dirty="0">
              <a:latin typeface="+mn-ea"/>
            </a:endParaRPr>
          </a:p>
          <a:p>
            <a:pPr>
              <a:lnSpc>
                <a:spcPct val="150000"/>
              </a:lnSpc>
            </a:pPr>
            <a:r>
              <a:rPr lang="ja-JP" altLang="en-US" dirty="0">
                <a:latin typeface="+mn-ea"/>
              </a:rPr>
              <a:t>　　　　　　　　　　　　　</a:t>
            </a:r>
            <a:r>
              <a:rPr lang="en-US" altLang="ja-JP" dirty="0">
                <a:latin typeface="+mn-ea"/>
              </a:rPr>
              <a:t>【</a:t>
            </a:r>
            <a:r>
              <a:rPr lang="ja-JP" altLang="en-US" dirty="0">
                <a:latin typeface="+mn-ea"/>
              </a:rPr>
              <a:t>事例６</a:t>
            </a:r>
            <a:r>
              <a:rPr lang="en-US" altLang="ja-JP" dirty="0">
                <a:latin typeface="+mn-ea"/>
              </a:rPr>
              <a:t>/</a:t>
            </a:r>
            <a:r>
              <a:rPr lang="ja-JP" altLang="en-US" dirty="0">
                <a:latin typeface="+mn-ea"/>
              </a:rPr>
              <a:t>畑地中小規模地区</a:t>
            </a:r>
            <a:r>
              <a:rPr lang="en-US" altLang="ja-JP" dirty="0">
                <a:latin typeface="+mn-ea"/>
              </a:rPr>
              <a:t>】</a:t>
            </a:r>
            <a:r>
              <a:rPr lang="ja-JP" altLang="en-US" dirty="0">
                <a:latin typeface="+mn-ea"/>
              </a:rPr>
              <a:t>・・・・・・  ４０</a:t>
            </a:r>
            <a:endParaRPr lang="en-US" altLang="ja-JP" dirty="0">
              <a:latin typeface="+mn-ea"/>
            </a:endParaRPr>
          </a:p>
          <a:p>
            <a:pPr>
              <a:lnSpc>
                <a:spcPct val="150000"/>
              </a:lnSpc>
            </a:pPr>
            <a:r>
              <a:rPr lang="ja-JP" altLang="en-US" dirty="0">
                <a:latin typeface="+mn-ea"/>
              </a:rPr>
              <a:t>　　　　　　　　　　　　　</a:t>
            </a:r>
            <a:r>
              <a:rPr lang="en-US" altLang="ja-JP" dirty="0">
                <a:latin typeface="+mn-ea"/>
              </a:rPr>
              <a:t>【</a:t>
            </a:r>
            <a:r>
              <a:rPr lang="ja-JP" altLang="en-US" dirty="0">
                <a:latin typeface="+mn-ea"/>
              </a:rPr>
              <a:t>事例７</a:t>
            </a:r>
            <a:r>
              <a:rPr lang="en-US" altLang="ja-JP" dirty="0">
                <a:latin typeface="+mn-ea"/>
              </a:rPr>
              <a:t>/</a:t>
            </a:r>
            <a:r>
              <a:rPr lang="ja-JP" altLang="en-US" dirty="0">
                <a:latin typeface="+mn-ea"/>
              </a:rPr>
              <a:t>水田北海道地区</a:t>
            </a:r>
            <a:r>
              <a:rPr lang="en-US" altLang="ja-JP" dirty="0">
                <a:latin typeface="+mn-ea"/>
              </a:rPr>
              <a:t>】</a:t>
            </a:r>
            <a:r>
              <a:rPr lang="ja-JP" altLang="en-US" dirty="0">
                <a:latin typeface="+mn-ea"/>
              </a:rPr>
              <a:t>・・・・・・・  ４２</a:t>
            </a:r>
            <a:endParaRPr lang="en-US" altLang="ja-JP" dirty="0">
              <a:latin typeface="+mn-ea"/>
            </a:endParaRPr>
          </a:p>
          <a:p>
            <a:pPr>
              <a:lnSpc>
                <a:spcPct val="150000"/>
              </a:lnSpc>
            </a:pPr>
            <a:r>
              <a:rPr lang="ja-JP" altLang="en-US" dirty="0">
                <a:latin typeface="+mn-ea"/>
              </a:rPr>
              <a:t>　　　　　　　　　　　　　</a:t>
            </a:r>
            <a:r>
              <a:rPr lang="en-US" altLang="ja-JP" dirty="0">
                <a:latin typeface="+mn-ea"/>
              </a:rPr>
              <a:t>【</a:t>
            </a:r>
            <a:r>
              <a:rPr lang="ja-JP" altLang="en-US" dirty="0">
                <a:latin typeface="+mn-ea"/>
              </a:rPr>
              <a:t>事例８</a:t>
            </a:r>
            <a:r>
              <a:rPr lang="en-US" altLang="ja-JP" dirty="0">
                <a:latin typeface="+mn-ea"/>
              </a:rPr>
              <a:t>/</a:t>
            </a:r>
            <a:r>
              <a:rPr lang="ja-JP" altLang="en-US" dirty="0">
                <a:latin typeface="+mn-ea"/>
              </a:rPr>
              <a:t>畑地北海道地区</a:t>
            </a:r>
            <a:r>
              <a:rPr lang="en-US" altLang="ja-JP" dirty="0">
                <a:latin typeface="+mn-ea"/>
              </a:rPr>
              <a:t>】</a:t>
            </a:r>
            <a:r>
              <a:rPr lang="ja-JP" altLang="en-US" dirty="0">
                <a:latin typeface="+mn-ea"/>
              </a:rPr>
              <a:t>・・・・・・・  ４４</a:t>
            </a:r>
            <a:endParaRPr lang="en-US" altLang="ja-JP" dirty="0">
              <a:latin typeface="+mn-ea"/>
            </a:endParaRPr>
          </a:p>
        </p:txBody>
      </p:sp>
    </p:spTree>
    <p:extLst>
      <p:ext uri="{BB962C8B-B14F-4D97-AF65-F5344CB8AC3E}">
        <p14:creationId xmlns:p14="http://schemas.microsoft.com/office/powerpoint/2010/main" val="355472608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3" name="テキスト ボックス 12">
            <a:extLst>
              <a:ext uri="{FF2B5EF4-FFF2-40B4-BE49-F238E27FC236}">
                <a16:creationId xmlns:a16="http://schemas.microsoft.com/office/drawing/2014/main" id="{F075AC89-5EA3-4EEF-A25A-706E7D5C368A}"/>
              </a:ext>
            </a:extLst>
          </p:cNvPr>
          <p:cNvSpPr txBox="1"/>
          <p:nvPr/>
        </p:nvSpPr>
        <p:spPr>
          <a:xfrm>
            <a:off x="283556" y="2822301"/>
            <a:ext cx="3180406" cy="369332"/>
          </a:xfrm>
          <a:prstGeom prst="rect">
            <a:avLst/>
          </a:prstGeom>
          <a:noFill/>
        </p:spPr>
        <p:txBody>
          <a:bodyPr wrap="square" rtlCol="0">
            <a:spAutoFit/>
          </a:bodyPr>
          <a:lstStyle/>
          <a:p>
            <a:r>
              <a:rPr kumimoji="1" lang="ja-JP" altLang="en-US" b="1" dirty="0">
                <a:highlight>
                  <a:srgbClr val="FFFF00"/>
                </a:highlight>
                <a:latin typeface="Meiryo UI" panose="020B0604030504040204" pitchFamily="50" charset="-128"/>
                <a:ea typeface="Meiryo UI" panose="020B0604030504040204" pitchFamily="50" charset="-128"/>
              </a:rPr>
              <a:t>指標結果</a:t>
            </a:r>
            <a:r>
              <a:rPr kumimoji="1" lang="ja-JP" altLang="en-US" sz="1400" dirty="0">
                <a:highlight>
                  <a:srgbClr val="FFFF00"/>
                </a:highlight>
                <a:latin typeface="Meiryo UI" panose="020B0604030504040204" pitchFamily="50" charset="-128"/>
                <a:ea typeface="Meiryo UI" panose="020B0604030504040204" pitchFamily="50" charset="-128"/>
              </a:rPr>
              <a:t>（</a:t>
            </a:r>
            <a:r>
              <a:rPr kumimoji="1" lang="en-US" altLang="ja-JP" sz="1400" dirty="0">
                <a:highlight>
                  <a:srgbClr val="FFFF00"/>
                </a:highlight>
                <a:latin typeface="Meiryo UI" panose="020B0604030504040204" pitchFamily="50" charset="-128"/>
                <a:ea typeface="Meiryo UI" panose="020B0604030504040204" pitchFamily="50" charset="-128"/>
              </a:rPr>
              <a:t>19</a:t>
            </a:r>
            <a:r>
              <a:rPr kumimoji="1" lang="ja-JP" altLang="en-US" sz="1400" dirty="0">
                <a:highlight>
                  <a:srgbClr val="FFFF00"/>
                </a:highlight>
                <a:latin typeface="Meiryo UI" panose="020B0604030504040204" pitchFamily="50" charset="-128"/>
                <a:ea typeface="Meiryo UI" panose="020B0604030504040204" pitchFamily="50" charset="-128"/>
              </a:rPr>
              <a:t>指標より</a:t>
            </a:r>
            <a:r>
              <a:rPr lang="ja-JP" altLang="en-US" sz="1400" dirty="0">
                <a:highlight>
                  <a:srgbClr val="FFFF00"/>
                </a:highlight>
                <a:latin typeface="Meiryo UI" panose="020B0604030504040204" pitchFamily="50" charset="-128"/>
                <a:ea typeface="Meiryo UI" panose="020B0604030504040204" pitchFamily="50" charset="-128"/>
              </a:rPr>
              <a:t>抜粋</a:t>
            </a:r>
            <a:r>
              <a:rPr kumimoji="1" lang="ja-JP" altLang="en-US" sz="1400" dirty="0">
                <a:highlight>
                  <a:srgbClr val="FFFF00"/>
                </a:highlight>
                <a:latin typeface="Meiryo UI" panose="020B0604030504040204" pitchFamily="50" charset="-128"/>
                <a:ea typeface="Meiryo UI" panose="020B0604030504040204" pitchFamily="50" charset="-128"/>
              </a:rPr>
              <a:t>）</a:t>
            </a:r>
          </a:p>
        </p:txBody>
      </p:sp>
      <p:grpSp>
        <p:nvGrpSpPr>
          <p:cNvPr id="14" name="グループ化 13">
            <a:extLst>
              <a:ext uri="{FF2B5EF4-FFF2-40B4-BE49-F238E27FC236}">
                <a16:creationId xmlns:a16="http://schemas.microsoft.com/office/drawing/2014/main" id="{FACBC009-566C-4C09-A587-9F8D7098AC30}"/>
              </a:ext>
            </a:extLst>
          </p:cNvPr>
          <p:cNvGrpSpPr/>
          <p:nvPr/>
        </p:nvGrpSpPr>
        <p:grpSpPr>
          <a:xfrm>
            <a:off x="272642" y="193095"/>
            <a:ext cx="8598715" cy="491924"/>
            <a:chOff x="322393" y="179195"/>
            <a:chExt cx="8598715" cy="491924"/>
          </a:xfrm>
        </p:grpSpPr>
        <p:cxnSp>
          <p:nvCxnSpPr>
            <p:cNvPr id="15" name="直線コネクタ 14">
              <a:extLst>
                <a:ext uri="{FF2B5EF4-FFF2-40B4-BE49-F238E27FC236}">
                  <a16:creationId xmlns:a16="http://schemas.microsoft.com/office/drawing/2014/main" id="{67409C3F-7E7A-4566-9B6E-B1518A0107C5}"/>
                </a:ext>
              </a:extLst>
            </p:cNvPr>
            <p:cNvCxnSpPr>
              <a:cxnSpLocks/>
            </p:cNvCxnSpPr>
            <p:nvPr/>
          </p:nvCxnSpPr>
          <p:spPr>
            <a:xfrm>
              <a:off x="322393" y="671119"/>
              <a:ext cx="8598715" cy="0"/>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16" name="テキスト ボックス 15">
              <a:extLst>
                <a:ext uri="{FF2B5EF4-FFF2-40B4-BE49-F238E27FC236}">
                  <a16:creationId xmlns:a16="http://schemas.microsoft.com/office/drawing/2014/main" id="{F6DEBCEC-1A70-4BCF-90DC-8E7F84B2AFCD}"/>
                </a:ext>
              </a:extLst>
            </p:cNvPr>
            <p:cNvSpPr txBox="1"/>
            <p:nvPr/>
          </p:nvSpPr>
          <p:spPr>
            <a:xfrm>
              <a:off x="322393" y="179195"/>
              <a:ext cx="8455514" cy="461665"/>
            </a:xfrm>
            <a:prstGeom prst="rect">
              <a:avLst/>
            </a:prstGeom>
            <a:noFill/>
          </p:spPr>
          <p:txBody>
            <a:bodyPr wrap="square" rtlCol="0">
              <a:spAutoFit/>
            </a:bodyPr>
            <a:lstStyle/>
            <a:p>
              <a:r>
                <a:rPr kumimoji="1" lang="en-US" altLang="ja-JP" sz="2400" dirty="0">
                  <a:latin typeface="Meiryo UI" panose="020B0604030504040204" pitchFamily="50" charset="-128"/>
                  <a:ea typeface="Meiryo UI" panose="020B0604030504040204" pitchFamily="50" charset="-128"/>
                </a:rPr>
                <a:t>【 </a:t>
              </a:r>
              <a:r>
                <a:rPr kumimoji="1" lang="ja-JP" altLang="en-US" sz="2400" dirty="0">
                  <a:latin typeface="Meiryo UI" panose="020B0604030504040204" pitchFamily="50" charset="-128"/>
                  <a:ea typeface="Meiryo UI" panose="020B0604030504040204" pitchFamily="50" charset="-128"/>
                </a:rPr>
                <a:t>事例６／畑地</a:t>
              </a:r>
              <a:r>
                <a:rPr lang="ja-JP" altLang="en-US" sz="2400" dirty="0">
                  <a:latin typeface="Meiryo UI" panose="020B0604030504040204" pitchFamily="50" charset="-128"/>
                  <a:ea typeface="Meiryo UI" panose="020B0604030504040204" pitchFamily="50" charset="-128"/>
                </a:rPr>
                <a:t>中小規模</a:t>
              </a:r>
              <a:r>
                <a:rPr kumimoji="1" lang="ja-JP" altLang="en-US" sz="2400" dirty="0">
                  <a:latin typeface="Meiryo UI" panose="020B0604030504040204" pitchFamily="50" charset="-128"/>
                  <a:ea typeface="Meiryo UI" panose="020B0604030504040204" pitchFamily="50" charset="-128"/>
                </a:rPr>
                <a:t>地区 </a:t>
              </a:r>
              <a:r>
                <a:rPr kumimoji="1" lang="en-US" altLang="ja-JP" sz="2400" dirty="0">
                  <a:latin typeface="Meiryo UI" panose="020B0604030504040204" pitchFamily="50" charset="-128"/>
                  <a:ea typeface="Meiryo UI" panose="020B0604030504040204" pitchFamily="50" charset="-128"/>
                </a:rPr>
                <a:t>】</a:t>
              </a:r>
            </a:p>
          </p:txBody>
        </p:sp>
      </p:grpSp>
      <p:grpSp>
        <p:nvGrpSpPr>
          <p:cNvPr id="6" name="グループ化 5">
            <a:extLst>
              <a:ext uri="{FF2B5EF4-FFF2-40B4-BE49-F238E27FC236}">
                <a16:creationId xmlns:a16="http://schemas.microsoft.com/office/drawing/2014/main" id="{B367E79A-A606-4584-9DFC-BDAF3BBF846D}"/>
              </a:ext>
            </a:extLst>
          </p:cNvPr>
          <p:cNvGrpSpPr/>
          <p:nvPr/>
        </p:nvGrpSpPr>
        <p:grpSpPr>
          <a:xfrm>
            <a:off x="3667548" y="754307"/>
            <a:ext cx="5243068" cy="2035371"/>
            <a:chOff x="3716105" y="965122"/>
            <a:chExt cx="5243068" cy="2098576"/>
          </a:xfrm>
        </p:grpSpPr>
        <p:sp>
          <p:nvSpPr>
            <p:cNvPr id="10" name="四角形: 角を丸くする 9">
              <a:extLst>
                <a:ext uri="{FF2B5EF4-FFF2-40B4-BE49-F238E27FC236}">
                  <a16:creationId xmlns:a16="http://schemas.microsoft.com/office/drawing/2014/main" id="{964416B0-A149-4356-8215-DCBB5984B003}"/>
                </a:ext>
              </a:extLst>
            </p:cNvPr>
            <p:cNvSpPr/>
            <p:nvPr/>
          </p:nvSpPr>
          <p:spPr>
            <a:xfrm>
              <a:off x="3716106" y="965122"/>
              <a:ext cx="5243067" cy="2098576"/>
            </a:xfrm>
            <a:prstGeom prst="roundRect">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46"/>
            </a:p>
          </p:txBody>
        </p:sp>
        <p:sp>
          <p:nvSpPr>
            <p:cNvPr id="11" name="テキスト ボックス 10">
              <a:extLst>
                <a:ext uri="{FF2B5EF4-FFF2-40B4-BE49-F238E27FC236}">
                  <a16:creationId xmlns:a16="http://schemas.microsoft.com/office/drawing/2014/main" id="{0BAF40E6-237D-445D-8A6D-569808291B13}"/>
                </a:ext>
              </a:extLst>
            </p:cNvPr>
            <p:cNvSpPr txBox="1"/>
            <p:nvPr/>
          </p:nvSpPr>
          <p:spPr>
            <a:xfrm>
              <a:off x="4008666" y="1009141"/>
              <a:ext cx="1372011" cy="369332"/>
            </a:xfrm>
            <a:prstGeom prst="rect">
              <a:avLst/>
            </a:prstGeom>
            <a:noFill/>
          </p:spPr>
          <p:txBody>
            <a:bodyPr wrap="square" rtlCol="0">
              <a:spAutoFit/>
            </a:bodyPr>
            <a:lstStyle/>
            <a:p>
              <a:r>
                <a:rPr kumimoji="1" lang="ja-JP" altLang="en-US" b="1" dirty="0">
                  <a:highlight>
                    <a:srgbClr val="FFFF00"/>
                  </a:highlight>
                  <a:latin typeface="Meiryo UI" panose="020B0604030504040204" pitchFamily="50" charset="-128"/>
                  <a:ea typeface="Meiryo UI" panose="020B0604030504040204" pitchFamily="50" charset="-128"/>
                </a:rPr>
                <a:t>地区の特徴</a:t>
              </a:r>
            </a:p>
          </p:txBody>
        </p:sp>
        <p:sp>
          <p:nvSpPr>
            <p:cNvPr id="3" name="テキスト ボックス 2">
              <a:extLst>
                <a:ext uri="{FF2B5EF4-FFF2-40B4-BE49-F238E27FC236}">
                  <a16:creationId xmlns:a16="http://schemas.microsoft.com/office/drawing/2014/main" id="{CDB532D2-E9E0-41E2-B7DE-95528EEE04FA}"/>
                </a:ext>
              </a:extLst>
            </p:cNvPr>
            <p:cNvSpPr txBox="1"/>
            <p:nvPr/>
          </p:nvSpPr>
          <p:spPr>
            <a:xfrm>
              <a:off x="3716105" y="1449911"/>
              <a:ext cx="5243067" cy="1338092"/>
            </a:xfrm>
            <a:prstGeom prst="rect">
              <a:avLst/>
            </a:prstGeom>
            <a:noFill/>
          </p:spPr>
          <p:txBody>
            <a:bodyPr wrap="square" rtlCol="0">
              <a:spAutoFit/>
            </a:bodyPr>
            <a:lstStyle/>
            <a:p>
              <a:r>
                <a:rPr lang="ja-JP" altLang="en-US" sz="1400" dirty="0">
                  <a:latin typeface="+mn-ea"/>
                </a:rPr>
                <a:t>１．揚水機場等の主だった施設の監視をウェブ化する等の水管</a:t>
              </a:r>
              <a:endParaRPr lang="en-US" altLang="ja-JP" sz="1400" dirty="0">
                <a:latin typeface="+mn-ea"/>
              </a:endParaRPr>
            </a:p>
            <a:p>
              <a:r>
                <a:rPr lang="ja-JP" altLang="en-US" sz="1400" dirty="0">
                  <a:latin typeface="+mn-ea"/>
                </a:rPr>
                <a:t>　　理システムの更新などにより、⼈⼿を増やすことなく施設</a:t>
              </a:r>
              <a:endParaRPr lang="en-US" altLang="ja-JP" sz="1400" dirty="0">
                <a:latin typeface="+mn-ea"/>
              </a:endParaRPr>
            </a:p>
            <a:p>
              <a:r>
                <a:rPr lang="ja-JP" altLang="en-US" sz="1400" dirty="0">
                  <a:latin typeface="+mn-ea"/>
                </a:rPr>
                <a:t>　　の維持管理を効率的に⾏っている。</a:t>
              </a:r>
              <a:endParaRPr lang="en-US" altLang="ja-JP" sz="1400" dirty="0">
                <a:latin typeface="+mn-ea"/>
              </a:endParaRPr>
            </a:p>
            <a:p>
              <a:pPr>
                <a:lnSpc>
                  <a:spcPts val="1000"/>
                </a:lnSpc>
              </a:pPr>
              <a:endParaRPr lang="ja-JP" altLang="en-US" sz="1400" dirty="0">
                <a:latin typeface="+mn-ea"/>
              </a:endParaRPr>
            </a:p>
            <a:p>
              <a:r>
                <a:rPr lang="ja-JP" altLang="en-US" sz="1400" dirty="0">
                  <a:latin typeface="+mn-ea"/>
                </a:rPr>
                <a:t>２．太陽光発電設備を設置し、主揚水機場、中継揚水機場等の</a:t>
              </a:r>
              <a:endParaRPr lang="en-US" altLang="ja-JP" sz="1400" dirty="0">
                <a:latin typeface="+mn-ea"/>
              </a:endParaRPr>
            </a:p>
            <a:p>
              <a:r>
                <a:rPr lang="ja-JP" altLang="en-US" sz="1400" dirty="0">
                  <a:latin typeface="+mn-ea"/>
                </a:rPr>
                <a:t>　　維持管理費（電力料等）の負担軽減に努めている。</a:t>
              </a:r>
              <a:endParaRPr kumimoji="1" lang="ja-JP" altLang="en-US" sz="1400" dirty="0">
                <a:latin typeface="+mn-ea"/>
              </a:endParaRPr>
            </a:p>
          </p:txBody>
        </p:sp>
      </p:grpSp>
      <p:graphicFrame>
        <p:nvGraphicFramePr>
          <p:cNvPr id="2" name="表 1">
            <a:extLst>
              <a:ext uri="{FF2B5EF4-FFF2-40B4-BE49-F238E27FC236}">
                <a16:creationId xmlns:a16="http://schemas.microsoft.com/office/drawing/2014/main" id="{3406ACEA-1CD4-4083-94D3-FC86D641128B}"/>
              </a:ext>
            </a:extLst>
          </p:cNvPr>
          <p:cNvGraphicFramePr>
            <a:graphicFrameLocks noGrp="1"/>
          </p:cNvGraphicFramePr>
          <p:nvPr>
            <p:extLst>
              <p:ext uri="{D42A27DB-BD31-4B8C-83A1-F6EECF244321}">
                <p14:modId xmlns:p14="http://schemas.microsoft.com/office/powerpoint/2010/main" val="3918802788"/>
              </p:ext>
            </p:extLst>
          </p:nvPr>
        </p:nvGraphicFramePr>
        <p:xfrm>
          <a:off x="268448" y="3147886"/>
          <a:ext cx="8455514" cy="3468005"/>
        </p:xfrm>
        <a:graphic>
          <a:graphicData uri="http://schemas.openxmlformats.org/drawingml/2006/table">
            <a:tbl>
              <a:tblPr firstRow="1" bandRow="1">
                <a:tableStyleId>{5C22544A-7EE6-4342-B048-85BDC9FD1C3A}</a:tableStyleId>
              </a:tblPr>
              <a:tblGrid>
                <a:gridCol w="1581031">
                  <a:extLst>
                    <a:ext uri="{9D8B030D-6E8A-4147-A177-3AD203B41FA5}">
                      <a16:colId xmlns:a16="http://schemas.microsoft.com/office/drawing/2014/main" val="3809695371"/>
                    </a:ext>
                  </a:extLst>
                </a:gridCol>
                <a:gridCol w="2470590">
                  <a:extLst>
                    <a:ext uri="{9D8B030D-6E8A-4147-A177-3AD203B41FA5}">
                      <a16:colId xmlns:a16="http://schemas.microsoft.com/office/drawing/2014/main" val="2318094988"/>
                    </a:ext>
                  </a:extLst>
                </a:gridCol>
                <a:gridCol w="2228061">
                  <a:extLst>
                    <a:ext uri="{9D8B030D-6E8A-4147-A177-3AD203B41FA5}">
                      <a16:colId xmlns:a16="http://schemas.microsoft.com/office/drawing/2014/main" val="1571624126"/>
                    </a:ext>
                  </a:extLst>
                </a:gridCol>
                <a:gridCol w="2175832">
                  <a:extLst>
                    <a:ext uri="{9D8B030D-6E8A-4147-A177-3AD203B41FA5}">
                      <a16:colId xmlns:a16="http://schemas.microsoft.com/office/drawing/2014/main" val="3804715822"/>
                    </a:ext>
                  </a:extLst>
                </a:gridCol>
              </a:tblGrid>
              <a:tr h="316018">
                <a:tc>
                  <a:txBody>
                    <a:bodyPr/>
                    <a:lstStyle/>
                    <a:p>
                      <a:pPr algn="ctr"/>
                      <a:r>
                        <a:rPr kumimoji="1" lang="ja-JP" altLang="en-US" dirty="0"/>
                        <a:t>整理番号</a:t>
                      </a:r>
                    </a:p>
                  </a:txBody>
                  <a:tcPr anchor="ctr"/>
                </a:tc>
                <a:tc>
                  <a:txBody>
                    <a:bodyPr/>
                    <a:lstStyle/>
                    <a:p>
                      <a:pPr algn="ctr"/>
                      <a:r>
                        <a:rPr kumimoji="1" lang="ja-JP" altLang="en-US" dirty="0"/>
                        <a:t>指標名</a:t>
                      </a:r>
                    </a:p>
                  </a:txBody>
                  <a:tcPr anchor="ctr"/>
                </a:tc>
                <a:tc>
                  <a:txBody>
                    <a:bodyPr/>
                    <a:lstStyle/>
                    <a:p>
                      <a:pPr algn="ctr"/>
                      <a:r>
                        <a:rPr kumimoji="1" lang="ja-JP" altLang="en-US" dirty="0"/>
                        <a:t>参考値</a:t>
                      </a:r>
                      <a:r>
                        <a:rPr kumimoji="1" lang="en-US" altLang="ja-JP" dirty="0"/>
                        <a:t>(R4</a:t>
                      </a:r>
                      <a:r>
                        <a:rPr kumimoji="1" lang="ja-JP" altLang="en-US" dirty="0"/>
                        <a:t>畑地小平均</a:t>
                      </a:r>
                      <a:r>
                        <a:rPr kumimoji="1" lang="en-US" altLang="ja-JP" dirty="0"/>
                        <a:t>)</a:t>
                      </a:r>
                      <a:endParaRPr kumimoji="1" lang="ja-JP" altLang="en-US" dirty="0"/>
                    </a:p>
                  </a:txBody>
                  <a:tcPr anchor="ctr"/>
                </a:tc>
                <a:tc>
                  <a:txBody>
                    <a:bodyPr/>
                    <a:lstStyle/>
                    <a:p>
                      <a:pPr algn="ctr"/>
                      <a:r>
                        <a:rPr kumimoji="1" lang="ja-JP" altLang="en-US" dirty="0"/>
                        <a:t>事例地区指標値（</a:t>
                      </a:r>
                      <a:r>
                        <a:rPr kumimoji="1" lang="en-US" altLang="ja-JP" dirty="0"/>
                        <a:t>R4</a:t>
                      </a:r>
                      <a:r>
                        <a:rPr kumimoji="1" lang="ja-JP" altLang="en-US" dirty="0"/>
                        <a:t>）</a:t>
                      </a:r>
                    </a:p>
                  </a:txBody>
                  <a:tcPr anchor="ctr"/>
                </a:tc>
                <a:extLst>
                  <a:ext uri="{0D108BD9-81ED-4DB2-BD59-A6C34878D82A}">
                    <a16:rowId xmlns:a16="http://schemas.microsoft.com/office/drawing/2014/main" val="1547306582"/>
                  </a:ext>
                </a:extLst>
              </a:tr>
              <a:tr h="327920">
                <a:tc>
                  <a:txBody>
                    <a:bodyPr/>
                    <a:lstStyle/>
                    <a:p>
                      <a:r>
                        <a:rPr kumimoji="1" lang="ja-JP" altLang="en-US" dirty="0"/>
                        <a:t>安全性－１</a:t>
                      </a:r>
                    </a:p>
                  </a:txBody>
                  <a:tcPr anchor="ctr"/>
                </a:tc>
                <a:tc>
                  <a:txBody>
                    <a:bodyPr/>
                    <a:lstStyle/>
                    <a:p>
                      <a:pPr algn="l"/>
                      <a:r>
                        <a:rPr kumimoji="1" lang="ja-JP" altLang="en-US" dirty="0"/>
                        <a:t>流動比率</a:t>
                      </a:r>
                    </a:p>
                  </a:txBody>
                  <a:tcPr anchor="ctr"/>
                </a:tc>
                <a:tc>
                  <a:txBody>
                    <a:bodyPr/>
                    <a:lstStyle/>
                    <a:p>
                      <a:pPr algn="ctr"/>
                      <a:r>
                        <a:rPr kumimoji="1" lang="en-US" altLang="ja-JP" dirty="0"/>
                        <a:t>166.8%</a:t>
                      </a:r>
                      <a:endParaRPr kumimoji="1" lang="ja-JP" altLang="en-US" dirty="0"/>
                    </a:p>
                  </a:txBody>
                  <a:tcPr anchor="ctr"/>
                </a:tc>
                <a:tc>
                  <a:txBody>
                    <a:bodyPr/>
                    <a:lstStyle/>
                    <a:p>
                      <a:pPr algn="ctr"/>
                      <a:r>
                        <a:rPr kumimoji="1" lang="en-US" altLang="ja-JP" dirty="0"/>
                        <a:t>336.4%</a:t>
                      </a:r>
                      <a:endParaRPr kumimoji="1" lang="ja-JP" altLang="en-US" dirty="0"/>
                    </a:p>
                  </a:txBody>
                  <a:tcPr anchor="ctr"/>
                </a:tc>
                <a:extLst>
                  <a:ext uri="{0D108BD9-81ED-4DB2-BD59-A6C34878D82A}">
                    <a16:rowId xmlns:a16="http://schemas.microsoft.com/office/drawing/2014/main" val="798578571"/>
                  </a:ext>
                </a:extLst>
              </a:tr>
              <a:tr h="317034">
                <a:tc>
                  <a:txBody>
                    <a:bodyPr/>
                    <a:lstStyle/>
                    <a:p>
                      <a:r>
                        <a:rPr kumimoji="1" lang="ja-JP" altLang="en-US" dirty="0"/>
                        <a:t>安全性－５</a:t>
                      </a:r>
                    </a:p>
                  </a:txBody>
                  <a:tcPr anchor="ctr"/>
                </a:tc>
                <a:tc>
                  <a:txBody>
                    <a:bodyPr/>
                    <a:lstStyle/>
                    <a:p>
                      <a:pPr algn="l"/>
                      <a:r>
                        <a:rPr kumimoji="1" lang="ja-JP" altLang="en-US" dirty="0"/>
                        <a:t>土地改良施設減価償却率</a:t>
                      </a:r>
                    </a:p>
                  </a:txBody>
                  <a:tcPr anchor="ctr"/>
                </a:tc>
                <a:tc>
                  <a:txBody>
                    <a:bodyPr/>
                    <a:lstStyle/>
                    <a:p>
                      <a:pPr algn="ctr"/>
                      <a:r>
                        <a:rPr kumimoji="1" lang="en-US" altLang="ja-JP" dirty="0"/>
                        <a:t>74.3%</a:t>
                      </a:r>
                      <a:endParaRPr kumimoji="1" lang="ja-JP" altLang="en-US" dirty="0"/>
                    </a:p>
                  </a:txBody>
                  <a:tcPr anchor="ctr"/>
                </a:tc>
                <a:tc>
                  <a:txBody>
                    <a:bodyPr/>
                    <a:lstStyle/>
                    <a:p>
                      <a:pPr algn="ctr"/>
                      <a:r>
                        <a:rPr kumimoji="1" lang="en-US" altLang="ja-JP" dirty="0"/>
                        <a:t>80.8%</a:t>
                      </a:r>
                      <a:endParaRPr kumimoji="1" lang="ja-JP" altLang="en-US" dirty="0"/>
                    </a:p>
                  </a:txBody>
                  <a:tcPr anchor="ctr"/>
                </a:tc>
                <a:extLst>
                  <a:ext uri="{0D108BD9-81ED-4DB2-BD59-A6C34878D82A}">
                    <a16:rowId xmlns:a16="http://schemas.microsoft.com/office/drawing/2014/main" val="3831553135"/>
                  </a:ext>
                </a:extLst>
              </a:tr>
              <a:tr h="339055">
                <a:tc>
                  <a:txBody>
                    <a:bodyPr/>
                    <a:lstStyle/>
                    <a:p>
                      <a:r>
                        <a:rPr kumimoji="1" lang="ja-JP" altLang="en-US" dirty="0"/>
                        <a:t>安全性－</a:t>
                      </a:r>
                      <a:r>
                        <a:rPr kumimoji="1" lang="en-US" altLang="ja-JP" dirty="0"/>
                        <a:t>10</a:t>
                      </a:r>
                      <a:endParaRPr kumimoji="1" lang="ja-JP" altLang="en-US" dirty="0"/>
                    </a:p>
                  </a:txBody>
                  <a:tcPr anchor="ctr"/>
                </a:tc>
                <a:tc>
                  <a:txBody>
                    <a:bodyPr/>
                    <a:lstStyle/>
                    <a:p>
                      <a:pPr algn="l"/>
                      <a:r>
                        <a:rPr kumimoji="1" lang="ja-JP" altLang="en-US" dirty="0"/>
                        <a:t>施設更新積立資産保有比率</a:t>
                      </a:r>
                    </a:p>
                  </a:txBody>
                  <a:tcPr anchor="ctr"/>
                </a:tc>
                <a:tc>
                  <a:txBody>
                    <a:bodyPr/>
                    <a:lstStyle/>
                    <a:p>
                      <a:pPr algn="ctr"/>
                      <a:r>
                        <a:rPr kumimoji="1" lang="en-US" altLang="ja-JP" dirty="0"/>
                        <a:t>6.0%</a:t>
                      </a:r>
                      <a:endParaRPr kumimoji="1" lang="ja-JP" altLang="en-US" dirty="0"/>
                    </a:p>
                  </a:txBody>
                  <a:tcPr anchor="ctr"/>
                </a:tc>
                <a:tc>
                  <a:txBody>
                    <a:bodyPr/>
                    <a:lstStyle/>
                    <a:p>
                      <a:pPr algn="ctr"/>
                      <a:r>
                        <a:rPr kumimoji="1" lang="en-US" altLang="ja-JP" dirty="0"/>
                        <a:t>58.8%</a:t>
                      </a:r>
                      <a:endParaRPr kumimoji="1" lang="ja-JP" altLang="en-US" dirty="0"/>
                    </a:p>
                  </a:txBody>
                  <a:tcPr anchor="ctr"/>
                </a:tc>
                <a:extLst>
                  <a:ext uri="{0D108BD9-81ED-4DB2-BD59-A6C34878D82A}">
                    <a16:rowId xmlns:a16="http://schemas.microsoft.com/office/drawing/2014/main" val="1044326136"/>
                  </a:ext>
                </a:extLst>
              </a:tr>
              <a:tr h="308344">
                <a:tc>
                  <a:txBody>
                    <a:bodyPr/>
                    <a:lstStyle/>
                    <a:p>
                      <a:r>
                        <a:rPr kumimoji="1" lang="ja-JP" altLang="en-US" dirty="0"/>
                        <a:t>収支－１</a:t>
                      </a:r>
                    </a:p>
                  </a:txBody>
                  <a:tcPr anchor="ctr"/>
                </a:tc>
                <a:tc>
                  <a:txBody>
                    <a:bodyPr/>
                    <a:lstStyle/>
                    <a:p>
                      <a:pPr algn="l"/>
                      <a:r>
                        <a:rPr kumimoji="1" lang="ja-JP" altLang="en-US" dirty="0"/>
                        <a:t>賦課金納付率</a:t>
                      </a:r>
                    </a:p>
                  </a:txBody>
                  <a:tcPr anchor="ctr"/>
                </a:tc>
                <a:tc>
                  <a:txBody>
                    <a:bodyPr/>
                    <a:lstStyle/>
                    <a:p>
                      <a:pPr algn="ctr"/>
                      <a:r>
                        <a:rPr kumimoji="1" lang="en-US" altLang="ja-JP" dirty="0"/>
                        <a:t>98.8%</a:t>
                      </a:r>
                    </a:p>
                  </a:txBody>
                  <a:tcPr anchor="ctr"/>
                </a:tc>
                <a:tc>
                  <a:txBody>
                    <a:bodyPr/>
                    <a:lstStyle/>
                    <a:p>
                      <a:pPr algn="ctr"/>
                      <a:r>
                        <a:rPr kumimoji="1" lang="en-US" altLang="ja-JP" dirty="0"/>
                        <a:t>100%</a:t>
                      </a:r>
                      <a:endParaRPr kumimoji="1" lang="ja-JP" altLang="en-US" dirty="0"/>
                    </a:p>
                  </a:txBody>
                  <a:tcPr anchor="ctr"/>
                </a:tc>
                <a:extLst>
                  <a:ext uri="{0D108BD9-81ED-4DB2-BD59-A6C34878D82A}">
                    <a16:rowId xmlns:a16="http://schemas.microsoft.com/office/drawing/2014/main" val="143454095"/>
                  </a:ext>
                </a:extLst>
              </a:tr>
              <a:tr h="318977">
                <a:tc>
                  <a:txBody>
                    <a:bodyPr/>
                    <a:lstStyle/>
                    <a:p>
                      <a:r>
                        <a:rPr kumimoji="1" lang="ja-JP" altLang="en-US" dirty="0"/>
                        <a:t>収支－２</a:t>
                      </a:r>
                    </a:p>
                  </a:txBody>
                  <a:tcPr anchor="ctr"/>
                </a:tc>
                <a:tc>
                  <a:txBody>
                    <a:bodyPr/>
                    <a:lstStyle/>
                    <a:p>
                      <a:pPr algn="l"/>
                      <a:r>
                        <a:rPr kumimoji="1" lang="ja-JP" altLang="en-US" dirty="0"/>
                        <a:t>不納欠損比率</a:t>
                      </a:r>
                    </a:p>
                  </a:txBody>
                  <a:tcPr anchor="ctr"/>
                </a:tc>
                <a:tc>
                  <a:txBody>
                    <a:bodyPr/>
                    <a:lstStyle/>
                    <a:p>
                      <a:pPr algn="ctr"/>
                      <a:r>
                        <a:rPr kumimoji="1" lang="en-US" altLang="ja-JP" dirty="0"/>
                        <a:t>11.8%</a:t>
                      </a:r>
                    </a:p>
                  </a:txBody>
                  <a:tcPr anchor="ctr"/>
                </a:tc>
                <a:tc>
                  <a:txBody>
                    <a:bodyPr/>
                    <a:lstStyle/>
                    <a:p>
                      <a:pPr algn="ctr"/>
                      <a:r>
                        <a:rPr kumimoji="1" lang="en-US" altLang="ja-JP" dirty="0"/>
                        <a:t>0</a:t>
                      </a:r>
                      <a:r>
                        <a:rPr kumimoji="1" lang="ja-JP" altLang="en-US" dirty="0"/>
                        <a:t>％</a:t>
                      </a:r>
                    </a:p>
                  </a:txBody>
                  <a:tcPr anchor="ctr"/>
                </a:tc>
                <a:extLst>
                  <a:ext uri="{0D108BD9-81ED-4DB2-BD59-A6C34878D82A}">
                    <a16:rowId xmlns:a16="http://schemas.microsoft.com/office/drawing/2014/main" val="1833250040"/>
                  </a:ext>
                </a:extLst>
              </a:tr>
              <a:tr h="293720">
                <a:tc>
                  <a:txBody>
                    <a:bodyPr/>
                    <a:lstStyle/>
                    <a:p>
                      <a:r>
                        <a:rPr kumimoji="1" lang="ja-JP" altLang="en-US" dirty="0"/>
                        <a:t>収支－３</a:t>
                      </a:r>
                    </a:p>
                  </a:txBody>
                  <a:tcPr anchor="ctr"/>
                </a:tc>
                <a:tc>
                  <a:txBody>
                    <a:bodyPr/>
                    <a:lstStyle/>
                    <a:p>
                      <a:pPr algn="l"/>
                      <a:r>
                        <a:rPr kumimoji="1" lang="ja-JP" altLang="en-US" dirty="0"/>
                        <a:t>賦課金収入比率</a:t>
                      </a:r>
                    </a:p>
                  </a:txBody>
                  <a:tcPr anchor="ctr"/>
                </a:tc>
                <a:tc>
                  <a:txBody>
                    <a:bodyPr/>
                    <a:lstStyle/>
                    <a:p>
                      <a:pPr algn="ctr"/>
                      <a:r>
                        <a:rPr kumimoji="1" lang="en-US" altLang="ja-JP" dirty="0"/>
                        <a:t>20.4%</a:t>
                      </a:r>
                    </a:p>
                  </a:txBody>
                  <a:tcPr anchor="ctr"/>
                </a:tc>
                <a:tc>
                  <a:txBody>
                    <a:bodyPr/>
                    <a:lstStyle/>
                    <a:p>
                      <a:pPr algn="ctr"/>
                      <a:r>
                        <a:rPr kumimoji="1" lang="en-US" altLang="ja-JP" dirty="0"/>
                        <a:t>19.4%</a:t>
                      </a:r>
                      <a:endParaRPr kumimoji="1" lang="ja-JP" altLang="en-US" dirty="0"/>
                    </a:p>
                  </a:txBody>
                  <a:tcPr anchor="ctr"/>
                </a:tc>
                <a:extLst>
                  <a:ext uri="{0D108BD9-81ED-4DB2-BD59-A6C34878D82A}">
                    <a16:rowId xmlns:a16="http://schemas.microsoft.com/office/drawing/2014/main" val="3679612294"/>
                  </a:ext>
                </a:extLst>
              </a:tr>
              <a:tr h="318976">
                <a:tc>
                  <a:txBody>
                    <a:bodyPr/>
                    <a:lstStyle/>
                    <a:p>
                      <a:r>
                        <a:rPr kumimoji="1" lang="ja-JP" altLang="en-US" dirty="0"/>
                        <a:t>収支－６</a:t>
                      </a:r>
                    </a:p>
                  </a:txBody>
                  <a:tcPr anchor="ctr"/>
                </a:tc>
                <a:tc>
                  <a:txBody>
                    <a:bodyPr/>
                    <a:lstStyle/>
                    <a:p>
                      <a:pPr algn="l"/>
                      <a:r>
                        <a:rPr kumimoji="1" lang="ja-JP" altLang="en-US" dirty="0"/>
                        <a:t>附帯事業収入率</a:t>
                      </a:r>
                    </a:p>
                  </a:txBody>
                  <a:tcPr anchor="ctr"/>
                </a:tc>
                <a:tc>
                  <a:txBody>
                    <a:bodyPr/>
                    <a:lstStyle/>
                    <a:p>
                      <a:pPr algn="ctr"/>
                      <a:r>
                        <a:rPr kumimoji="1" lang="en-US" altLang="ja-JP" dirty="0"/>
                        <a:t>14.9</a:t>
                      </a:r>
                      <a:r>
                        <a:rPr kumimoji="1" lang="ja-JP" altLang="en-US" dirty="0"/>
                        <a:t>％</a:t>
                      </a:r>
                      <a:endParaRPr kumimoji="1" lang="en-US" altLang="ja-JP" dirty="0"/>
                    </a:p>
                  </a:txBody>
                  <a:tcPr anchor="ctr"/>
                </a:tc>
                <a:tc>
                  <a:txBody>
                    <a:bodyPr/>
                    <a:lstStyle/>
                    <a:p>
                      <a:pPr algn="ctr"/>
                      <a:r>
                        <a:rPr kumimoji="1" lang="en-US" altLang="ja-JP" dirty="0"/>
                        <a:t>30.2%</a:t>
                      </a:r>
                      <a:endParaRPr kumimoji="1" lang="ja-JP" altLang="en-US" dirty="0"/>
                    </a:p>
                  </a:txBody>
                  <a:tcPr anchor="ctr"/>
                </a:tc>
                <a:extLst>
                  <a:ext uri="{0D108BD9-81ED-4DB2-BD59-A6C34878D82A}">
                    <a16:rowId xmlns:a16="http://schemas.microsoft.com/office/drawing/2014/main" val="492495760"/>
                  </a:ext>
                </a:extLst>
              </a:tr>
              <a:tr h="308344">
                <a:tc>
                  <a:txBody>
                    <a:bodyPr/>
                    <a:lstStyle/>
                    <a:p>
                      <a:r>
                        <a:rPr kumimoji="1" lang="ja-JP" altLang="en-US" dirty="0"/>
                        <a:t>コスト－１</a:t>
                      </a:r>
                    </a:p>
                  </a:txBody>
                  <a:tcPr anchor="ctr"/>
                </a:tc>
                <a:tc>
                  <a:txBody>
                    <a:bodyPr/>
                    <a:lstStyle/>
                    <a:p>
                      <a:pPr algn="l"/>
                      <a:r>
                        <a:rPr kumimoji="1" lang="ja-JP" altLang="en-US" dirty="0"/>
                        <a:t>一般管理費比率</a:t>
                      </a:r>
                    </a:p>
                  </a:txBody>
                  <a:tcPr anchor="ctr"/>
                </a:tc>
                <a:tc>
                  <a:txBody>
                    <a:bodyPr/>
                    <a:lstStyle/>
                    <a:p>
                      <a:pPr algn="ctr"/>
                      <a:r>
                        <a:rPr kumimoji="1" lang="en-US" altLang="ja-JP" dirty="0"/>
                        <a:t>17.0%</a:t>
                      </a:r>
                    </a:p>
                  </a:txBody>
                  <a:tcPr anchor="ctr"/>
                </a:tc>
                <a:tc>
                  <a:txBody>
                    <a:bodyPr/>
                    <a:lstStyle/>
                    <a:p>
                      <a:pPr algn="ctr"/>
                      <a:r>
                        <a:rPr kumimoji="1" lang="en-US" altLang="ja-JP" dirty="0"/>
                        <a:t>27.7%</a:t>
                      </a:r>
                      <a:endParaRPr kumimoji="1" lang="ja-JP" altLang="en-US" dirty="0"/>
                    </a:p>
                  </a:txBody>
                  <a:tcPr anchor="ctr"/>
                </a:tc>
                <a:extLst>
                  <a:ext uri="{0D108BD9-81ED-4DB2-BD59-A6C34878D82A}">
                    <a16:rowId xmlns:a16="http://schemas.microsoft.com/office/drawing/2014/main" val="1702684765"/>
                  </a:ext>
                </a:extLst>
              </a:tr>
              <a:tr h="318977">
                <a:tc>
                  <a:txBody>
                    <a:bodyPr/>
                    <a:lstStyle/>
                    <a:p>
                      <a:r>
                        <a:rPr kumimoji="1" lang="ja-JP" altLang="en-US" dirty="0"/>
                        <a:t>コスト－２</a:t>
                      </a:r>
                    </a:p>
                  </a:txBody>
                  <a:tcPr anchor="ctr"/>
                </a:tc>
                <a:tc>
                  <a:txBody>
                    <a:bodyPr/>
                    <a:lstStyle/>
                    <a:p>
                      <a:pPr algn="l"/>
                      <a:r>
                        <a:rPr kumimoji="1" lang="ja-JP" altLang="en-US" dirty="0"/>
                        <a:t>人件費比率</a:t>
                      </a:r>
                    </a:p>
                  </a:txBody>
                  <a:tcPr anchor="ctr"/>
                </a:tc>
                <a:tc>
                  <a:txBody>
                    <a:bodyPr/>
                    <a:lstStyle/>
                    <a:p>
                      <a:pPr algn="ctr"/>
                      <a:r>
                        <a:rPr kumimoji="1" lang="en-US" altLang="ja-JP" dirty="0"/>
                        <a:t>14.7%</a:t>
                      </a:r>
                    </a:p>
                  </a:txBody>
                  <a:tcPr anchor="ctr"/>
                </a:tc>
                <a:tc>
                  <a:txBody>
                    <a:bodyPr/>
                    <a:lstStyle/>
                    <a:p>
                      <a:pPr algn="ctr"/>
                      <a:r>
                        <a:rPr kumimoji="1" lang="en-US" altLang="ja-JP" dirty="0"/>
                        <a:t>21.2%</a:t>
                      </a:r>
                      <a:endParaRPr kumimoji="1" lang="ja-JP" altLang="en-US" dirty="0"/>
                    </a:p>
                  </a:txBody>
                  <a:tcPr anchor="ctr"/>
                </a:tc>
                <a:extLst>
                  <a:ext uri="{0D108BD9-81ED-4DB2-BD59-A6C34878D82A}">
                    <a16:rowId xmlns:a16="http://schemas.microsoft.com/office/drawing/2014/main" val="3987423340"/>
                  </a:ext>
                </a:extLst>
              </a:tr>
              <a:tr h="287345">
                <a:tc>
                  <a:txBody>
                    <a:bodyPr/>
                    <a:lstStyle/>
                    <a:p>
                      <a:r>
                        <a:rPr kumimoji="1" lang="ja-JP" altLang="en-US" dirty="0"/>
                        <a:t>コスト－３</a:t>
                      </a:r>
                    </a:p>
                  </a:txBody>
                  <a:tcPr anchor="ctr"/>
                </a:tc>
                <a:tc>
                  <a:txBody>
                    <a:bodyPr/>
                    <a:lstStyle/>
                    <a:p>
                      <a:pPr algn="l"/>
                      <a:r>
                        <a:rPr kumimoji="1" lang="ja-JP" altLang="en-US" dirty="0"/>
                        <a:t>維持管理費比率</a:t>
                      </a:r>
                    </a:p>
                  </a:txBody>
                  <a:tcPr anchor="ctr"/>
                </a:tc>
                <a:tc>
                  <a:txBody>
                    <a:bodyPr/>
                    <a:lstStyle/>
                    <a:p>
                      <a:pPr algn="ctr"/>
                      <a:r>
                        <a:rPr kumimoji="1" lang="en-US" altLang="ja-JP" dirty="0"/>
                        <a:t>32.9%</a:t>
                      </a:r>
                    </a:p>
                  </a:txBody>
                  <a:tcPr anchor="ctr"/>
                </a:tc>
                <a:tc>
                  <a:txBody>
                    <a:bodyPr/>
                    <a:lstStyle/>
                    <a:p>
                      <a:pPr algn="ctr"/>
                      <a:r>
                        <a:rPr kumimoji="1" lang="en-US" altLang="ja-JP" dirty="0"/>
                        <a:t>22.9%</a:t>
                      </a:r>
                      <a:endParaRPr kumimoji="1" lang="ja-JP" altLang="en-US" dirty="0"/>
                    </a:p>
                  </a:txBody>
                  <a:tcPr anchor="ctr"/>
                </a:tc>
                <a:extLst>
                  <a:ext uri="{0D108BD9-81ED-4DB2-BD59-A6C34878D82A}">
                    <a16:rowId xmlns:a16="http://schemas.microsoft.com/office/drawing/2014/main" val="2422157127"/>
                  </a:ext>
                </a:extLst>
              </a:tr>
            </a:tbl>
          </a:graphicData>
        </a:graphic>
      </p:graphicFrame>
      <p:sp>
        <p:nvSpPr>
          <p:cNvPr id="4" name="正方形/長方形 3">
            <a:extLst>
              <a:ext uri="{FF2B5EF4-FFF2-40B4-BE49-F238E27FC236}">
                <a16:creationId xmlns:a16="http://schemas.microsoft.com/office/drawing/2014/main" id="{7A42C006-F20C-416C-BEF0-7CAFE8C1D4FA}"/>
              </a:ext>
            </a:extLst>
          </p:cNvPr>
          <p:cNvSpPr/>
          <p:nvPr/>
        </p:nvSpPr>
        <p:spPr>
          <a:xfrm>
            <a:off x="6552484" y="3152478"/>
            <a:ext cx="2171478" cy="3463413"/>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5" name="グループ化 4">
            <a:extLst>
              <a:ext uri="{FF2B5EF4-FFF2-40B4-BE49-F238E27FC236}">
                <a16:creationId xmlns:a16="http://schemas.microsoft.com/office/drawing/2014/main" id="{C8709AF3-F9C5-48DC-A3AA-C19FF049B2DB}"/>
              </a:ext>
            </a:extLst>
          </p:cNvPr>
          <p:cNvGrpSpPr/>
          <p:nvPr/>
        </p:nvGrpSpPr>
        <p:grpSpPr>
          <a:xfrm>
            <a:off x="213842" y="754307"/>
            <a:ext cx="3378813" cy="2035371"/>
            <a:chOff x="206455" y="961506"/>
            <a:chExt cx="3378813" cy="2035371"/>
          </a:xfrm>
        </p:grpSpPr>
        <p:sp>
          <p:nvSpPr>
            <p:cNvPr id="8" name="四角形: 角を丸くする 7">
              <a:extLst>
                <a:ext uri="{FF2B5EF4-FFF2-40B4-BE49-F238E27FC236}">
                  <a16:creationId xmlns:a16="http://schemas.microsoft.com/office/drawing/2014/main" id="{6F1672A1-0E73-49CD-A287-2E26B14DDB49}"/>
                </a:ext>
              </a:extLst>
            </p:cNvPr>
            <p:cNvSpPr/>
            <p:nvPr/>
          </p:nvSpPr>
          <p:spPr>
            <a:xfrm>
              <a:off x="206455" y="961506"/>
              <a:ext cx="3378813" cy="2035371"/>
            </a:xfrm>
            <a:prstGeom prst="roundRect">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46"/>
            </a:p>
          </p:txBody>
        </p:sp>
        <p:sp>
          <p:nvSpPr>
            <p:cNvPr id="9" name="テキスト ボックス 8">
              <a:extLst>
                <a:ext uri="{FF2B5EF4-FFF2-40B4-BE49-F238E27FC236}">
                  <a16:creationId xmlns:a16="http://schemas.microsoft.com/office/drawing/2014/main" id="{0489FD73-DAB1-476B-9DE3-736F774CF470}"/>
                </a:ext>
              </a:extLst>
            </p:cNvPr>
            <p:cNvSpPr txBox="1"/>
            <p:nvPr/>
          </p:nvSpPr>
          <p:spPr>
            <a:xfrm>
              <a:off x="374226" y="1004199"/>
              <a:ext cx="1326068" cy="369332"/>
            </a:xfrm>
            <a:prstGeom prst="rect">
              <a:avLst/>
            </a:prstGeom>
            <a:noFill/>
          </p:spPr>
          <p:txBody>
            <a:bodyPr wrap="square" rtlCol="0">
              <a:spAutoFit/>
            </a:bodyPr>
            <a:lstStyle/>
            <a:p>
              <a:r>
                <a:rPr kumimoji="1" lang="ja-JP" altLang="en-US" b="1" dirty="0">
                  <a:highlight>
                    <a:srgbClr val="FFFF00"/>
                  </a:highlight>
                  <a:latin typeface="Meiryo UI" panose="020B0604030504040204" pitchFamily="50" charset="-128"/>
                  <a:ea typeface="Meiryo UI" panose="020B0604030504040204" pitchFamily="50" charset="-128"/>
                </a:rPr>
                <a:t>地区概要</a:t>
              </a:r>
            </a:p>
          </p:txBody>
        </p:sp>
        <p:sp>
          <p:nvSpPr>
            <p:cNvPr id="17" name="テキスト ボックス 16">
              <a:extLst>
                <a:ext uri="{FF2B5EF4-FFF2-40B4-BE49-F238E27FC236}">
                  <a16:creationId xmlns:a16="http://schemas.microsoft.com/office/drawing/2014/main" id="{3E4A951F-88FF-477D-8CC7-D631166F7181}"/>
                </a:ext>
              </a:extLst>
            </p:cNvPr>
            <p:cNvSpPr txBox="1"/>
            <p:nvPr/>
          </p:nvSpPr>
          <p:spPr>
            <a:xfrm>
              <a:off x="284030" y="1362407"/>
              <a:ext cx="3226347" cy="1600438"/>
            </a:xfrm>
            <a:prstGeom prst="rect">
              <a:avLst/>
            </a:prstGeom>
            <a:noFill/>
          </p:spPr>
          <p:txBody>
            <a:bodyPr wrap="square" rtlCol="0">
              <a:spAutoFit/>
            </a:bodyPr>
            <a:lstStyle/>
            <a:p>
              <a:r>
                <a:rPr kumimoji="1" lang="ja-JP" altLang="en-US" sz="1400" dirty="0">
                  <a:latin typeface="+mn-ea"/>
                </a:rPr>
                <a:t>地区面積：</a:t>
              </a:r>
              <a:r>
                <a:rPr kumimoji="1" lang="en-US" altLang="ja-JP" sz="1400" dirty="0">
                  <a:latin typeface="+mn-ea"/>
                </a:rPr>
                <a:t>260ha</a:t>
              </a:r>
            </a:p>
            <a:p>
              <a:r>
                <a:rPr lang="ja-JP" altLang="en-US" sz="1400" dirty="0">
                  <a:latin typeface="+mn-ea"/>
                </a:rPr>
                <a:t>組合員数：</a:t>
              </a:r>
              <a:r>
                <a:rPr lang="en-US" altLang="ja-JP" sz="1400" dirty="0">
                  <a:latin typeface="+mn-ea"/>
                </a:rPr>
                <a:t>680</a:t>
              </a:r>
              <a:r>
                <a:rPr lang="ja-JP" altLang="en-US" sz="1400" dirty="0">
                  <a:latin typeface="+mn-ea"/>
                </a:rPr>
                <a:t>人</a:t>
              </a:r>
              <a:endParaRPr lang="en-US" altLang="ja-JP" sz="1400" dirty="0">
                <a:latin typeface="+mn-ea"/>
              </a:endParaRPr>
            </a:p>
            <a:p>
              <a:r>
                <a:rPr lang="ja-JP" altLang="en-US" sz="1400" dirty="0">
                  <a:latin typeface="+mn-ea"/>
                </a:rPr>
                <a:t>職員数：</a:t>
              </a:r>
              <a:r>
                <a:rPr lang="en-US" altLang="ja-JP" sz="1400" dirty="0">
                  <a:latin typeface="+mn-ea"/>
                </a:rPr>
                <a:t>5</a:t>
              </a:r>
              <a:r>
                <a:rPr lang="ja-JP" altLang="en-US" sz="1400" dirty="0">
                  <a:latin typeface="+mn-ea"/>
                </a:rPr>
                <a:t>人</a:t>
              </a:r>
              <a:endParaRPr lang="en-US" altLang="ja-JP" sz="1400" dirty="0">
                <a:latin typeface="+mn-ea"/>
              </a:endParaRPr>
            </a:p>
            <a:p>
              <a:r>
                <a:rPr kumimoji="1" lang="ja-JP" altLang="en-US" sz="1400" dirty="0">
                  <a:latin typeface="+mn-ea"/>
                </a:rPr>
                <a:t>農業地域類型：中間農業地域</a:t>
              </a:r>
              <a:endParaRPr kumimoji="1" lang="en-US" altLang="ja-JP" sz="1400" dirty="0">
                <a:latin typeface="+mn-ea"/>
              </a:endParaRPr>
            </a:p>
            <a:p>
              <a:r>
                <a:rPr kumimoji="1" lang="ja-JP" altLang="en-US" sz="1400" dirty="0">
                  <a:latin typeface="+mn-ea"/>
                </a:rPr>
                <a:t>取水形態区分：ポンプ揚水</a:t>
              </a:r>
              <a:endParaRPr kumimoji="1" lang="en-US" altLang="ja-JP" sz="1400" dirty="0">
                <a:latin typeface="+mn-ea"/>
              </a:endParaRPr>
            </a:p>
            <a:p>
              <a:r>
                <a:rPr lang="ja-JP" altLang="en-US" sz="1400" dirty="0">
                  <a:latin typeface="+mn-ea"/>
                </a:rPr>
                <a:t>排水形態区分：自然排水</a:t>
              </a:r>
              <a:endParaRPr lang="en-US" altLang="ja-JP" sz="1400" dirty="0">
                <a:latin typeface="+mn-ea"/>
              </a:endParaRPr>
            </a:p>
            <a:p>
              <a:r>
                <a:rPr kumimoji="1" lang="ja-JP" altLang="en-US" sz="1400" dirty="0">
                  <a:latin typeface="+mn-ea"/>
                </a:rPr>
                <a:t>事業関連区分：都道府県営事業関連型</a:t>
              </a:r>
              <a:endParaRPr kumimoji="1" lang="ja-JP" altLang="en-US" sz="1400" dirty="0">
                <a:ea typeface="Meiryo UI" panose="020B0604030504040204" pitchFamily="50" charset="-128"/>
              </a:endParaRPr>
            </a:p>
          </p:txBody>
        </p:sp>
      </p:grpSp>
      <p:sp>
        <p:nvSpPr>
          <p:cNvPr id="7" name="スライド番号プレースホルダー 6">
            <a:extLst>
              <a:ext uri="{FF2B5EF4-FFF2-40B4-BE49-F238E27FC236}">
                <a16:creationId xmlns:a16="http://schemas.microsoft.com/office/drawing/2014/main" id="{B6BCA6C7-13AB-4BE9-B52A-9A017881E2D0}"/>
              </a:ext>
            </a:extLst>
          </p:cNvPr>
          <p:cNvSpPr>
            <a:spLocks noGrp="1"/>
          </p:cNvSpPr>
          <p:nvPr>
            <p:ph type="sldNum" sz="quarter" idx="12"/>
          </p:nvPr>
        </p:nvSpPr>
        <p:spPr/>
        <p:txBody>
          <a:bodyPr/>
          <a:lstStyle/>
          <a:p>
            <a:fld id="{D0493EAD-98C2-43FC-AC56-FA71A07A685E}" type="slidenum">
              <a:rPr kumimoji="1" lang="ja-JP" altLang="en-US" smtClean="0"/>
              <a:t>40</a:t>
            </a:fld>
            <a:endParaRPr kumimoji="1" lang="ja-JP" altLang="en-US"/>
          </a:p>
        </p:txBody>
      </p:sp>
    </p:spTree>
    <p:extLst>
      <p:ext uri="{BB962C8B-B14F-4D97-AF65-F5344CB8AC3E}">
        <p14:creationId xmlns:p14="http://schemas.microsoft.com/office/powerpoint/2010/main" val="143952084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四角形: 角を丸くする 1">
            <a:extLst>
              <a:ext uri="{FF2B5EF4-FFF2-40B4-BE49-F238E27FC236}">
                <a16:creationId xmlns:a16="http://schemas.microsoft.com/office/drawing/2014/main" id="{3AEC31FC-9E5C-4C5D-A218-D8AA82532499}"/>
              </a:ext>
            </a:extLst>
          </p:cNvPr>
          <p:cNvSpPr/>
          <p:nvPr/>
        </p:nvSpPr>
        <p:spPr>
          <a:xfrm>
            <a:off x="116958" y="170120"/>
            <a:ext cx="8841448" cy="6581553"/>
          </a:xfrm>
          <a:prstGeom prst="roundRect">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46"/>
          </a:p>
        </p:txBody>
      </p:sp>
      <p:sp>
        <p:nvSpPr>
          <p:cNvPr id="3" name="テキスト ボックス 2">
            <a:extLst>
              <a:ext uri="{FF2B5EF4-FFF2-40B4-BE49-F238E27FC236}">
                <a16:creationId xmlns:a16="http://schemas.microsoft.com/office/drawing/2014/main" id="{2F87A286-323C-4201-A289-1A5FD4869441}"/>
              </a:ext>
            </a:extLst>
          </p:cNvPr>
          <p:cNvSpPr txBox="1"/>
          <p:nvPr/>
        </p:nvSpPr>
        <p:spPr>
          <a:xfrm>
            <a:off x="3115401" y="273921"/>
            <a:ext cx="2622278" cy="369332"/>
          </a:xfrm>
          <a:prstGeom prst="rect">
            <a:avLst/>
          </a:prstGeom>
          <a:solidFill>
            <a:schemeClr val="accent2"/>
          </a:solidFill>
        </p:spPr>
        <p:txBody>
          <a:bodyPr wrap="square" rtlCol="0">
            <a:spAutoFit/>
          </a:bodyPr>
          <a:lstStyle/>
          <a:p>
            <a:r>
              <a:rPr kumimoji="1" lang="ja-JP" altLang="en-US" b="1" dirty="0">
                <a:solidFill>
                  <a:schemeClr val="bg1"/>
                </a:solidFill>
                <a:latin typeface="Meiryo UI" panose="020B0604030504040204" pitchFamily="50" charset="-128"/>
                <a:ea typeface="Meiryo UI" panose="020B0604030504040204" pitchFamily="50" charset="-128"/>
              </a:rPr>
              <a:t>　　財 務 分 析 結 果</a:t>
            </a:r>
          </a:p>
        </p:txBody>
      </p:sp>
      <p:sp>
        <p:nvSpPr>
          <p:cNvPr id="6" name="正方形/長方形 5">
            <a:extLst>
              <a:ext uri="{FF2B5EF4-FFF2-40B4-BE49-F238E27FC236}">
                <a16:creationId xmlns:a16="http://schemas.microsoft.com/office/drawing/2014/main" id="{D63D61C3-1355-4E45-8F94-D6190DBE041E}"/>
              </a:ext>
            </a:extLst>
          </p:cNvPr>
          <p:cNvSpPr/>
          <p:nvPr/>
        </p:nvSpPr>
        <p:spPr>
          <a:xfrm>
            <a:off x="278866" y="770867"/>
            <a:ext cx="8586267" cy="5870838"/>
          </a:xfrm>
          <a:prstGeom prst="rect">
            <a:avLst/>
          </a:prstGeom>
        </p:spPr>
        <p:txBody>
          <a:bodyPr wrap="square">
            <a:spAutoFit/>
          </a:bodyPr>
          <a:lstStyle/>
          <a:p>
            <a:r>
              <a:rPr lang="ja-JP" altLang="en-US" b="1" dirty="0">
                <a:highlight>
                  <a:srgbClr val="FFFF00"/>
                </a:highlight>
                <a:latin typeface="Meiryo UI" panose="020B0604030504040204" pitchFamily="50" charset="-128"/>
                <a:ea typeface="Meiryo UI" panose="020B0604030504040204" pitchFamily="50" charset="-128"/>
              </a:rPr>
              <a:t>１．土地改良施設の老朽化への備え</a:t>
            </a:r>
            <a:endParaRPr lang="en-US" altLang="ja-JP" b="1" dirty="0">
              <a:highlight>
                <a:srgbClr val="FFFF00"/>
              </a:highlight>
              <a:latin typeface="Meiryo UI" panose="020B0604030504040204" pitchFamily="50" charset="-128"/>
              <a:ea typeface="Meiryo UI" panose="020B0604030504040204" pitchFamily="50" charset="-128"/>
            </a:endParaRPr>
          </a:p>
          <a:p>
            <a:pPr>
              <a:lnSpc>
                <a:spcPts val="1000"/>
              </a:lnSpc>
            </a:pPr>
            <a:endParaRPr lang="en-US" altLang="ja-JP" sz="1400" b="1" dirty="0">
              <a:highlight>
                <a:srgbClr val="FFFF00"/>
              </a:highlight>
              <a:latin typeface="Meiryo UI" panose="020B0604030504040204" pitchFamily="50" charset="-128"/>
              <a:ea typeface="Meiryo UI" panose="020B0604030504040204" pitchFamily="50" charset="-128"/>
            </a:endParaRPr>
          </a:p>
          <a:p>
            <a:r>
              <a:rPr lang="ja-JP" altLang="en-US" sz="1400" dirty="0">
                <a:latin typeface="+mn-ea"/>
              </a:rPr>
              <a:t>　土地改良施設の老朽化が進んでいることに伴って修繕費の支出が増加傾向であり、土地改良施設維持管理適正化事業を行いながら施設の管理に気を配っている状況である。土地改良区としても施設の老朽化は認識しているが、畑かん施設は年間を通して水の使用があり止水することが難しいので、施設更新するにもどのような工法が適当なのかという悩みがある。また、地形的にも</a:t>
            </a:r>
            <a:r>
              <a:rPr lang="ja-JP" altLang="en-US" sz="1400" dirty="0" err="1">
                <a:latin typeface="+mn-ea"/>
              </a:rPr>
              <a:t>ほ</a:t>
            </a:r>
            <a:r>
              <a:rPr lang="ja-JP" altLang="en-US" sz="1400" dirty="0">
                <a:latin typeface="+mn-ea"/>
              </a:rPr>
              <a:t>場整備が難しい地区でもあるので、施設更新には苦慮している状況である。</a:t>
            </a:r>
            <a:endParaRPr lang="en-US" altLang="ja-JP" sz="1400" dirty="0">
              <a:latin typeface="+mn-ea"/>
            </a:endParaRPr>
          </a:p>
          <a:p>
            <a:r>
              <a:rPr lang="ja-JP" altLang="en-US" sz="1400" dirty="0">
                <a:latin typeface="+mn-ea"/>
              </a:rPr>
              <a:t>　施設更新積立資産としては基本財産として積立を行っており、それを含めると</a:t>
            </a:r>
            <a:r>
              <a:rPr lang="en-US" altLang="ja-JP" sz="1400" dirty="0">
                <a:latin typeface="+mn-ea"/>
              </a:rPr>
              <a:t>58.8%</a:t>
            </a:r>
            <a:r>
              <a:rPr lang="ja-JP" altLang="en-US" sz="1400" dirty="0">
                <a:latin typeface="+mn-ea"/>
              </a:rPr>
              <a:t>という比率であるので、これを効率的に使用するための方法を検証することが必要である。</a:t>
            </a:r>
            <a:endParaRPr lang="en-US" altLang="ja-JP" sz="1400" dirty="0">
              <a:latin typeface="+mn-ea"/>
            </a:endParaRPr>
          </a:p>
          <a:p>
            <a:endParaRPr lang="en-US" altLang="ja-JP" sz="1400" dirty="0">
              <a:latin typeface="+mn-ea"/>
            </a:endParaRPr>
          </a:p>
          <a:p>
            <a:r>
              <a:rPr lang="ja-JP" altLang="en-US" b="1" dirty="0">
                <a:highlight>
                  <a:srgbClr val="FFFF00"/>
                </a:highlight>
                <a:latin typeface="Meiryo UI" panose="020B0604030504040204" pitchFamily="50" charset="-128"/>
                <a:ea typeface="Meiryo UI" panose="020B0604030504040204" pitchFamily="50" charset="-128"/>
              </a:rPr>
              <a:t>２．賦課金納付率と不納欠損比率</a:t>
            </a:r>
            <a:endParaRPr lang="en-US" altLang="ja-JP" b="1" dirty="0">
              <a:highlight>
                <a:srgbClr val="FFFF00"/>
              </a:highlight>
              <a:latin typeface="Meiryo UI" panose="020B0604030504040204" pitchFamily="50" charset="-128"/>
              <a:ea typeface="Meiryo UI" panose="020B0604030504040204" pitchFamily="50" charset="-128"/>
            </a:endParaRPr>
          </a:p>
          <a:p>
            <a:pPr>
              <a:lnSpc>
                <a:spcPts val="1000"/>
              </a:lnSpc>
            </a:pPr>
            <a:endParaRPr lang="en-US" altLang="ja-JP" b="1" dirty="0">
              <a:highlight>
                <a:srgbClr val="FFFF00"/>
              </a:highlight>
              <a:latin typeface="Meiryo UI" panose="020B0604030504040204" pitchFamily="50" charset="-128"/>
              <a:ea typeface="Meiryo UI" panose="020B0604030504040204" pitchFamily="50" charset="-128"/>
            </a:endParaRPr>
          </a:p>
          <a:p>
            <a:r>
              <a:rPr lang="ja-JP" altLang="en-US" sz="1400" dirty="0">
                <a:latin typeface="+mn-ea"/>
              </a:rPr>
              <a:t>　収支－１「賦課金納付率」は</a:t>
            </a:r>
            <a:r>
              <a:rPr lang="en-US" altLang="ja-JP" sz="1400" dirty="0">
                <a:latin typeface="+mn-ea"/>
              </a:rPr>
              <a:t>100%</a:t>
            </a:r>
            <a:r>
              <a:rPr lang="ja-JP" altLang="en-US" sz="1400" dirty="0" err="1">
                <a:latin typeface="+mn-ea"/>
              </a:rPr>
              <a:t>を維</a:t>
            </a:r>
            <a:r>
              <a:rPr lang="ja-JP" altLang="en-US" sz="1400" dirty="0">
                <a:latin typeface="+mn-ea"/>
              </a:rPr>
              <a:t>持しており、これにより収支－２「不納欠損比率」も０％である。これらは良好な財務状態を保つことができている大きな理由である。</a:t>
            </a:r>
            <a:endParaRPr lang="en-US" altLang="ja-JP" sz="1400" dirty="0">
              <a:latin typeface="Meiryo UI" panose="020B0604030504040204" pitchFamily="50" charset="-128"/>
              <a:ea typeface="Meiryo UI" panose="020B0604030504040204" pitchFamily="50" charset="-128"/>
            </a:endParaRPr>
          </a:p>
          <a:p>
            <a:endParaRPr lang="en-US" altLang="ja-JP" b="1" dirty="0">
              <a:highlight>
                <a:srgbClr val="FFFF00"/>
              </a:highlight>
              <a:latin typeface="Meiryo UI" panose="020B0604030504040204" pitchFamily="50" charset="-128"/>
              <a:ea typeface="Meiryo UI" panose="020B0604030504040204" pitchFamily="50" charset="-128"/>
            </a:endParaRPr>
          </a:p>
          <a:p>
            <a:r>
              <a:rPr lang="ja-JP" altLang="en-US" b="1" dirty="0">
                <a:highlight>
                  <a:srgbClr val="FFFF00"/>
                </a:highlight>
                <a:latin typeface="Meiryo UI" panose="020B0604030504040204" pitchFamily="50" charset="-128"/>
                <a:ea typeface="Meiryo UI" panose="020B0604030504040204" pitchFamily="50" charset="-128"/>
              </a:rPr>
              <a:t>３．附帯事業収入の安定性</a:t>
            </a:r>
            <a:endParaRPr lang="en-US" altLang="ja-JP" b="1" dirty="0">
              <a:highlight>
                <a:srgbClr val="FFFF00"/>
              </a:highlight>
              <a:latin typeface="Meiryo UI" panose="020B0604030504040204" pitchFamily="50" charset="-128"/>
              <a:ea typeface="Meiryo UI" panose="020B0604030504040204" pitchFamily="50" charset="-128"/>
            </a:endParaRPr>
          </a:p>
          <a:p>
            <a:pPr>
              <a:lnSpc>
                <a:spcPts val="1000"/>
              </a:lnSpc>
            </a:pPr>
            <a:endParaRPr lang="en-US" altLang="ja-JP" sz="1400" dirty="0">
              <a:highlight>
                <a:srgbClr val="FFFF00"/>
              </a:highlight>
              <a:latin typeface="+mn-ea"/>
            </a:endParaRPr>
          </a:p>
          <a:p>
            <a:r>
              <a:rPr lang="ja-JP" altLang="en-US" sz="1400" dirty="0">
                <a:latin typeface="+mn-ea"/>
              </a:rPr>
              <a:t>　附帯事業収入が賦課金収入よりも多い状況だが、この収入が安定的なものなのかを検証する必要がある。</a:t>
            </a:r>
            <a:endParaRPr lang="en-US" altLang="ja-JP" sz="1400" dirty="0">
              <a:latin typeface="+mn-ea"/>
            </a:endParaRPr>
          </a:p>
          <a:p>
            <a:r>
              <a:rPr lang="ja-JP" altLang="en-US" sz="1400" dirty="0">
                <a:latin typeface="+mn-ea"/>
              </a:rPr>
              <a:t>　不安定要素がある場合は、他の収入源とのバランスを変えることも考慮する必要がある。</a:t>
            </a:r>
            <a:endParaRPr lang="en-US" altLang="ja-JP" sz="1400" dirty="0">
              <a:latin typeface="+mn-ea"/>
            </a:endParaRPr>
          </a:p>
          <a:p>
            <a:pPr>
              <a:lnSpc>
                <a:spcPts val="1700"/>
              </a:lnSpc>
            </a:pPr>
            <a:endParaRPr lang="en-US" altLang="ja-JP" b="1" dirty="0">
              <a:highlight>
                <a:srgbClr val="FFFF00"/>
              </a:highlight>
              <a:latin typeface="Meiryo UI" panose="020B0604030504040204" pitchFamily="50" charset="-128"/>
              <a:ea typeface="Meiryo UI" panose="020B0604030504040204" pitchFamily="50" charset="-128"/>
            </a:endParaRPr>
          </a:p>
          <a:p>
            <a:r>
              <a:rPr lang="ja-JP" altLang="en-US" b="1" dirty="0">
                <a:highlight>
                  <a:srgbClr val="FFFF00"/>
                </a:highlight>
                <a:latin typeface="Meiryo UI" panose="020B0604030504040204" pitchFamily="50" charset="-128"/>
                <a:ea typeface="Meiryo UI" panose="020B0604030504040204" pitchFamily="50" charset="-128"/>
              </a:rPr>
              <a:t>４．バランスの良い支出体系</a:t>
            </a:r>
            <a:endParaRPr lang="en-US" altLang="ja-JP" b="1" dirty="0">
              <a:highlight>
                <a:srgbClr val="FFFF00"/>
              </a:highlight>
              <a:latin typeface="Meiryo UI" panose="020B0604030504040204" pitchFamily="50" charset="-128"/>
              <a:ea typeface="Meiryo UI" panose="020B0604030504040204" pitchFamily="50" charset="-128"/>
            </a:endParaRPr>
          </a:p>
          <a:p>
            <a:pPr>
              <a:lnSpc>
                <a:spcPts val="1000"/>
              </a:lnSpc>
            </a:pPr>
            <a:endParaRPr lang="en-US" altLang="ja-JP" b="1" dirty="0">
              <a:highlight>
                <a:srgbClr val="FFFF00"/>
              </a:highlight>
              <a:latin typeface="Meiryo UI" panose="020B0604030504040204" pitchFamily="50" charset="-128"/>
              <a:ea typeface="Meiryo UI" panose="020B0604030504040204" pitchFamily="50" charset="-128"/>
            </a:endParaRPr>
          </a:p>
          <a:p>
            <a:r>
              <a:rPr lang="ja-JP" altLang="en-US" sz="1400" dirty="0">
                <a:latin typeface="+mn-ea"/>
              </a:rPr>
              <a:t>　コスト分析の３つの比率（一般管理費比率、人件費比率、維持管理費比率）のバランスが良いが、「３．附帯事業収入の安定性」で触れたように、不安定要素がある収入が含まれている場合は注意が必要である。</a:t>
            </a:r>
            <a:endParaRPr lang="en-US" altLang="ja-JP" sz="1400" dirty="0">
              <a:latin typeface="+mn-ea"/>
            </a:endParaRPr>
          </a:p>
          <a:p>
            <a:r>
              <a:rPr lang="ja-JP" altLang="en-US" sz="1400" dirty="0">
                <a:latin typeface="+mn-ea"/>
              </a:rPr>
              <a:t>　また、維持管理費については施設の老朽化に伴う修繕費の増加や燃料費の高騰が見込まれるため、これらを捻出する収入についても併せて考える必要がある。</a:t>
            </a:r>
            <a:endParaRPr lang="en-US" altLang="ja-JP" sz="1400" dirty="0">
              <a:latin typeface="+mn-ea"/>
            </a:endParaRPr>
          </a:p>
        </p:txBody>
      </p:sp>
      <p:sp>
        <p:nvSpPr>
          <p:cNvPr id="7" name="スライド番号プレースホルダー 6">
            <a:extLst>
              <a:ext uri="{FF2B5EF4-FFF2-40B4-BE49-F238E27FC236}">
                <a16:creationId xmlns:a16="http://schemas.microsoft.com/office/drawing/2014/main" id="{72781229-0529-4D61-88D1-AA6B568D46B7}"/>
              </a:ext>
            </a:extLst>
          </p:cNvPr>
          <p:cNvSpPr>
            <a:spLocks noGrp="1"/>
          </p:cNvSpPr>
          <p:nvPr>
            <p:ph type="sldNum" sz="quarter" idx="12"/>
          </p:nvPr>
        </p:nvSpPr>
        <p:spPr/>
        <p:txBody>
          <a:bodyPr/>
          <a:lstStyle/>
          <a:p>
            <a:fld id="{D0493EAD-98C2-43FC-AC56-FA71A07A685E}" type="slidenum">
              <a:rPr kumimoji="1" lang="ja-JP" altLang="en-US" smtClean="0"/>
              <a:t>41</a:t>
            </a:fld>
            <a:endParaRPr kumimoji="1" lang="ja-JP" altLang="en-US"/>
          </a:p>
        </p:txBody>
      </p:sp>
    </p:spTree>
    <p:extLst>
      <p:ext uri="{BB962C8B-B14F-4D97-AF65-F5344CB8AC3E}">
        <p14:creationId xmlns:p14="http://schemas.microsoft.com/office/powerpoint/2010/main" val="242837768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3" name="テキスト ボックス 12">
            <a:extLst>
              <a:ext uri="{FF2B5EF4-FFF2-40B4-BE49-F238E27FC236}">
                <a16:creationId xmlns:a16="http://schemas.microsoft.com/office/drawing/2014/main" id="{F075AC89-5EA3-4EEF-A25A-706E7D5C368A}"/>
              </a:ext>
            </a:extLst>
          </p:cNvPr>
          <p:cNvSpPr txBox="1"/>
          <p:nvPr/>
        </p:nvSpPr>
        <p:spPr>
          <a:xfrm>
            <a:off x="264305" y="2867289"/>
            <a:ext cx="3180406" cy="369332"/>
          </a:xfrm>
          <a:prstGeom prst="rect">
            <a:avLst/>
          </a:prstGeom>
          <a:noFill/>
        </p:spPr>
        <p:txBody>
          <a:bodyPr wrap="square" rtlCol="0">
            <a:spAutoFit/>
          </a:bodyPr>
          <a:lstStyle/>
          <a:p>
            <a:r>
              <a:rPr kumimoji="1" lang="ja-JP" altLang="en-US" b="1" dirty="0">
                <a:highlight>
                  <a:srgbClr val="FFFF00"/>
                </a:highlight>
                <a:latin typeface="Meiryo UI" panose="020B0604030504040204" pitchFamily="50" charset="-128"/>
                <a:ea typeface="Meiryo UI" panose="020B0604030504040204" pitchFamily="50" charset="-128"/>
              </a:rPr>
              <a:t>指標結果</a:t>
            </a:r>
            <a:r>
              <a:rPr kumimoji="1" lang="ja-JP" altLang="en-US" sz="1400" dirty="0">
                <a:highlight>
                  <a:srgbClr val="FFFF00"/>
                </a:highlight>
                <a:latin typeface="Meiryo UI" panose="020B0604030504040204" pitchFamily="50" charset="-128"/>
                <a:ea typeface="Meiryo UI" panose="020B0604030504040204" pitchFamily="50" charset="-128"/>
              </a:rPr>
              <a:t>（</a:t>
            </a:r>
            <a:r>
              <a:rPr kumimoji="1" lang="en-US" altLang="ja-JP" sz="1400" dirty="0">
                <a:highlight>
                  <a:srgbClr val="FFFF00"/>
                </a:highlight>
                <a:latin typeface="Meiryo UI" panose="020B0604030504040204" pitchFamily="50" charset="-128"/>
                <a:ea typeface="Meiryo UI" panose="020B0604030504040204" pitchFamily="50" charset="-128"/>
              </a:rPr>
              <a:t>19</a:t>
            </a:r>
            <a:r>
              <a:rPr kumimoji="1" lang="ja-JP" altLang="en-US" sz="1400" dirty="0">
                <a:highlight>
                  <a:srgbClr val="FFFF00"/>
                </a:highlight>
                <a:latin typeface="Meiryo UI" panose="020B0604030504040204" pitchFamily="50" charset="-128"/>
                <a:ea typeface="Meiryo UI" panose="020B0604030504040204" pitchFamily="50" charset="-128"/>
              </a:rPr>
              <a:t>指標より</a:t>
            </a:r>
            <a:r>
              <a:rPr lang="ja-JP" altLang="en-US" sz="1400" dirty="0">
                <a:highlight>
                  <a:srgbClr val="FFFF00"/>
                </a:highlight>
                <a:latin typeface="Meiryo UI" panose="020B0604030504040204" pitchFamily="50" charset="-128"/>
                <a:ea typeface="Meiryo UI" panose="020B0604030504040204" pitchFamily="50" charset="-128"/>
              </a:rPr>
              <a:t>抜粋</a:t>
            </a:r>
            <a:r>
              <a:rPr kumimoji="1" lang="ja-JP" altLang="en-US" sz="1400" dirty="0">
                <a:highlight>
                  <a:srgbClr val="FFFF00"/>
                </a:highlight>
                <a:latin typeface="Meiryo UI" panose="020B0604030504040204" pitchFamily="50" charset="-128"/>
                <a:ea typeface="Meiryo UI" panose="020B0604030504040204" pitchFamily="50" charset="-128"/>
              </a:rPr>
              <a:t>）</a:t>
            </a:r>
          </a:p>
        </p:txBody>
      </p:sp>
      <p:grpSp>
        <p:nvGrpSpPr>
          <p:cNvPr id="14" name="グループ化 13">
            <a:extLst>
              <a:ext uri="{FF2B5EF4-FFF2-40B4-BE49-F238E27FC236}">
                <a16:creationId xmlns:a16="http://schemas.microsoft.com/office/drawing/2014/main" id="{FACBC009-566C-4C09-A587-9F8D7098AC30}"/>
              </a:ext>
            </a:extLst>
          </p:cNvPr>
          <p:cNvGrpSpPr/>
          <p:nvPr/>
        </p:nvGrpSpPr>
        <p:grpSpPr>
          <a:xfrm>
            <a:off x="268448" y="166285"/>
            <a:ext cx="8598715" cy="508002"/>
            <a:chOff x="322393" y="163117"/>
            <a:chExt cx="8598715" cy="508002"/>
          </a:xfrm>
        </p:grpSpPr>
        <p:cxnSp>
          <p:nvCxnSpPr>
            <p:cNvPr id="15" name="直線コネクタ 14">
              <a:extLst>
                <a:ext uri="{FF2B5EF4-FFF2-40B4-BE49-F238E27FC236}">
                  <a16:creationId xmlns:a16="http://schemas.microsoft.com/office/drawing/2014/main" id="{67409C3F-7E7A-4566-9B6E-B1518A0107C5}"/>
                </a:ext>
              </a:extLst>
            </p:cNvPr>
            <p:cNvCxnSpPr>
              <a:cxnSpLocks/>
            </p:cNvCxnSpPr>
            <p:nvPr/>
          </p:nvCxnSpPr>
          <p:spPr>
            <a:xfrm>
              <a:off x="322393" y="671119"/>
              <a:ext cx="8598715" cy="0"/>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16" name="テキスト ボックス 15">
              <a:extLst>
                <a:ext uri="{FF2B5EF4-FFF2-40B4-BE49-F238E27FC236}">
                  <a16:creationId xmlns:a16="http://schemas.microsoft.com/office/drawing/2014/main" id="{F6DEBCEC-1A70-4BCF-90DC-8E7F84B2AFCD}"/>
                </a:ext>
              </a:extLst>
            </p:cNvPr>
            <p:cNvSpPr txBox="1"/>
            <p:nvPr/>
          </p:nvSpPr>
          <p:spPr>
            <a:xfrm>
              <a:off x="322393" y="163117"/>
              <a:ext cx="8203555" cy="461665"/>
            </a:xfrm>
            <a:prstGeom prst="rect">
              <a:avLst/>
            </a:prstGeom>
            <a:noFill/>
          </p:spPr>
          <p:txBody>
            <a:bodyPr wrap="square" rtlCol="0">
              <a:spAutoFit/>
            </a:bodyPr>
            <a:lstStyle/>
            <a:p>
              <a:r>
                <a:rPr kumimoji="1" lang="en-US" altLang="ja-JP" sz="2400" dirty="0">
                  <a:latin typeface="Meiryo UI" panose="020B0604030504040204" pitchFamily="50" charset="-128"/>
                  <a:ea typeface="Meiryo UI" panose="020B0604030504040204" pitchFamily="50" charset="-128"/>
                </a:rPr>
                <a:t>【 </a:t>
              </a:r>
              <a:r>
                <a:rPr kumimoji="1" lang="ja-JP" altLang="en-US" sz="2400" dirty="0">
                  <a:latin typeface="Meiryo UI" panose="020B0604030504040204" pitchFamily="50" charset="-128"/>
                  <a:ea typeface="Meiryo UI" panose="020B0604030504040204" pitchFamily="50" charset="-128"/>
                </a:rPr>
                <a:t>事例７／水田北海道地区 </a:t>
              </a:r>
              <a:r>
                <a:rPr kumimoji="1" lang="en-US" altLang="ja-JP" sz="2400" dirty="0">
                  <a:latin typeface="Meiryo UI" panose="020B0604030504040204" pitchFamily="50" charset="-128"/>
                  <a:ea typeface="Meiryo UI" panose="020B0604030504040204" pitchFamily="50" charset="-128"/>
                </a:rPr>
                <a:t>】</a:t>
              </a:r>
            </a:p>
          </p:txBody>
        </p:sp>
      </p:grpSp>
      <p:grpSp>
        <p:nvGrpSpPr>
          <p:cNvPr id="6" name="グループ化 5">
            <a:extLst>
              <a:ext uri="{FF2B5EF4-FFF2-40B4-BE49-F238E27FC236}">
                <a16:creationId xmlns:a16="http://schemas.microsoft.com/office/drawing/2014/main" id="{4CEE3FC6-E2DC-47D9-BCBE-859963D87866}"/>
              </a:ext>
            </a:extLst>
          </p:cNvPr>
          <p:cNvGrpSpPr/>
          <p:nvPr/>
        </p:nvGrpSpPr>
        <p:grpSpPr>
          <a:xfrm>
            <a:off x="3624096" y="737656"/>
            <a:ext cx="5243067" cy="2091758"/>
            <a:chOff x="3624096" y="918217"/>
            <a:chExt cx="5243067" cy="2091758"/>
          </a:xfrm>
        </p:grpSpPr>
        <p:sp>
          <p:nvSpPr>
            <p:cNvPr id="10" name="四角形: 角を丸くする 9">
              <a:extLst>
                <a:ext uri="{FF2B5EF4-FFF2-40B4-BE49-F238E27FC236}">
                  <a16:creationId xmlns:a16="http://schemas.microsoft.com/office/drawing/2014/main" id="{964416B0-A149-4356-8215-DCBB5984B003}"/>
                </a:ext>
              </a:extLst>
            </p:cNvPr>
            <p:cNvSpPr/>
            <p:nvPr/>
          </p:nvSpPr>
          <p:spPr>
            <a:xfrm>
              <a:off x="3624096" y="918217"/>
              <a:ext cx="5243067" cy="2091758"/>
            </a:xfrm>
            <a:prstGeom prst="roundRect">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46"/>
            </a:p>
          </p:txBody>
        </p:sp>
        <p:sp>
          <p:nvSpPr>
            <p:cNvPr id="11" name="テキスト ボックス 10">
              <a:extLst>
                <a:ext uri="{FF2B5EF4-FFF2-40B4-BE49-F238E27FC236}">
                  <a16:creationId xmlns:a16="http://schemas.microsoft.com/office/drawing/2014/main" id="{0BAF40E6-237D-445D-8A6D-569808291B13}"/>
                </a:ext>
              </a:extLst>
            </p:cNvPr>
            <p:cNvSpPr txBox="1"/>
            <p:nvPr/>
          </p:nvSpPr>
          <p:spPr>
            <a:xfrm>
              <a:off x="3825611" y="1024033"/>
              <a:ext cx="1372011" cy="369332"/>
            </a:xfrm>
            <a:prstGeom prst="rect">
              <a:avLst/>
            </a:prstGeom>
            <a:noFill/>
          </p:spPr>
          <p:txBody>
            <a:bodyPr wrap="square" rtlCol="0">
              <a:spAutoFit/>
            </a:bodyPr>
            <a:lstStyle/>
            <a:p>
              <a:r>
                <a:rPr kumimoji="1" lang="ja-JP" altLang="en-US" b="1" dirty="0">
                  <a:highlight>
                    <a:srgbClr val="FFFF00"/>
                  </a:highlight>
                  <a:latin typeface="Meiryo UI" panose="020B0604030504040204" pitchFamily="50" charset="-128"/>
                  <a:ea typeface="Meiryo UI" panose="020B0604030504040204" pitchFamily="50" charset="-128"/>
                </a:rPr>
                <a:t>地区の特徴</a:t>
              </a:r>
            </a:p>
          </p:txBody>
        </p:sp>
        <p:sp>
          <p:nvSpPr>
            <p:cNvPr id="3" name="テキスト ボックス 2">
              <a:extLst>
                <a:ext uri="{FF2B5EF4-FFF2-40B4-BE49-F238E27FC236}">
                  <a16:creationId xmlns:a16="http://schemas.microsoft.com/office/drawing/2014/main" id="{CDB532D2-E9E0-41E2-B7DE-95528EEE04FA}"/>
                </a:ext>
              </a:extLst>
            </p:cNvPr>
            <p:cNvSpPr txBox="1"/>
            <p:nvPr/>
          </p:nvSpPr>
          <p:spPr>
            <a:xfrm>
              <a:off x="3703791" y="1419597"/>
              <a:ext cx="5083676" cy="1513235"/>
            </a:xfrm>
            <a:prstGeom prst="rect">
              <a:avLst/>
            </a:prstGeom>
            <a:noFill/>
          </p:spPr>
          <p:txBody>
            <a:bodyPr wrap="square" rtlCol="0">
              <a:spAutoFit/>
            </a:bodyPr>
            <a:lstStyle/>
            <a:p>
              <a:r>
                <a:rPr lang="ja-JP" altLang="en-US" sz="1400" dirty="0">
                  <a:latin typeface="+mn-ea"/>
                </a:rPr>
                <a:t>１．地盤沈下が生じやすい地域であることから、多額の整備</a:t>
              </a:r>
              <a:endParaRPr lang="en-US" altLang="ja-JP" sz="1400" dirty="0">
                <a:latin typeface="+mn-ea"/>
              </a:endParaRPr>
            </a:p>
            <a:p>
              <a:r>
                <a:rPr lang="ja-JP" altLang="en-US" sz="1400" dirty="0">
                  <a:latin typeface="+mn-ea"/>
                </a:rPr>
                <a:t>　　補修費等を要している。近年は施設の老朽化が進む前に</a:t>
              </a:r>
              <a:endParaRPr lang="en-US" altLang="ja-JP" sz="1400" dirty="0">
                <a:latin typeface="+mn-ea"/>
              </a:endParaRPr>
            </a:p>
            <a:p>
              <a:r>
                <a:rPr lang="ja-JP" altLang="en-US" sz="1400" dirty="0">
                  <a:latin typeface="+mn-ea"/>
                </a:rPr>
                <a:t>　　</a:t>
              </a:r>
              <a:r>
                <a:rPr lang="ja-JP" altLang="en-US" sz="1400" dirty="0" err="1">
                  <a:latin typeface="+mn-ea"/>
                </a:rPr>
                <a:t>ほ</a:t>
              </a:r>
              <a:r>
                <a:rPr lang="ja-JP" altLang="en-US" sz="1400" dirty="0">
                  <a:latin typeface="+mn-ea"/>
                </a:rPr>
                <a:t>場整備事業等により更新を実施することで、常に施設</a:t>
              </a:r>
              <a:endParaRPr lang="en-US" altLang="ja-JP" sz="1400" dirty="0">
                <a:latin typeface="+mn-ea"/>
              </a:endParaRPr>
            </a:p>
            <a:p>
              <a:r>
                <a:rPr lang="ja-JP" altLang="en-US" sz="1400" dirty="0">
                  <a:latin typeface="+mn-ea"/>
                </a:rPr>
                <a:t>　　を安定的に使用できる対策を行っている。</a:t>
              </a:r>
              <a:endParaRPr lang="en-US" altLang="ja-JP" sz="1400" dirty="0">
                <a:latin typeface="+mn-ea"/>
              </a:endParaRPr>
            </a:p>
            <a:p>
              <a:pPr>
                <a:lnSpc>
                  <a:spcPts val="1000"/>
                </a:lnSpc>
              </a:pPr>
              <a:endParaRPr lang="en-US" altLang="ja-JP" sz="1400" dirty="0">
                <a:latin typeface="+mn-ea"/>
              </a:endParaRPr>
            </a:p>
            <a:p>
              <a:r>
                <a:rPr lang="ja-JP" altLang="en-US" sz="1400" dirty="0">
                  <a:latin typeface="+mn-ea"/>
                </a:rPr>
                <a:t>２．会計経理の電算化を早期に実現させ、運営経費の軽減を</a:t>
              </a:r>
              <a:endParaRPr lang="en-US" altLang="ja-JP" sz="1400" dirty="0">
                <a:latin typeface="+mn-ea"/>
              </a:endParaRPr>
            </a:p>
            <a:p>
              <a:r>
                <a:rPr lang="ja-JP" altLang="en-US" sz="1400" dirty="0">
                  <a:latin typeface="+mn-ea"/>
                </a:rPr>
                <a:t>　　図っている。</a:t>
              </a:r>
              <a:endParaRPr lang="en-US" altLang="ja-JP" sz="1400" dirty="0">
                <a:latin typeface="+mn-ea"/>
              </a:endParaRPr>
            </a:p>
          </p:txBody>
        </p:sp>
      </p:grpSp>
      <p:graphicFrame>
        <p:nvGraphicFramePr>
          <p:cNvPr id="2" name="表 1">
            <a:extLst>
              <a:ext uri="{FF2B5EF4-FFF2-40B4-BE49-F238E27FC236}">
                <a16:creationId xmlns:a16="http://schemas.microsoft.com/office/drawing/2014/main" id="{3406ACEA-1CD4-4083-94D3-FC86D641128B}"/>
              </a:ext>
            </a:extLst>
          </p:cNvPr>
          <p:cNvGraphicFramePr>
            <a:graphicFrameLocks noGrp="1"/>
          </p:cNvGraphicFramePr>
          <p:nvPr>
            <p:extLst>
              <p:ext uri="{D42A27DB-BD31-4B8C-83A1-F6EECF244321}">
                <p14:modId xmlns:p14="http://schemas.microsoft.com/office/powerpoint/2010/main" val="1490070663"/>
              </p:ext>
            </p:extLst>
          </p:nvPr>
        </p:nvGraphicFramePr>
        <p:xfrm>
          <a:off x="264305" y="3227890"/>
          <a:ext cx="8455514" cy="3317620"/>
        </p:xfrm>
        <a:graphic>
          <a:graphicData uri="http://schemas.openxmlformats.org/drawingml/2006/table">
            <a:tbl>
              <a:tblPr firstRow="1" bandRow="1">
                <a:tableStyleId>{5C22544A-7EE6-4342-B048-85BDC9FD1C3A}</a:tableStyleId>
              </a:tblPr>
              <a:tblGrid>
                <a:gridCol w="1299610">
                  <a:extLst>
                    <a:ext uri="{9D8B030D-6E8A-4147-A177-3AD203B41FA5}">
                      <a16:colId xmlns:a16="http://schemas.microsoft.com/office/drawing/2014/main" val="3809695371"/>
                    </a:ext>
                  </a:extLst>
                </a:gridCol>
                <a:gridCol w="2487090">
                  <a:extLst>
                    <a:ext uri="{9D8B030D-6E8A-4147-A177-3AD203B41FA5}">
                      <a16:colId xmlns:a16="http://schemas.microsoft.com/office/drawing/2014/main" val="2318094988"/>
                    </a:ext>
                  </a:extLst>
                </a:gridCol>
                <a:gridCol w="2467682">
                  <a:extLst>
                    <a:ext uri="{9D8B030D-6E8A-4147-A177-3AD203B41FA5}">
                      <a16:colId xmlns:a16="http://schemas.microsoft.com/office/drawing/2014/main" val="1571624126"/>
                    </a:ext>
                  </a:extLst>
                </a:gridCol>
                <a:gridCol w="2201132">
                  <a:extLst>
                    <a:ext uri="{9D8B030D-6E8A-4147-A177-3AD203B41FA5}">
                      <a16:colId xmlns:a16="http://schemas.microsoft.com/office/drawing/2014/main" val="3804715822"/>
                    </a:ext>
                  </a:extLst>
                </a:gridCol>
              </a:tblGrid>
              <a:tr h="345820">
                <a:tc>
                  <a:txBody>
                    <a:bodyPr/>
                    <a:lstStyle/>
                    <a:p>
                      <a:pPr algn="ctr"/>
                      <a:r>
                        <a:rPr kumimoji="1" lang="ja-JP" altLang="en-US" dirty="0"/>
                        <a:t>整理番号</a:t>
                      </a:r>
                    </a:p>
                  </a:txBody>
                  <a:tcPr anchor="ctr"/>
                </a:tc>
                <a:tc>
                  <a:txBody>
                    <a:bodyPr/>
                    <a:lstStyle/>
                    <a:p>
                      <a:pPr algn="ctr"/>
                      <a:r>
                        <a:rPr kumimoji="1" lang="ja-JP" altLang="en-US" dirty="0"/>
                        <a:t>指標名</a:t>
                      </a:r>
                    </a:p>
                  </a:txBody>
                  <a:tcPr anchor="ctr"/>
                </a:tc>
                <a:tc>
                  <a:txBody>
                    <a:bodyPr/>
                    <a:lstStyle/>
                    <a:p>
                      <a:pPr algn="ctr"/>
                      <a:r>
                        <a:rPr kumimoji="1" lang="ja-JP" altLang="en-US" dirty="0"/>
                        <a:t>参考値</a:t>
                      </a:r>
                      <a:r>
                        <a:rPr kumimoji="1" lang="en-US" altLang="ja-JP" dirty="0"/>
                        <a:t>(R4</a:t>
                      </a:r>
                      <a:r>
                        <a:rPr kumimoji="1" lang="ja-JP" altLang="en-US" dirty="0"/>
                        <a:t>水田大北海道平均</a:t>
                      </a:r>
                      <a:r>
                        <a:rPr kumimoji="1" lang="en-US" altLang="ja-JP" dirty="0"/>
                        <a:t>)</a:t>
                      </a:r>
                      <a:endParaRPr kumimoji="1" lang="ja-JP" altLang="en-US" dirty="0"/>
                    </a:p>
                  </a:txBody>
                  <a:tcPr anchor="ctr"/>
                </a:tc>
                <a:tc>
                  <a:txBody>
                    <a:bodyPr/>
                    <a:lstStyle/>
                    <a:p>
                      <a:pPr algn="ctr"/>
                      <a:r>
                        <a:rPr kumimoji="1" lang="ja-JP" altLang="en-US" dirty="0"/>
                        <a:t>事例地区指標値（</a:t>
                      </a:r>
                      <a:r>
                        <a:rPr kumimoji="1" lang="en-US" altLang="ja-JP" dirty="0"/>
                        <a:t>R4</a:t>
                      </a:r>
                      <a:r>
                        <a:rPr kumimoji="1" lang="ja-JP" altLang="en-US" dirty="0"/>
                        <a:t>）</a:t>
                      </a:r>
                    </a:p>
                  </a:txBody>
                  <a:tcPr anchor="ctr"/>
                </a:tc>
                <a:extLst>
                  <a:ext uri="{0D108BD9-81ED-4DB2-BD59-A6C34878D82A}">
                    <a16:rowId xmlns:a16="http://schemas.microsoft.com/office/drawing/2014/main" val="1547306582"/>
                  </a:ext>
                </a:extLst>
              </a:tr>
              <a:tr h="141938">
                <a:tc>
                  <a:txBody>
                    <a:bodyPr/>
                    <a:lstStyle/>
                    <a:p>
                      <a:r>
                        <a:rPr kumimoji="1" lang="ja-JP" altLang="en-US" dirty="0"/>
                        <a:t>安全性－１</a:t>
                      </a:r>
                    </a:p>
                  </a:txBody>
                  <a:tcPr anchor="ctr"/>
                </a:tc>
                <a:tc>
                  <a:txBody>
                    <a:bodyPr/>
                    <a:lstStyle/>
                    <a:p>
                      <a:pPr algn="l"/>
                      <a:r>
                        <a:rPr kumimoji="1" lang="ja-JP" altLang="en-US" dirty="0"/>
                        <a:t>流動比率</a:t>
                      </a:r>
                    </a:p>
                  </a:txBody>
                  <a:tcPr anchor="ctr"/>
                </a:tc>
                <a:tc>
                  <a:txBody>
                    <a:bodyPr/>
                    <a:lstStyle/>
                    <a:p>
                      <a:pPr algn="ctr"/>
                      <a:r>
                        <a:rPr kumimoji="1" lang="en-US" altLang="ja-JP" dirty="0"/>
                        <a:t>223.8%</a:t>
                      </a:r>
                      <a:endParaRPr kumimoji="1" lang="ja-JP" altLang="en-US" dirty="0"/>
                    </a:p>
                  </a:txBody>
                  <a:tcPr anchor="ctr"/>
                </a:tc>
                <a:tc>
                  <a:txBody>
                    <a:bodyPr/>
                    <a:lstStyle/>
                    <a:p>
                      <a:pPr algn="ctr"/>
                      <a:r>
                        <a:rPr kumimoji="1" lang="en-US" altLang="ja-JP" dirty="0"/>
                        <a:t>59.4%</a:t>
                      </a:r>
                      <a:endParaRPr kumimoji="1" lang="ja-JP" altLang="en-US" dirty="0"/>
                    </a:p>
                  </a:txBody>
                  <a:tcPr anchor="ctr"/>
                </a:tc>
                <a:extLst>
                  <a:ext uri="{0D108BD9-81ED-4DB2-BD59-A6C34878D82A}">
                    <a16:rowId xmlns:a16="http://schemas.microsoft.com/office/drawing/2014/main" val="3831553135"/>
                  </a:ext>
                </a:extLst>
              </a:tr>
              <a:tr h="0">
                <a:tc>
                  <a:txBody>
                    <a:bodyPr/>
                    <a:lstStyle/>
                    <a:p>
                      <a:r>
                        <a:rPr kumimoji="1" lang="ja-JP" altLang="en-US" dirty="0"/>
                        <a:t>安全性－３</a:t>
                      </a:r>
                    </a:p>
                  </a:txBody>
                  <a:tcPr anchor="ctr"/>
                </a:tc>
                <a:tc>
                  <a:txBody>
                    <a:bodyPr/>
                    <a:lstStyle/>
                    <a:p>
                      <a:pPr algn="l"/>
                      <a:r>
                        <a:rPr kumimoji="1" lang="ja-JP" altLang="en-US" dirty="0"/>
                        <a:t>固定資産固定負債比率</a:t>
                      </a:r>
                    </a:p>
                  </a:txBody>
                  <a:tcPr anchor="ctr"/>
                </a:tc>
                <a:tc>
                  <a:txBody>
                    <a:bodyPr/>
                    <a:lstStyle/>
                    <a:p>
                      <a:pPr algn="ctr"/>
                      <a:r>
                        <a:rPr kumimoji="1" lang="en-US" altLang="ja-JP" dirty="0"/>
                        <a:t>99.6%</a:t>
                      </a:r>
                      <a:endParaRPr kumimoji="1" lang="ja-JP" altLang="en-US" dirty="0"/>
                    </a:p>
                  </a:txBody>
                  <a:tcPr anchor="ctr"/>
                </a:tc>
                <a:tc>
                  <a:txBody>
                    <a:bodyPr/>
                    <a:lstStyle/>
                    <a:p>
                      <a:pPr algn="ctr"/>
                      <a:r>
                        <a:rPr kumimoji="1" lang="en-US" altLang="ja-JP" dirty="0"/>
                        <a:t>100.4%</a:t>
                      </a:r>
                      <a:endParaRPr kumimoji="1" lang="ja-JP" altLang="en-US" dirty="0"/>
                    </a:p>
                  </a:txBody>
                  <a:tcPr anchor="ctr"/>
                </a:tc>
                <a:extLst>
                  <a:ext uri="{0D108BD9-81ED-4DB2-BD59-A6C34878D82A}">
                    <a16:rowId xmlns:a16="http://schemas.microsoft.com/office/drawing/2014/main" val="887164985"/>
                  </a:ext>
                </a:extLst>
              </a:tr>
              <a:tr h="0">
                <a:tc>
                  <a:txBody>
                    <a:bodyPr/>
                    <a:lstStyle/>
                    <a:p>
                      <a:r>
                        <a:rPr kumimoji="1" lang="ja-JP" altLang="en-US" dirty="0"/>
                        <a:t>安全性－５</a:t>
                      </a:r>
                    </a:p>
                  </a:txBody>
                  <a:tcPr anchor="ct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dirty="0"/>
                        <a:t>土地改良施設減価償却率</a:t>
                      </a:r>
                    </a:p>
                  </a:txBody>
                  <a:tcPr anchor="ctr"/>
                </a:tc>
                <a:tc>
                  <a:txBody>
                    <a:bodyPr/>
                    <a:lstStyle/>
                    <a:p>
                      <a:pPr algn="ctr"/>
                      <a:r>
                        <a:rPr kumimoji="1" lang="en-US" altLang="ja-JP" dirty="0"/>
                        <a:t>64.2%</a:t>
                      </a:r>
                    </a:p>
                  </a:txBody>
                  <a:tcPr anchor="ctr"/>
                </a:tc>
                <a:tc>
                  <a:txBody>
                    <a:bodyPr/>
                    <a:lstStyle/>
                    <a:p>
                      <a:pPr algn="ctr"/>
                      <a:r>
                        <a:rPr kumimoji="1" lang="en-US" altLang="ja-JP" dirty="0"/>
                        <a:t>44.2%</a:t>
                      </a:r>
                      <a:endParaRPr kumimoji="1" lang="ja-JP" altLang="en-US" dirty="0"/>
                    </a:p>
                  </a:txBody>
                  <a:tcPr anchor="ctr"/>
                </a:tc>
                <a:extLst>
                  <a:ext uri="{0D108BD9-81ED-4DB2-BD59-A6C34878D82A}">
                    <a16:rowId xmlns:a16="http://schemas.microsoft.com/office/drawing/2014/main" val="3601446860"/>
                  </a:ext>
                </a:extLst>
              </a:tr>
              <a:tr h="0">
                <a:tc>
                  <a:txBody>
                    <a:bodyPr/>
                    <a:lstStyle/>
                    <a:p>
                      <a:r>
                        <a:rPr kumimoji="1" lang="ja-JP" altLang="en-US" dirty="0"/>
                        <a:t>安全性－６</a:t>
                      </a:r>
                    </a:p>
                  </a:txBody>
                  <a:tcPr anchor="ctr"/>
                </a:tc>
                <a:tc>
                  <a:txBody>
                    <a:bodyPr/>
                    <a:lstStyle/>
                    <a:p>
                      <a:pPr algn="l"/>
                      <a:r>
                        <a:rPr kumimoji="1" lang="ja-JP" altLang="en-US" dirty="0"/>
                        <a:t>固定資産取得借入金比率</a:t>
                      </a:r>
                    </a:p>
                  </a:txBody>
                  <a:tcPr anchor="ctr"/>
                </a:tc>
                <a:tc>
                  <a:txBody>
                    <a:bodyPr/>
                    <a:lstStyle/>
                    <a:p>
                      <a:pPr algn="ctr"/>
                      <a:r>
                        <a:rPr kumimoji="1" lang="en-US" altLang="ja-JP" dirty="0"/>
                        <a:t>8.5%</a:t>
                      </a:r>
                    </a:p>
                  </a:txBody>
                  <a:tcPr anchor="ctr"/>
                </a:tc>
                <a:tc>
                  <a:txBody>
                    <a:bodyPr/>
                    <a:lstStyle/>
                    <a:p>
                      <a:pPr algn="ctr"/>
                      <a:r>
                        <a:rPr kumimoji="1" lang="en-US" altLang="ja-JP" dirty="0"/>
                        <a:t>9.5%</a:t>
                      </a:r>
                      <a:endParaRPr kumimoji="1" lang="ja-JP" altLang="en-US" dirty="0"/>
                    </a:p>
                  </a:txBody>
                  <a:tcPr anchor="ctr"/>
                </a:tc>
                <a:extLst>
                  <a:ext uri="{0D108BD9-81ED-4DB2-BD59-A6C34878D82A}">
                    <a16:rowId xmlns:a16="http://schemas.microsoft.com/office/drawing/2014/main" val="2524590459"/>
                  </a:ext>
                </a:extLst>
              </a:tr>
              <a:tr h="0">
                <a:tc>
                  <a:txBody>
                    <a:bodyPr/>
                    <a:lstStyle/>
                    <a:p>
                      <a:r>
                        <a:rPr kumimoji="1" lang="ja-JP" altLang="en-US" dirty="0"/>
                        <a:t>安全性－７</a:t>
                      </a:r>
                    </a:p>
                  </a:txBody>
                  <a:tcPr anchor="ctr"/>
                </a:tc>
                <a:tc>
                  <a:txBody>
                    <a:bodyPr/>
                    <a:lstStyle/>
                    <a:p>
                      <a:pPr algn="l"/>
                      <a:r>
                        <a:rPr kumimoji="1" lang="ja-JP" altLang="en-US" dirty="0"/>
                        <a:t>総資産借入金比率</a:t>
                      </a:r>
                    </a:p>
                  </a:txBody>
                  <a:tcPr anchor="ctr"/>
                </a:tc>
                <a:tc>
                  <a:txBody>
                    <a:bodyPr/>
                    <a:lstStyle/>
                    <a:p>
                      <a:pPr algn="ctr"/>
                      <a:r>
                        <a:rPr kumimoji="1" lang="en-US" altLang="ja-JP" dirty="0"/>
                        <a:t>8.4%</a:t>
                      </a:r>
                    </a:p>
                  </a:txBody>
                  <a:tcPr anchor="ctr"/>
                </a:tc>
                <a:tc>
                  <a:txBody>
                    <a:bodyPr/>
                    <a:lstStyle/>
                    <a:p>
                      <a:pPr algn="ctr"/>
                      <a:r>
                        <a:rPr kumimoji="1" lang="en-US" altLang="ja-JP" dirty="0"/>
                        <a:t>9.4%</a:t>
                      </a:r>
                      <a:endParaRPr kumimoji="1" lang="ja-JP" altLang="en-US" dirty="0"/>
                    </a:p>
                  </a:txBody>
                  <a:tcPr anchor="ctr"/>
                </a:tc>
                <a:extLst>
                  <a:ext uri="{0D108BD9-81ED-4DB2-BD59-A6C34878D82A}">
                    <a16:rowId xmlns:a16="http://schemas.microsoft.com/office/drawing/2014/main" val="1359097384"/>
                  </a:ext>
                </a:extLst>
              </a:tr>
              <a:tr h="0">
                <a:tc>
                  <a:txBody>
                    <a:bodyPr/>
                    <a:lstStyle/>
                    <a:p>
                      <a:r>
                        <a:rPr kumimoji="1" lang="ja-JP" altLang="en-US" dirty="0"/>
                        <a:t>安全性－８</a:t>
                      </a:r>
                    </a:p>
                  </a:txBody>
                  <a:tcPr anchor="ctr"/>
                </a:tc>
                <a:tc>
                  <a:txBody>
                    <a:bodyPr/>
                    <a:lstStyle/>
                    <a:p>
                      <a:pPr algn="l"/>
                      <a:r>
                        <a:rPr kumimoji="1" lang="ja-JP" altLang="en-US" dirty="0"/>
                        <a:t>負債高正味財産比率</a:t>
                      </a:r>
                    </a:p>
                  </a:txBody>
                  <a:tcPr anchor="ctr"/>
                </a:tc>
                <a:tc>
                  <a:txBody>
                    <a:bodyPr/>
                    <a:lstStyle/>
                    <a:p>
                      <a:pPr algn="ctr"/>
                      <a:r>
                        <a:rPr kumimoji="1" lang="en-US" altLang="ja-JP" dirty="0"/>
                        <a:t>10.6%</a:t>
                      </a:r>
                    </a:p>
                  </a:txBody>
                  <a:tcPr anchor="ctr"/>
                </a:tc>
                <a:tc>
                  <a:txBody>
                    <a:bodyPr/>
                    <a:lstStyle/>
                    <a:p>
                      <a:pPr algn="ctr"/>
                      <a:r>
                        <a:rPr kumimoji="1" lang="en-US" altLang="ja-JP" dirty="0"/>
                        <a:t>12.8%</a:t>
                      </a:r>
                      <a:endParaRPr kumimoji="1" lang="ja-JP" altLang="en-US" dirty="0"/>
                    </a:p>
                  </a:txBody>
                  <a:tcPr anchor="ctr"/>
                </a:tc>
                <a:extLst>
                  <a:ext uri="{0D108BD9-81ED-4DB2-BD59-A6C34878D82A}">
                    <a16:rowId xmlns:a16="http://schemas.microsoft.com/office/drawing/2014/main" val="2780261832"/>
                  </a:ext>
                </a:extLst>
              </a:tr>
              <a:tr h="0">
                <a:tc>
                  <a:txBody>
                    <a:bodyPr/>
                    <a:lstStyle/>
                    <a:p>
                      <a:r>
                        <a:rPr kumimoji="1" lang="ja-JP" altLang="en-US" dirty="0"/>
                        <a:t>安全性－</a:t>
                      </a:r>
                      <a:r>
                        <a:rPr kumimoji="1" lang="en-US" altLang="ja-JP" dirty="0"/>
                        <a:t>10</a:t>
                      </a:r>
                      <a:endParaRPr kumimoji="1" lang="ja-JP" altLang="en-US" dirty="0"/>
                    </a:p>
                  </a:txBody>
                  <a:tcPr anchor="ct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dirty="0"/>
                        <a:t>施設更新積立資産保有比率</a:t>
                      </a:r>
                    </a:p>
                  </a:txBody>
                  <a:tcPr anchor="ctr"/>
                </a:tc>
                <a:tc>
                  <a:txBody>
                    <a:bodyPr/>
                    <a:lstStyle/>
                    <a:p>
                      <a:pPr algn="ctr"/>
                      <a:r>
                        <a:rPr kumimoji="1" lang="en-US" altLang="ja-JP" dirty="0"/>
                        <a:t>0.5%</a:t>
                      </a:r>
                    </a:p>
                  </a:txBody>
                  <a:tcPr anchor="ctr"/>
                </a:tc>
                <a:tc>
                  <a:txBody>
                    <a:bodyPr/>
                    <a:lstStyle/>
                    <a:p>
                      <a:pPr algn="ctr"/>
                      <a:r>
                        <a:rPr kumimoji="1" lang="en-US" altLang="ja-JP" dirty="0"/>
                        <a:t>18.1%</a:t>
                      </a:r>
                      <a:endParaRPr kumimoji="1" lang="ja-JP" altLang="en-US" dirty="0"/>
                    </a:p>
                  </a:txBody>
                  <a:tcPr anchor="ctr"/>
                </a:tc>
                <a:extLst>
                  <a:ext uri="{0D108BD9-81ED-4DB2-BD59-A6C34878D82A}">
                    <a16:rowId xmlns:a16="http://schemas.microsoft.com/office/drawing/2014/main" val="1145687592"/>
                  </a:ext>
                </a:extLst>
              </a:tr>
              <a:tr h="0">
                <a:tc>
                  <a:txBody>
                    <a:bodyPr/>
                    <a:lstStyle/>
                    <a:p>
                      <a:r>
                        <a:rPr kumimoji="1" lang="ja-JP" altLang="en-US" dirty="0"/>
                        <a:t>収支－１</a:t>
                      </a:r>
                    </a:p>
                  </a:txBody>
                  <a:tcPr anchor="ctr"/>
                </a:tc>
                <a:tc>
                  <a:txBody>
                    <a:bodyPr/>
                    <a:lstStyle/>
                    <a:p>
                      <a:pPr algn="l"/>
                      <a:r>
                        <a:rPr kumimoji="1" lang="ja-JP" altLang="en-US" dirty="0"/>
                        <a:t>賦課金納付率</a:t>
                      </a:r>
                    </a:p>
                  </a:txBody>
                  <a:tcPr anchor="ctr"/>
                </a:tc>
                <a:tc>
                  <a:txBody>
                    <a:bodyPr/>
                    <a:lstStyle/>
                    <a:p>
                      <a:pPr algn="ctr"/>
                      <a:r>
                        <a:rPr kumimoji="1" lang="en-US" altLang="ja-JP" dirty="0"/>
                        <a:t>99.9%</a:t>
                      </a:r>
                    </a:p>
                  </a:txBody>
                  <a:tcPr anchor="ctr"/>
                </a:tc>
                <a:tc>
                  <a:txBody>
                    <a:bodyPr/>
                    <a:lstStyle/>
                    <a:p>
                      <a:pPr algn="ctr"/>
                      <a:r>
                        <a:rPr kumimoji="1" lang="en-US" altLang="ja-JP" dirty="0"/>
                        <a:t>100%</a:t>
                      </a:r>
                      <a:endParaRPr kumimoji="1" lang="ja-JP" altLang="en-US" dirty="0"/>
                    </a:p>
                  </a:txBody>
                  <a:tcPr anchor="ctr"/>
                </a:tc>
                <a:extLst>
                  <a:ext uri="{0D108BD9-81ED-4DB2-BD59-A6C34878D82A}">
                    <a16:rowId xmlns:a16="http://schemas.microsoft.com/office/drawing/2014/main" val="1833250040"/>
                  </a:ext>
                </a:extLst>
              </a:tr>
              <a:tr h="0">
                <a:tc>
                  <a:txBody>
                    <a:bodyPr/>
                    <a:lstStyle/>
                    <a:p>
                      <a:r>
                        <a:rPr kumimoji="1" lang="ja-JP" altLang="en-US" dirty="0"/>
                        <a:t>収支－２</a:t>
                      </a:r>
                      <a:endParaRPr kumimoji="1" lang="en-US" altLang="ja-JP" dirty="0"/>
                    </a:p>
                  </a:txBody>
                  <a:tcPr anchor="ct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dirty="0"/>
                        <a:t>不納欠損比率</a:t>
                      </a:r>
                    </a:p>
                  </a:txBody>
                  <a:tcPr anchor="ctr"/>
                </a:tc>
                <a:tc>
                  <a:txBody>
                    <a:bodyPr/>
                    <a:lstStyle/>
                    <a:p>
                      <a:pPr algn="ctr"/>
                      <a:r>
                        <a:rPr kumimoji="1" lang="en-US" altLang="ja-JP" dirty="0"/>
                        <a:t>0</a:t>
                      </a:r>
                      <a:r>
                        <a:rPr kumimoji="1" lang="ja-JP" altLang="en-US" dirty="0"/>
                        <a:t>％</a:t>
                      </a:r>
                      <a:endParaRPr kumimoji="1" lang="en-US" altLang="ja-JP" dirty="0"/>
                    </a:p>
                  </a:txBody>
                  <a:tcPr anchor="ctr"/>
                </a:tc>
                <a:tc>
                  <a:txBody>
                    <a:bodyPr/>
                    <a:lstStyle/>
                    <a:p>
                      <a:pPr algn="ctr"/>
                      <a:r>
                        <a:rPr kumimoji="1" lang="en-US" altLang="ja-JP" dirty="0"/>
                        <a:t>0%</a:t>
                      </a:r>
                      <a:endParaRPr kumimoji="1" lang="ja-JP" altLang="en-US" dirty="0"/>
                    </a:p>
                  </a:txBody>
                  <a:tcPr anchor="ctr"/>
                </a:tc>
                <a:extLst>
                  <a:ext uri="{0D108BD9-81ED-4DB2-BD59-A6C34878D82A}">
                    <a16:rowId xmlns:a16="http://schemas.microsoft.com/office/drawing/2014/main" val="492495760"/>
                  </a:ext>
                </a:extLst>
              </a:tr>
              <a:tr h="0">
                <a:tc>
                  <a:txBody>
                    <a:bodyPr/>
                    <a:lstStyle/>
                    <a:p>
                      <a:r>
                        <a:rPr kumimoji="1" lang="ja-JP" altLang="en-US" dirty="0"/>
                        <a:t>収支－３</a:t>
                      </a:r>
                      <a:endParaRPr kumimoji="1" lang="en-US" altLang="ja-JP" dirty="0"/>
                    </a:p>
                  </a:txBody>
                  <a:tcPr anchor="ct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dirty="0"/>
                        <a:t>賦課金収入比率</a:t>
                      </a:r>
                    </a:p>
                  </a:txBody>
                  <a:tcPr anchor="ctr"/>
                </a:tc>
                <a:tc>
                  <a:txBody>
                    <a:bodyPr/>
                    <a:lstStyle/>
                    <a:p>
                      <a:pPr algn="ctr"/>
                      <a:r>
                        <a:rPr kumimoji="1" lang="en-US" altLang="ja-JP" dirty="0"/>
                        <a:t>31.6%</a:t>
                      </a:r>
                    </a:p>
                  </a:txBody>
                  <a:tcPr anchor="ctr"/>
                </a:tc>
                <a:tc>
                  <a:txBody>
                    <a:bodyPr/>
                    <a:lstStyle/>
                    <a:p>
                      <a:pPr algn="ctr"/>
                      <a:r>
                        <a:rPr kumimoji="1" lang="en-US" altLang="ja-JP" dirty="0"/>
                        <a:t>43.7%</a:t>
                      </a:r>
                      <a:endParaRPr kumimoji="1" lang="ja-JP" altLang="en-US" dirty="0"/>
                    </a:p>
                  </a:txBody>
                  <a:tcPr anchor="ctr"/>
                </a:tc>
                <a:extLst>
                  <a:ext uri="{0D108BD9-81ED-4DB2-BD59-A6C34878D82A}">
                    <a16:rowId xmlns:a16="http://schemas.microsoft.com/office/drawing/2014/main" val="2985851446"/>
                  </a:ext>
                </a:extLst>
              </a:tr>
            </a:tbl>
          </a:graphicData>
        </a:graphic>
      </p:graphicFrame>
      <p:sp>
        <p:nvSpPr>
          <p:cNvPr id="4" name="正方形/長方形 3">
            <a:extLst>
              <a:ext uri="{FF2B5EF4-FFF2-40B4-BE49-F238E27FC236}">
                <a16:creationId xmlns:a16="http://schemas.microsoft.com/office/drawing/2014/main" id="{7A42C006-F20C-416C-BEF0-7CAFE8C1D4FA}"/>
              </a:ext>
            </a:extLst>
          </p:cNvPr>
          <p:cNvSpPr/>
          <p:nvPr/>
        </p:nvSpPr>
        <p:spPr>
          <a:xfrm>
            <a:off x="6526392" y="3236621"/>
            <a:ext cx="2193427" cy="3317620"/>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5" name="グループ化 4">
            <a:extLst>
              <a:ext uri="{FF2B5EF4-FFF2-40B4-BE49-F238E27FC236}">
                <a16:creationId xmlns:a16="http://schemas.microsoft.com/office/drawing/2014/main" id="{B071DFC5-41A0-409D-A335-162F07C4BA75}"/>
              </a:ext>
            </a:extLst>
          </p:cNvPr>
          <p:cNvGrpSpPr/>
          <p:nvPr/>
        </p:nvGrpSpPr>
        <p:grpSpPr>
          <a:xfrm>
            <a:off x="205435" y="737656"/>
            <a:ext cx="3378813" cy="2091758"/>
            <a:chOff x="184827" y="961506"/>
            <a:chExt cx="3378813" cy="2091758"/>
          </a:xfrm>
        </p:grpSpPr>
        <p:sp>
          <p:nvSpPr>
            <p:cNvPr id="8" name="四角形: 角を丸くする 7">
              <a:extLst>
                <a:ext uri="{FF2B5EF4-FFF2-40B4-BE49-F238E27FC236}">
                  <a16:creationId xmlns:a16="http://schemas.microsoft.com/office/drawing/2014/main" id="{6F1672A1-0E73-49CD-A287-2E26B14DDB49}"/>
                </a:ext>
              </a:extLst>
            </p:cNvPr>
            <p:cNvSpPr/>
            <p:nvPr/>
          </p:nvSpPr>
          <p:spPr>
            <a:xfrm>
              <a:off x="184827" y="961506"/>
              <a:ext cx="3378813" cy="2091758"/>
            </a:xfrm>
            <a:prstGeom prst="roundRect">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46"/>
            </a:p>
          </p:txBody>
        </p:sp>
        <p:sp>
          <p:nvSpPr>
            <p:cNvPr id="9" name="テキスト ボックス 8">
              <a:extLst>
                <a:ext uri="{FF2B5EF4-FFF2-40B4-BE49-F238E27FC236}">
                  <a16:creationId xmlns:a16="http://schemas.microsoft.com/office/drawing/2014/main" id="{0489FD73-DAB1-476B-9DE3-736F774CF470}"/>
                </a:ext>
              </a:extLst>
            </p:cNvPr>
            <p:cNvSpPr txBox="1"/>
            <p:nvPr/>
          </p:nvSpPr>
          <p:spPr>
            <a:xfrm>
              <a:off x="340048" y="1066424"/>
              <a:ext cx="1326068" cy="369332"/>
            </a:xfrm>
            <a:prstGeom prst="rect">
              <a:avLst/>
            </a:prstGeom>
            <a:noFill/>
          </p:spPr>
          <p:txBody>
            <a:bodyPr wrap="square" rtlCol="0">
              <a:spAutoFit/>
            </a:bodyPr>
            <a:lstStyle/>
            <a:p>
              <a:r>
                <a:rPr kumimoji="1" lang="ja-JP" altLang="en-US" b="1" dirty="0">
                  <a:highlight>
                    <a:srgbClr val="FFFF00"/>
                  </a:highlight>
                  <a:latin typeface="Meiryo UI" panose="020B0604030504040204" pitchFamily="50" charset="-128"/>
                  <a:ea typeface="Meiryo UI" panose="020B0604030504040204" pitchFamily="50" charset="-128"/>
                </a:rPr>
                <a:t>地区概要</a:t>
              </a:r>
            </a:p>
          </p:txBody>
        </p:sp>
        <p:sp>
          <p:nvSpPr>
            <p:cNvPr id="17" name="テキスト ボックス 16">
              <a:extLst>
                <a:ext uri="{FF2B5EF4-FFF2-40B4-BE49-F238E27FC236}">
                  <a16:creationId xmlns:a16="http://schemas.microsoft.com/office/drawing/2014/main" id="{3E4A951F-88FF-477D-8CC7-D631166F7181}"/>
                </a:ext>
              </a:extLst>
            </p:cNvPr>
            <p:cNvSpPr txBox="1"/>
            <p:nvPr/>
          </p:nvSpPr>
          <p:spPr>
            <a:xfrm>
              <a:off x="337293" y="1419284"/>
              <a:ext cx="3226347" cy="1600438"/>
            </a:xfrm>
            <a:prstGeom prst="rect">
              <a:avLst/>
            </a:prstGeom>
            <a:noFill/>
          </p:spPr>
          <p:txBody>
            <a:bodyPr wrap="square" rtlCol="0">
              <a:spAutoFit/>
            </a:bodyPr>
            <a:lstStyle/>
            <a:p>
              <a:r>
                <a:rPr kumimoji="1" lang="ja-JP" altLang="en-US" sz="1400" dirty="0">
                  <a:latin typeface="+mn-ea"/>
                </a:rPr>
                <a:t>地区面積：</a:t>
              </a:r>
              <a:r>
                <a:rPr kumimoji="1" lang="en-US" altLang="ja-JP" sz="1400" dirty="0">
                  <a:latin typeface="+mn-ea"/>
                </a:rPr>
                <a:t>7,200ha</a:t>
              </a:r>
            </a:p>
            <a:p>
              <a:r>
                <a:rPr lang="ja-JP" altLang="en-US" sz="1400" dirty="0">
                  <a:latin typeface="+mn-ea"/>
                </a:rPr>
                <a:t>組合員数：</a:t>
              </a:r>
              <a:r>
                <a:rPr lang="en-US" altLang="ja-JP" sz="1400" dirty="0">
                  <a:latin typeface="+mn-ea"/>
                </a:rPr>
                <a:t>440</a:t>
              </a:r>
              <a:r>
                <a:rPr lang="ja-JP" altLang="en-US" sz="1400" dirty="0">
                  <a:latin typeface="+mn-ea"/>
                </a:rPr>
                <a:t>人</a:t>
              </a:r>
              <a:endParaRPr lang="en-US" altLang="ja-JP" sz="1400" dirty="0">
                <a:latin typeface="+mn-ea"/>
              </a:endParaRPr>
            </a:p>
            <a:p>
              <a:r>
                <a:rPr lang="ja-JP" altLang="en-US" sz="1400" dirty="0">
                  <a:latin typeface="+mn-ea"/>
                </a:rPr>
                <a:t>職員数：</a:t>
              </a:r>
              <a:r>
                <a:rPr lang="en-US" altLang="ja-JP" sz="1400" dirty="0">
                  <a:latin typeface="+mn-ea"/>
                </a:rPr>
                <a:t>20</a:t>
              </a:r>
              <a:r>
                <a:rPr lang="ja-JP" altLang="en-US" sz="1400" dirty="0">
                  <a:latin typeface="+mn-ea"/>
                </a:rPr>
                <a:t>人</a:t>
              </a:r>
              <a:endParaRPr lang="en-US" altLang="ja-JP" sz="1400" dirty="0">
                <a:latin typeface="+mn-ea"/>
              </a:endParaRPr>
            </a:p>
            <a:p>
              <a:r>
                <a:rPr kumimoji="1" lang="ja-JP" altLang="en-US" sz="1400" dirty="0">
                  <a:latin typeface="+mn-ea"/>
                </a:rPr>
                <a:t>農業地域類型：平地農業地域</a:t>
              </a:r>
              <a:endParaRPr kumimoji="1" lang="en-US" altLang="ja-JP" sz="1400" dirty="0">
                <a:latin typeface="+mn-ea"/>
              </a:endParaRPr>
            </a:p>
            <a:p>
              <a:r>
                <a:rPr kumimoji="1" lang="ja-JP" altLang="en-US" sz="1400" dirty="0">
                  <a:latin typeface="+mn-ea"/>
                </a:rPr>
                <a:t>取水形態区分：ポンプ揚水</a:t>
              </a:r>
              <a:endParaRPr kumimoji="1" lang="en-US" altLang="ja-JP" sz="1400" dirty="0">
                <a:latin typeface="+mn-ea"/>
              </a:endParaRPr>
            </a:p>
            <a:p>
              <a:r>
                <a:rPr lang="ja-JP" altLang="en-US" sz="1400" dirty="0">
                  <a:latin typeface="+mn-ea"/>
                </a:rPr>
                <a:t>排水形態区分：自然排水、ポンプ排水</a:t>
              </a:r>
              <a:endParaRPr lang="en-US" altLang="ja-JP" sz="1400" dirty="0">
                <a:latin typeface="+mn-ea"/>
              </a:endParaRPr>
            </a:p>
            <a:p>
              <a:r>
                <a:rPr kumimoji="1" lang="ja-JP" altLang="en-US" sz="1400" dirty="0">
                  <a:latin typeface="+mn-ea"/>
                </a:rPr>
                <a:t>事業関連区分：国営事業関連型</a:t>
              </a:r>
              <a:endParaRPr kumimoji="1" lang="ja-JP" altLang="en-US" sz="1400" dirty="0">
                <a:ea typeface="Meiryo UI" panose="020B0604030504040204" pitchFamily="50" charset="-128"/>
              </a:endParaRPr>
            </a:p>
          </p:txBody>
        </p:sp>
      </p:grpSp>
      <p:sp>
        <p:nvSpPr>
          <p:cNvPr id="7" name="スライド番号プレースホルダー 6">
            <a:extLst>
              <a:ext uri="{FF2B5EF4-FFF2-40B4-BE49-F238E27FC236}">
                <a16:creationId xmlns:a16="http://schemas.microsoft.com/office/drawing/2014/main" id="{1258B940-C3DB-437B-A551-7B1F65CDB641}"/>
              </a:ext>
            </a:extLst>
          </p:cNvPr>
          <p:cNvSpPr>
            <a:spLocks noGrp="1"/>
          </p:cNvSpPr>
          <p:nvPr>
            <p:ph type="sldNum" sz="quarter" idx="12"/>
          </p:nvPr>
        </p:nvSpPr>
        <p:spPr/>
        <p:txBody>
          <a:bodyPr/>
          <a:lstStyle/>
          <a:p>
            <a:fld id="{D0493EAD-98C2-43FC-AC56-FA71A07A685E}" type="slidenum">
              <a:rPr kumimoji="1" lang="ja-JP" altLang="en-US" smtClean="0"/>
              <a:t>42</a:t>
            </a:fld>
            <a:endParaRPr kumimoji="1" lang="ja-JP" altLang="en-US"/>
          </a:p>
        </p:txBody>
      </p:sp>
    </p:spTree>
    <p:extLst>
      <p:ext uri="{BB962C8B-B14F-4D97-AF65-F5344CB8AC3E}">
        <p14:creationId xmlns:p14="http://schemas.microsoft.com/office/powerpoint/2010/main" val="313234525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四角形: 角を丸くする 1">
            <a:extLst>
              <a:ext uri="{FF2B5EF4-FFF2-40B4-BE49-F238E27FC236}">
                <a16:creationId xmlns:a16="http://schemas.microsoft.com/office/drawing/2014/main" id="{3AEC31FC-9E5C-4C5D-A218-D8AA82532499}"/>
              </a:ext>
            </a:extLst>
          </p:cNvPr>
          <p:cNvSpPr/>
          <p:nvPr/>
        </p:nvSpPr>
        <p:spPr>
          <a:xfrm>
            <a:off x="116958" y="170120"/>
            <a:ext cx="8841448" cy="6581553"/>
          </a:xfrm>
          <a:prstGeom prst="roundRect">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46"/>
          </a:p>
        </p:txBody>
      </p:sp>
      <p:sp>
        <p:nvSpPr>
          <p:cNvPr id="3" name="テキスト ボックス 2">
            <a:extLst>
              <a:ext uri="{FF2B5EF4-FFF2-40B4-BE49-F238E27FC236}">
                <a16:creationId xmlns:a16="http://schemas.microsoft.com/office/drawing/2014/main" id="{2F87A286-323C-4201-A289-1A5FD4869441}"/>
              </a:ext>
            </a:extLst>
          </p:cNvPr>
          <p:cNvSpPr txBox="1"/>
          <p:nvPr/>
        </p:nvSpPr>
        <p:spPr>
          <a:xfrm>
            <a:off x="3073456" y="437735"/>
            <a:ext cx="2622278" cy="369332"/>
          </a:xfrm>
          <a:prstGeom prst="rect">
            <a:avLst/>
          </a:prstGeom>
          <a:solidFill>
            <a:schemeClr val="accent2"/>
          </a:solidFill>
        </p:spPr>
        <p:txBody>
          <a:bodyPr wrap="square" rtlCol="0">
            <a:spAutoFit/>
          </a:bodyPr>
          <a:lstStyle/>
          <a:p>
            <a:r>
              <a:rPr kumimoji="1" lang="ja-JP" altLang="en-US" b="1" dirty="0">
                <a:solidFill>
                  <a:schemeClr val="bg1"/>
                </a:solidFill>
                <a:latin typeface="Meiryo UI" panose="020B0604030504040204" pitchFamily="50" charset="-128"/>
                <a:ea typeface="Meiryo UI" panose="020B0604030504040204" pitchFamily="50" charset="-128"/>
              </a:rPr>
              <a:t>　　財 務 分 析 結 果</a:t>
            </a:r>
          </a:p>
        </p:txBody>
      </p:sp>
      <p:sp>
        <p:nvSpPr>
          <p:cNvPr id="6" name="正方形/長方形 5">
            <a:extLst>
              <a:ext uri="{FF2B5EF4-FFF2-40B4-BE49-F238E27FC236}">
                <a16:creationId xmlns:a16="http://schemas.microsoft.com/office/drawing/2014/main" id="{D63D61C3-1355-4E45-8F94-D6190DBE041E}"/>
              </a:ext>
            </a:extLst>
          </p:cNvPr>
          <p:cNvSpPr/>
          <p:nvPr/>
        </p:nvSpPr>
        <p:spPr>
          <a:xfrm>
            <a:off x="337821" y="1073817"/>
            <a:ext cx="8444672" cy="5309146"/>
          </a:xfrm>
          <a:prstGeom prst="rect">
            <a:avLst/>
          </a:prstGeom>
        </p:spPr>
        <p:txBody>
          <a:bodyPr wrap="square">
            <a:spAutoFit/>
          </a:bodyPr>
          <a:lstStyle/>
          <a:p>
            <a:r>
              <a:rPr lang="ja-JP" altLang="en-US" b="1" dirty="0">
                <a:highlight>
                  <a:srgbClr val="FFFF00"/>
                </a:highlight>
                <a:latin typeface="Meiryo UI" panose="020B0604030504040204" pitchFamily="50" charset="-128"/>
                <a:ea typeface="Meiryo UI" panose="020B0604030504040204" pitchFamily="50" charset="-128"/>
              </a:rPr>
              <a:t>１．借入金の翌年度償還分が影響した流動比率</a:t>
            </a:r>
            <a:endParaRPr lang="en-US" altLang="ja-JP" b="1" dirty="0">
              <a:highlight>
                <a:srgbClr val="FFFF00"/>
              </a:highlight>
              <a:latin typeface="Meiryo UI" panose="020B0604030504040204" pitchFamily="50" charset="-128"/>
              <a:ea typeface="Meiryo UI" panose="020B0604030504040204" pitchFamily="50" charset="-128"/>
            </a:endParaRPr>
          </a:p>
          <a:p>
            <a:pPr>
              <a:lnSpc>
                <a:spcPts val="1000"/>
              </a:lnSpc>
            </a:pPr>
            <a:endParaRPr lang="en-US" altLang="ja-JP" sz="1400" dirty="0">
              <a:latin typeface="+mn-ea"/>
            </a:endParaRPr>
          </a:p>
          <a:p>
            <a:r>
              <a:rPr lang="ja-JP" altLang="en-US" sz="1400" dirty="0">
                <a:latin typeface="+mn-ea"/>
              </a:rPr>
              <a:t>　施設の更新を念頭においた事業を行うことで借入金も相当額ある状況であり、翌年度の償還分は流動負債の短期借入金に計上される。これが影響して流動比率は平均的な率よりも大幅に低く現れている。償還の財源は翌年度の特別賦課金であり、納付率は毎年</a:t>
            </a:r>
            <a:r>
              <a:rPr lang="en-US" altLang="ja-JP" sz="1400" dirty="0">
                <a:latin typeface="+mn-ea"/>
              </a:rPr>
              <a:t>100%</a:t>
            </a:r>
            <a:r>
              <a:rPr lang="ja-JP" altLang="en-US" sz="1400" dirty="0" err="1">
                <a:latin typeface="+mn-ea"/>
              </a:rPr>
              <a:t>、</a:t>
            </a:r>
            <a:r>
              <a:rPr lang="ja-JP" altLang="en-US" sz="1400" dirty="0">
                <a:latin typeface="+mn-ea"/>
              </a:rPr>
              <a:t>且つ特別賦課金納入期限と償還はほぼ</a:t>
            </a:r>
            <a:endParaRPr lang="en-US" altLang="ja-JP" sz="1400" dirty="0">
              <a:latin typeface="+mn-ea"/>
            </a:endParaRPr>
          </a:p>
          <a:p>
            <a:r>
              <a:rPr lang="ja-JP" altLang="en-US" sz="1400" dirty="0">
                <a:latin typeface="+mn-ea"/>
              </a:rPr>
              <a:t>同時のため、財務運営には大きな影響は及ぼさないものと判断できる。</a:t>
            </a:r>
            <a:endParaRPr lang="en-US" altLang="ja-JP" sz="1400" dirty="0">
              <a:latin typeface="+mn-ea"/>
            </a:endParaRPr>
          </a:p>
          <a:p>
            <a:r>
              <a:rPr lang="ja-JP" altLang="en-US" sz="1400" dirty="0">
                <a:latin typeface="+mn-ea"/>
              </a:rPr>
              <a:t>　土地改良区としても、賦課金納付状況からみて資金ショートする心配はしておらず、期末日時点での本比率が低くても特に問題視することではないと認識している。</a:t>
            </a:r>
            <a:endParaRPr lang="en-US" altLang="ja-JP" sz="1400" dirty="0">
              <a:latin typeface="+mn-ea"/>
            </a:endParaRPr>
          </a:p>
          <a:p>
            <a:endParaRPr lang="en-US" altLang="ja-JP" b="1" dirty="0">
              <a:highlight>
                <a:srgbClr val="FFFF00"/>
              </a:highlight>
              <a:latin typeface="Meiryo UI" panose="020B0604030504040204" pitchFamily="50" charset="-128"/>
              <a:ea typeface="Meiryo UI" panose="020B0604030504040204" pitchFamily="50" charset="-128"/>
            </a:endParaRPr>
          </a:p>
          <a:p>
            <a:r>
              <a:rPr lang="ja-JP" altLang="en-US" b="1" dirty="0">
                <a:highlight>
                  <a:srgbClr val="FFFF00"/>
                </a:highlight>
                <a:latin typeface="Meiryo UI" panose="020B0604030504040204" pitchFamily="50" charset="-128"/>
                <a:ea typeface="Meiryo UI" panose="020B0604030504040204" pitchFamily="50" charset="-128"/>
              </a:rPr>
              <a:t>２．土地改良施設の更新を念頭においた事業計画</a:t>
            </a:r>
            <a:endParaRPr lang="en-US" altLang="ja-JP" b="1" dirty="0">
              <a:highlight>
                <a:srgbClr val="FFFF00"/>
              </a:highlight>
              <a:latin typeface="Meiryo UI" panose="020B0604030504040204" pitchFamily="50" charset="-128"/>
              <a:ea typeface="Meiryo UI" panose="020B0604030504040204" pitchFamily="50" charset="-128"/>
            </a:endParaRPr>
          </a:p>
          <a:p>
            <a:pPr>
              <a:lnSpc>
                <a:spcPts val="1000"/>
              </a:lnSpc>
            </a:pPr>
            <a:endParaRPr lang="en-US" altLang="ja-JP" sz="1400" b="1" dirty="0">
              <a:highlight>
                <a:srgbClr val="FFFF00"/>
              </a:highlight>
              <a:latin typeface="Meiryo UI" panose="020B0604030504040204" pitchFamily="50" charset="-128"/>
              <a:ea typeface="Meiryo UI" panose="020B0604030504040204" pitchFamily="50" charset="-128"/>
            </a:endParaRPr>
          </a:p>
          <a:p>
            <a:pPr fontAlgn="ctr"/>
            <a:r>
              <a:rPr lang="ja-JP" altLang="en-US" sz="1400" dirty="0">
                <a:latin typeface="+mn-ea"/>
              </a:rPr>
              <a:t>　</a:t>
            </a:r>
            <a:r>
              <a:rPr lang="ja-JP" altLang="ja-JP" sz="1400" dirty="0">
                <a:latin typeface="+mn-ea"/>
              </a:rPr>
              <a:t>安全性分析</a:t>
            </a:r>
            <a:r>
              <a:rPr lang="ja-JP" altLang="en-US" sz="1400" dirty="0">
                <a:latin typeface="+mn-ea"/>
              </a:rPr>
              <a:t>－</a:t>
            </a:r>
            <a:r>
              <a:rPr lang="ja-JP" altLang="ja-JP" sz="1400" dirty="0">
                <a:latin typeface="+mn-ea"/>
              </a:rPr>
              <a:t>５</a:t>
            </a:r>
            <a:r>
              <a:rPr lang="ja-JP" altLang="en-US" sz="1400" dirty="0">
                <a:latin typeface="+mn-ea"/>
              </a:rPr>
              <a:t>「</a:t>
            </a:r>
            <a:r>
              <a:rPr lang="ja-JP" altLang="ja-JP" sz="1400" dirty="0">
                <a:latin typeface="+mn-ea"/>
              </a:rPr>
              <a:t>土地改良施設減価償却率</a:t>
            </a:r>
            <a:r>
              <a:rPr lang="ja-JP" altLang="en-US" sz="1400" dirty="0">
                <a:latin typeface="+mn-ea"/>
              </a:rPr>
              <a:t>」が</a:t>
            </a:r>
            <a:r>
              <a:rPr lang="en-US" altLang="ja-JP" sz="1400" dirty="0">
                <a:latin typeface="+mn-ea"/>
              </a:rPr>
              <a:t>44.2%</a:t>
            </a:r>
            <a:r>
              <a:rPr lang="ja-JP" altLang="en-US" sz="1400" dirty="0">
                <a:latin typeface="+mn-ea"/>
              </a:rPr>
              <a:t>と低い状況である。この指標値は、低ければ</a:t>
            </a:r>
            <a:endParaRPr lang="en-US" altLang="ja-JP" sz="1400" dirty="0">
              <a:latin typeface="+mn-ea"/>
            </a:endParaRPr>
          </a:p>
          <a:p>
            <a:pPr fontAlgn="ctr"/>
            <a:r>
              <a:rPr lang="ja-JP" altLang="en-US" sz="1400" dirty="0">
                <a:latin typeface="+mn-ea"/>
              </a:rPr>
              <a:t>低いほど施設が新しいことを意味している。これは施設の老朽化が進む前に更新を行うことによって、施設の価値を常に高く維持していることの現れである。この方法は土地改良区としての方針であり、</a:t>
            </a:r>
            <a:endParaRPr lang="en-US" altLang="ja-JP" sz="1400" dirty="0">
              <a:latin typeface="+mn-ea"/>
            </a:endParaRPr>
          </a:p>
          <a:p>
            <a:pPr fontAlgn="ctr"/>
            <a:r>
              <a:rPr lang="ja-JP" altLang="en-US" sz="1400" dirty="0">
                <a:latin typeface="+mn-ea"/>
              </a:rPr>
              <a:t>近年は常に施設の更新を念頭において事業を行うことで、組合員が安心して農業を行える基盤を整えている。また、土地改良区としても、常に施設の更新を行っているので本比率はこの水準を維持していくとの認識を持っている。</a:t>
            </a:r>
            <a:endParaRPr lang="en-US" altLang="ja-JP" sz="1400" dirty="0">
              <a:latin typeface="+mn-ea"/>
            </a:endParaRPr>
          </a:p>
          <a:p>
            <a:endParaRPr lang="en-US" altLang="ja-JP" sz="1400" dirty="0">
              <a:highlight>
                <a:srgbClr val="FFFF00"/>
              </a:highlight>
              <a:latin typeface="+mn-ea"/>
            </a:endParaRPr>
          </a:p>
          <a:p>
            <a:r>
              <a:rPr lang="ja-JP" altLang="en-US" b="1" dirty="0">
                <a:highlight>
                  <a:srgbClr val="FFFF00"/>
                </a:highlight>
                <a:latin typeface="Meiryo UI" panose="020B0604030504040204" pitchFamily="50" charset="-128"/>
                <a:ea typeface="Meiryo UI" panose="020B0604030504040204" pitchFamily="50" charset="-128"/>
              </a:rPr>
              <a:t>３．賦課金納付率と不納欠損比率</a:t>
            </a:r>
            <a:endParaRPr lang="en-US" altLang="ja-JP" b="1" dirty="0">
              <a:highlight>
                <a:srgbClr val="FFFF00"/>
              </a:highlight>
              <a:latin typeface="Meiryo UI" panose="020B0604030504040204" pitchFamily="50" charset="-128"/>
              <a:ea typeface="Meiryo UI" panose="020B0604030504040204" pitchFamily="50" charset="-128"/>
            </a:endParaRPr>
          </a:p>
          <a:p>
            <a:pPr>
              <a:lnSpc>
                <a:spcPts val="1000"/>
              </a:lnSpc>
            </a:pPr>
            <a:endParaRPr lang="en-US" altLang="ja-JP" b="1" dirty="0">
              <a:highlight>
                <a:srgbClr val="FFFF00"/>
              </a:highlight>
              <a:latin typeface="Meiryo UI" panose="020B0604030504040204" pitchFamily="50" charset="-128"/>
              <a:ea typeface="Meiryo UI" panose="020B0604030504040204" pitchFamily="50" charset="-128"/>
            </a:endParaRPr>
          </a:p>
          <a:p>
            <a:r>
              <a:rPr lang="ja-JP" altLang="en-US" sz="1400" dirty="0">
                <a:latin typeface="+mn-ea"/>
              </a:rPr>
              <a:t>　収支－３「賦課金収入比率」が経常収入の</a:t>
            </a:r>
            <a:r>
              <a:rPr lang="en-US" altLang="ja-JP" sz="1400" dirty="0">
                <a:latin typeface="+mn-ea"/>
              </a:rPr>
              <a:t>5</a:t>
            </a:r>
            <a:r>
              <a:rPr lang="ja-JP" altLang="en-US" sz="1400" dirty="0">
                <a:latin typeface="+mn-ea"/>
              </a:rPr>
              <a:t>割弱を占めており、財務運営上、賦課金収入に支えられている。更に収支－１「賦課金納付率」は</a:t>
            </a:r>
            <a:r>
              <a:rPr lang="en-US" altLang="ja-JP" sz="1400" dirty="0">
                <a:latin typeface="+mn-ea"/>
              </a:rPr>
              <a:t>100%</a:t>
            </a:r>
            <a:r>
              <a:rPr lang="ja-JP" altLang="en-US" sz="1400" dirty="0" err="1">
                <a:latin typeface="+mn-ea"/>
              </a:rPr>
              <a:t>を維</a:t>
            </a:r>
            <a:r>
              <a:rPr lang="ja-JP" altLang="en-US" sz="1400" dirty="0">
                <a:latin typeface="+mn-ea"/>
              </a:rPr>
              <a:t>持しており、これにより収支－２「不納欠損比率」も０％である。これらは良好な財務状態を保つことができている大きな理由である。</a:t>
            </a:r>
            <a:endParaRPr lang="en-US" altLang="ja-JP" sz="1400" dirty="0">
              <a:latin typeface="Meiryo UI" panose="020B0604030504040204" pitchFamily="50" charset="-128"/>
              <a:ea typeface="Meiryo UI" panose="020B0604030504040204" pitchFamily="50" charset="-128"/>
            </a:endParaRPr>
          </a:p>
          <a:p>
            <a:endParaRPr lang="en-US" altLang="ja-JP" b="1" dirty="0">
              <a:highlight>
                <a:srgbClr val="FFFF00"/>
              </a:highlight>
              <a:latin typeface="+mn-ea"/>
            </a:endParaRPr>
          </a:p>
        </p:txBody>
      </p:sp>
      <p:sp>
        <p:nvSpPr>
          <p:cNvPr id="7" name="スライド番号プレースホルダー 6">
            <a:extLst>
              <a:ext uri="{FF2B5EF4-FFF2-40B4-BE49-F238E27FC236}">
                <a16:creationId xmlns:a16="http://schemas.microsoft.com/office/drawing/2014/main" id="{F2F9954E-C95C-43EA-A75C-D3D1485B8CB9}"/>
              </a:ext>
            </a:extLst>
          </p:cNvPr>
          <p:cNvSpPr>
            <a:spLocks noGrp="1"/>
          </p:cNvSpPr>
          <p:nvPr>
            <p:ph type="sldNum" sz="quarter" idx="12"/>
          </p:nvPr>
        </p:nvSpPr>
        <p:spPr/>
        <p:txBody>
          <a:bodyPr/>
          <a:lstStyle/>
          <a:p>
            <a:fld id="{D0493EAD-98C2-43FC-AC56-FA71A07A685E}" type="slidenum">
              <a:rPr kumimoji="1" lang="ja-JP" altLang="en-US" smtClean="0"/>
              <a:t>43</a:t>
            </a:fld>
            <a:endParaRPr kumimoji="1" lang="ja-JP" altLang="en-US"/>
          </a:p>
        </p:txBody>
      </p:sp>
    </p:spTree>
    <p:extLst>
      <p:ext uri="{BB962C8B-B14F-4D97-AF65-F5344CB8AC3E}">
        <p14:creationId xmlns:p14="http://schemas.microsoft.com/office/powerpoint/2010/main" val="1761741845"/>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3" name="テキスト ボックス 12">
            <a:extLst>
              <a:ext uri="{FF2B5EF4-FFF2-40B4-BE49-F238E27FC236}">
                <a16:creationId xmlns:a16="http://schemas.microsoft.com/office/drawing/2014/main" id="{F075AC89-5EA3-4EEF-A25A-706E7D5C368A}"/>
              </a:ext>
            </a:extLst>
          </p:cNvPr>
          <p:cNvSpPr txBox="1"/>
          <p:nvPr/>
        </p:nvSpPr>
        <p:spPr>
          <a:xfrm>
            <a:off x="284030" y="2963984"/>
            <a:ext cx="3180406" cy="369332"/>
          </a:xfrm>
          <a:prstGeom prst="rect">
            <a:avLst/>
          </a:prstGeom>
          <a:noFill/>
        </p:spPr>
        <p:txBody>
          <a:bodyPr wrap="square" rtlCol="0">
            <a:spAutoFit/>
          </a:bodyPr>
          <a:lstStyle/>
          <a:p>
            <a:r>
              <a:rPr kumimoji="1" lang="ja-JP" altLang="en-US" b="1" dirty="0">
                <a:highlight>
                  <a:srgbClr val="FFFF00"/>
                </a:highlight>
                <a:latin typeface="Meiryo UI" panose="020B0604030504040204" pitchFamily="50" charset="-128"/>
                <a:ea typeface="Meiryo UI" panose="020B0604030504040204" pitchFamily="50" charset="-128"/>
              </a:rPr>
              <a:t>指標結果</a:t>
            </a:r>
            <a:r>
              <a:rPr kumimoji="1" lang="ja-JP" altLang="en-US" sz="1400" dirty="0">
                <a:highlight>
                  <a:srgbClr val="FFFF00"/>
                </a:highlight>
                <a:latin typeface="Meiryo UI" panose="020B0604030504040204" pitchFamily="50" charset="-128"/>
                <a:ea typeface="Meiryo UI" panose="020B0604030504040204" pitchFamily="50" charset="-128"/>
              </a:rPr>
              <a:t>（</a:t>
            </a:r>
            <a:r>
              <a:rPr kumimoji="1" lang="en-US" altLang="ja-JP" sz="1400" dirty="0">
                <a:highlight>
                  <a:srgbClr val="FFFF00"/>
                </a:highlight>
                <a:latin typeface="Meiryo UI" panose="020B0604030504040204" pitchFamily="50" charset="-128"/>
                <a:ea typeface="Meiryo UI" panose="020B0604030504040204" pitchFamily="50" charset="-128"/>
              </a:rPr>
              <a:t>19</a:t>
            </a:r>
            <a:r>
              <a:rPr kumimoji="1" lang="ja-JP" altLang="en-US" sz="1400" dirty="0">
                <a:highlight>
                  <a:srgbClr val="FFFF00"/>
                </a:highlight>
                <a:latin typeface="Meiryo UI" panose="020B0604030504040204" pitchFamily="50" charset="-128"/>
                <a:ea typeface="Meiryo UI" panose="020B0604030504040204" pitchFamily="50" charset="-128"/>
              </a:rPr>
              <a:t>指標より</a:t>
            </a:r>
            <a:r>
              <a:rPr lang="ja-JP" altLang="en-US" sz="1400" dirty="0">
                <a:highlight>
                  <a:srgbClr val="FFFF00"/>
                </a:highlight>
                <a:latin typeface="Meiryo UI" panose="020B0604030504040204" pitchFamily="50" charset="-128"/>
                <a:ea typeface="Meiryo UI" panose="020B0604030504040204" pitchFamily="50" charset="-128"/>
              </a:rPr>
              <a:t>抜粋</a:t>
            </a:r>
            <a:r>
              <a:rPr kumimoji="1" lang="ja-JP" altLang="en-US" sz="1400" dirty="0">
                <a:highlight>
                  <a:srgbClr val="FFFF00"/>
                </a:highlight>
                <a:latin typeface="Meiryo UI" panose="020B0604030504040204" pitchFamily="50" charset="-128"/>
                <a:ea typeface="Meiryo UI" panose="020B0604030504040204" pitchFamily="50" charset="-128"/>
              </a:rPr>
              <a:t>）</a:t>
            </a:r>
          </a:p>
        </p:txBody>
      </p:sp>
      <p:grpSp>
        <p:nvGrpSpPr>
          <p:cNvPr id="14" name="グループ化 13">
            <a:extLst>
              <a:ext uri="{FF2B5EF4-FFF2-40B4-BE49-F238E27FC236}">
                <a16:creationId xmlns:a16="http://schemas.microsoft.com/office/drawing/2014/main" id="{FACBC009-566C-4C09-A587-9F8D7098AC30}"/>
              </a:ext>
            </a:extLst>
          </p:cNvPr>
          <p:cNvGrpSpPr/>
          <p:nvPr/>
        </p:nvGrpSpPr>
        <p:grpSpPr>
          <a:xfrm>
            <a:off x="268448" y="332949"/>
            <a:ext cx="8598715" cy="497221"/>
            <a:chOff x="322393" y="173898"/>
            <a:chExt cx="8598715" cy="497221"/>
          </a:xfrm>
        </p:grpSpPr>
        <p:cxnSp>
          <p:nvCxnSpPr>
            <p:cNvPr id="15" name="直線コネクタ 14">
              <a:extLst>
                <a:ext uri="{FF2B5EF4-FFF2-40B4-BE49-F238E27FC236}">
                  <a16:creationId xmlns:a16="http://schemas.microsoft.com/office/drawing/2014/main" id="{67409C3F-7E7A-4566-9B6E-B1518A0107C5}"/>
                </a:ext>
              </a:extLst>
            </p:cNvPr>
            <p:cNvCxnSpPr>
              <a:cxnSpLocks/>
            </p:cNvCxnSpPr>
            <p:nvPr/>
          </p:nvCxnSpPr>
          <p:spPr>
            <a:xfrm>
              <a:off x="322393" y="671119"/>
              <a:ext cx="8598715" cy="0"/>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16" name="テキスト ボックス 15">
              <a:extLst>
                <a:ext uri="{FF2B5EF4-FFF2-40B4-BE49-F238E27FC236}">
                  <a16:creationId xmlns:a16="http://schemas.microsoft.com/office/drawing/2014/main" id="{F6DEBCEC-1A70-4BCF-90DC-8E7F84B2AFCD}"/>
                </a:ext>
              </a:extLst>
            </p:cNvPr>
            <p:cNvSpPr txBox="1"/>
            <p:nvPr/>
          </p:nvSpPr>
          <p:spPr>
            <a:xfrm>
              <a:off x="322393" y="173898"/>
              <a:ext cx="8203555" cy="461665"/>
            </a:xfrm>
            <a:prstGeom prst="rect">
              <a:avLst/>
            </a:prstGeom>
            <a:noFill/>
          </p:spPr>
          <p:txBody>
            <a:bodyPr wrap="square" rtlCol="0">
              <a:spAutoFit/>
            </a:bodyPr>
            <a:lstStyle/>
            <a:p>
              <a:r>
                <a:rPr kumimoji="1" lang="en-US" altLang="ja-JP" sz="2400" dirty="0">
                  <a:latin typeface="Meiryo UI" panose="020B0604030504040204" pitchFamily="50" charset="-128"/>
                  <a:ea typeface="Meiryo UI" panose="020B0604030504040204" pitchFamily="50" charset="-128"/>
                </a:rPr>
                <a:t>【 </a:t>
              </a:r>
              <a:r>
                <a:rPr kumimoji="1" lang="ja-JP" altLang="en-US" sz="2400" dirty="0">
                  <a:latin typeface="Meiryo UI" panose="020B0604030504040204" pitchFamily="50" charset="-128"/>
                  <a:ea typeface="Meiryo UI" panose="020B0604030504040204" pitchFamily="50" charset="-128"/>
                </a:rPr>
                <a:t>事例８／畑地</a:t>
              </a:r>
              <a:r>
                <a:rPr lang="ja-JP" altLang="en-US" sz="2400" dirty="0">
                  <a:latin typeface="Meiryo UI" panose="020B0604030504040204" pitchFamily="50" charset="-128"/>
                  <a:ea typeface="Meiryo UI" panose="020B0604030504040204" pitchFamily="50" charset="-128"/>
                </a:rPr>
                <a:t>北海道</a:t>
              </a:r>
              <a:r>
                <a:rPr kumimoji="1" lang="ja-JP" altLang="en-US" sz="2400" dirty="0">
                  <a:latin typeface="Meiryo UI" panose="020B0604030504040204" pitchFamily="50" charset="-128"/>
                  <a:ea typeface="Meiryo UI" panose="020B0604030504040204" pitchFamily="50" charset="-128"/>
                </a:rPr>
                <a:t>地区 </a:t>
              </a:r>
              <a:r>
                <a:rPr kumimoji="1" lang="en-US" altLang="ja-JP" sz="2400" dirty="0">
                  <a:latin typeface="Meiryo UI" panose="020B0604030504040204" pitchFamily="50" charset="-128"/>
                  <a:ea typeface="Meiryo UI" panose="020B0604030504040204" pitchFamily="50" charset="-128"/>
                </a:rPr>
                <a:t>】</a:t>
              </a:r>
            </a:p>
          </p:txBody>
        </p:sp>
      </p:grpSp>
      <p:grpSp>
        <p:nvGrpSpPr>
          <p:cNvPr id="7" name="グループ化 6">
            <a:extLst>
              <a:ext uri="{FF2B5EF4-FFF2-40B4-BE49-F238E27FC236}">
                <a16:creationId xmlns:a16="http://schemas.microsoft.com/office/drawing/2014/main" id="{47F693E4-857D-4688-96D2-1F3A1332CD0D}"/>
              </a:ext>
            </a:extLst>
          </p:cNvPr>
          <p:cNvGrpSpPr/>
          <p:nvPr/>
        </p:nvGrpSpPr>
        <p:grpSpPr>
          <a:xfrm>
            <a:off x="3689401" y="888058"/>
            <a:ext cx="5243067" cy="2041873"/>
            <a:chOff x="3716106" y="965122"/>
            <a:chExt cx="5243067" cy="2041873"/>
          </a:xfrm>
        </p:grpSpPr>
        <p:sp>
          <p:nvSpPr>
            <p:cNvPr id="10" name="四角形: 角を丸くする 9">
              <a:extLst>
                <a:ext uri="{FF2B5EF4-FFF2-40B4-BE49-F238E27FC236}">
                  <a16:creationId xmlns:a16="http://schemas.microsoft.com/office/drawing/2014/main" id="{964416B0-A149-4356-8215-DCBB5984B003}"/>
                </a:ext>
              </a:extLst>
            </p:cNvPr>
            <p:cNvSpPr/>
            <p:nvPr/>
          </p:nvSpPr>
          <p:spPr>
            <a:xfrm>
              <a:off x="3716106" y="965122"/>
              <a:ext cx="5243067" cy="2041873"/>
            </a:xfrm>
            <a:prstGeom prst="roundRect">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46"/>
            </a:p>
          </p:txBody>
        </p:sp>
        <p:sp>
          <p:nvSpPr>
            <p:cNvPr id="11" name="テキスト ボックス 10">
              <a:extLst>
                <a:ext uri="{FF2B5EF4-FFF2-40B4-BE49-F238E27FC236}">
                  <a16:creationId xmlns:a16="http://schemas.microsoft.com/office/drawing/2014/main" id="{0BAF40E6-237D-445D-8A6D-569808291B13}"/>
                </a:ext>
              </a:extLst>
            </p:cNvPr>
            <p:cNvSpPr txBox="1"/>
            <p:nvPr/>
          </p:nvSpPr>
          <p:spPr>
            <a:xfrm>
              <a:off x="4071858" y="1002187"/>
              <a:ext cx="1372011" cy="369332"/>
            </a:xfrm>
            <a:prstGeom prst="rect">
              <a:avLst/>
            </a:prstGeom>
            <a:noFill/>
          </p:spPr>
          <p:txBody>
            <a:bodyPr wrap="square" rtlCol="0">
              <a:spAutoFit/>
            </a:bodyPr>
            <a:lstStyle/>
            <a:p>
              <a:r>
                <a:rPr kumimoji="1" lang="ja-JP" altLang="en-US" b="1" dirty="0">
                  <a:highlight>
                    <a:srgbClr val="FFFF00"/>
                  </a:highlight>
                  <a:latin typeface="Meiryo UI" panose="020B0604030504040204" pitchFamily="50" charset="-128"/>
                  <a:ea typeface="Meiryo UI" panose="020B0604030504040204" pitchFamily="50" charset="-128"/>
                </a:rPr>
                <a:t>地区の特徴</a:t>
              </a:r>
            </a:p>
          </p:txBody>
        </p:sp>
        <p:sp>
          <p:nvSpPr>
            <p:cNvPr id="3" name="テキスト ボックス 2">
              <a:extLst>
                <a:ext uri="{FF2B5EF4-FFF2-40B4-BE49-F238E27FC236}">
                  <a16:creationId xmlns:a16="http://schemas.microsoft.com/office/drawing/2014/main" id="{CDB532D2-E9E0-41E2-B7DE-95528EEE04FA}"/>
                </a:ext>
              </a:extLst>
            </p:cNvPr>
            <p:cNvSpPr txBox="1"/>
            <p:nvPr/>
          </p:nvSpPr>
          <p:spPr>
            <a:xfrm>
              <a:off x="3716106" y="1387158"/>
              <a:ext cx="5243067" cy="1426031"/>
            </a:xfrm>
            <a:prstGeom prst="rect">
              <a:avLst/>
            </a:prstGeom>
            <a:noFill/>
          </p:spPr>
          <p:txBody>
            <a:bodyPr wrap="square" rtlCol="0">
              <a:spAutoFit/>
            </a:bodyPr>
            <a:lstStyle/>
            <a:p>
              <a:r>
                <a:rPr lang="ja-JP" altLang="en-US" sz="1400" dirty="0">
                  <a:latin typeface="+mn-ea"/>
                </a:rPr>
                <a:t>１．地域は大きく水田地域と畑地域に分かれ、それぞれに賦</a:t>
              </a:r>
              <a:endParaRPr lang="en-US" altLang="ja-JP" sz="1400" dirty="0">
                <a:latin typeface="+mn-ea"/>
              </a:endParaRPr>
            </a:p>
            <a:p>
              <a:r>
                <a:rPr lang="ja-JP" altLang="en-US" sz="1400" dirty="0">
                  <a:latin typeface="+mn-ea"/>
                </a:rPr>
                <a:t>　　課体系を設定している。</a:t>
              </a:r>
              <a:endParaRPr lang="en-US" altLang="ja-JP" sz="1400" dirty="0">
                <a:latin typeface="+mn-ea"/>
              </a:endParaRPr>
            </a:p>
            <a:p>
              <a:pPr>
                <a:lnSpc>
                  <a:spcPts val="1000"/>
                </a:lnSpc>
              </a:pPr>
              <a:endParaRPr lang="en-US" altLang="ja-JP" sz="1400" dirty="0">
                <a:latin typeface="+mn-ea"/>
              </a:endParaRPr>
            </a:p>
            <a:p>
              <a:r>
                <a:rPr lang="ja-JP" altLang="en-US" sz="1400" dirty="0">
                  <a:latin typeface="+mn-ea"/>
                </a:rPr>
                <a:t>２．事業に対する償還金を特別賦課金とすることはせず、経常</a:t>
              </a:r>
              <a:endParaRPr lang="en-US" altLang="ja-JP" sz="1400" dirty="0">
                <a:latin typeface="+mn-ea"/>
              </a:endParaRPr>
            </a:p>
            <a:p>
              <a:r>
                <a:rPr lang="ja-JP" altLang="en-US" sz="1400" dirty="0">
                  <a:latin typeface="+mn-ea"/>
                </a:rPr>
                <a:t>　　賦課金をその原資とする考え方をとっている。</a:t>
              </a:r>
              <a:endParaRPr lang="en-US" altLang="ja-JP" sz="1400" dirty="0">
                <a:latin typeface="+mn-ea"/>
              </a:endParaRPr>
            </a:p>
            <a:p>
              <a:pPr>
                <a:lnSpc>
                  <a:spcPts val="1000"/>
                </a:lnSpc>
              </a:pPr>
              <a:endParaRPr lang="en-US" altLang="ja-JP" sz="1400" dirty="0">
                <a:latin typeface="+mn-ea"/>
              </a:endParaRPr>
            </a:p>
            <a:p>
              <a:r>
                <a:rPr lang="ja-JP" altLang="en-US" sz="1400" dirty="0">
                  <a:latin typeface="+mn-ea"/>
                </a:rPr>
                <a:t>３．市町村と連携し、土地改良区運営の安定化を図っている。</a:t>
              </a:r>
              <a:endParaRPr kumimoji="1" lang="ja-JP" altLang="en-US" sz="1400" dirty="0">
                <a:latin typeface="+mn-ea"/>
              </a:endParaRPr>
            </a:p>
          </p:txBody>
        </p:sp>
      </p:grpSp>
      <p:graphicFrame>
        <p:nvGraphicFramePr>
          <p:cNvPr id="2" name="表 1">
            <a:extLst>
              <a:ext uri="{FF2B5EF4-FFF2-40B4-BE49-F238E27FC236}">
                <a16:creationId xmlns:a16="http://schemas.microsoft.com/office/drawing/2014/main" id="{3406ACEA-1CD4-4083-94D3-FC86D641128B}"/>
              </a:ext>
            </a:extLst>
          </p:cNvPr>
          <p:cNvGraphicFramePr>
            <a:graphicFrameLocks noGrp="1"/>
          </p:cNvGraphicFramePr>
          <p:nvPr>
            <p:extLst>
              <p:ext uri="{D42A27DB-BD31-4B8C-83A1-F6EECF244321}">
                <p14:modId xmlns:p14="http://schemas.microsoft.com/office/powerpoint/2010/main" val="1876297542"/>
              </p:ext>
            </p:extLst>
          </p:nvPr>
        </p:nvGraphicFramePr>
        <p:xfrm>
          <a:off x="325221" y="3315265"/>
          <a:ext cx="8448908" cy="2607363"/>
        </p:xfrm>
        <a:graphic>
          <a:graphicData uri="http://schemas.openxmlformats.org/drawingml/2006/table">
            <a:tbl>
              <a:tblPr firstRow="1" bandRow="1">
                <a:tableStyleId>{5C22544A-7EE6-4342-B048-85BDC9FD1C3A}</a:tableStyleId>
              </a:tblPr>
              <a:tblGrid>
                <a:gridCol w="1365356">
                  <a:extLst>
                    <a:ext uri="{9D8B030D-6E8A-4147-A177-3AD203B41FA5}">
                      <a16:colId xmlns:a16="http://schemas.microsoft.com/office/drawing/2014/main" val="3809695371"/>
                    </a:ext>
                  </a:extLst>
                </a:gridCol>
                <a:gridCol w="2360428">
                  <a:extLst>
                    <a:ext uri="{9D8B030D-6E8A-4147-A177-3AD203B41FA5}">
                      <a16:colId xmlns:a16="http://schemas.microsoft.com/office/drawing/2014/main" val="2318094988"/>
                    </a:ext>
                  </a:extLst>
                </a:gridCol>
                <a:gridCol w="2448783">
                  <a:extLst>
                    <a:ext uri="{9D8B030D-6E8A-4147-A177-3AD203B41FA5}">
                      <a16:colId xmlns:a16="http://schemas.microsoft.com/office/drawing/2014/main" val="1571624126"/>
                    </a:ext>
                  </a:extLst>
                </a:gridCol>
                <a:gridCol w="2274341">
                  <a:extLst>
                    <a:ext uri="{9D8B030D-6E8A-4147-A177-3AD203B41FA5}">
                      <a16:colId xmlns:a16="http://schemas.microsoft.com/office/drawing/2014/main" val="3804715822"/>
                    </a:ext>
                  </a:extLst>
                </a:gridCol>
              </a:tblGrid>
              <a:tr h="333946">
                <a:tc>
                  <a:txBody>
                    <a:bodyPr/>
                    <a:lstStyle/>
                    <a:p>
                      <a:pPr algn="ctr"/>
                      <a:r>
                        <a:rPr kumimoji="1" lang="ja-JP" altLang="en-US" dirty="0"/>
                        <a:t>整理番号</a:t>
                      </a:r>
                    </a:p>
                  </a:txBody>
                  <a:tcPr anchor="ctr"/>
                </a:tc>
                <a:tc>
                  <a:txBody>
                    <a:bodyPr/>
                    <a:lstStyle/>
                    <a:p>
                      <a:pPr algn="ctr"/>
                      <a:r>
                        <a:rPr kumimoji="1" lang="ja-JP" altLang="en-US" dirty="0"/>
                        <a:t>指標名</a:t>
                      </a:r>
                    </a:p>
                  </a:txBody>
                  <a:tcPr anchor="ctr"/>
                </a:tc>
                <a:tc>
                  <a:txBody>
                    <a:bodyPr/>
                    <a:lstStyle/>
                    <a:p>
                      <a:pPr algn="ctr"/>
                      <a:r>
                        <a:rPr kumimoji="1" lang="ja-JP" altLang="en-US" dirty="0"/>
                        <a:t>参考値</a:t>
                      </a:r>
                      <a:r>
                        <a:rPr kumimoji="1" lang="en-US" altLang="ja-JP" dirty="0"/>
                        <a:t>(R4</a:t>
                      </a:r>
                      <a:r>
                        <a:rPr kumimoji="1" lang="ja-JP" altLang="en-US" dirty="0"/>
                        <a:t>畑地大北海道平均</a:t>
                      </a:r>
                      <a:r>
                        <a:rPr kumimoji="1" lang="en-US" altLang="ja-JP" dirty="0"/>
                        <a:t>)</a:t>
                      </a:r>
                      <a:endParaRPr kumimoji="1" lang="ja-JP" altLang="en-US" dirty="0"/>
                    </a:p>
                  </a:txBody>
                  <a:tcPr anchor="ctr"/>
                </a:tc>
                <a:tc>
                  <a:txBody>
                    <a:bodyPr/>
                    <a:lstStyle/>
                    <a:p>
                      <a:pPr algn="ctr"/>
                      <a:r>
                        <a:rPr kumimoji="1" lang="ja-JP" altLang="en-US" dirty="0"/>
                        <a:t>事例地区指標値（</a:t>
                      </a:r>
                      <a:r>
                        <a:rPr kumimoji="1" lang="en-US" altLang="ja-JP" dirty="0"/>
                        <a:t>R4</a:t>
                      </a:r>
                      <a:r>
                        <a:rPr kumimoji="1" lang="ja-JP" altLang="en-US" dirty="0"/>
                        <a:t>）</a:t>
                      </a:r>
                    </a:p>
                  </a:txBody>
                  <a:tcPr anchor="ctr"/>
                </a:tc>
                <a:extLst>
                  <a:ext uri="{0D108BD9-81ED-4DB2-BD59-A6C34878D82A}">
                    <a16:rowId xmlns:a16="http://schemas.microsoft.com/office/drawing/2014/main" val="1547306582"/>
                  </a:ext>
                </a:extLst>
              </a:tr>
              <a:tr h="368060">
                <a:tc>
                  <a:txBody>
                    <a:bodyPr/>
                    <a:lstStyle/>
                    <a:p>
                      <a:r>
                        <a:rPr kumimoji="1" lang="ja-JP" altLang="en-US" dirty="0"/>
                        <a:t>安全性－１</a:t>
                      </a:r>
                    </a:p>
                  </a:txBody>
                  <a:tcPr anchor="ctr"/>
                </a:tc>
                <a:tc>
                  <a:txBody>
                    <a:bodyPr/>
                    <a:lstStyle/>
                    <a:p>
                      <a:pPr algn="l"/>
                      <a:r>
                        <a:rPr kumimoji="1" lang="ja-JP" altLang="en-US" dirty="0"/>
                        <a:t>流動比率</a:t>
                      </a:r>
                    </a:p>
                  </a:txBody>
                  <a:tcPr anchor="ctr"/>
                </a:tc>
                <a:tc>
                  <a:txBody>
                    <a:bodyPr/>
                    <a:lstStyle/>
                    <a:p>
                      <a:pPr algn="ctr"/>
                      <a:r>
                        <a:rPr kumimoji="1" lang="en-US" altLang="ja-JP" dirty="0"/>
                        <a:t>459.7%</a:t>
                      </a:r>
                      <a:endParaRPr kumimoji="1" lang="ja-JP" altLang="en-US" dirty="0"/>
                    </a:p>
                  </a:txBody>
                  <a:tcPr anchor="ctr"/>
                </a:tc>
                <a:tc>
                  <a:txBody>
                    <a:bodyPr/>
                    <a:lstStyle/>
                    <a:p>
                      <a:pPr algn="ctr"/>
                      <a:r>
                        <a:rPr kumimoji="1" lang="en-US" altLang="ja-JP" dirty="0"/>
                        <a:t>634.7%</a:t>
                      </a:r>
                      <a:endParaRPr kumimoji="1" lang="ja-JP" altLang="en-US" dirty="0"/>
                    </a:p>
                  </a:txBody>
                  <a:tcPr anchor="ctr"/>
                </a:tc>
                <a:extLst>
                  <a:ext uri="{0D108BD9-81ED-4DB2-BD59-A6C34878D82A}">
                    <a16:rowId xmlns:a16="http://schemas.microsoft.com/office/drawing/2014/main" val="3661887876"/>
                  </a:ext>
                </a:extLst>
              </a:tr>
              <a:tr h="345004">
                <a:tc>
                  <a:txBody>
                    <a:bodyPr/>
                    <a:lstStyle/>
                    <a:p>
                      <a:r>
                        <a:rPr kumimoji="1" lang="ja-JP" altLang="en-US" dirty="0"/>
                        <a:t>安全性－５</a:t>
                      </a:r>
                    </a:p>
                  </a:txBody>
                  <a:tcPr anchor="ctr"/>
                </a:tc>
                <a:tc>
                  <a:txBody>
                    <a:bodyPr/>
                    <a:lstStyle/>
                    <a:p>
                      <a:pPr algn="l"/>
                      <a:r>
                        <a:rPr kumimoji="1" lang="ja-JP" altLang="en-US" dirty="0"/>
                        <a:t>土地改良施設減価償却率</a:t>
                      </a:r>
                    </a:p>
                  </a:txBody>
                  <a:tcPr anchor="ctr"/>
                </a:tc>
                <a:tc>
                  <a:txBody>
                    <a:bodyPr/>
                    <a:lstStyle/>
                    <a:p>
                      <a:pPr algn="ctr"/>
                      <a:r>
                        <a:rPr kumimoji="1" lang="en-US" altLang="ja-JP" dirty="0"/>
                        <a:t>70.6%</a:t>
                      </a:r>
                      <a:endParaRPr kumimoji="1" lang="ja-JP" altLang="en-US" dirty="0"/>
                    </a:p>
                  </a:txBody>
                  <a:tcPr anchor="ctr"/>
                </a:tc>
                <a:tc>
                  <a:txBody>
                    <a:bodyPr/>
                    <a:lstStyle/>
                    <a:p>
                      <a:pPr algn="ctr"/>
                      <a:r>
                        <a:rPr kumimoji="1" lang="en-US" altLang="ja-JP" dirty="0"/>
                        <a:t>68.2%</a:t>
                      </a:r>
                      <a:endParaRPr kumimoji="1" lang="ja-JP" altLang="en-US" dirty="0"/>
                    </a:p>
                  </a:txBody>
                  <a:tcPr anchor="ctr"/>
                </a:tc>
                <a:extLst>
                  <a:ext uri="{0D108BD9-81ED-4DB2-BD59-A6C34878D82A}">
                    <a16:rowId xmlns:a16="http://schemas.microsoft.com/office/drawing/2014/main" val="3831553135"/>
                  </a:ext>
                </a:extLst>
              </a:tr>
              <a:tr h="419450">
                <a:tc>
                  <a:txBody>
                    <a:bodyPr/>
                    <a:lstStyle/>
                    <a:p>
                      <a:r>
                        <a:rPr kumimoji="1" lang="ja-JP" altLang="en-US" dirty="0"/>
                        <a:t>安全性－９</a:t>
                      </a:r>
                    </a:p>
                  </a:txBody>
                  <a:tcPr anchor="ctr"/>
                </a:tc>
                <a:tc>
                  <a:txBody>
                    <a:bodyPr/>
                    <a:lstStyle/>
                    <a:p>
                      <a:pPr algn="l"/>
                      <a:r>
                        <a:rPr kumimoji="1" lang="ja-JP" altLang="en-US" dirty="0"/>
                        <a:t>現金預金積立金保有比率</a:t>
                      </a:r>
                    </a:p>
                  </a:txBody>
                  <a:tcPr anchor="ctr"/>
                </a:tc>
                <a:tc>
                  <a:txBody>
                    <a:bodyPr/>
                    <a:lstStyle/>
                    <a:p>
                      <a:pPr algn="ctr"/>
                      <a:r>
                        <a:rPr kumimoji="1" lang="en-US" altLang="ja-JP" dirty="0"/>
                        <a:t>10.8%</a:t>
                      </a:r>
                      <a:endParaRPr kumimoji="1" lang="ja-JP" altLang="en-US" dirty="0"/>
                    </a:p>
                  </a:txBody>
                  <a:tcPr anchor="ctr"/>
                </a:tc>
                <a:tc>
                  <a:txBody>
                    <a:bodyPr/>
                    <a:lstStyle/>
                    <a:p>
                      <a:pPr algn="ctr"/>
                      <a:r>
                        <a:rPr kumimoji="1" lang="en-US" altLang="ja-JP" dirty="0"/>
                        <a:t>10.7%</a:t>
                      </a:r>
                      <a:endParaRPr kumimoji="1" lang="ja-JP" altLang="en-US" dirty="0"/>
                    </a:p>
                  </a:txBody>
                  <a:tcPr anchor="ctr"/>
                </a:tc>
                <a:extLst>
                  <a:ext uri="{0D108BD9-81ED-4DB2-BD59-A6C34878D82A}">
                    <a16:rowId xmlns:a16="http://schemas.microsoft.com/office/drawing/2014/main" val="1533882203"/>
                  </a:ext>
                </a:extLst>
              </a:tr>
              <a:tr h="394282">
                <a:tc>
                  <a:txBody>
                    <a:bodyPr/>
                    <a:lstStyle/>
                    <a:p>
                      <a:r>
                        <a:rPr kumimoji="1" lang="ja-JP" altLang="en-US" dirty="0"/>
                        <a:t>安全性－</a:t>
                      </a:r>
                      <a:r>
                        <a:rPr kumimoji="1" lang="en-US" altLang="ja-JP" dirty="0"/>
                        <a:t>10</a:t>
                      </a:r>
                      <a:endParaRPr kumimoji="1" lang="ja-JP" altLang="en-US" dirty="0"/>
                    </a:p>
                  </a:txBody>
                  <a:tcPr anchor="ctr"/>
                </a:tc>
                <a:tc>
                  <a:txBody>
                    <a:bodyPr/>
                    <a:lstStyle/>
                    <a:p>
                      <a:pPr algn="l"/>
                      <a:r>
                        <a:rPr kumimoji="1" lang="ja-JP" altLang="en-US" dirty="0"/>
                        <a:t>施設更新積立資産保有比率</a:t>
                      </a:r>
                    </a:p>
                  </a:txBody>
                  <a:tcPr anchor="ctr"/>
                </a:tc>
                <a:tc>
                  <a:txBody>
                    <a:bodyPr/>
                    <a:lstStyle/>
                    <a:p>
                      <a:pPr algn="ctr"/>
                      <a:r>
                        <a:rPr kumimoji="1" lang="en-US" altLang="ja-JP" dirty="0"/>
                        <a:t>0%</a:t>
                      </a:r>
                      <a:endParaRPr kumimoji="1" lang="ja-JP" altLang="en-US" dirty="0"/>
                    </a:p>
                  </a:txBody>
                  <a:tcPr anchor="ctr"/>
                </a:tc>
                <a:tc>
                  <a:txBody>
                    <a:bodyPr/>
                    <a:lstStyle/>
                    <a:p>
                      <a:pPr algn="ctr"/>
                      <a:r>
                        <a:rPr kumimoji="1" lang="en-US" altLang="ja-JP" dirty="0"/>
                        <a:t>26.1%</a:t>
                      </a:r>
                    </a:p>
                  </a:txBody>
                  <a:tcPr anchor="ctr"/>
                </a:tc>
                <a:extLst>
                  <a:ext uri="{0D108BD9-81ED-4DB2-BD59-A6C34878D82A}">
                    <a16:rowId xmlns:a16="http://schemas.microsoft.com/office/drawing/2014/main" val="1044326136"/>
                  </a:ext>
                </a:extLst>
              </a:tr>
              <a:tr h="402672">
                <a:tc>
                  <a:txBody>
                    <a:bodyPr/>
                    <a:lstStyle/>
                    <a:p>
                      <a:r>
                        <a:rPr kumimoji="1" lang="ja-JP" altLang="en-US" dirty="0"/>
                        <a:t>収支－１</a:t>
                      </a:r>
                    </a:p>
                  </a:txBody>
                  <a:tcPr anchor="ctr"/>
                </a:tc>
                <a:tc>
                  <a:txBody>
                    <a:bodyPr/>
                    <a:lstStyle/>
                    <a:p>
                      <a:pPr algn="l"/>
                      <a:r>
                        <a:rPr kumimoji="1" lang="ja-JP" altLang="en-US" dirty="0"/>
                        <a:t>賦課金納付率</a:t>
                      </a:r>
                    </a:p>
                  </a:txBody>
                  <a:tcPr anchor="ctr"/>
                </a:tc>
                <a:tc>
                  <a:txBody>
                    <a:bodyPr/>
                    <a:lstStyle/>
                    <a:p>
                      <a:pPr algn="ctr"/>
                      <a:r>
                        <a:rPr kumimoji="1" lang="en-US" altLang="ja-JP" dirty="0"/>
                        <a:t>99.9%</a:t>
                      </a:r>
                    </a:p>
                  </a:txBody>
                  <a:tcPr anchor="ctr"/>
                </a:tc>
                <a:tc>
                  <a:txBody>
                    <a:bodyPr/>
                    <a:lstStyle/>
                    <a:p>
                      <a:pPr algn="ctr"/>
                      <a:r>
                        <a:rPr kumimoji="1" lang="en-US" altLang="ja-JP" dirty="0"/>
                        <a:t>99.9%</a:t>
                      </a:r>
                      <a:endParaRPr kumimoji="1" lang="ja-JP" altLang="en-US" dirty="0"/>
                    </a:p>
                  </a:txBody>
                  <a:tcPr anchor="ctr"/>
                </a:tc>
                <a:extLst>
                  <a:ext uri="{0D108BD9-81ED-4DB2-BD59-A6C34878D82A}">
                    <a16:rowId xmlns:a16="http://schemas.microsoft.com/office/drawing/2014/main" val="1833250040"/>
                  </a:ext>
                </a:extLst>
              </a:tr>
              <a:tr h="343949">
                <a:tc>
                  <a:txBody>
                    <a:bodyPr/>
                    <a:lstStyle/>
                    <a:p>
                      <a:r>
                        <a:rPr kumimoji="1" lang="ja-JP" altLang="en-US" dirty="0"/>
                        <a:t>収支－４</a:t>
                      </a:r>
                    </a:p>
                  </a:txBody>
                  <a:tcPr anchor="ctr"/>
                </a:tc>
                <a:tc>
                  <a:txBody>
                    <a:bodyPr/>
                    <a:lstStyle/>
                    <a:p>
                      <a:pPr algn="l"/>
                      <a:r>
                        <a:rPr kumimoji="1" lang="ja-JP" altLang="en-US" dirty="0"/>
                        <a:t>補助金収入率</a:t>
                      </a:r>
                    </a:p>
                  </a:txBody>
                  <a:tcPr anchor="ctr"/>
                </a:tc>
                <a:tc>
                  <a:txBody>
                    <a:bodyPr/>
                    <a:lstStyle/>
                    <a:p>
                      <a:pPr algn="ctr"/>
                      <a:r>
                        <a:rPr kumimoji="1" lang="en-US" altLang="ja-JP" dirty="0"/>
                        <a:t>6.3</a:t>
                      </a:r>
                      <a:r>
                        <a:rPr kumimoji="1" lang="ja-JP" altLang="en-US" dirty="0"/>
                        <a:t>％</a:t>
                      </a:r>
                      <a:endParaRPr kumimoji="1" lang="en-US" altLang="ja-JP" dirty="0"/>
                    </a:p>
                  </a:txBody>
                  <a:tcPr anchor="ctr"/>
                </a:tc>
                <a:tc>
                  <a:txBody>
                    <a:bodyPr/>
                    <a:lstStyle/>
                    <a:p>
                      <a:pPr algn="ctr"/>
                      <a:r>
                        <a:rPr kumimoji="1" lang="en-US" altLang="ja-JP"/>
                        <a:t>11.0%</a:t>
                      </a:r>
                      <a:endParaRPr kumimoji="1" lang="ja-JP" altLang="en-US" dirty="0"/>
                    </a:p>
                  </a:txBody>
                  <a:tcPr anchor="ctr"/>
                </a:tc>
                <a:extLst>
                  <a:ext uri="{0D108BD9-81ED-4DB2-BD59-A6C34878D82A}">
                    <a16:rowId xmlns:a16="http://schemas.microsoft.com/office/drawing/2014/main" val="492495760"/>
                  </a:ext>
                </a:extLst>
              </a:tr>
            </a:tbl>
          </a:graphicData>
        </a:graphic>
      </p:graphicFrame>
      <p:sp>
        <p:nvSpPr>
          <p:cNvPr id="4" name="正方形/長方形 3">
            <a:extLst>
              <a:ext uri="{FF2B5EF4-FFF2-40B4-BE49-F238E27FC236}">
                <a16:creationId xmlns:a16="http://schemas.microsoft.com/office/drawing/2014/main" id="{7A42C006-F20C-416C-BEF0-7CAFE8C1D4FA}"/>
              </a:ext>
            </a:extLst>
          </p:cNvPr>
          <p:cNvSpPr/>
          <p:nvPr/>
        </p:nvSpPr>
        <p:spPr>
          <a:xfrm>
            <a:off x="6500712" y="3313456"/>
            <a:ext cx="2273417" cy="2607363"/>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6" name="グループ化 5">
            <a:extLst>
              <a:ext uri="{FF2B5EF4-FFF2-40B4-BE49-F238E27FC236}">
                <a16:creationId xmlns:a16="http://schemas.microsoft.com/office/drawing/2014/main" id="{AEEE9B58-D91F-41F5-8336-3036936D55C1}"/>
              </a:ext>
            </a:extLst>
          </p:cNvPr>
          <p:cNvGrpSpPr/>
          <p:nvPr/>
        </p:nvGrpSpPr>
        <p:grpSpPr>
          <a:xfrm>
            <a:off x="268448" y="886247"/>
            <a:ext cx="3378813" cy="2045493"/>
            <a:chOff x="184827" y="961505"/>
            <a:chExt cx="3378813" cy="2045493"/>
          </a:xfrm>
        </p:grpSpPr>
        <p:sp>
          <p:nvSpPr>
            <p:cNvPr id="8" name="四角形: 角を丸くする 7">
              <a:extLst>
                <a:ext uri="{FF2B5EF4-FFF2-40B4-BE49-F238E27FC236}">
                  <a16:creationId xmlns:a16="http://schemas.microsoft.com/office/drawing/2014/main" id="{6F1672A1-0E73-49CD-A287-2E26B14DDB49}"/>
                </a:ext>
              </a:extLst>
            </p:cNvPr>
            <p:cNvSpPr/>
            <p:nvPr/>
          </p:nvSpPr>
          <p:spPr>
            <a:xfrm>
              <a:off x="184827" y="961505"/>
              <a:ext cx="3378813" cy="2045493"/>
            </a:xfrm>
            <a:prstGeom prst="roundRect">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46"/>
            </a:p>
          </p:txBody>
        </p:sp>
        <p:sp>
          <p:nvSpPr>
            <p:cNvPr id="9" name="テキスト ボックス 8">
              <a:extLst>
                <a:ext uri="{FF2B5EF4-FFF2-40B4-BE49-F238E27FC236}">
                  <a16:creationId xmlns:a16="http://schemas.microsoft.com/office/drawing/2014/main" id="{0489FD73-DAB1-476B-9DE3-736F774CF470}"/>
                </a:ext>
              </a:extLst>
            </p:cNvPr>
            <p:cNvSpPr txBox="1"/>
            <p:nvPr/>
          </p:nvSpPr>
          <p:spPr>
            <a:xfrm>
              <a:off x="337293" y="1017826"/>
              <a:ext cx="1326068" cy="369332"/>
            </a:xfrm>
            <a:prstGeom prst="rect">
              <a:avLst/>
            </a:prstGeom>
            <a:noFill/>
          </p:spPr>
          <p:txBody>
            <a:bodyPr wrap="square" rtlCol="0">
              <a:spAutoFit/>
            </a:bodyPr>
            <a:lstStyle/>
            <a:p>
              <a:r>
                <a:rPr kumimoji="1" lang="ja-JP" altLang="en-US" b="1" dirty="0">
                  <a:highlight>
                    <a:srgbClr val="FFFF00"/>
                  </a:highlight>
                  <a:latin typeface="Meiryo UI" panose="020B0604030504040204" pitchFamily="50" charset="-128"/>
                  <a:ea typeface="Meiryo UI" panose="020B0604030504040204" pitchFamily="50" charset="-128"/>
                </a:rPr>
                <a:t>地区概要</a:t>
              </a:r>
            </a:p>
          </p:txBody>
        </p:sp>
        <p:sp>
          <p:nvSpPr>
            <p:cNvPr id="17" name="テキスト ボックス 16">
              <a:extLst>
                <a:ext uri="{FF2B5EF4-FFF2-40B4-BE49-F238E27FC236}">
                  <a16:creationId xmlns:a16="http://schemas.microsoft.com/office/drawing/2014/main" id="{3E4A951F-88FF-477D-8CC7-D631166F7181}"/>
                </a:ext>
              </a:extLst>
            </p:cNvPr>
            <p:cNvSpPr txBox="1"/>
            <p:nvPr/>
          </p:nvSpPr>
          <p:spPr>
            <a:xfrm>
              <a:off x="337293" y="1387158"/>
              <a:ext cx="3226347" cy="1600438"/>
            </a:xfrm>
            <a:prstGeom prst="rect">
              <a:avLst/>
            </a:prstGeom>
            <a:noFill/>
          </p:spPr>
          <p:txBody>
            <a:bodyPr wrap="square" rtlCol="0">
              <a:spAutoFit/>
            </a:bodyPr>
            <a:lstStyle/>
            <a:p>
              <a:r>
                <a:rPr kumimoji="1" lang="ja-JP" altLang="en-US" sz="1400" dirty="0">
                  <a:latin typeface="+mn-ea"/>
                </a:rPr>
                <a:t>地区面積：</a:t>
              </a:r>
              <a:r>
                <a:rPr kumimoji="1" lang="en-US" altLang="ja-JP" sz="1400" dirty="0">
                  <a:latin typeface="+mn-ea"/>
                </a:rPr>
                <a:t>4,400ha</a:t>
              </a:r>
            </a:p>
            <a:p>
              <a:r>
                <a:rPr lang="ja-JP" altLang="en-US" sz="1400" dirty="0">
                  <a:latin typeface="+mn-ea"/>
                </a:rPr>
                <a:t>組合員数：</a:t>
              </a:r>
              <a:r>
                <a:rPr lang="en-US" altLang="ja-JP" sz="1400" dirty="0">
                  <a:latin typeface="+mn-ea"/>
                </a:rPr>
                <a:t>500</a:t>
              </a:r>
              <a:r>
                <a:rPr lang="ja-JP" altLang="en-US" sz="1400" dirty="0">
                  <a:latin typeface="+mn-ea"/>
                </a:rPr>
                <a:t>人</a:t>
              </a:r>
              <a:endParaRPr lang="en-US" altLang="ja-JP" sz="1400" dirty="0">
                <a:latin typeface="+mn-ea"/>
              </a:endParaRPr>
            </a:p>
            <a:p>
              <a:r>
                <a:rPr lang="ja-JP" altLang="en-US" sz="1400" dirty="0">
                  <a:latin typeface="+mn-ea"/>
                </a:rPr>
                <a:t>職員数：</a:t>
              </a:r>
              <a:r>
                <a:rPr lang="en-US" altLang="ja-JP" sz="1400" dirty="0">
                  <a:latin typeface="+mn-ea"/>
                </a:rPr>
                <a:t>12</a:t>
              </a:r>
              <a:r>
                <a:rPr lang="ja-JP" altLang="en-US" sz="1400" dirty="0">
                  <a:latin typeface="+mn-ea"/>
                </a:rPr>
                <a:t>人</a:t>
              </a:r>
              <a:endParaRPr lang="en-US" altLang="ja-JP" sz="1400" dirty="0">
                <a:latin typeface="+mn-ea"/>
              </a:endParaRPr>
            </a:p>
            <a:p>
              <a:r>
                <a:rPr kumimoji="1" lang="ja-JP" altLang="en-US" sz="1400" dirty="0">
                  <a:latin typeface="+mn-ea"/>
                </a:rPr>
                <a:t>農業地域類型：都市的地域</a:t>
              </a:r>
              <a:endParaRPr kumimoji="1" lang="en-US" altLang="ja-JP" sz="1400" dirty="0">
                <a:latin typeface="+mn-ea"/>
              </a:endParaRPr>
            </a:p>
            <a:p>
              <a:r>
                <a:rPr kumimoji="1" lang="ja-JP" altLang="en-US" sz="1400" dirty="0">
                  <a:latin typeface="+mn-ea"/>
                </a:rPr>
                <a:t>取水形態区分：自然取水</a:t>
              </a:r>
              <a:endParaRPr kumimoji="1" lang="en-US" altLang="ja-JP" sz="1400" dirty="0">
                <a:latin typeface="+mn-ea"/>
              </a:endParaRPr>
            </a:p>
            <a:p>
              <a:r>
                <a:rPr lang="ja-JP" altLang="en-US" sz="1400" dirty="0">
                  <a:latin typeface="+mn-ea"/>
                </a:rPr>
                <a:t>排水形態区分：自然排水</a:t>
              </a:r>
              <a:endParaRPr lang="en-US" altLang="ja-JP" sz="1400" dirty="0">
                <a:latin typeface="+mn-ea"/>
              </a:endParaRPr>
            </a:p>
            <a:p>
              <a:r>
                <a:rPr kumimoji="1" lang="ja-JP" altLang="en-US" sz="1400" dirty="0">
                  <a:latin typeface="+mn-ea"/>
                </a:rPr>
                <a:t>事業関連区分：国営事業関連型</a:t>
              </a:r>
              <a:endParaRPr kumimoji="1" lang="ja-JP" altLang="en-US" sz="1400" dirty="0">
                <a:ea typeface="Meiryo UI" panose="020B0604030504040204" pitchFamily="50" charset="-128"/>
              </a:endParaRPr>
            </a:p>
          </p:txBody>
        </p:sp>
      </p:grpSp>
      <p:sp>
        <p:nvSpPr>
          <p:cNvPr id="12" name="スライド番号プレースホルダー 11">
            <a:extLst>
              <a:ext uri="{FF2B5EF4-FFF2-40B4-BE49-F238E27FC236}">
                <a16:creationId xmlns:a16="http://schemas.microsoft.com/office/drawing/2014/main" id="{7B68F46C-891B-4DDA-883B-7240819F979F}"/>
              </a:ext>
            </a:extLst>
          </p:cNvPr>
          <p:cNvSpPr>
            <a:spLocks noGrp="1"/>
          </p:cNvSpPr>
          <p:nvPr>
            <p:ph type="sldNum" sz="quarter" idx="12"/>
          </p:nvPr>
        </p:nvSpPr>
        <p:spPr/>
        <p:txBody>
          <a:bodyPr/>
          <a:lstStyle/>
          <a:p>
            <a:fld id="{D0493EAD-98C2-43FC-AC56-FA71A07A685E}" type="slidenum">
              <a:rPr kumimoji="1" lang="ja-JP" altLang="en-US" smtClean="0"/>
              <a:t>44</a:t>
            </a:fld>
            <a:endParaRPr kumimoji="1" lang="ja-JP" altLang="en-US"/>
          </a:p>
        </p:txBody>
      </p:sp>
      <p:sp>
        <p:nvSpPr>
          <p:cNvPr id="5" name="正方形/長方形 4">
            <a:extLst>
              <a:ext uri="{FF2B5EF4-FFF2-40B4-BE49-F238E27FC236}">
                <a16:creationId xmlns:a16="http://schemas.microsoft.com/office/drawing/2014/main" id="{AD9CCCC6-24ED-4096-8815-A1F8ECBE8A55}"/>
              </a:ext>
            </a:extLst>
          </p:cNvPr>
          <p:cNvSpPr/>
          <p:nvPr/>
        </p:nvSpPr>
        <p:spPr>
          <a:xfrm>
            <a:off x="226018" y="6000580"/>
            <a:ext cx="8548111" cy="646331"/>
          </a:xfrm>
          <a:prstGeom prst="rect">
            <a:avLst/>
          </a:prstGeom>
        </p:spPr>
        <p:txBody>
          <a:bodyPr wrap="square">
            <a:spAutoFit/>
          </a:bodyPr>
          <a:lstStyle/>
          <a:p>
            <a:r>
              <a:rPr lang="en-US" altLang="ja-JP" sz="1200" dirty="0">
                <a:latin typeface="+mn-ea"/>
              </a:rPr>
              <a:t>※ </a:t>
            </a:r>
            <a:r>
              <a:rPr lang="ja-JP" altLang="en-US" sz="1200" dirty="0">
                <a:latin typeface="+mn-ea"/>
              </a:rPr>
              <a:t>安全性－</a:t>
            </a:r>
            <a:r>
              <a:rPr lang="en-US" altLang="ja-JP" sz="1200" dirty="0">
                <a:latin typeface="+mn-ea"/>
              </a:rPr>
              <a:t>10</a:t>
            </a:r>
            <a:r>
              <a:rPr lang="ja-JP" altLang="en-US" sz="1200" dirty="0">
                <a:latin typeface="+mn-ea"/>
              </a:rPr>
              <a:t>「施設更新積立資産保有比率」の参考値は</a:t>
            </a:r>
            <a:r>
              <a:rPr lang="en-US" altLang="ja-JP" sz="1200" dirty="0">
                <a:latin typeface="+mn-ea"/>
              </a:rPr>
              <a:t>0%</a:t>
            </a:r>
            <a:r>
              <a:rPr lang="ja-JP" altLang="en-US" sz="1200" dirty="0">
                <a:latin typeface="+mn-ea"/>
              </a:rPr>
              <a:t>だが、これは参考値調査を行う際に、特定資産の施設更新積立　</a:t>
            </a:r>
            <a:endParaRPr lang="en-US" altLang="ja-JP" sz="1200" dirty="0">
              <a:latin typeface="+mn-ea"/>
            </a:endParaRPr>
          </a:p>
          <a:p>
            <a:r>
              <a:rPr lang="ja-JP" altLang="en-US" sz="1200" dirty="0">
                <a:latin typeface="+mn-ea"/>
              </a:rPr>
              <a:t>　資産に計上している額を算出根拠としていたためである。本地区は基本財産として積立科目を設定しているため、この</a:t>
            </a:r>
            <a:endParaRPr lang="en-US" altLang="ja-JP" sz="1200" dirty="0">
              <a:latin typeface="+mn-ea"/>
            </a:endParaRPr>
          </a:p>
          <a:p>
            <a:r>
              <a:rPr lang="ja-JP" altLang="en-US" sz="1200" dirty="0">
                <a:latin typeface="+mn-ea"/>
              </a:rPr>
              <a:t>　実態を考慮して安全性－</a:t>
            </a:r>
            <a:r>
              <a:rPr lang="en-US" altLang="ja-JP" sz="1200" dirty="0">
                <a:latin typeface="+mn-ea"/>
              </a:rPr>
              <a:t>10</a:t>
            </a:r>
            <a:r>
              <a:rPr lang="ja-JP" altLang="en-US" sz="1200" dirty="0">
                <a:latin typeface="+mn-ea"/>
              </a:rPr>
              <a:t>の指標値を算出している。</a:t>
            </a:r>
            <a:endParaRPr lang="en-US" altLang="ja-JP" sz="1200" dirty="0">
              <a:latin typeface="+mn-ea"/>
            </a:endParaRPr>
          </a:p>
        </p:txBody>
      </p:sp>
    </p:spTree>
    <p:extLst>
      <p:ext uri="{BB962C8B-B14F-4D97-AF65-F5344CB8AC3E}">
        <p14:creationId xmlns:p14="http://schemas.microsoft.com/office/powerpoint/2010/main" val="1909123494"/>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四角形: 角を丸くする 1">
            <a:extLst>
              <a:ext uri="{FF2B5EF4-FFF2-40B4-BE49-F238E27FC236}">
                <a16:creationId xmlns:a16="http://schemas.microsoft.com/office/drawing/2014/main" id="{3AEC31FC-9E5C-4C5D-A218-D8AA82532499}"/>
              </a:ext>
            </a:extLst>
          </p:cNvPr>
          <p:cNvSpPr/>
          <p:nvPr/>
        </p:nvSpPr>
        <p:spPr>
          <a:xfrm>
            <a:off x="116958" y="170120"/>
            <a:ext cx="8841448" cy="6581553"/>
          </a:xfrm>
          <a:prstGeom prst="roundRect">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46"/>
          </a:p>
        </p:txBody>
      </p:sp>
      <p:sp>
        <p:nvSpPr>
          <p:cNvPr id="3" name="テキスト ボックス 2">
            <a:extLst>
              <a:ext uri="{FF2B5EF4-FFF2-40B4-BE49-F238E27FC236}">
                <a16:creationId xmlns:a16="http://schemas.microsoft.com/office/drawing/2014/main" id="{2F87A286-323C-4201-A289-1A5FD4869441}"/>
              </a:ext>
            </a:extLst>
          </p:cNvPr>
          <p:cNvSpPr txBox="1"/>
          <p:nvPr/>
        </p:nvSpPr>
        <p:spPr>
          <a:xfrm>
            <a:off x="3123790" y="420321"/>
            <a:ext cx="2622278" cy="369332"/>
          </a:xfrm>
          <a:prstGeom prst="rect">
            <a:avLst/>
          </a:prstGeom>
          <a:solidFill>
            <a:schemeClr val="accent2"/>
          </a:solidFill>
        </p:spPr>
        <p:txBody>
          <a:bodyPr wrap="square" rtlCol="0">
            <a:spAutoFit/>
          </a:bodyPr>
          <a:lstStyle/>
          <a:p>
            <a:r>
              <a:rPr kumimoji="1" lang="ja-JP" altLang="en-US" b="1" dirty="0">
                <a:solidFill>
                  <a:schemeClr val="bg1"/>
                </a:solidFill>
                <a:latin typeface="Meiryo UI" panose="020B0604030504040204" pitchFamily="50" charset="-128"/>
                <a:ea typeface="Meiryo UI" panose="020B0604030504040204" pitchFamily="50" charset="-128"/>
              </a:rPr>
              <a:t>　　財 務 分 析 結 果</a:t>
            </a:r>
          </a:p>
        </p:txBody>
      </p:sp>
      <p:sp>
        <p:nvSpPr>
          <p:cNvPr id="6" name="正方形/長方形 5">
            <a:extLst>
              <a:ext uri="{FF2B5EF4-FFF2-40B4-BE49-F238E27FC236}">
                <a16:creationId xmlns:a16="http://schemas.microsoft.com/office/drawing/2014/main" id="{D63D61C3-1355-4E45-8F94-D6190DBE041E}"/>
              </a:ext>
            </a:extLst>
          </p:cNvPr>
          <p:cNvSpPr/>
          <p:nvPr/>
        </p:nvSpPr>
        <p:spPr>
          <a:xfrm>
            <a:off x="304237" y="1039853"/>
            <a:ext cx="8535525" cy="5375831"/>
          </a:xfrm>
          <a:prstGeom prst="rect">
            <a:avLst/>
          </a:prstGeom>
        </p:spPr>
        <p:txBody>
          <a:bodyPr wrap="square">
            <a:spAutoFit/>
          </a:bodyPr>
          <a:lstStyle/>
          <a:p>
            <a:r>
              <a:rPr lang="ja-JP" altLang="en-US" b="1" dirty="0">
                <a:highlight>
                  <a:srgbClr val="FFFF00"/>
                </a:highlight>
                <a:latin typeface="Meiryo UI" panose="020B0604030504040204" pitchFamily="50" charset="-128"/>
                <a:ea typeface="Meiryo UI" panose="020B0604030504040204" pitchFamily="50" charset="-128"/>
              </a:rPr>
              <a:t>１．土地改良施設更新への準備</a:t>
            </a:r>
            <a:endParaRPr lang="en-US" altLang="ja-JP" b="1" dirty="0">
              <a:highlight>
                <a:srgbClr val="FFFF00"/>
              </a:highlight>
              <a:latin typeface="Meiryo UI" panose="020B0604030504040204" pitchFamily="50" charset="-128"/>
              <a:ea typeface="Meiryo UI" panose="020B0604030504040204" pitchFamily="50" charset="-128"/>
            </a:endParaRPr>
          </a:p>
          <a:p>
            <a:pPr>
              <a:lnSpc>
                <a:spcPts val="1000"/>
              </a:lnSpc>
            </a:pPr>
            <a:endParaRPr lang="en-US" altLang="ja-JP" b="1" dirty="0">
              <a:highlight>
                <a:srgbClr val="FFFF00"/>
              </a:highlight>
              <a:latin typeface="Meiryo UI" panose="020B0604030504040204" pitchFamily="50" charset="-128"/>
              <a:ea typeface="Meiryo UI" panose="020B0604030504040204" pitchFamily="50" charset="-128"/>
            </a:endParaRPr>
          </a:p>
          <a:p>
            <a:r>
              <a:rPr lang="ja-JP" altLang="en-US" sz="1400" dirty="0">
                <a:latin typeface="+mn-ea"/>
              </a:rPr>
              <a:t>　土地改良施設の更新準備のため、</a:t>
            </a:r>
            <a:r>
              <a:rPr lang="en-US" altLang="ja-JP" sz="1400" dirty="0">
                <a:latin typeface="+mn-ea"/>
              </a:rPr>
              <a:t>R</a:t>
            </a:r>
            <a:r>
              <a:rPr lang="ja-JP" altLang="en-US" sz="1400" dirty="0">
                <a:latin typeface="+mn-ea"/>
              </a:rPr>
              <a:t>４年度から水田かんがい地区の賦課金を</a:t>
            </a:r>
            <a:r>
              <a:rPr lang="en-US" altLang="ja-JP" sz="1400" dirty="0">
                <a:latin typeface="+mn-ea"/>
              </a:rPr>
              <a:t>10a </a:t>
            </a:r>
            <a:r>
              <a:rPr lang="ja-JP" altLang="en-US" sz="1400" dirty="0">
                <a:latin typeface="+mn-ea"/>
              </a:rPr>
              <a:t>当たり</a:t>
            </a:r>
            <a:r>
              <a:rPr lang="en-US" altLang="ja-JP" sz="1400" dirty="0">
                <a:latin typeface="+mn-ea"/>
              </a:rPr>
              <a:t>1,000</a:t>
            </a:r>
            <a:r>
              <a:rPr lang="ja-JP" altLang="en-US" sz="1400" dirty="0">
                <a:latin typeface="+mn-ea"/>
              </a:rPr>
              <a:t>円の値上げを行っている。増額の根拠としては、施設の機能診断の結果更新費用が６億円とわかったので、この費用を賄うため、償還開始までに半分の３億円を積み立てる予定としたものである。不足する半分については借入金で対応することになり、この償還は特別賦課金ではなく経常賦課金で充てることを考えている。経常賦課金で借入金の償還分を対応し、償還が終わった後も同額の賦課金とすることを考えており、これは次の施設更新の積立金とする予定である。</a:t>
            </a:r>
            <a:endParaRPr lang="en-US" altLang="ja-JP" sz="1400" dirty="0">
              <a:latin typeface="+mn-ea"/>
            </a:endParaRPr>
          </a:p>
          <a:p>
            <a:pPr>
              <a:lnSpc>
                <a:spcPts val="1000"/>
              </a:lnSpc>
            </a:pPr>
            <a:endParaRPr lang="en-US" altLang="ja-JP" sz="1400" dirty="0">
              <a:latin typeface="+mn-ea"/>
            </a:endParaRPr>
          </a:p>
          <a:p>
            <a:r>
              <a:rPr lang="ja-JP" altLang="en-US" b="1" dirty="0">
                <a:highlight>
                  <a:srgbClr val="FFFF00"/>
                </a:highlight>
                <a:latin typeface="Meiryo UI" panose="020B0604030504040204" pitchFamily="50" charset="-128"/>
                <a:ea typeface="Meiryo UI" panose="020B0604030504040204" pitchFamily="50" charset="-128"/>
              </a:rPr>
              <a:t>２．市町村と連携した事業形態</a:t>
            </a:r>
            <a:endParaRPr lang="en-US" altLang="ja-JP" b="1" dirty="0">
              <a:highlight>
                <a:srgbClr val="FFFF00"/>
              </a:highlight>
              <a:latin typeface="Meiryo UI" panose="020B0604030504040204" pitchFamily="50" charset="-128"/>
              <a:ea typeface="Meiryo UI" panose="020B0604030504040204" pitchFamily="50" charset="-128"/>
            </a:endParaRPr>
          </a:p>
          <a:p>
            <a:pPr>
              <a:lnSpc>
                <a:spcPts val="1000"/>
              </a:lnSpc>
            </a:pPr>
            <a:endParaRPr lang="en-US" altLang="ja-JP" sz="1400" dirty="0">
              <a:highlight>
                <a:srgbClr val="FFFF00"/>
              </a:highlight>
              <a:latin typeface="+mn-ea"/>
            </a:endParaRPr>
          </a:p>
          <a:p>
            <a:r>
              <a:rPr lang="ja-JP" altLang="en-US" sz="1400" dirty="0">
                <a:latin typeface="+mn-ea"/>
              </a:rPr>
              <a:t>　市町村からは毎年度、施設管理強化支援としての補助金があり、これを日々の施設の修繕に充てることで施設を常に安定して使用できるようにしている。</a:t>
            </a:r>
            <a:endParaRPr lang="en-US" altLang="ja-JP" sz="1400" dirty="0">
              <a:latin typeface="+mn-ea"/>
            </a:endParaRPr>
          </a:p>
          <a:p>
            <a:r>
              <a:rPr lang="ja-JP" altLang="en-US" sz="1400" dirty="0">
                <a:latin typeface="+mn-ea"/>
              </a:rPr>
              <a:t>　市町村は国からダムの管理を受託しており、実質的には土地改良区がこの操作を行っているが、管理費用は全額市町村が負担している。また、パイプライン等のストマネ事業の資金面についても全額市町村が負担している。この事業により施設の資産価値が増加しているので、結果的に安全性－５「土地改良施設減価償却率」は抑えられている。このようなことから、市町村と土地改良区が連携して地域農業の安定性を保っているといえる。</a:t>
            </a:r>
            <a:endParaRPr lang="en-US" altLang="ja-JP" sz="1400" dirty="0">
              <a:latin typeface="+mn-ea"/>
            </a:endParaRPr>
          </a:p>
          <a:p>
            <a:endParaRPr lang="en-US" altLang="ja-JP" sz="1400" dirty="0">
              <a:latin typeface="Meiryo UI" panose="020B0604030504040204" pitchFamily="50" charset="-128"/>
              <a:ea typeface="Meiryo UI" panose="020B0604030504040204" pitchFamily="50" charset="-128"/>
            </a:endParaRPr>
          </a:p>
          <a:p>
            <a:r>
              <a:rPr lang="ja-JP" altLang="en-US" b="1" dirty="0">
                <a:highlight>
                  <a:srgbClr val="FFFF00"/>
                </a:highlight>
                <a:latin typeface="Meiryo UI" panose="020B0604030504040204" pitchFamily="50" charset="-128"/>
                <a:ea typeface="Meiryo UI" panose="020B0604030504040204" pitchFamily="50" charset="-128"/>
              </a:rPr>
              <a:t>３．引当金と積立金のバランス</a:t>
            </a:r>
            <a:endParaRPr lang="en-US" altLang="ja-JP" b="1" dirty="0">
              <a:highlight>
                <a:srgbClr val="FFFF00"/>
              </a:highlight>
              <a:latin typeface="Meiryo UI" panose="020B0604030504040204" pitchFamily="50" charset="-128"/>
              <a:ea typeface="Meiryo UI" panose="020B0604030504040204" pitchFamily="50" charset="-128"/>
            </a:endParaRPr>
          </a:p>
          <a:p>
            <a:pPr>
              <a:lnSpc>
                <a:spcPts val="1000"/>
              </a:lnSpc>
            </a:pPr>
            <a:endParaRPr lang="en-US" altLang="ja-JP" b="1" dirty="0">
              <a:highlight>
                <a:srgbClr val="FFFF00"/>
              </a:highlight>
              <a:latin typeface="Meiryo UI" panose="020B0604030504040204" pitchFamily="50" charset="-128"/>
              <a:ea typeface="Meiryo UI" panose="020B0604030504040204" pitchFamily="50" charset="-128"/>
            </a:endParaRPr>
          </a:p>
          <a:p>
            <a:r>
              <a:rPr lang="ja-JP" altLang="en-US" sz="1400" dirty="0">
                <a:latin typeface="+mn-ea"/>
              </a:rPr>
              <a:t>　職員退職給付引当金に比べて職員退職給付引当積立資産が若干下回っているが、積立金規程では引当金の</a:t>
            </a:r>
            <a:r>
              <a:rPr lang="en-US" altLang="ja-JP" sz="1400" dirty="0">
                <a:latin typeface="+mn-ea"/>
              </a:rPr>
              <a:t>1/</a:t>
            </a:r>
            <a:r>
              <a:rPr lang="ja-JP" altLang="en-US" sz="1400" dirty="0">
                <a:latin typeface="+mn-ea"/>
              </a:rPr>
              <a:t>２以上を積み立てることになっているため、土地改良区運営の全体のバランスを考慮しながら積立を行っている。</a:t>
            </a:r>
            <a:endParaRPr lang="en-US" altLang="ja-JP" sz="1400" dirty="0">
              <a:latin typeface="+mn-ea"/>
            </a:endParaRPr>
          </a:p>
          <a:p>
            <a:endParaRPr lang="en-US" altLang="ja-JP" b="1" dirty="0">
              <a:highlight>
                <a:srgbClr val="FFFF00"/>
              </a:highlight>
              <a:latin typeface="Meiryo UI" panose="020B0604030504040204" pitchFamily="50" charset="-128"/>
              <a:ea typeface="Meiryo UI" panose="020B0604030504040204" pitchFamily="50" charset="-128"/>
            </a:endParaRPr>
          </a:p>
        </p:txBody>
      </p:sp>
      <p:sp>
        <p:nvSpPr>
          <p:cNvPr id="7" name="スライド番号プレースホルダー 6">
            <a:extLst>
              <a:ext uri="{FF2B5EF4-FFF2-40B4-BE49-F238E27FC236}">
                <a16:creationId xmlns:a16="http://schemas.microsoft.com/office/drawing/2014/main" id="{14708177-D4FF-4809-9642-5A1A8AB687A8}"/>
              </a:ext>
            </a:extLst>
          </p:cNvPr>
          <p:cNvSpPr>
            <a:spLocks noGrp="1"/>
          </p:cNvSpPr>
          <p:nvPr>
            <p:ph type="sldNum" sz="quarter" idx="12"/>
          </p:nvPr>
        </p:nvSpPr>
        <p:spPr/>
        <p:txBody>
          <a:bodyPr/>
          <a:lstStyle/>
          <a:p>
            <a:fld id="{D0493EAD-98C2-43FC-AC56-FA71A07A685E}" type="slidenum">
              <a:rPr kumimoji="1" lang="ja-JP" altLang="en-US" smtClean="0"/>
              <a:t>45</a:t>
            </a:fld>
            <a:endParaRPr kumimoji="1" lang="ja-JP" altLang="en-US"/>
          </a:p>
        </p:txBody>
      </p:sp>
    </p:spTree>
    <p:extLst>
      <p:ext uri="{BB962C8B-B14F-4D97-AF65-F5344CB8AC3E}">
        <p14:creationId xmlns:p14="http://schemas.microsoft.com/office/powerpoint/2010/main" val="2836164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3" name="グループ化 22">
            <a:extLst>
              <a:ext uri="{FF2B5EF4-FFF2-40B4-BE49-F238E27FC236}">
                <a16:creationId xmlns:a16="http://schemas.microsoft.com/office/drawing/2014/main" id="{0C3F654B-8979-4A95-99E3-E5D0F4ECC49F}"/>
              </a:ext>
            </a:extLst>
          </p:cNvPr>
          <p:cNvGrpSpPr/>
          <p:nvPr/>
        </p:nvGrpSpPr>
        <p:grpSpPr>
          <a:xfrm>
            <a:off x="659055" y="823978"/>
            <a:ext cx="7949712" cy="3875323"/>
            <a:chOff x="645683" y="1267261"/>
            <a:chExt cx="7949712" cy="3875323"/>
          </a:xfrm>
        </p:grpSpPr>
        <p:grpSp>
          <p:nvGrpSpPr>
            <p:cNvPr id="25" name="グループ化 24">
              <a:extLst>
                <a:ext uri="{FF2B5EF4-FFF2-40B4-BE49-F238E27FC236}">
                  <a16:creationId xmlns:a16="http://schemas.microsoft.com/office/drawing/2014/main" id="{2849B4F0-94E2-4691-979F-FA0BA9152E14}"/>
                </a:ext>
              </a:extLst>
            </p:cNvPr>
            <p:cNvGrpSpPr/>
            <p:nvPr/>
          </p:nvGrpSpPr>
          <p:grpSpPr>
            <a:xfrm>
              <a:off x="645683" y="1291837"/>
              <a:ext cx="2431261" cy="3842931"/>
              <a:chOff x="765664" y="852067"/>
              <a:chExt cx="2668772" cy="4141477"/>
            </a:xfrm>
          </p:grpSpPr>
          <p:grpSp>
            <p:nvGrpSpPr>
              <p:cNvPr id="2" name="グループ化 1">
                <a:extLst>
                  <a:ext uri="{FF2B5EF4-FFF2-40B4-BE49-F238E27FC236}">
                    <a16:creationId xmlns:a16="http://schemas.microsoft.com/office/drawing/2014/main" id="{75BDCF48-9A47-48A0-82C6-3E01ADCE6D14}"/>
                  </a:ext>
                </a:extLst>
              </p:cNvPr>
              <p:cNvGrpSpPr/>
              <p:nvPr/>
            </p:nvGrpSpPr>
            <p:grpSpPr>
              <a:xfrm>
                <a:off x="939640" y="852067"/>
                <a:ext cx="2494796" cy="2172882"/>
                <a:chOff x="2138461" y="3928732"/>
                <a:chExt cx="2494796" cy="2172882"/>
              </a:xfrm>
            </p:grpSpPr>
            <p:sp>
              <p:nvSpPr>
                <p:cNvPr id="3" name="フローチャート: 結合子 2">
                  <a:extLst>
                    <a:ext uri="{FF2B5EF4-FFF2-40B4-BE49-F238E27FC236}">
                      <a16:creationId xmlns:a16="http://schemas.microsoft.com/office/drawing/2014/main" id="{DED36478-70B5-43E9-B0C2-F2DCF69DE21C}"/>
                    </a:ext>
                  </a:extLst>
                </p:cNvPr>
                <p:cNvSpPr/>
                <p:nvPr/>
              </p:nvSpPr>
              <p:spPr>
                <a:xfrm>
                  <a:off x="2138461" y="3928732"/>
                  <a:ext cx="2403456" cy="2172882"/>
                </a:xfrm>
                <a:prstGeom prst="flowChartConnector">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46">
                    <a:latin typeface="Meiryo UI" panose="020B0604030504040204" pitchFamily="50" charset="-128"/>
                    <a:ea typeface="Meiryo UI" panose="020B0604030504040204" pitchFamily="50" charset="-128"/>
                  </a:endParaRPr>
                </a:p>
              </p:txBody>
            </p:sp>
            <p:sp>
              <p:nvSpPr>
                <p:cNvPr id="4" name="テキスト ボックス 3">
                  <a:extLst>
                    <a:ext uri="{FF2B5EF4-FFF2-40B4-BE49-F238E27FC236}">
                      <a16:creationId xmlns:a16="http://schemas.microsoft.com/office/drawing/2014/main" id="{E9B2E721-5401-4ECA-8874-4F33B5F1A0BA}"/>
                    </a:ext>
                  </a:extLst>
                </p:cNvPr>
                <p:cNvSpPr txBox="1"/>
                <p:nvPr/>
              </p:nvSpPr>
              <p:spPr>
                <a:xfrm>
                  <a:off x="2188383" y="4388565"/>
                  <a:ext cx="2444874" cy="1293578"/>
                </a:xfrm>
                <a:prstGeom prst="rect">
                  <a:avLst/>
                </a:prstGeom>
                <a:noFill/>
              </p:spPr>
              <p:txBody>
                <a:bodyPr wrap="square" rtlCol="0">
                  <a:spAutoFit/>
                </a:bodyPr>
                <a:lstStyle/>
                <a:p>
                  <a:r>
                    <a:rPr kumimoji="1" lang="ja-JP" altLang="en-US" sz="3200" dirty="0">
                      <a:solidFill>
                        <a:schemeClr val="bg1"/>
                      </a:solidFill>
                      <a:latin typeface="Meiryo UI" panose="020B0604030504040204" pitchFamily="50" charset="-128"/>
                      <a:ea typeface="Meiryo UI" panose="020B0604030504040204" pitchFamily="50" charset="-128"/>
                    </a:rPr>
                    <a:t>  </a:t>
                  </a:r>
                  <a:r>
                    <a:rPr kumimoji="1" lang="ja-JP" altLang="en-US" sz="3600" b="1" dirty="0">
                      <a:solidFill>
                        <a:schemeClr val="bg1"/>
                      </a:solidFill>
                      <a:latin typeface="Meiryo UI" panose="020B0604030504040204" pitchFamily="50" charset="-128"/>
                      <a:ea typeface="Meiryo UI" panose="020B0604030504040204" pitchFamily="50" charset="-128"/>
                    </a:rPr>
                    <a:t>安全性</a:t>
                  </a:r>
                  <a:endParaRPr kumimoji="1" lang="en-US" altLang="ja-JP" sz="3600" b="1" dirty="0">
                    <a:solidFill>
                      <a:schemeClr val="bg1"/>
                    </a:solidFill>
                    <a:latin typeface="Meiryo UI" panose="020B0604030504040204" pitchFamily="50" charset="-128"/>
                    <a:ea typeface="Meiryo UI" panose="020B0604030504040204" pitchFamily="50" charset="-128"/>
                  </a:endParaRPr>
                </a:p>
                <a:p>
                  <a:r>
                    <a:rPr kumimoji="1" lang="ja-JP" altLang="en-US" sz="3600" b="1" dirty="0">
                      <a:solidFill>
                        <a:schemeClr val="bg1"/>
                      </a:solidFill>
                      <a:latin typeface="Meiryo UI" panose="020B0604030504040204" pitchFamily="50" charset="-128"/>
                      <a:ea typeface="Meiryo UI" panose="020B0604030504040204" pitchFamily="50" charset="-128"/>
                    </a:rPr>
                    <a:t>   分 析</a:t>
                  </a:r>
                </a:p>
              </p:txBody>
            </p:sp>
          </p:grpSp>
          <p:grpSp>
            <p:nvGrpSpPr>
              <p:cNvPr id="16" name="グループ化 15">
                <a:extLst>
                  <a:ext uri="{FF2B5EF4-FFF2-40B4-BE49-F238E27FC236}">
                    <a16:creationId xmlns:a16="http://schemas.microsoft.com/office/drawing/2014/main" id="{E9E55AC6-0E00-4775-8CF6-FA701F360686}"/>
                  </a:ext>
                </a:extLst>
              </p:cNvPr>
              <p:cNvGrpSpPr/>
              <p:nvPr/>
            </p:nvGrpSpPr>
            <p:grpSpPr>
              <a:xfrm>
                <a:off x="765664" y="3149584"/>
                <a:ext cx="2668772" cy="1843960"/>
                <a:chOff x="765664" y="3149584"/>
                <a:chExt cx="2668772" cy="1843960"/>
              </a:xfrm>
            </p:grpSpPr>
            <p:sp>
              <p:nvSpPr>
                <p:cNvPr id="14" name="正方形/長方形 13">
                  <a:extLst>
                    <a:ext uri="{FF2B5EF4-FFF2-40B4-BE49-F238E27FC236}">
                      <a16:creationId xmlns:a16="http://schemas.microsoft.com/office/drawing/2014/main" id="{04E4B2D6-6F4E-49D6-923D-A68F33AE87D0}"/>
                    </a:ext>
                  </a:extLst>
                </p:cNvPr>
                <p:cNvSpPr/>
                <p:nvPr/>
              </p:nvSpPr>
              <p:spPr>
                <a:xfrm>
                  <a:off x="765664" y="3149584"/>
                  <a:ext cx="2668772" cy="1843960"/>
                </a:xfrm>
                <a:prstGeom prst="rect">
                  <a:avLst/>
                </a:prstGeom>
                <a:solidFill>
                  <a:schemeClr val="accent6">
                    <a:lumMod val="20000"/>
                    <a:lumOff val="80000"/>
                  </a:schemeClr>
                </a:solidFill>
                <a:ln w="5715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46">
                    <a:latin typeface="Meiryo UI" panose="020B0604030504040204" pitchFamily="50" charset="-128"/>
                    <a:ea typeface="Meiryo UI" panose="020B0604030504040204" pitchFamily="50" charset="-128"/>
                  </a:endParaRPr>
                </a:p>
              </p:txBody>
            </p:sp>
            <p:sp>
              <p:nvSpPr>
                <p:cNvPr id="15" name="テキスト ボックス 14">
                  <a:extLst>
                    <a:ext uri="{FF2B5EF4-FFF2-40B4-BE49-F238E27FC236}">
                      <a16:creationId xmlns:a16="http://schemas.microsoft.com/office/drawing/2014/main" id="{5976FB5F-4DF2-4697-9421-457D3FFB474B}"/>
                    </a:ext>
                  </a:extLst>
                </p:cNvPr>
                <p:cNvSpPr txBox="1"/>
                <p:nvPr/>
              </p:nvSpPr>
              <p:spPr>
                <a:xfrm>
                  <a:off x="901964" y="3259592"/>
                  <a:ext cx="2453463" cy="1691602"/>
                </a:xfrm>
                <a:prstGeom prst="rect">
                  <a:avLst/>
                </a:prstGeom>
                <a:noFill/>
              </p:spPr>
              <p:txBody>
                <a:bodyPr wrap="square" rtlCol="0">
                  <a:spAutoFit/>
                </a:bodyPr>
                <a:lstStyle/>
                <a:p>
                  <a:r>
                    <a:rPr kumimoji="1" lang="ja-JP" altLang="en-US" sz="2400" dirty="0">
                      <a:latin typeface="Meiryo UI" panose="020B0604030504040204" pitchFamily="50" charset="-128"/>
                      <a:ea typeface="Meiryo UI" panose="020B0604030504040204" pitchFamily="50" charset="-128"/>
                    </a:rPr>
                    <a:t>土地改良区の支払能力、経営状態の安全性を知る</a:t>
                  </a:r>
                </a:p>
              </p:txBody>
            </p:sp>
          </p:grpSp>
        </p:grpSp>
        <p:grpSp>
          <p:nvGrpSpPr>
            <p:cNvPr id="26" name="グループ化 25">
              <a:extLst>
                <a:ext uri="{FF2B5EF4-FFF2-40B4-BE49-F238E27FC236}">
                  <a16:creationId xmlns:a16="http://schemas.microsoft.com/office/drawing/2014/main" id="{AF3F0CF7-FBC9-48C9-BBAF-6A1ED05544BA}"/>
                </a:ext>
              </a:extLst>
            </p:cNvPr>
            <p:cNvGrpSpPr/>
            <p:nvPr/>
          </p:nvGrpSpPr>
          <p:grpSpPr>
            <a:xfrm>
              <a:off x="3384663" y="1267261"/>
              <a:ext cx="2431138" cy="3867227"/>
              <a:chOff x="4665013" y="808989"/>
              <a:chExt cx="2668772" cy="4157639"/>
            </a:xfrm>
          </p:grpSpPr>
          <p:grpSp>
            <p:nvGrpSpPr>
              <p:cNvPr id="5" name="グループ化 4">
                <a:extLst>
                  <a:ext uri="{FF2B5EF4-FFF2-40B4-BE49-F238E27FC236}">
                    <a16:creationId xmlns:a16="http://schemas.microsoft.com/office/drawing/2014/main" id="{0227661B-7E6E-4D4F-9807-4E25978F9525}"/>
                  </a:ext>
                </a:extLst>
              </p:cNvPr>
              <p:cNvGrpSpPr/>
              <p:nvPr/>
            </p:nvGrpSpPr>
            <p:grpSpPr>
              <a:xfrm>
                <a:off x="4776900" y="808989"/>
                <a:ext cx="2444998" cy="2194857"/>
                <a:chOff x="2078004" y="3885654"/>
                <a:chExt cx="2444998" cy="2194857"/>
              </a:xfrm>
            </p:grpSpPr>
            <p:sp>
              <p:nvSpPr>
                <p:cNvPr id="6" name="フローチャート: 結合子 5">
                  <a:extLst>
                    <a:ext uri="{FF2B5EF4-FFF2-40B4-BE49-F238E27FC236}">
                      <a16:creationId xmlns:a16="http://schemas.microsoft.com/office/drawing/2014/main" id="{F2B2135E-2680-4D06-A11E-D61C88CDCAA7}"/>
                    </a:ext>
                  </a:extLst>
                </p:cNvPr>
                <p:cNvSpPr/>
                <p:nvPr/>
              </p:nvSpPr>
              <p:spPr>
                <a:xfrm>
                  <a:off x="2078004" y="3885654"/>
                  <a:ext cx="2444998" cy="2194857"/>
                </a:xfrm>
                <a:prstGeom prst="flowChartConnector">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46">
                    <a:latin typeface="Meiryo UI" panose="020B0604030504040204" pitchFamily="50" charset="-128"/>
                    <a:ea typeface="Meiryo UI" panose="020B0604030504040204" pitchFamily="50" charset="-128"/>
                  </a:endParaRPr>
                </a:p>
              </p:txBody>
            </p:sp>
            <p:sp>
              <p:nvSpPr>
                <p:cNvPr id="7" name="テキスト ボックス 6">
                  <a:extLst>
                    <a:ext uri="{FF2B5EF4-FFF2-40B4-BE49-F238E27FC236}">
                      <a16:creationId xmlns:a16="http://schemas.microsoft.com/office/drawing/2014/main" id="{014970AF-56FF-444A-8DAA-35D5838827AF}"/>
                    </a:ext>
                  </a:extLst>
                </p:cNvPr>
                <p:cNvSpPr txBox="1"/>
                <p:nvPr/>
              </p:nvSpPr>
              <p:spPr>
                <a:xfrm>
                  <a:off x="2156424" y="4350669"/>
                  <a:ext cx="2288158" cy="1290468"/>
                </a:xfrm>
                <a:prstGeom prst="rect">
                  <a:avLst/>
                </a:prstGeom>
                <a:noFill/>
              </p:spPr>
              <p:txBody>
                <a:bodyPr wrap="square" rtlCol="0">
                  <a:spAutoFit/>
                </a:bodyPr>
                <a:lstStyle/>
                <a:p>
                  <a:r>
                    <a:rPr kumimoji="1" lang="ja-JP" altLang="en-US" sz="2492" dirty="0">
                      <a:solidFill>
                        <a:schemeClr val="bg1"/>
                      </a:solidFill>
                      <a:latin typeface="Meiryo UI" panose="020B0604030504040204" pitchFamily="50" charset="-128"/>
                      <a:ea typeface="Meiryo UI" panose="020B0604030504040204" pitchFamily="50" charset="-128"/>
                    </a:rPr>
                    <a:t>   </a:t>
                  </a:r>
                  <a:r>
                    <a:rPr kumimoji="1" lang="ja-JP" altLang="en-US" sz="3600" b="1" dirty="0">
                      <a:solidFill>
                        <a:schemeClr val="bg1"/>
                      </a:solidFill>
                      <a:latin typeface="Meiryo UI" panose="020B0604030504040204" pitchFamily="50" charset="-128"/>
                      <a:ea typeface="Meiryo UI" panose="020B0604030504040204" pitchFamily="50" charset="-128"/>
                    </a:rPr>
                    <a:t>収  支</a:t>
                  </a:r>
                  <a:endParaRPr kumimoji="1" lang="en-US" altLang="ja-JP" sz="3600" b="1" dirty="0">
                    <a:solidFill>
                      <a:schemeClr val="bg1"/>
                    </a:solidFill>
                    <a:latin typeface="Meiryo UI" panose="020B0604030504040204" pitchFamily="50" charset="-128"/>
                    <a:ea typeface="Meiryo UI" panose="020B0604030504040204" pitchFamily="50" charset="-128"/>
                  </a:endParaRPr>
                </a:p>
                <a:p>
                  <a:r>
                    <a:rPr kumimoji="1" lang="ja-JP" altLang="en-US" sz="3600" b="1" dirty="0">
                      <a:solidFill>
                        <a:schemeClr val="bg1"/>
                      </a:solidFill>
                      <a:latin typeface="Meiryo UI" panose="020B0604030504040204" pitchFamily="50" charset="-128"/>
                      <a:ea typeface="Meiryo UI" panose="020B0604030504040204" pitchFamily="50" charset="-128"/>
                    </a:rPr>
                    <a:t>   分 析</a:t>
                  </a:r>
                </a:p>
              </p:txBody>
            </p:sp>
          </p:grpSp>
          <p:grpSp>
            <p:nvGrpSpPr>
              <p:cNvPr id="17" name="グループ化 16">
                <a:extLst>
                  <a:ext uri="{FF2B5EF4-FFF2-40B4-BE49-F238E27FC236}">
                    <a16:creationId xmlns:a16="http://schemas.microsoft.com/office/drawing/2014/main" id="{B79C0D63-D383-4DB8-A489-36D69B8ED84D}"/>
                  </a:ext>
                </a:extLst>
              </p:cNvPr>
              <p:cNvGrpSpPr/>
              <p:nvPr/>
            </p:nvGrpSpPr>
            <p:grpSpPr>
              <a:xfrm>
                <a:off x="4665013" y="3127103"/>
                <a:ext cx="2668772" cy="1839525"/>
                <a:chOff x="767296" y="3139770"/>
                <a:chExt cx="2668772" cy="1839525"/>
              </a:xfrm>
            </p:grpSpPr>
            <p:sp>
              <p:nvSpPr>
                <p:cNvPr id="18" name="正方形/長方形 17">
                  <a:extLst>
                    <a:ext uri="{FF2B5EF4-FFF2-40B4-BE49-F238E27FC236}">
                      <a16:creationId xmlns:a16="http://schemas.microsoft.com/office/drawing/2014/main" id="{71501496-760B-4AEB-99BE-60BBA264B92F}"/>
                    </a:ext>
                  </a:extLst>
                </p:cNvPr>
                <p:cNvSpPr/>
                <p:nvPr/>
              </p:nvSpPr>
              <p:spPr>
                <a:xfrm>
                  <a:off x="767296" y="3139770"/>
                  <a:ext cx="2668772" cy="1839525"/>
                </a:xfrm>
                <a:prstGeom prst="rect">
                  <a:avLst/>
                </a:prstGeom>
                <a:solidFill>
                  <a:schemeClr val="accent2">
                    <a:lumMod val="20000"/>
                    <a:lumOff val="80000"/>
                  </a:schemeClr>
                </a:solidFill>
                <a:ln w="5715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46">
                    <a:latin typeface="Meiryo UI" panose="020B0604030504040204" pitchFamily="50" charset="-128"/>
                    <a:ea typeface="Meiryo UI" panose="020B0604030504040204" pitchFamily="50" charset="-128"/>
                  </a:endParaRPr>
                </a:p>
              </p:txBody>
            </p:sp>
            <p:sp>
              <p:nvSpPr>
                <p:cNvPr id="19" name="テキスト ボックス 18">
                  <a:extLst>
                    <a:ext uri="{FF2B5EF4-FFF2-40B4-BE49-F238E27FC236}">
                      <a16:creationId xmlns:a16="http://schemas.microsoft.com/office/drawing/2014/main" id="{5786401A-1540-4F30-AFDB-6E2D08D64587}"/>
                    </a:ext>
                  </a:extLst>
                </p:cNvPr>
                <p:cNvSpPr txBox="1"/>
                <p:nvPr/>
              </p:nvSpPr>
              <p:spPr>
                <a:xfrm>
                  <a:off x="982605" y="3507007"/>
                  <a:ext cx="2453463" cy="893401"/>
                </a:xfrm>
                <a:prstGeom prst="rect">
                  <a:avLst/>
                </a:prstGeom>
                <a:noFill/>
              </p:spPr>
              <p:txBody>
                <a:bodyPr wrap="square" rtlCol="0">
                  <a:spAutoFit/>
                </a:bodyPr>
                <a:lstStyle/>
                <a:p>
                  <a:r>
                    <a:rPr kumimoji="1" lang="ja-JP" altLang="en-US" sz="2400" dirty="0">
                      <a:latin typeface="Meiryo UI" panose="020B0604030504040204" pitchFamily="50" charset="-128"/>
                      <a:ea typeface="Meiryo UI" panose="020B0604030504040204" pitchFamily="50" charset="-128"/>
                    </a:rPr>
                    <a:t>土地改良区の収入構造を知る</a:t>
                  </a:r>
                </a:p>
              </p:txBody>
            </p:sp>
          </p:grpSp>
        </p:grpSp>
        <p:grpSp>
          <p:nvGrpSpPr>
            <p:cNvPr id="27" name="グループ化 26">
              <a:extLst>
                <a:ext uri="{FF2B5EF4-FFF2-40B4-BE49-F238E27FC236}">
                  <a16:creationId xmlns:a16="http://schemas.microsoft.com/office/drawing/2014/main" id="{A510B1EC-6625-402D-9BF3-9E2EBCE0ADF5}"/>
                </a:ext>
              </a:extLst>
            </p:cNvPr>
            <p:cNvGrpSpPr/>
            <p:nvPr/>
          </p:nvGrpSpPr>
          <p:grpSpPr>
            <a:xfrm>
              <a:off x="6164134" y="1288624"/>
              <a:ext cx="2431261" cy="3853960"/>
              <a:chOff x="8608940" y="861286"/>
              <a:chExt cx="2668772" cy="4133388"/>
            </a:xfrm>
          </p:grpSpPr>
          <p:grpSp>
            <p:nvGrpSpPr>
              <p:cNvPr id="8" name="グループ化 7">
                <a:extLst>
                  <a:ext uri="{FF2B5EF4-FFF2-40B4-BE49-F238E27FC236}">
                    <a16:creationId xmlns:a16="http://schemas.microsoft.com/office/drawing/2014/main" id="{23A3A086-F22F-4FE4-B325-F71D3B7B5EFD}"/>
                  </a:ext>
                </a:extLst>
              </p:cNvPr>
              <p:cNvGrpSpPr/>
              <p:nvPr/>
            </p:nvGrpSpPr>
            <p:grpSpPr>
              <a:xfrm>
                <a:off x="8756420" y="861286"/>
                <a:ext cx="2403456" cy="2197412"/>
                <a:chOff x="2159807" y="3925284"/>
                <a:chExt cx="2403456" cy="2197412"/>
              </a:xfrm>
            </p:grpSpPr>
            <p:sp>
              <p:nvSpPr>
                <p:cNvPr id="9" name="フローチャート: 結合子 8">
                  <a:extLst>
                    <a:ext uri="{FF2B5EF4-FFF2-40B4-BE49-F238E27FC236}">
                      <a16:creationId xmlns:a16="http://schemas.microsoft.com/office/drawing/2014/main" id="{9936C8A5-CC42-451D-944A-1DD498F4DCEC}"/>
                    </a:ext>
                  </a:extLst>
                </p:cNvPr>
                <p:cNvSpPr/>
                <p:nvPr/>
              </p:nvSpPr>
              <p:spPr>
                <a:xfrm>
                  <a:off x="2159807" y="3925284"/>
                  <a:ext cx="2403456" cy="2197412"/>
                </a:xfrm>
                <a:prstGeom prst="flowChartConnector">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46" dirty="0">
                    <a:latin typeface="Meiryo UI" panose="020B0604030504040204" pitchFamily="50" charset="-128"/>
                    <a:ea typeface="Meiryo UI" panose="020B0604030504040204" pitchFamily="50" charset="-128"/>
                  </a:endParaRPr>
                </a:p>
              </p:txBody>
            </p:sp>
            <p:sp>
              <p:nvSpPr>
                <p:cNvPr id="10" name="テキスト ボックス 9">
                  <a:extLst>
                    <a:ext uri="{FF2B5EF4-FFF2-40B4-BE49-F238E27FC236}">
                      <a16:creationId xmlns:a16="http://schemas.microsoft.com/office/drawing/2014/main" id="{CCE2C167-2170-475D-A184-CE164B9959E1}"/>
                    </a:ext>
                  </a:extLst>
                </p:cNvPr>
                <p:cNvSpPr txBox="1"/>
                <p:nvPr/>
              </p:nvSpPr>
              <p:spPr>
                <a:xfrm>
                  <a:off x="2399353" y="4386350"/>
                  <a:ext cx="1879963" cy="1287358"/>
                </a:xfrm>
                <a:prstGeom prst="rect">
                  <a:avLst/>
                </a:prstGeom>
                <a:noFill/>
              </p:spPr>
              <p:txBody>
                <a:bodyPr wrap="square" rtlCol="0">
                  <a:spAutoFit/>
                </a:bodyPr>
                <a:lstStyle/>
                <a:p>
                  <a:r>
                    <a:rPr kumimoji="1" lang="ja-JP" altLang="en-US" sz="2492" dirty="0">
                      <a:solidFill>
                        <a:schemeClr val="bg1"/>
                      </a:solidFill>
                      <a:latin typeface="Meiryo UI" panose="020B0604030504040204" pitchFamily="50" charset="-128"/>
                      <a:ea typeface="Meiryo UI" panose="020B0604030504040204" pitchFamily="50" charset="-128"/>
                    </a:rPr>
                    <a:t> </a:t>
                  </a:r>
                  <a:r>
                    <a:rPr kumimoji="1" lang="ja-JP" altLang="en-US" sz="3600" b="1" dirty="0">
                      <a:solidFill>
                        <a:schemeClr val="bg1"/>
                      </a:solidFill>
                      <a:latin typeface="Meiryo UI" panose="020B0604030504040204" pitchFamily="50" charset="-128"/>
                      <a:ea typeface="Meiryo UI" panose="020B0604030504040204" pitchFamily="50" charset="-128"/>
                    </a:rPr>
                    <a:t>コ ス ト</a:t>
                  </a:r>
                  <a:endParaRPr kumimoji="1" lang="en-US" altLang="ja-JP" sz="3600" b="1" dirty="0">
                    <a:solidFill>
                      <a:schemeClr val="bg1"/>
                    </a:solidFill>
                    <a:latin typeface="Meiryo UI" panose="020B0604030504040204" pitchFamily="50" charset="-128"/>
                    <a:ea typeface="Meiryo UI" panose="020B0604030504040204" pitchFamily="50" charset="-128"/>
                  </a:endParaRPr>
                </a:p>
                <a:p>
                  <a:r>
                    <a:rPr lang="ja-JP" altLang="en-US" sz="3600" b="1" dirty="0">
                      <a:solidFill>
                        <a:schemeClr val="bg1"/>
                      </a:solidFill>
                      <a:latin typeface="Meiryo UI" panose="020B0604030504040204" pitchFamily="50" charset="-128"/>
                      <a:ea typeface="Meiryo UI" panose="020B0604030504040204" pitchFamily="50" charset="-128"/>
                    </a:rPr>
                    <a:t>  </a:t>
                  </a:r>
                  <a:r>
                    <a:rPr kumimoji="1" lang="ja-JP" altLang="en-US" sz="3600" b="1" dirty="0">
                      <a:solidFill>
                        <a:schemeClr val="bg1"/>
                      </a:solidFill>
                      <a:latin typeface="Meiryo UI" panose="020B0604030504040204" pitchFamily="50" charset="-128"/>
                      <a:ea typeface="Meiryo UI" panose="020B0604030504040204" pitchFamily="50" charset="-128"/>
                    </a:rPr>
                    <a:t>分 析</a:t>
                  </a:r>
                </a:p>
              </p:txBody>
            </p:sp>
          </p:grpSp>
          <p:grpSp>
            <p:nvGrpSpPr>
              <p:cNvPr id="20" name="グループ化 19">
                <a:extLst>
                  <a:ext uri="{FF2B5EF4-FFF2-40B4-BE49-F238E27FC236}">
                    <a16:creationId xmlns:a16="http://schemas.microsoft.com/office/drawing/2014/main" id="{3F48ABBD-A108-46A1-B780-1CED32B5A222}"/>
                  </a:ext>
                </a:extLst>
              </p:cNvPr>
              <p:cNvGrpSpPr/>
              <p:nvPr/>
            </p:nvGrpSpPr>
            <p:grpSpPr>
              <a:xfrm>
                <a:off x="8608940" y="3159583"/>
                <a:ext cx="2668772" cy="1835091"/>
                <a:chOff x="813506" y="3172250"/>
                <a:chExt cx="2668772" cy="1835091"/>
              </a:xfrm>
            </p:grpSpPr>
            <p:sp>
              <p:nvSpPr>
                <p:cNvPr id="21" name="正方形/長方形 20">
                  <a:extLst>
                    <a:ext uri="{FF2B5EF4-FFF2-40B4-BE49-F238E27FC236}">
                      <a16:creationId xmlns:a16="http://schemas.microsoft.com/office/drawing/2014/main" id="{6067174F-D945-4E7E-8B6B-4118D6A02CF2}"/>
                    </a:ext>
                  </a:extLst>
                </p:cNvPr>
                <p:cNvSpPr/>
                <p:nvPr/>
              </p:nvSpPr>
              <p:spPr>
                <a:xfrm>
                  <a:off x="813506" y="3172250"/>
                  <a:ext cx="2668772" cy="1835091"/>
                </a:xfrm>
                <a:prstGeom prst="rect">
                  <a:avLst/>
                </a:prstGeom>
                <a:solidFill>
                  <a:schemeClr val="accent5">
                    <a:lumMod val="20000"/>
                    <a:lumOff val="80000"/>
                  </a:schemeClr>
                </a:solidFill>
                <a:ln w="571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46" dirty="0">
                    <a:latin typeface="Meiryo UI" panose="020B0604030504040204" pitchFamily="50" charset="-128"/>
                    <a:ea typeface="Meiryo UI" panose="020B0604030504040204" pitchFamily="50" charset="-128"/>
                  </a:endParaRPr>
                </a:p>
              </p:txBody>
            </p:sp>
            <p:sp>
              <p:nvSpPr>
                <p:cNvPr id="22" name="テキスト ボックス 21">
                  <a:extLst>
                    <a:ext uri="{FF2B5EF4-FFF2-40B4-BE49-F238E27FC236}">
                      <a16:creationId xmlns:a16="http://schemas.microsoft.com/office/drawing/2014/main" id="{258F7C4D-D5DA-440C-97B9-6E906D15A38C}"/>
                    </a:ext>
                  </a:extLst>
                </p:cNvPr>
                <p:cNvSpPr txBox="1"/>
                <p:nvPr/>
              </p:nvSpPr>
              <p:spPr>
                <a:xfrm>
                  <a:off x="935982" y="3271050"/>
                  <a:ext cx="2453463" cy="1683468"/>
                </a:xfrm>
                <a:prstGeom prst="rect">
                  <a:avLst/>
                </a:prstGeom>
                <a:noFill/>
              </p:spPr>
              <p:txBody>
                <a:bodyPr wrap="square" rtlCol="0">
                  <a:spAutoFit/>
                </a:bodyPr>
                <a:lstStyle/>
                <a:p>
                  <a:r>
                    <a:rPr kumimoji="1" lang="ja-JP" altLang="en-US" sz="2400" dirty="0">
                      <a:latin typeface="Meiryo UI" panose="020B0604030504040204" pitchFamily="50" charset="-128"/>
                      <a:ea typeface="Meiryo UI" panose="020B0604030504040204" pitchFamily="50" charset="-128"/>
                    </a:rPr>
                    <a:t>土地改良区の経常的な経費の妥当性、適切性を知る</a:t>
                  </a:r>
                </a:p>
              </p:txBody>
            </p:sp>
          </p:grpSp>
        </p:grpSp>
      </p:grpSp>
      <p:grpSp>
        <p:nvGrpSpPr>
          <p:cNvPr id="29" name="グループ化 28">
            <a:extLst>
              <a:ext uri="{FF2B5EF4-FFF2-40B4-BE49-F238E27FC236}">
                <a16:creationId xmlns:a16="http://schemas.microsoft.com/office/drawing/2014/main" id="{19D6EBA8-9C1A-4424-AA87-D66FFEDD8F29}"/>
              </a:ext>
            </a:extLst>
          </p:cNvPr>
          <p:cNvGrpSpPr/>
          <p:nvPr/>
        </p:nvGrpSpPr>
        <p:grpSpPr>
          <a:xfrm>
            <a:off x="331025" y="180704"/>
            <a:ext cx="8565159" cy="515708"/>
            <a:chOff x="372727" y="180849"/>
            <a:chExt cx="8565159" cy="515708"/>
          </a:xfrm>
        </p:grpSpPr>
        <p:cxnSp>
          <p:nvCxnSpPr>
            <p:cNvPr id="30" name="直線コネクタ 29">
              <a:extLst>
                <a:ext uri="{FF2B5EF4-FFF2-40B4-BE49-F238E27FC236}">
                  <a16:creationId xmlns:a16="http://schemas.microsoft.com/office/drawing/2014/main" id="{771D0C30-4C33-4418-8D69-8152C74B8D44}"/>
                </a:ext>
              </a:extLst>
            </p:cNvPr>
            <p:cNvCxnSpPr>
              <a:cxnSpLocks/>
            </p:cNvCxnSpPr>
            <p:nvPr/>
          </p:nvCxnSpPr>
          <p:spPr>
            <a:xfrm>
              <a:off x="372727" y="671119"/>
              <a:ext cx="8565159" cy="25438"/>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31" name="テキスト ボックス 30">
              <a:extLst>
                <a:ext uri="{FF2B5EF4-FFF2-40B4-BE49-F238E27FC236}">
                  <a16:creationId xmlns:a16="http://schemas.microsoft.com/office/drawing/2014/main" id="{7945316C-B5B8-48E2-9790-876EDCC7B20C}"/>
                </a:ext>
              </a:extLst>
            </p:cNvPr>
            <p:cNvSpPr txBox="1"/>
            <p:nvPr/>
          </p:nvSpPr>
          <p:spPr>
            <a:xfrm>
              <a:off x="372727" y="180849"/>
              <a:ext cx="7231310" cy="461665"/>
            </a:xfrm>
            <a:prstGeom prst="rect">
              <a:avLst/>
            </a:prstGeom>
            <a:noFill/>
          </p:spPr>
          <p:txBody>
            <a:bodyPr wrap="square" rtlCol="0">
              <a:spAutoFit/>
            </a:bodyPr>
            <a:lstStyle/>
            <a:p>
              <a:r>
                <a:rPr kumimoji="1" lang="ja-JP" altLang="en-US" sz="2400" dirty="0">
                  <a:latin typeface="Meiryo UI" panose="020B0604030504040204" pitchFamily="50" charset="-128"/>
                  <a:ea typeface="Meiryo UI" panose="020B0604030504040204" pitchFamily="50" charset="-128"/>
                </a:rPr>
                <a:t>１．土地改良区の財務分析と効果</a:t>
              </a:r>
            </a:p>
          </p:txBody>
        </p:sp>
      </p:grpSp>
      <p:sp>
        <p:nvSpPr>
          <p:cNvPr id="32" name="スライド番号プレースホルダー 31">
            <a:extLst>
              <a:ext uri="{FF2B5EF4-FFF2-40B4-BE49-F238E27FC236}">
                <a16:creationId xmlns:a16="http://schemas.microsoft.com/office/drawing/2014/main" id="{778F4E0E-8924-44CE-96CE-BCF9D7328AFB}"/>
              </a:ext>
            </a:extLst>
          </p:cNvPr>
          <p:cNvSpPr>
            <a:spLocks noGrp="1"/>
          </p:cNvSpPr>
          <p:nvPr>
            <p:ph type="sldNum" sz="quarter" idx="12"/>
          </p:nvPr>
        </p:nvSpPr>
        <p:spPr/>
        <p:txBody>
          <a:bodyPr/>
          <a:lstStyle/>
          <a:p>
            <a:fld id="{D0493EAD-98C2-43FC-AC56-FA71A07A685E}" type="slidenum">
              <a:rPr kumimoji="1" lang="ja-JP" altLang="en-US" smtClean="0"/>
              <a:t>5</a:t>
            </a:fld>
            <a:endParaRPr kumimoji="1" lang="ja-JP" altLang="en-US"/>
          </a:p>
        </p:txBody>
      </p:sp>
      <p:sp>
        <p:nvSpPr>
          <p:cNvPr id="33" name="テキスト ボックス 32">
            <a:extLst>
              <a:ext uri="{FF2B5EF4-FFF2-40B4-BE49-F238E27FC236}">
                <a16:creationId xmlns:a16="http://schemas.microsoft.com/office/drawing/2014/main" id="{878E2C1E-1F63-4D88-9812-D2815BFB6B82}"/>
              </a:ext>
            </a:extLst>
          </p:cNvPr>
          <p:cNvSpPr txBox="1"/>
          <p:nvPr/>
        </p:nvSpPr>
        <p:spPr>
          <a:xfrm>
            <a:off x="2432239" y="5646958"/>
            <a:ext cx="4954176" cy="646331"/>
          </a:xfrm>
          <a:prstGeom prst="rect">
            <a:avLst/>
          </a:prstGeom>
          <a:noFill/>
        </p:spPr>
        <p:txBody>
          <a:bodyPr wrap="square" rtlCol="0">
            <a:spAutoFit/>
          </a:bodyPr>
          <a:lstStyle/>
          <a:p>
            <a:r>
              <a:rPr kumimoji="1" lang="ja-JP" altLang="en-US" sz="3600" b="1" dirty="0">
                <a:latin typeface="Meiryo UI" panose="020B0604030504040204" pitchFamily="50" charset="-128"/>
                <a:ea typeface="Meiryo UI" panose="020B0604030504040204" pitchFamily="50" charset="-128"/>
              </a:rPr>
              <a:t>健全化、安定した運営</a:t>
            </a:r>
          </a:p>
        </p:txBody>
      </p:sp>
      <p:sp>
        <p:nvSpPr>
          <p:cNvPr id="34" name="矢印: ストライプ 33">
            <a:extLst>
              <a:ext uri="{FF2B5EF4-FFF2-40B4-BE49-F238E27FC236}">
                <a16:creationId xmlns:a16="http://schemas.microsoft.com/office/drawing/2014/main" id="{8E742EA9-7387-4DF2-8595-BBC5FD2E783F}"/>
              </a:ext>
            </a:extLst>
          </p:cNvPr>
          <p:cNvSpPr/>
          <p:nvPr/>
        </p:nvSpPr>
        <p:spPr>
          <a:xfrm rot="3323519">
            <a:off x="1865823" y="4746859"/>
            <a:ext cx="720292" cy="859214"/>
          </a:xfrm>
          <a:prstGeom prst="stripedRightArrow">
            <a:avLst/>
          </a:prstGeom>
          <a:solidFill>
            <a:schemeClr val="accent6">
              <a:lumMod val="20000"/>
              <a:lumOff val="80000"/>
            </a:schemeClr>
          </a:solidFill>
          <a:ln w="3810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7" name="矢印: ストライプ 36">
            <a:extLst>
              <a:ext uri="{FF2B5EF4-FFF2-40B4-BE49-F238E27FC236}">
                <a16:creationId xmlns:a16="http://schemas.microsoft.com/office/drawing/2014/main" id="{D2FD629C-C20F-47DE-A688-A76A2CFFF69F}"/>
              </a:ext>
            </a:extLst>
          </p:cNvPr>
          <p:cNvSpPr/>
          <p:nvPr/>
        </p:nvSpPr>
        <p:spPr>
          <a:xfrm rot="7732445">
            <a:off x="6695662" y="4756449"/>
            <a:ext cx="720292" cy="859214"/>
          </a:xfrm>
          <a:prstGeom prst="stripedRightArrow">
            <a:avLst/>
          </a:prstGeom>
          <a:solidFill>
            <a:schemeClr val="accent5">
              <a:lumMod val="20000"/>
              <a:lumOff val="80000"/>
            </a:schemeClr>
          </a:solidFill>
          <a:ln w="38100">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8" name="矢印: ストライプ 37">
            <a:extLst>
              <a:ext uri="{FF2B5EF4-FFF2-40B4-BE49-F238E27FC236}">
                <a16:creationId xmlns:a16="http://schemas.microsoft.com/office/drawing/2014/main" id="{3F64E730-6268-47ED-B9C5-F5E368579506}"/>
              </a:ext>
            </a:extLst>
          </p:cNvPr>
          <p:cNvSpPr/>
          <p:nvPr/>
        </p:nvSpPr>
        <p:spPr>
          <a:xfrm rot="5400000">
            <a:off x="4211854" y="4716301"/>
            <a:ext cx="720292" cy="859214"/>
          </a:xfrm>
          <a:prstGeom prst="stripedRightArrow">
            <a:avLst/>
          </a:prstGeom>
          <a:solidFill>
            <a:schemeClr val="accent2">
              <a:lumMod val="20000"/>
              <a:lumOff val="80000"/>
            </a:schemeClr>
          </a:solidFill>
          <a:ln w="381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9" name="正方形/長方形 38">
            <a:extLst>
              <a:ext uri="{FF2B5EF4-FFF2-40B4-BE49-F238E27FC236}">
                <a16:creationId xmlns:a16="http://schemas.microsoft.com/office/drawing/2014/main" id="{0C193D31-F75E-4932-848F-7CD5EAEAB0F4}"/>
              </a:ext>
            </a:extLst>
          </p:cNvPr>
          <p:cNvSpPr/>
          <p:nvPr/>
        </p:nvSpPr>
        <p:spPr>
          <a:xfrm>
            <a:off x="1782183" y="5594769"/>
            <a:ext cx="5977634" cy="816954"/>
          </a:xfrm>
          <a:prstGeom prst="rect">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8440564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0" name="タイトル 2">
            <a:extLst>
              <a:ext uri="{FF2B5EF4-FFF2-40B4-BE49-F238E27FC236}">
                <a16:creationId xmlns:a16="http://schemas.microsoft.com/office/drawing/2014/main" id="{27C6EA02-41B4-415D-B6F3-3CA95493B2D2}"/>
              </a:ext>
            </a:extLst>
          </p:cNvPr>
          <p:cNvSpPr>
            <a:spLocks noGrp="1"/>
          </p:cNvSpPr>
          <p:nvPr>
            <p:ph type="title"/>
          </p:nvPr>
        </p:nvSpPr>
        <p:spPr>
          <a:xfrm>
            <a:off x="371847" y="267171"/>
            <a:ext cx="7976271" cy="452370"/>
          </a:xfrm>
        </p:spPr>
        <p:txBody>
          <a:bodyPr>
            <a:normAutofit/>
          </a:bodyPr>
          <a:lstStyle/>
          <a:p>
            <a:r>
              <a:rPr lang="ja-JP" altLang="en-US" sz="2400" dirty="0">
                <a:latin typeface="Meiryo UI" panose="020B0604030504040204" pitchFamily="50" charset="-128"/>
                <a:ea typeface="Meiryo UI" panose="020B0604030504040204" pitchFamily="50" charset="-128"/>
              </a:rPr>
              <a:t>２．土地改良区の財務諸表（貸借対照表）</a:t>
            </a:r>
            <a:endParaRPr kumimoji="1" lang="ja-JP" altLang="en-US" sz="2400" dirty="0">
              <a:latin typeface="Meiryo UI" panose="020B0604030504040204" pitchFamily="50" charset="-128"/>
              <a:ea typeface="Meiryo UI" panose="020B0604030504040204" pitchFamily="50" charset="-128"/>
            </a:endParaRPr>
          </a:p>
        </p:txBody>
      </p:sp>
      <p:sp>
        <p:nvSpPr>
          <p:cNvPr id="5" name="コンテンツ プレースホルダー 1">
            <a:extLst>
              <a:ext uri="{FF2B5EF4-FFF2-40B4-BE49-F238E27FC236}">
                <a16:creationId xmlns:a16="http://schemas.microsoft.com/office/drawing/2014/main" id="{5A2E9165-7CF0-46EE-B041-40CA1A8A1CFF}"/>
              </a:ext>
            </a:extLst>
          </p:cNvPr>
          <p:cNvSpPr>
            <a:spLocks noGrp="1"/>
          </p:cNvSpPr>
          <p:nvPr>
            <p:ph idx="1"/>
          </p:nvPr>
        </p:nvSpPr>
        <p:spPr>
          <a:xfrm>
            <a:off x="583865" y="861995"/>
            <a:ext cx="7976271" cy="5494356"/>
          </a:xfrm>
        </p:spPr>
        <p:txBody>
          <a:bodyPr/>
          <a:lstStyle/>
          <a:p>
            <a:pPr>
              <a:buFont typeface="Wingdings" panose="05000000000000000000" pitchFamily="2" charset="2"/>
              <a:buChar char="l"/>
            </a:pPr>
            <a:r>
              <a:rPr lang="ja-JP" altLang="en-US" sz="1400" dirty="0">
                <a:latin typeface="Meiryo UI" panose="020B0604030504040204" pitchFamily="50" charset="-128"/>
                <a:ea typeface="Meiryo UI" panose="020B0604030504040204" pitchFamily="50" charset="-128"/>
              </a:rPr>
              <a:t>貸借対照表とは、</a:t>
            </a:r>
            <a:r>
              <a:rPr lang="ja-JP" altLang="en-US" sz="1400" b="1" dirty="0">
                <a:latin typeface="Meiryo UI" panose="020B0604030504040204" pitchFamily="50" charset="-128"/>
                <a:ea typeface="Meiryo UI" panose="020B0604030504040204" pitchFamily="50" charset="-128"/>
              </a:rPr>
              <a:t>事業年度末時点におけるすべての資産、負債及び正味財産を一覧にまとめたもの</a:t>
            </a:r>
            <a:endParaRPr lang="en-US" altLang="ja-JP" sz="1400" b="1" dirty="0">
              <a:latin typeface="Meiryo UI" panose="020B0604030504040204" pitchFamily="50" charset="-128"/>
              <a:ea typeface="Meiryo UI" panose="020B0604030504040204" pitchFamily="50" charset="-128"/>
            </a:endParaRPr>
          </a:p>
          <a:p>
            <a:pPr>
              <a:buFont typeface="Wingdings" panose="05000000000000000000" pitchFamily="2" charset="2"/>
              <a:buChar char="l"/>
            </a:pPr>
            <a:r>
              <a:rPr lang="ja-JP" altLang="en-US" sz="1400" dirty="0">
                <a:latin typeface="Meiryo UI" panose="020B0604030504040204" pitchFamily="50" charset="-128"/>
                <a:ea typeface="Meiryo UI" panose="020B0604030504040204" pitchFamily="50" charset="-128"/>
              </a:rPr>
              <a:t>貸借対照表は</a:t>
            </a:r>
            <a:r>
              <a:rPr lang="ja-JP" altLang="en-US" sz="1400" b="1" dirty="0">
                <a:latin typeface="Meiryo UI" panose="020B0604030504040204" pitchFamily="50" charset="-128"/>
                <a:ea typeface="Meiryo UI" panose="020B0604030504040204" pitchFamily="50" charset="-128"/>
              </a:rPr>
              <a:t>事業年度末時点の土地改良区の財政状態を表す</a:t>
            </a:r>
            <a:endParaRPr lang="en-US" altLang="ja-JP" sz="1400" b="1" dirty="0">
              <a:latin typeface="Meiryo UI" panose="020B0604030504040204" pitchFamily="50" charset="-128"/>
              <a:ea typeface="Meiryo UI" panose="020B0604030504040204" pitchFamily="50" charset="-128"/>
            </a:endParaRPr>
          </a:p>
          <a:p>
            <a:pPr>
              <a:buFont typeface="Wingdings" panose="05000000000000000000" pitchFamily="2" charset="2"/>
              <a:buChar char="l"/>
            </a:pPr>
            <a:r>
              <a:rPr lang="ja-JP" altLang="en-US" sz="1400" b="1" dirty="0">
                <a:latin typeface="Meiryo UI" panose="020B0604030504040204" pitchFamily="50" charset="-128"/>
                <a:ea typeface="Meiryo UI" panose="020B0604030504040204" pitchFamily="50" charset="-128"/>
              </a:rPr>
              <a:t>左側</a:t>
            </a:r>
            <a:r>
              <a:rPr lang="ja-JP" altLang="en-US" sz="1400" dirty="0">
                <a:latin typeface="Meiryo UI" panose="020B0604030504040204" pitchFamily="50" charset="-128"/>
                <a:ea typeface="Meiryo UI" panose="020B0604030504040204" pitchFamily="50" charset="-128"/>
              </a:rPr>
              <a:t>（借方）</a:t>
            </a:r>
            <a:r>
              <a:rPr lang="ja-JP" altLang="en-US" sz="1400" b="1" dirty="0">
                <a:latin typeface="Meiryo UI" panose="020B0604030504040204" pitchFamily="50" charset="-128"/>
                <a:ea typeface="Meiryo UI" panose="020B0604030504040204" pitchFamily="50" charset="-128"/>
              </a:rPr>
              <a:t>は</a:t>
            </a:r>
            <a:r>
              <a:rPr lang="ja-JP" altLang="en-US" sz="1400" dirty="0">
                <a:latin typeface="Meiryo UI" panose="020B0604030504040204" pitchFamily="50" charset="-128"/>
                <a:ea typeface="Meiryo UI" panose="020B0604030504040204" pitchFamily="50" charset="-128"/>
              </a:rPr>
              <a:t>土地改良区の</a:t>
            </a:r>
            <a:r>
              <a:rPr lang="ja-JP" altLang="en-US" sz="1400" b="1" dirty="0">
                <a:latin typeface="Meiryo UI" panose="020B0604030504040204" pitchFamily="50" charset="-128"/>
                <a:ea typeface="Meiryo UI" panose="020B0604030504040204" pitchFamily="50" charset="-128"/>
              </a:rPr>
              <a:t>資産の運用状態を表す</a:t>
            </a:r>
            <a:r>
              <a:rPr lang="ja-JP" altLang="en-US" sz="1400" dirty="0">
                <a:latin typeface="Meiryo UI" panose="020B0604030504040204" pitchFamily="50" charset="-128"/>
                <a:ea typeface="Meiryo UI" panose="020B0604030504040204" pitchFamily="50" charset="-128"/>
              </a:rPr>
              <a:t>（財産の一覧）</a:t>
            </a:r>
            <a:endParaRPr lang="en-US" altLang="ja-JP" sz="1400" dirty="0">
              <a:latin typeface="Meiryo UI" panose="020B0604030504040204" pitchFamily="50" charset="-128"/>
              <a:ea typeface="Meiryo UI" panose="020B0604030504040204" pitchFamily="50" charset="-128"/>
            </a:endParaRPr>
          </a:p>
          <a:p>
            <a:pPr lvl="1">
              <a:buFont typeface="Wingdings" panose="05000000000000000000" pitchFamily="2" charset="2"/>
              <a:buChar char="Ø"/>
            </a:pPr>
            <a:r>
              <a:rPr lang="ja-JP" altLang="en-US" sz="1400" dirty="0">
                <a:latin typeface="Meiryo UI" panose="020B0604030504040204" pitchFamily="50" charset="-128"/>
                <a:ea typeface="Meiryo UI" panose="020B0604030504040204" pitchFamily="50" charset="-128"/>
              </a:rPr>
              <a:t>資産・・・現金預金、未収賦課金、建物、土地改良施設など土地改良区の財産</a:t>
            </a:r>
            <a:endParaRPr lang="en-US" altLang="ja-JP" sz="1400" dirty="0">
              <a:latin typeface="Meiryo UI" panose="020B0604030504040204" pitchFamily="50" charset="-128"/>
              <a:ea typeface="Meiryo UI" panose="020B0604030504040204" pitchFamily="50" charset="-128"/>
            </a:endParaRPr>
          </a:p>
          <a:p>
            <a:pPr>
              <a:buFont typeface="Wingdings" panose="05000000000000000000" pitchFamily="2" charset="2"/>
              <a:buChar char="l"/>
            </a:pPr>
            <a:r>
              <a:rPr lang="ja-JP" altLang="en-US" sz="1400" b="1" dirty="0">
                <a:latin typeface="Meiryo UI" panose="020B0604030504040204" pitchFamily="50" charset="-128"/>
                <a:ea typeface="Meiryo UI" panose="020B0604030504040204" pitchFamily="50" charset="-128"/>
              </a:rPr>
              <a:t>右側</a:t>
            </a:r>
            <a:r>
              <a:rPr lang="ja-JP" altLang="en-US" sz="1400" dirty="0">
                <a:latin typeface="Meiryo UI" panose="020B0604030504040204" pitchFamily="50" charset="-128"/>
                <a:ea typeface="Meiryo UI" panose="020B0604030504040204" pitchFamily="50" charset="-128"/>
              </a:rPr>
              <a:t>（貸方）</a:t>
            </a:r>
            <a:r>
              <a:rPr lang="ja-JP" altLang="en-US" sz="1400" b="1" dirty="0">
                <a:latin typeface="Meiryo UI" panose="020B0604030504040204" pitchFamily="50" charset="-128"/>
                <a:ea typeface="Meiryo UI" panose="020B0604030504040204" pitchFamily="50" charset="-128"/>
              </a:rPr>
              <a:t>は</a:t>
            </a:r>
            <a:r>
              <a:rPr lang="ja-JP" altLang="en-US" sz="1400" dirty="0">
                <a:latin typeface="Meiryo UI" panose="020B0604030504040204" pitchFamily="50" charset="-128"/>
                <a:ea typeface="Meiryo UI" panose="020B0604030504040204" pitchFamily="50" charset="-128"/>
              </a:rPr>
              <a:t>土地改良区の運営に必要な</a:t>
            </a:r>
            <a:r>
              <a:rPr lang="ja-JP" altLang="en-US" sz="1400" b="1" dirty="0">
                <a:latin typeface="Meiryo UI" panose="020B0604030504040204" pitchFamily="50" charset="-128"/>
                <a:ea typeface="Meiryo UI" panose="020B0604030504040204" pitchFamily="50" charset="-128"/>
              </a:rPr>
              <a:t>資産の調達源泉を表す</a:t>
            </a:r>
            <a:endParaRPr lang="en-US" altLang="ja-JP" sz="1400" b="1" dirty="0">
              <a:latin typeface="Meiryo UI" panose="020B0604030504040204" pitchFamily="50" charset="-128"/>
              <a:ea typeface="Meiryo UI" panose="020B0604030504040204" pitchFamily="50" charset="-128"/>
            </a:endParaRPr>
          </a:p>
          <a:p>
            <a:pPr lvl="1">
              <a:buFont typeface="Wingdings" panose="05000000000000000000" pitchFamily="2" charset="2"/>
              <a:buChar char="Ø"/>
            </a:pPr>
            <a:r>
              <a:rPr lang="ja-JP" altLang="en-US" sz="1400" dirty="0">
                <a:latin typeface="Meiryo UI" panose="020B0604030504040204" pitchFamily="50" charset="-128"/>
                <a:ea typeface="Meiryo UI" panose="020B0604030504040204" pitchFamily="50" charset="-128"/>
              </a:rPr>
              <a:t>負債・・・未払金、借入金など、将来、金銭などを引き渡す義務</a:t>
            </a:r>
            <a:endParaRPr lang="en-US" altLang="ja-JP" sz="1400" dirty="0">
              <a:latin typeface="Meiryo UI" panose="020B0604030504040204" pitchFamily="50" charset="-128"/>
              <a:ea typeface="Meiryo UI" panose="020B0604030504040204" pitchFamily="50" charset="-128"/>
            </a:endParaRPr>
          </a:p>
          <a:p>
            <a:pPr lvl="1">
              <a:buFont typeface="Wingdings" panose="05000000000000000000" pitchFamily="2" charset="2"/>
              <a:buChar char="Ø"/>
            </a:pPr>
            <a:r>
              <a:rPr lang="ja-JP" altLang="en-US" sz="1400" dirty="0">
                <a:latin typeface="Meiryo UI" panose="020B0604030504040204" pitchFamily="50" charset="-128"/>
                <a:ea typeface="Meiryo UI" panose="020B0604030504040204" pitchFamily="50" charset="-128"/>
              </a:rPr>
              <a:t>正味財産・・・資産と負債の差額　返済義務のない正味の財産</a:t>
            </a:r>
          </a:p>
          <a:p>
            <a:pPr marL="457200" lvl="1" indent="0">
              <a:buNone/>
            </a:pPr>
            <a:endParaRPr lang="en-US" altLang="ja-JP" sz="1400" dirty="0">
              <a:latin typeface="Meiryo UI" panose="020B0604030504040204" pitchFamily="50" charset="-128"/>
              <a:ea typeface="Meiryo UI" panose="020B0604030504040204" pitchFamily="50" charset="-128"/>
            </a:endParaRPr>
          </a:p>
          <a:p>
            <a:pPr marL="0" indent="0">
              <a:buNone/>
            </a:pPr>
            <a:endParaRPr lang="en-US" altLang="ja-JP" sz="1292" b="1" dirty="0"/>
          </a:p>
        </p:txBody>
      </p:sp>
      <p:graphicFrame>
        <p:nvGraphicFramePr>
          <p:cNvPr id="6" name="オブジェクト 5">
            <a:extLst>
              <a:ext uri="{FF2B5EF4-FFF2-40B4-BE49-F238E27FC236}">
                <a16:creationId xmlns:a16="http://schemas.microsoft.com/office/drawing/2014/main" id="{9FAB2DA1-5A47-4941-B169-E2A78BCF75E1}"/>
              </a:ext>
            </a:extLst>
          </p:cNvPr>
          <p:cNvGraphicFramePr>
            <a:graphicFrameLocks noChangeAspect="1"/>
          </p:cNvGraphicFramePr>
          <p:nvPr>
            <p:extLst>
              <p:ext uri="{D42A27DB-BD31-4B8C-83A1-F6EECF244321}">
                <p14:modId xmlns:p14="http://schemas.microsoft.com/office/powerpoint/2010/main" val="4263721160"/>
              </p:ext>
            </p:extLst>
          </p:nvPr>
        </p:nvGraphicFramePr>
        <p:xfrm>
          <a:off x="1220295" y="3516659"/>
          <a:ext cx="6702498" cy="2852046"/>
        </p:xfrm>
        <a:graphic>
          <a:graphicData uri="http://schemas.openxmlformats.org/presentationml/2006/ole">
            <mc:AlternateContent xmlns:mc="http://schemas.openxmlformats.org/markup-compatibility/2006">
              <mc:Choice xmlns:v="urn:schemas-microsoft-com:vml" Requires="v">
                <p:oleObj name="Worksheet" r:id="rId3" imgW="8472279" imgH="3605432" progId="Excel.Sheet.12">
                  <p:embed/>
                </p:oleObj>
              </mc:Choice>
              <mc:Fallback>
                <p:oleObj name="Worksheet" r:id="rId3" imgW="8472279" imgH="3605432" progId="Excel.Sheet.12">
                  <p:embed/>
                  <p:pic>
                    <p:nvPicPr>
                      <p:cNvPr id="6" name="オブジェクト 5">
                        <a:extLst>
                          <a:ext uri="{FF2B5EF4-FFF2-40B4-BE49-F238E27FC236}">
                            <a16:creationId xmlns:a16="http://schemas.microsoft.com/office/drawing/2014/main" id="{9FAB2DA1-5A47-4941-B169-E2A78BCF75E1}"/>
                          </a:ext>
                        </a:extLst>
                      </p:cNvPr>
                      <p:cNvPicPr/>
                      <p:nvPr/>
                    </p:nvPicPr>
                    <p:blipFill>
                      <a:blip r:embed="rId4"/>
                      <a:stretch>
                        <a:fillRect/>
                      </a:stretch>
                    </p:blipFill>
                    <p:spPr>
                      <a:xfrm>
                        <a:off x="1220295" y="3516659"/>
                        <a:ext cx="6702498" cy="2852046"/>
                      </a:xfrm>
                      <a:prstGeom prst="rect">
                        <a:avLst/>
                      </a:prstGeom>
                    </p:spPr>
                  </p:pic>
                </p:oleObj>
              </mc:Fallback>
            </mc:AlternateContent>
          </a:graphicData>
        </a:graphic>
      </p:graphicFrame>
      <p:sp>
        <p:nvSpPr>
          <p:cNvPr id="8" name="テキスト ボックス 7">
            <a:extLst>
              <a:ext uri="{FF2B5EF4-FFF2-40B4-BE49-F238E27FC236}">
                <a16:creationId xmlns:a16="http://schemas.microsoft.com/office/drawing/2014/main" id="{6050DB79-979F-4377-BDC3-1A8D5DB259C4}"/>
              </a:ext>
            </a:extLst>
          </p:cNvPr>
          <p:cNvSpPr txBox="1"/>
          <p:nvPr/>
        </p:nvSpPr>
        <p:spPr>
          <a:xfrm>
            <a:off x="2646819" y="2992917"/>
            <a:ext cx="3850352" cy="518604"/>
          </a:xfrm>
          <a:prstGeom prst="rect">
            <a:avLst/>
          </a:prstGeom>
          <a:noFill/>
        </p:spPr>
        <p:txBody>
          <a:bodyPr wrap="square" rtlCol="0">
            <a:spAutoFit/>
          </a:bodyPr>
          <a:lstStyle/>
          <a:p>
            <a:pPr algn="ctr"/>
            <a:r>
              <a:rPr lang="ja-JP" altLang="en-US" sz="1662" b="1" dirty="0">
                <a:solidFill>
                  <a:schemeClr val="tx1">
                    <a:lumMod val="85000"/>
                    <a:lumOff val="15000"/>
                  </a:schemeClr>
                </a:solidFill>
                <a:latin typeface="Meiryo UI" panose="020B0604030504040204" pitchFamily="50" charset="-128"/>
                <a:ea typeface="Meiryo UI" panose="020B0604030504040204" pitchFamily="50" charset="-128"/>
              </a:rPr>
              <a:t>貸借対照表</a:t>
            </a:r>
            <a:endParaRPr lang="en-US" altLang="ja-JP" sz="1662" b="1" dirty="0">
              <a:solidFill>
                <a:schemeClr val="tx1">
                  <a:lumMod val="85000"/>
                  <a:lumOff val="15000"/>
                </a:schemeClr>
              </a:solidFill>
              <a:latin typeface="Meiryo UI" panose="020B0604030504040204" pitchFamily="50" charset="-128"/>
              <a:ea typeface="Meiryo UI" panose="020B0604030504040204" pitchFamily="50" charset="-128"/>
            </a:endParaRPr>
          </a:p>
          <a:p>
            <a:pPr algn="ctr"/>
            <a:r>
              <a:rPr lang="ja-JP" altLang="en-US" sz="1108" b="1" dirty="0">
                <a:solidFill>
                  <a:schemeClr val="tx1">
                    <a:lumMod val="85000"/>
                    <a:lumOff val="15000"/>
                  </a:schemeClr>
                </a:solidFill>
                <a:latin typeface="Meiryo UI" panose="020B0604030504040204" pitchFamily="50" charset="-128"/>
                <a:ea typeface="Meiryo UI" panose="020B0604030504040204" pitchFamily="50" charset="-128"/>
              </a:rPr>
              <a:t>（令和</a:t>
            </a:r>
            <a:r>
              <a:rPr lang="en-US" altLang="ja-JP" sz="1108" b="1" dirty="0">
                <a:solidFill>
                  <a:schemeClr val="tx1">
                    <a:lumMod val="85000"/>
                    <a:lumOff val="15000"/>
                  </a:schemeClr>
                </a:solidFill>
                <a:latin typeface="Meiryo UI" panose="020B0604030504040204" pitchFamily="50" charset="-128"/>
                <a:ea typeface="Meiryo UI" panose="020B0604030504040204" pitchFamily="50" charset="-128"/>
              </a:rPr>
              <a:t>xx</a:t>
            </a:r>
            <a:r>
              <a:rPr lang="ja-JP" altLang="en-US" sz="1108" b="1" dirty="0">
                <a:solidFill>
                  <a:schemeClr val="tx1">
                    <a:lumMod val="85000"/>
                    <a:lumOff val="15000"/>
                  </a:schemeClr>
                </a:solidFill>
                <a:latin typeface="Meiryo UI" panose="020B0604030504040204" pitchFamily="50" charset="-128"/>
                <a:ea typeface="Meiryo UI" panose="020B0604030504040204" pitchFamily="50" charset="-128"/>
              </a:rPr>
              <a:t>年</a:t>
            </a:r>
            <a:r>
              <a:rPr lang="en-US" altLang="ja-JP" sz="1108" b="1" dirty="0">
                <a:solidFill>
                  <a:schemeClr val="tx1">
                    <a:lumMod val="85000"/>
                    <a:lumOff val="15000"/>
                  </a:schemeClr>
                </a:solidFill>
                <a:latin typeface="Meiryo UI" panose="020B0604030504040204" pitchFamily="50" charset="-128"/>
                <a:ea typeface="Meiryo UI" panose="020B0604030504040204" pitchFamily="50" charset="-128"/>
              </a:rPr>
              <a:t>3</a:t>
            </a:r>
            <a:r>
              <a:rPr lang="ja-JP" altLang="en-US" sz="1108" b="1" dirty="0">
                <a:solidFill>
                  <a:schemeClr val="tx1">
                    <a:lumMod val="85000"/>
                    <a:lumOff val="15000"/>
                  </a:schemeClr>
                </a:solidFill>
                <a:latin typeface="Meiryo UI" panose="020B0604030504040204" pitchFamily="50" charset="-128"/>
                <a:ea typeface="Meiryo UI" panose="020B0604030504040204" pitchFamily="50" charset="-128"/>
              </a:rPr>
              <a:t>月</a:t>
            </a:r>
            <a:r>
              <a:rPr lang="en-US" altLang="ja-JP" sz="1108" b="1" dirty="0">
                <a:solidFill>
                  <a:schemeClr val="tx1">
                    <a:lumMod val="85000"/>
                    <a:lumOff val="15000"/>
                  </a:schemeClr>
                </a:solidFill>
                <a:latin typeface="Meiryo UI" panose="020B0604030504040204" pitchFamily="50" charset="-128"/>
                <a:ea typeface="Meiryo UI" panose="020B0604030504040204" pitchFamily="50" charset="-128"/>
              </a:rPr>
              <a:t>31</a:t>
            </a:r>
            <a:r>
              <a:rPr lang="ja-JP" altLang="en-US" sz="1108" b="1" dirty="0">
                <a:solidFill>
                  <a:schemeClr val="tx1">
                    <a:lumMod val="85000"/>
                    <a:lumOff val="15000"/>
                  </a:schemeClr>
                </a:solidFill>
                <a:latin typeface="Meiryo UI" panose="020B0604030504040204" pitchFamily="50" charset="-128"/>
                <a:ea typeface="Meiryo UI" panose="020B0604030504040204" pitchFamily="50" charset="-128"/>
              </a:rPr>
              <a:t>日現在）</a:t>
            </a:r>
          </a:p>
        </p:txBody>
      </p:sp>
      <p:sp>
        <p:nvSpPr>
          <p:cNvPr id="2" name="左中かっこ 1">
            <a:extLst>
              <a:ext uri="{FF2B5EF4-FFF2-40B4-BE49-F238E27FC236}">
                <a16:creationId xmlns:a16="http://schemas.microsoft.com/office/drawing/2014/main" id="{7404EA20-7E7C-4010-AF1D-36144886A0B8}"/>
              </a:ext>
            </a:extLst>
          </p:cNvPr>
          <p:cNvSpPr/>
          <p:nvPr/>
        </p:nvSpPr>
        <p:spPr>
          <a:xfrm>
            <a:off x="757692" y="3504305"/>
            <a:ext cx="332308" cy="2852046"/>
          </a:xfrm>
          <a:prstGeom prst="leftBrace">
            <a:avLst>
              <a:gd name="adj1" fmla="val 43041"/>
              <a:gd name="adj2" fmla="val 50000"/>
            </a:avLst>
          </a:prstGeom>
          <a:ln>
            <a:solidFill>
              <a:srgbClr val="00CC99"/>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ja-JP" altLang="en-US" sz="1662"/>
          </a:p>
        </p:txBody>
      </p:sp>
      <p:sp>
        <p:nvSpPr>
          <p:cNvPr id="3" name="テキスト ボックス 2">
            <a:extLst>
              <a:ext uri="{FF2B5EF4-FFF2-40B4-BE49-F238E27FC236}">
                <a16:creationId xmlns:a16="http://schemas.microsoft.com/office/drawing/2014/main" id="{75C654BF-6EF6-4E66-8103-B45BA6D5FE97}"/>
              </a:ext>
            </a:extLst>
          </p:cNvPr>
          <p:cNvSpPr txBox="1"/>
          <p:nvPr/>
        </p:nvSpPr>
        <p:spPr>
          <a:xfrm>
            <a:off x="371847" y="3999863"/>
            <a:ext cx="440442" cy="1860923"/>
          </a:xfrm>
          <a:prstGeom prst="rect">
            <a:avLst/>
          </a:prstGeom>
          <a:noFill/>
        </p:spPr>
        <p:txBody>
          <a:bodyPr vert="eaVert" wrap="square" rtlCol="0">
            <a:spAutoFit/>
          </a:bodyPr>
          <a:lstStyle/>
          <a:p>
            <a:pPr algn="ctr"/>
            <a:r>
              <a:rPr lang="ja-JP" altLang="en-US" sz="1662" dirty="0">
                <a:solidFill>
                  <a:srgbClr val="00CC99"/>
                </a:solidFill>
                <a:latin typeface="Meiryo UI" panose="020B0604030504040204" pitchFamily="50" charset="-128"/>
                <a:ea typeface="Meiryo UI" panose="020B0604030504040204" pitchFamily="50" charset="-128"/>
              </a:rPr>
              <a:t>資産の運用状態</a:t>
            </a:r>
          </a:p>
        </p:txBody>
      </p:sp>
      <p:sp>
        <p:nvSpPr>
          <p:cNvPr id="9" name="左中かっこ 8">
            <a:extLst>
              <a:ext uri="{FF2B5EF4-FFF2-40B4-BE49-F238E27FC236}">
                <a16:creationId xmlns:a16="http://schemas.microsoft.com/office/drawing/2014/main" id="{B3BD4D2F-CF8F-454C-84ED-439271F0FE51}"/>
              </a:ext>
            </a:extLst>
          </p:cNvPr>
          <p:cNvSpPr/>
          <p:nvPr/>
        </p:nvSpPr>
        <p:spPr>
          <a:xfrm flipH="1">
            <a:off x="8000964" y="3504300"/>
            <a:ext cx="372782" cy="2852046"/>
          </a:xfrm>
          <a:prstGeom prst="leftBrace">
            <a:avLst>
              <a:gd name="adj1" fmla="val 43041"/>
              <a:gd name="adj2" fmla="val 48529"/>
            </a:avLst>
          </a:prstGeom>
          <a:ln>
            <a:solidFill>
              <a:srgbClr val="00CC99"/>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ja-JP" altLang="en-US" sz="1662"/>
          </a:p>
        </p:txBody>
      </p:sp>
      <p:sp>
        <p:nvSpPr>
          <p:cNvPr id="11" name="テキスト ボックス 10">
            <a:extLst>
              <a:ext uri="{FF2B5EF4-FFF2-40B4-BE49-F238E27FC236}">
                <a16:creationId xmlns:a16="http://schemas.microsoft.com/office/drawing/2014/main" id="{2DCE3176-4770-46BA-B786-9A9A14622C67}"/>
              </a:ext>
            </a:extLst>
          </p:cNvPr>
          <p:cNvSpPr txBox="1"/>
          <p:nvPr/>
        </p:nvSpPr>
        <p:spPr>
          <a:xfrm>
            <a:off x="8330137" y="3999863"/>
            <a:ext cx="440442" cy="1860923"/>
          </a:xfrm>
          <a:prstGeom prst="rect">
            <a:avLst/>
          </a:prstGeom>
          <a:noFill/>
        </p:spPr>
        <p:txBody>
          <a:bodyPr vert="eaVert" wrap="square" rtlCol="0">
            <a:spAutoFit/>
          </a:bodyPr>
          <a:lstStyle/>
          <a:p>
            <a:pPr algn="ctr"/>
            <a:r>
              <a:rPr lang="ja-JP" altLang="en-US" sz="1662" dirty="0">
                <a:solidFill>
                  <a:srgbClr val="00CC99"/>
                </a:solidFill>
                <a:latin typeface="Meiryo UI" panose="020B0604030504040204" pitchFamily="50" charset="-128"/>
                <a:ea typeface="Meiryo UI" panose="020B0604030504040204" pitchFamily="50" charset="-128"/>
              </a:rPr>
              <a:t>資産の調達源泉</a:t>
            </a:r>
          </a:p>
        </p:txBody>
      </p:sp>
      <p:sp>
        <p:nvSpPr>
          <p:cNvPr id="7" name="正方形/長方形 6"/>
          <p:cNvSpPr/>
          <p:nvPr/>
        </p:nvSpPr>
        <p:spPr>
          <a:xfrm>
            <a:off x="1220747" y="3504305"/>
            <a:ext cx="3484171" cy="2852046"/>
          </a:xfrm>
          <a:prstGeom prst="rect">
            <a:avLst/>
          </a:prstGeom>
          <a:noFill/>
          <a:ln w="63500">
            <a:solidFill>
              <a:srgbClr val="FF0000"/>
            </a:solidFill>
          </a:ln>
        </p:spPr>
        <p:style>
          <a:lnRef idx="2">
            <a:schemeClr val="accent2"/>
          </a:lnRef>
          <a:fillRef idx="1">
            <a:schemeClr val="lt1"/>
          </a:fillRef>
          <a:effectRef idx="0">
            <a:schemeClr val="accent2"/>
          </a:effectRef>
          <a:fontRef idx="minor">
            <a:schemeClr val="dk1"/>
          </a:fontRef>
        </p:style>
        <p:txBody>
          <a:bodyPr rot="0" spcFirstLastPara="0" vertOverflow="overflow" horzOverflow="overflow" vert="horz" wrap="none" lIns="84406" tIns="42203" rIns="84406" bIns="42203" numCol="1" spcCol="0" rtlCol="0" fromWordArt="0" anchor="ctr" anchorCtr="0" forceAA="0" compatLnSpc="1">
            <a:prstTxWarp prst="textNoShape">
              <a:avLst/>
            </a:prstTxWarp>
            <a:noAutofit/>
          </a:bodyPr>
          <a:lstStyle/>
          <a:p>
            <a:pPr algn="ctr"/>
            <a:endParaRPr lang="ja-JP" altLang="en-US" sz="1108"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2" name="正方形/長方形 11"/>
          <p:cNvSpPr/>
          <p:nvPr/>
        </p:nvSpPr>
        <p:spPr>
          <a:xfrm>
            <a:off x="4704916" y="3504303"/>
            <a:ext cx="3215700" cy="1444700"/>
          </a:xfrm>
          <a:prstGeom prst="rect">
            <a:avLst/>
          </a:prstGeom>
          <a:noFill/>
          <a:ln w="63500">
            <a:solidFill>
              <a:srgbClr val="FF0000"/>
            </a:solid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84406" tIns="42203" rIns="84406" bIns="42203" numCol="1" spcCol="0" rtlCol="0" fromWordArt="0" anchor="ctr" anchorCtr="0" forceAA="0" compatLnSpc="1">
            <a:prstTxWarp prst="textNoShape">
              <a:avLst/>
            </a:prstTxWarp>
            <a:noAutofit/>
          </a:bodyPr>
          <a:lstStyle/>
          <a:p>
            <a:pPr algn="ctr"/>
            <a:endParaRPr lang="ja-JP" altLang="en-US" sz="1108"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3" name="正方形/長方形 12"/>
          <p:cNvSpPr/>
          <p:nvPr/>
        </p:nvSpPr>
        <p:spPr>
          <a:xfrm>
            <a:off x="4704919" y="4949001"/>
            <a:ext cx="3218325" cy="1407345"/>
          </a:xfrm>
          <a:prstGeom prst="rect">
            <a:avLst/>
          </a:prstGeom>
          <a:noFill/>
          <a:ln w="63500">
            <a:solidFill>
              <a:srgbClr val="FF0000"/>
            </a:solid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84406" tIns="42203" rIns="84406" bIns="42203" numCol="1" spcCol="0" rtlCol="0" fromWordArt="0" anchor="ctr" anchorCtr="0" forceAA="0" compatLnSpc="1">
            <a:prstTxWarp prst="textNoShape">
              <a:avLst/>
            </a:prstTxWarp>
            <a:noAutofit/>
          </a:bodyPr>
          <a:lstStyle/>
          <a:p>
            <a:pPr algn="ctr"/>
            <a:endParaRPr lang="ja-JP" altLang="en-US" sz="1108"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14" name="直線コネクタ 13">
            <a:extLst>
              <a:ext uri="{FF2B5EF4-FFF2-40B4-BE49-F238E27FC236}">
                <a16:creationId xmlns:a16="http://schemas.microsoft.com/office/drawing/2014/main" id="{B3EF4365-ECD9-41BF-A7E9-2FD8001CDB44}"/>
              </a:ext>
            </a:extLst>
          </p:cNvPr>
          <p:cNvCxnSpPr>
            <a:cxnSpLocks/>
          </p:cNvCxnSpPr>
          <p:nvPr/>
        </p:nvCxnSpPr>
        <p:spPr>
          <a:xfrm>
            <a:off x="288423" y="716971"/>
            <a:ext cx="8567154" cy="0"/>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16" name="スライド番号プレースホルダー 15">
            <a:extLst>
              <a:ext uri="{FF2B5EF4-FFF2-40B4-BE49-F238E27FC236}">
                <a16:creationId xmlns:a16="http://schemas.microsoft.com/office/drawing/2014/main" id="{E92D66E3-CB5A-459B-B71B-F0E760A70617}"/>
              </a:ext>
            </a:extLst>
          </p:cNvPr>
          <p:cNvSpPr>
            <a:spLocks noGrp="1"/>
          </p:cNvSpPr>
          <p:nvPr>
            <p:ph type="sldNum" sz="quarter" idx="12"/>
          </p:nvPr>
        </p:nvSpPr>
        <p:spPr>
          <a:xfrm>
            <a:off x="8110934" y="6239008"/>
            <a:ext cx="898406" cy="365125"/>
          </a:xfrm>
        </p:spPr>
        <p:txBody>
          <a:bodyPr/>
          <a:lstStyle/>
          <a:p>
            <a:fld id="{D0493EAD-98C2-43FC-AC56-FA71A07A685E}" type="slidenum">
              <a:rPr kumimoji="1" lang="ja-JP" altLang="en-US" sz="1200" smtClean="0">
                <a:solidFill>
                  <a:schemeClr val="tx1"/>
                </a:solidFill>
              </a:rPr>
              <a:t>6</a:t>
            </a:fld>
            <a:endParaRPr kumimoji="1" lang="ja-JP" altLang="en-US" sz="1200" dirty="0">
              <a:solidFill>
                <a:schemeClr val="tx1"/>
              </a:solidFill>
            </a:endParaRPr>
          </a:p>
        </p:txBody>
      </p:sp>
    </p:spTree>
    <p:extLst>
      <p:ext uri="{BB962C8B-B14F-4D97-AF65-F5344CB8AC3E}">
        <p14:creationId xmlns:p14="http://schemas.microsoft.com/office/powerpoint/2010/main" val="2760699961"/>
      </p:ext>
    </p:extLst>
  </p:cSld>
  <p:clrMapOvr>
    <a:masterClrMapping/>
  </p:clrMapOvr>
  <mc:AlternateContent xmlns:mc="http://schemas.openxmlformats.org/markup-compatibility/2006" xmlns:p14="http://schemas.microsoft.com/office/powerpoint/2010/main">
    <mc:Choice Requires="p14">
      <p:transition p14:dur="10" advClick="0"/>
    </mc:Choice>
    <mc:Fallback xmlns="">
      <p:transition advClick="0"/>
    </mc:Fallback>
  </mc:AlternateContent>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1" name="タイトル 2">
            <a:extLst>
              <a:ext uri="{FF2B5EF4-FFF2-40B4-BE49-F238E27FC236}">
                <a16:creationId xmlns:a16="http://schemas.microsoft.com/office/drawing/2014/main" id="{089E2BFA-581A-4939-A470-52D0E6F8BA5F}"/>
              </a:ext>
            </a:extLst>
          </p:cNvPr>
          <p:cNvSpPr>
            <a:spLocks noGrp="1"/>
          </p:cNvSpPr>
          <p:nvPr>
            <p:ph type="title"/>
          </p:nvPr>
        </p:nvSpPr>
        <p:spPr>
          <a:xfrm>
            <a:off x="288423" y="257466"/>
            <a:ext cx="7976271" cy="452370"/>
          </a:xfrm>
        </p:spPr>
        <p:txBody>
          <a:bodyPr>
            <a:normAutofit/>
          </a:bodyPr>
          <a:lstStyle/>
          <a:p>
            <a:r>
              <a:rPr lang="ja-JP" altLang="en-US" sz="2400" dirty="0">
                <a:latin typeface="Meiryo UI" panose="020B0604030504040204" pitchFamily="50" charset="-128"/>
                <a:ea typeface="Meiryo UI" panose="020B0604030504040204" pitchFamily="50" charset="-128"/>
              </a:rPr>
              <a:t>２．土地改良区の財務諸表（正味財産増減計算書）</a:t>
            </a:r>
            <a:endParaRPr kumimoji="1" lang="ja-JP" altLang="en-US" sz="2400" dirty="0">
              <a:latin typeface="Meiryo UI" panose="020B0604030504040204" pitchFamily="50" charset="-128"/>
              <a:ea typeface="Meiryo UI" panose="020B0604030504040204" pitchFamily="50" charset="-128"/>
            </a:endParaRPr>
          </a:p>
        </p:txBody>
      </p:sp>
      <p:sp>
        <p:nvSpPr>
          <p:cNvPr id="5" name="コンテンツ プレースホルダー 1">
            <a:extLst>
              <a:ext uri="{FF2B5EF4-FFF2-40B4-BE49-F238E27FC236}">
                <a16:creationId xmlns:a16="http://schemas.microsoft.com/office/drawing/2014/main" id="{5A2E9165-7CF0-46EE-B041-40CA1A8A1CFF}"/>
              </a:ext>
            </a:extLst>
          </p:cNvPr>
          <p:cNvSpPr>
            <a:spLocks noGrp="1"/>
          </p:cNvSpPr>
          <p:nvPr>
            <p:ph idx="1"/>
          </p:nvPr>
        </p:nvSpPr>
        <p:spPr>
          <a:xfrm>
            <a:off x="583868" y="861992"/>
            <a:ext cx="8151147" cy="5225763"/>
          </a:xfrm>
        </p:spPr>
        <p:txBody>
          <a:bodyPr>
            <a:normAutofit/>
          </a:bodyPr>
          <a:lstStyle/>
          <a:p>
            <a:pPr>
              <a:buFont typeface="Wingdings" panose="05000000000000000000" pitchFamily="2" charset="2"/>
              <a:buChar char="l"/>
            </a:pPr>
            <a:r>
              <a:rPr lang="ja-JP" altLang="en-US" sz="1400" dirty="0">
                <a:latin typeface="Meiryo UI" panose="020B0604030504040204" pitchFamily="50" charset="-128"/>
                <a:ea typeface="Meiryo UI" panose="020B0604030504040204" pitchFamily="50" charset="-128"/>
              </a:rPr>
              <a:t>正味財産増減計算書とは、一年間の正味財産の全ての増減の原因を明らかにするもの</a:t>
            </a:r>
            <a:endParaRPr lang="en-US" altLang="ja-JP" sz="1400" dirty="0">
              <a:latin typeface="Meiryo UI" panose="020B0604030504040204" pitchFamily="50" charset="-128"/>
              <a:ea typeface="Meiryo UI" panose="020B0604030504040204" pitchFamily="50" charset="-128"/>
            </a:endParaRPr>
          </a:p>
          <a:p>
            <a:pPr>
              <a:buFont typeface="Wingdings" panose="05000000000000000000" pitchFamily="2" charset="2"/>
              <a:buChar char="l"/>
            </a:pPr>
            <a:r>
              <a:rPr lang="ja-JP" altLang="en-US" sz="1400" dirty="0">
                <a:latin typeface="Meiryo UI" panose="020B0604030504040204" pitchFamily="50" charset="-128"/>
                <a:ea typeface="Meiryo UI" panose="020B0604030504040204" pitchFamily="50" charset="-128"/>
              </a:rPr>
              <a:t>「</a:t>
            </a:r>
            <a:r>
              <a:rPr lang="ja-JP" altLang="en-US" sz="1400" b="1" dirty="0">
                <a:latin typeface="Meiryo UI" panose="020B0604030504040204" pitchFamily="50" charset="-128"/>
                <a:ea typeface="Meiryo UI" panose="020B0604030504040204" pitchFamily="50" charset="-128"/>
              </a:rPr>
              <a:t>一般正味財産増減の部</a:t>
            </a:r>
            <a:r>
              <a:rPr lang="ja-JP" altLang="en-US" sz="1400" dirty="0">
                <a:latin typeface="Meiryo UI" panose="020B0604030504040204" pitchFamily="50" charset="-128"/>
                <a:ea typeface="Meiryo UI" panose="020B0604030504040204" pitchFamily="50" charset="-128"/>
              </a:rPr>
              <a:t>」 と 「</a:t>
            </a:r>
            <a:r>
              <a:rPr lang="ja-JP" altLang="en-US" sz="1400" b="1" dirty="0">
                <a:latin typeface="Meiryo UI" panose="020B0604030504040204" pitchFamily="50" charset="-128"/>
                <a:ea typeface="Meiryo UI" panose="020B0604030504040204" pitchFamily="50" charset="-128"/>
              </a:rPr>
              <a:t>指定正味財産増減の部</a:t>
            </a:r>
            <a:r>
              <a:rPr lang="ja-JP" altLang="en-US" sz="1400" dirty="0">
                <a:latin typeface="Meiryo UI" panose="020B0604030504040204" pitchFamily="50" charset="-128"/>
                <a:ea typeface="Meiryo UI" panose="020B0604030504040204" pitchFamily="50" charset="-128"/>
              </a:rPr>
              <a:t>」 に区分される</a:t>
            </a:r>
            <a:endParaRPr lang="en-US" altLang="ja-JP" sz="1400" dirty="0">
              <a:latin typeface="Meiryo UI" panose="020B0604030504040204" pitchFamily="50" charset="-128"/>
              <a:ea typeface="Meiryo UI" panose="020B0604030504040204" pitchFamily="50" charset="-128"/>
            </a:endParaRPr>
          </a:p>
          <a:p>
            <a:pPr lvl="1">
              <a:buFont typeface="Wingdings" panose="05000000000000000000" pitchFamily="2" charset="2"/>
              <a:buChar char="Ø"/>
            </a:pPr>
            <a:r>
              <a:rPr lang="ja-JP" altLang="en-US" sz="1400" dirty="0">
                <a:latin typeface="Meiryo UI" panose="020B0604030504040204" pitchFamily="50" charset="-128"/>
                <a:ea typeface="Meiryo UI" panose="020B0604030504040204" pitchFamily="50" charset="-128"/>
              </a:rPr>
              <a:t>一般正味財産増減の部は一般正味財産の増減を表す</a:t>
            </a:r>
            <a:endParaRPr lang="en-US" altLang="ja-JP" sz="1400" dirty="0">
              <a:latin typeface="Meiryo UI" panose="020B0604030504040204" pitchFamily="50" charset="-128"/>
              <a:ea typeface="Meiryo UI" panose="020B0604030504040204" pitchFamily="50" charset="-128"/>
            </a:endParaRPr>
          </a:p>
          <a:p>
            <a:pPr lvl="1">
              <a:buFont typeface="Wingdings" panose="05000000000000000000" pitchFamily="2" charset="2"/>
              <a:buChar char="Ø"/>
            </a:pPr>
            <a:r>
              <a:rPr lang="ja-JP" altLang="en-US" sz="1400" dirty="0">
                <a:latin typeface="Meiryo UI" panose="020B0604030504040204" pitchFamily="50" charset="-128"/>
                <a:ea typeface="Meiryo UI" panose="020B0604030504040204" pitchFamily="50" charset="-128"/>
              </a:rPr>
              <a:t>指定正味財産増減の部は指定正味財産の増減を表す</a:t>
            </a:r>
            <a:endParaRPr lang="en-US" altLang="ja-JP" sz="1400" dirty="0">
              <a:latin typeface="Meiryo UI" panose="020B0604030504040204" pitchFamily="50" charset="-128"/>
              <a:ea typeface="Meiryo UI" panose="020B0604030504040204" pitchFamily="50" charset="-128"/>
            </a:endParaRPr>
          </a:p>
        </p:txBody>
      </p:sp>
      <p:grpSp>
        <p:nvGrpSpPr>
          <p:cNvPr id="3" name="グループ化 2"/>
          <p:cNvGrpSpPr/>
          <p:nvPr/>
        </p:nvGrpSpPr>
        <p:grpSpPr>
          <a:xfrm>
            <a:off x="271309" y="2702233"/>
            <a:ext cx="2506227" cy="3367004"/>
            <a:chOff x="-87078" y="2396290"/>
            <a:chExt cx="2715078" cy="3647588"/>
          </a:xfrm>
        </p:grpSpPr>
        <p:sp>
          <p:nvSpPr>
            <p:cNvPr id="8" name="右中かっこ 7">
              <a:extLst>
                <a:ext uri="{FF2B5EF4-FFF2-40B4-BE49-F238E27FC236}">
                  <a16:creationId xmlns:a16="http://schemas.microsoft.com/office/drawing/2014/main" id="{07746491-0A95-4713-A33B-2C55AED51B5F}"/>
                </a:ext>
              </a:extLst>
            </p:cNvPr>
            <p:cNvSpPr/>
            <p:nvPr/>
          </p:nvSpPr>
          <p:spPr>
            <a:xfrm flipH="1">
              <a:off x="2123944" y="2396290"/>
              <a:ext cx="504056" cy="2738836"/>
            </a:xfrm>
            <a:prstGeom prst="rightBrace">
              <a:avLst>
                <a:gd name="adj1" fmla="val 8333"/>
                <a:gd name="adj2" fmla="val 49055"/>
              </a:avLst>
            </a:prstGeom>
            <a:noFill/>
            <a:ln w="190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ja-JP" altLang="en-US" sz="1662"/>
            </a:p>
          </p:txBody>
        </p:sp>
        <p:sp>
          <p:nvSpPr>
            <p:cNvPr id="9" name="テキスト ボックス 8">
              <a:extLst>
                <a:ext uri="{FF2B5EF4-FFF2-40B4-BE49-F238E27FC236}">
                  <a16:creationId xmlns:a16="http://schemas.microsoft.com/office/drawing/2014/main" id="{EDC031BC-9706-4F24-8840-9DCD4DC4A519}"/>
                </a:ext>
              </a:extLst>
            </p:cNvPr>
            <p:cNvSpPr txBox="1"/>
            <p:nvPr/>
          </p:nvSpPr>
          <p:spPr>
            <a:xfrm>
              <a:off x="-87078" y="3592570"/>
              <a:ext cx="2211022" cy="346276"/>
            </a:xfrm>
            <a:prstGeom prst="rect">
              <a:avLst/>
            </a:prstGeom>
            <a:noFill/>
          </p:spPr>
          <p:txBody>
            <a:bodyPr wrap="none" rtlCol="0">
              <a:spAutoFit/>
            </a:bodyPr>
            <a:lstStyle/>
            <a:p>
              <a:pPr algn="ctr"/>
              <a:r>
                <a:rPr lang="ja-JP" altLang="en-US" sz="1477" dirty="0">
                  <a:solidFill>
                    <a:srgbClr val="00CC99"/>
                  </a:solidFill>
                  <a:latin typeface="Meiryo UI" panose="020B0604030504040204" pitchFamily="50" charset="-128"/>
                  <a:ea typeface="Meiryo UI" panose="020B0604030504040204" pitchFamily="50" charset="-128"/>
                </a:rPr>
                <a:t>一般正味財産増減の部</a:t>
              </a:r>
              <a:endParaRPr lang="en-US" altLang="ja-JP" sz="1477" dirty="0">
                <a:solidFill>
                  <a:srgbClr val="00CC99"/>
                </a:solidFill>
                <a:latin typeface="Meiryo UI" panose="020B0604030504040204" pitchFamily="50" charset="-128"/>
                <a:ea typeface="Meiryo UI" panose="020B0604030504040204" pitchFamily="50" charset="-128"/>
              </a:endParaRPr>
            </a:p>
          </p:txBody>
        </p:sp>
        <p:sp>
          <p:nvSpPr>
            <p:cNvPr id="10" name="右中かっこ 9">
              <a:extLst>
                <a:ext uri="{FF2B5EF4-FFF2-40B4-BE49-F238E27FC236}">
                  <a16:creationId xmlns:a16="http://schemas.microsoft.com/office/drawing/2014/main" id="{1D045350-4014-4958-B479-EE254B6E501F}"/>
                </a:ext>
              </a:extLst>
            </p:cNvPr>
            <p:cNvSpPr/>
            <p:nvPr/>
          </p:nvSpPr>
          <p:spPr>
            <a:xfrm flipH="1">
              <a:off x="2123944" y="5135126"/>
              <a:ext cx="504056" cy="908752"/>
            </a:xfrm>
            <a:prstGeom prst="rightBrace">
              <a:avLst>
                <a:gd name="adj1" fmla="val 8333"/>
                <a:gd name="adj2" fmla="val 49055"/>
              </a:avLst>
            </a:prstGeom>
            <a:noFill/>
            <a:ln w="190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ja-JP" altLang="en-US" sz="1662"/>
            </a:p>
          </p:txBody>
        </p:sp>
        <p:sp>
          <p:nvSpPr>
            <p:cNvPr id="11" name="テキスト ボックス 10">
              <a:extLst>
                <a:ext uri="{FF2B5EF4-FFF2-40B4-BE49-F238E27FC236}">
                  <a16:creationId xmlns:a16="http://schemas.microsoft.com/office/drawing/2014/main" id="{A3A071D9-D346-466A-9235-E145D149FA46}"/>
                </a:ext>
              </a:extLst>
            </p:cNvPr>
            <p:cNvSpPr txBox="1"/>
            <p:nvPr/>
          </p:nvSpPr>
          <p:spPr>
            <a:xfrm>
              <a:off x="-87078" y="5386990"/>
              <a:ext cx="2211022" cy="346276"/>
            </a:xfrm>
            <a:prstGeom prst="rect">
              <a:avLst/>
            </a:prstGeom>
            <a:noFill/>
          </p:spPr>
          <p:txBody>
            <a:bodyPr wrap="none" rtlCol="0">
              <a:spAutoFit/>
            </a:bodyPr>
            <a:lstStyle/>
            <a:p>
              <a:pPr algn="ctr"/>
              <a:r>
                <a:rPr lang="ja-JP" altLang="en-US" sz="1477" dirty="0">
                  <a:solidFill>
                    <a:srgbClr val="00CC99"/>
                  </a:solidFill>
                  <a:latin typeface="Meiryo UI" panose="020B0604030504040204" pitchFamily="50" charset="-128"/>
                  <a:ea typeface="Meiryo UI" panose="020B0604030504040204" pitchFamily="50" charset="-128"/>
                </a:rPr>
                <a:t>指定正味財産増減の部</a:t>
              </a:r>
              <a:endParaRPr lang="en-US" altLang="ja-JP" sz="1477" dirty="0">
                <a:solidFill>
                  <a:srgbClr val="00CC99"/>
                </a:solidFill>
                <a:latin typeface="Meiryo UI" panose="020B0604030504040204" pitchFamily="50" charset="-128"/>
                <a:ea typeface="Meiryo UI" panose="020B0604030504040204" pitchFamily="50" charset="-128"/>
              </a:endParaRPr>
            </a:p>
          </p:txBody>
        </p:sp>
      </p:grpSp>
      <p:grpSp>
        <p:nvGrpSpPr>
          <p:cNvPr id="6" name="グループ化 5"/>
          <p:cNvGrpSpPr/>
          <p:nvPr/>
        </p:nvGrpSpPr>
        <p:grpSpPr>
          <a:xfrm>
            <a:off x="6433131" y="2883843"/>
            <a:ext cx="2174017" cy="1691796"/>
            <a:chOff x="6588226" y="2593034"/>
            <a:chExt cx="2355183" cy="1832778"/>
          </a:xfrm>
        </p:grpSpPr>
        <p:sp>
          <p:nvSpPr>
            <p:cNvPr id="12" name="右中かっこ 11">
              <a:extLst>
                <a:ext uri="{FF2B5EF4-FFF2-40B4-BE49-F238E27FC236}">
                  <a16:creationId xmlns:a16="http://schemas.microsoft.com/office/drawing/2014/main" id="{D9F16DED-8292-4336-97B3-073DEF582503}"/>
                </a:ext>
              </a:extLst>
            </p:cNvPr>
            <p:cNvSpPr/>
            <p:nvPr/>
          </p:nvSpPr>
          <p:spPr>
            <a:xfrm>
              <a:off x="6594502" y="2593034"/>
              <a:ext cx="572157" cy="916389"/>
            </a:xfrm>
            <a:prstGeom prst="rightBrace">
              <a:avLst>
                <a:gd name="adj1" fmla="val 8333"/>
                <a:gd name="adj2" fmla="val 49055"/>
              </a:avLst>
            </a:prstGeom>
            <a:noFill/>
            <a:ln w="190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ja-JP" altLang="en-US" sz="1662"/>
            </a:p>
          </p:txBody>
        </p:sp>
        <p:sp>
          <p:nvSpPr>
            <p:cNvPr id="13" name="右中かっこ 12">
              <a:extLst>
                <a:ext uri="{FF2B5EF4-FFF2-40B4-BE49-F238E27FC236}">
                  <a16:creationId xmlns:a16="http://schemas.microsoft.com/office/drawing/2014/main" id="{B5BD311E-E045-452C-99FD-611F6F9A2D49}"/>
                </a:ext>
              </a:extLst>
            </p:cNvPr>
            <p:cNvSpPr/>
            <p:nvPr/>
          </p:nvSpPr>
          <p:spPr>
            <a:xfrm>
              <a:off x="6588226" y="3509423"/>
              <a:ext cx="572157" cy="916389"/>
            </a:xfrm>
            <a:prstGeom prst="rightBrace">
              <a:avLst>
                <a:gd name="adj1" fmla="val 8333"/>
                <a:gd name="adj2" fmla="val 49055"/>
              </a:avLst>
            </a:prstGeom>
            <a:noFill/>
            <a:ln w="190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ja-JP" altLang="en-US" sz="1662" dirty="0"/>
            </a:p>
          </p:txBody>
        </p:sp>
        <p:sp>
          <p:nvSpPr>
            <p:cNvPr id="14" name="テキスト ボックス 13">
              <a:extLst>
                <a:ext uri="{FF2B5EF4-FFF2-40B4-BE49-F238E27FC236}">
                  <a16:creationId xmlns:a16="http://schemas.microsoft.com/office/drawing/2014/main" id="{4F1D7ACE-018A-4E77-BDF0-A271CA748D6B}"/>
                </a:ext>
              </a:extLst>
            </p:cNvPr>
            <p:cNvSpPr txBox="1"/>
            <p:nvPr/>
          </p:nvSpPr>
          <p:spPr>
            <a:xfrm>
              <a:off x="7168341" y="2859381"/>
              <a:ext cx="1544171" cy="377118"/>
            </a:xfrm>
            <a:prstGeom prst="rect">
              <a:avLst/>
            </a:prstGeom>
            <a:noFill/>
          </p:spPr>
          <p:txBody>
            <a:bodyPr wrap="none" rtlCol="0">
              <a:spAutoFit/>
            </a:bodyPr>
            <a:lstStyle/>
            <a:p>
              <a:pPr algn="ctr"/>
              <a:r>
                <a:rPr lang="ja-JP" altLang="en-US" sz="1662" dirty="0">
                  <a:solidFill>
                    <a:srgbClr val="00CC99"/>
                  </a:solidFill>
                  <a:latin typeface="Meiryo UI" panose="020B0604030504040204" pitchFamily="50" charset="-128"/>
                  <a:ea typeface="Meiryo UI" panose="020B0604030504040204" pitchFamily="50" charset="-128"/>
                </a:rPr>
                <a:t>経常増減の部</a:t>
              </a:r>
              <a:endParaRPr lang="en-US" altLang="ja-JP" sz="1662" dirty="0">
                <a:solidFill>
                  <a:srgbClr val="00CC99"/>
                </a:solidFill>
                <a:latin typeface="Meiryo UI" panose="020B0604030504040204" pitchFamily="50" charset="-128"/>
                <a:ea typeface="Meiryo UI" panose="020B0604030504040204" pitchFamily="50" charset="-128"/>
              </a:endParaRPr>
            </a:p>
          </p:txBody>
        </p:sp>
        <p:sp>
          <p:nvSpPr>
            <p:cNvPr id="15" name="テキスト ボックス 14">
              <a:extLst>
                <a:ext uri="{FF2B5EF4-FFF2-40B4-BE49-F238E27FC236}">
                  <a16:creationId xmlns:a16="http://schemas.microsoft.com/office/drawing/2014/main" id="{EDCCAAFC-82E1-488A-89D6-A14ABE0298F5}"/>
                </a:ext>
              </a:extLst>
            </p:cNvPr>
            <p:cNvSpPr txBox="1"/>
            <p:nvPr/>
          </p:nvSpPr>
          <p:spPr>
            <a:xfrm>
              <a:off x="7168272" y="3818762"/>
              <a:ext cx="1775137" cy="377118"/>
            </a:xfrm>
            <a:prstGeom prst="rect">
              <a:avLst/>
            </a:prstGeom>
            <a:noFill/>
          </p:spPr>
          <p:txBody>
            <a:bodyPr wrap="none" rtlCol="0">
              <a:spAutoFit/>
            </a:bodyPr>
            <a:lstStyle/>
            <a:p>
              <a:pPr algn="ctr"/>
              <a:r>
                <a:rPr lang="ja-JP" altLang="en-US" sz="1662" dirty="0">
                  <a:solidFill>
                    <a:srgbClr val="00CC99"/>
                  </a:solidFill>
                  <a:latin typeface="Meiryo UI" panose="020B0604030504040204" pitchFamily="50" charset="-128"/>
                  <a:ea typeface="Meiryo UI" panose="020B0604030504040204" pitchFamily="50" charset="-128"/>
                </a:rPr>
                <a:t>経常外増減の部</a:t>
              </a:r>
              <a:endParaRPr lang="en-US" altLang="ja-JP" sz="1662" dirty="0">
                <a:solidFill>
                  <a:srgbClr val="00CC99"/>
                </a:solidFill>
                <a:latin typeface="Meiryo UI" panose="020B0604030504040204" pitchFamily="50" charset="-128"/>
                <a:ea typeface="Meiryo UI" panose="020B0604030504040204" pitchFamily="50" charset="-128"/>
              </a:endParaRPr>
            </a:p>
          </p:txBody>
        </p:sp>
      </p:grpSp>
      <p:sp>
        <p:nvSpPr>
          <p:cNvPr id="16" name="テキスト ボックス 15">
            <a:extLst>
              <a:ext uri="{FF2B5EF4-FFF2-40B4-BE49-F238E27FC236}">
                <a16:creationId xmlns:a16="http://schemas.microsoft.com/office/drawing/2014/main" id="{DF76D91F-974A-465E-AC51-A35DB46565E4}"/>
              </a:ext>
            </a:extLst>
          </p:cNvPr>
          <p:cNvSpPr txBox="1"/>
          <p:nvPr/>
        </p:nvSpPr>
        <p:spPr>
          <a:xfrm>
            <a:off x="2663852" y="2130779"/>
            <a:ext cx="3698848" cy="518604"/>
          </a:xfrm>
          <a:prstGeom prst="rect">
            <a:avLst/>
          </a:prstGeom>
          <a:noFill/>
        </p:spPr>
        <p:txBody>
          <a:bodyPr wrap="square" rtlCol="0">
            <a:spAutoFit/>
          </a:bodyPr>
          <a:lstStyle/>
          <a:p>
            <a:pPr algn="ctr"/>
            <a:r>
              <a:rPr lang="ja-JP" altLang="en-US" sz="1662" b="1" dirty="0">
                <a:solidFill>
                  <a:schemeClr val="tx1">
                    <a:lumMod val="85000"/>
                    <a:lumOff val="15000"/>
                  </a:schemeClr>
                </a:solidFill>
                <a:latin typeface="Meiryo UI" panose="020B0604030504040204" pitchFamily="50" charset="-128"/>
                <a:ea typeface="Meiryo UI" panose="020B0604030504040204" pitchFamily="50" charset="-128"/>
              </a:rPr>
              <a:t>正味財産増減計算書</a:t>
            </a:r>
            <a:endParaRPr lang="en-US" altLang="ja-JP" sz="1662" b="1" dirty="0">
              <a:solidFill>
                <a:schemeClr val="tx1">
                  <a:lumMod val="85000"/>
                  <a:lumOff val="15000"/>
                </a:schemeClr>
              </a:solidFill>
              <a:latin typeface="Meiryo UI" panose="020B0604030504040204" pitchFamily="50" charset="-128"/>
              <a:ea typeface="Meiryo UI" panose="020B0604030504040204" pitchFamily="50" charset="-128"/>
            </a:endParaRPr>
          </a:p>
          <a:p>
            <a:pPr algn="ctr"/>
            <a:r>
              <a:rPr lang="ja-JP" altLang="en-US" sz="1108" b="1" dirty="0">
                <a:solidFill>
                  <a:schemeClr val="tx1">
                    <a:lumMod val="85000"/>
                    <a:lumOff val="15000"/>
                  </a:schemeClr>
                </a:solidFill>
                <a:latin typeface="Meiryo UI" panose="020B0604030504040204" pitchFamily="50" charset="-128"/>
                <a:ea typeface="Meiryo UI" panose="020B0604030504040204" pitchFamily="50" charset="-128"/>
              </a:rPr>
              <a:t>（令和</a:t>
            </a:r>
            <a:r>
              <a:rPr lang="en-US" altLang="ja-JP" sz="1108" b="1" dirty="0">
                <a:solidFill>
                  <a:schemeClr val="tx1">
                    <a:lumMod val="85000"/>
                    <a:lumOff val="15000"/>
                  </a:schemeClr>
                </a:solidFill>
                <a:latin typeface="Meiryo UI" panose="020B0604030504040204" pitchFamily="50" charset="-128"/>
                <a:ea typeface="Meiryo UI" panose="020B0604030504040204" pitchFamily="50" charset="-128"/>
              </a:rPr>
              <a:t>x1</a:t>
            </a:r>
            <a:r>
              <a:rPr lang="ja-JP" altLang="en-US" sz="1108" b="1" dirty="0">
                <a:solidFill>
                  <a:schemeClr val="tx1">
                    <a:lumMod val="85000"/>
                    <a:lumOff val="15000"/>
                  </a:schemeClr>
                </a:solidFill>
                <a:latin typeface="Meiryo UI" panose="020B0604030504040204" pitchFamily="50" charset="-128"/>
                <a:ea typeface="Meiryo UI" panose="020B0604030504040204" pitchFamily="50" charset="-128"/>
              </a:rPr>
              <a:t>年 </a:t>
            </a:r>
            <a:r>
              <a:rPr lang="en-US" altLang="ja-JP" sz="1108" b="1" dirty="0">
                <a:solidFill>
                  <a:schemeClr val="tx1">
                    <a:lumMod val="85000"/>
                    <a:lumOff val="15000"/>
                  </a:schemeClr>
                </a:solidFill>
                <a:latin typeface="Meiryo UI" panose="020B0604030504040204" pitchFamily="50" charset="-128"/>
                <a:ea typeface="Meiryo UI" panose="020B0604030504040204" pitchFamily="50" charset="-128"/>
              </a:rPr>
              <a:t>4</a:t>
            </a:r>
            <a:r>
              <a:rPr lang="ja-JP" altLang="en-US" sz="1108" b="1" dirty="0">
                <a:solidFill>
                  <a:schemeClr val="tx1">
                    <a:lumMod val="85000"/>
                    <a:lumOff val="15000"/>
                  </a:schemeClr>
                </a:solidFill>
                <a:latin typeface="Meiryo UI" panose="020B0604030504040204" pitchFamily="50" charset="-128"/>
                <a:ea typeface="Meiryo UI" panose="020B0604030504040204" pitchFamily="50" charset="-128"/>
              </a:rPr>
              <a:t>月 </a:t>
            </a:r>
            <a:r>
              <a:rPr lang="en-US" altLang="ja-JP" sz="1108" b="1" dirty="0">
                <a:solidFill>
                  <a:schemeClr val="tx1">
                    <a:lumMod val="85000"/>
                    <a:lumOff val="15000"/>
                  </a:schemeClr>
                </a:solidFill>
                <a:latin typeface="Meiryo UI" panose="020B0604030504040204" pitchFamily="50" charset="-128"/>
                <a:ea typeface="Meiryo UI" panose="020B0604030504040204" pitchFamily="50" charset="-128"/>
              </a:rPr>
              <a:t>1</a:t>
            </a:r>
            <a:r>
              <a:rPr lang="ja-JP" altLang="en-US" sz="1108" b="1" dirty="0">
                <a:solidFill>
                  <a:schemeClr val="tx1">
                    <a:lumMod val="85000"/>
                    <a:lumOff val="15000"/>
                  </a:schemeClr>
                </a:solidFill>
                <a:latin typeface="Meiryo UI" panose="020B0604030504040204" pitchFamily="50" charset="-128"/>
                <a:ea typeface="Meiryo UI" panose="020B0604030504040204" pitchFamily="50" charset="-128"/>
              </a:rPr>
              <a:t>日 から 令和</a:t>
            </a:r>
            <a:r>
              <a:rPr lang="en-US" altLang="ja-JP" sz="1108" b="1" dirty="0">
                <a:solidFill>
                  <a:schemeClr val="tx1">
                    <a:lumMod val="85000"/>
                    <a:lumOff val="15000"/>
                  </a:schemeClr>
                </a:solidFill>
                <a:latin typeface="Meiryo UI" panose="020B0604030504040204" pitchFamily="50" charset="-128"/>
                <a:ea typeface="Meiryo UI" panose="020B0604030504040204" pitchFamily="50" charset="-128"/>
              </a:rPr>
              <a:t>x2</a:t>
            </a:r>
            <a:r>
              <a:rPr lang="ja-JP" altLang="en-US" sz="1108" b="1" dirty="0">
                <a:solidFill>
                  <a:schemeClr val="tx1">
                    <a:lumMod val="85000"/>
                    <a:lumOff val="15000"/>
                  </a:schemeClr>
                </a:solidFill>
                <a:latin typeface="Meiryo UI" panose="020B0604030504040204" pitchFamily="50" charset="-128"/>
                <a:ea typeface="Meiryo UI" panose="020B0604030504040204" pitchFamily="50" charset="-128"/>
              </a:rPr>
              <a:t>年 </a:t>
            </a:r>
            <a:r>
              <a:rPr lang="en-US" altLang="ja-JP" sz="1108" b="1" dirty="0">
                <a:solidFill>
                  <a:schemeClr val="tx1">
                    <a:lumMod val="85000"/>
                    <a:lumOff val="15000"/>
                  </a:schemeClr>
                </a:solidFill>
                <a:latin typeface="Meiryo UI" panose="020B0604030504040204" pitchFamily="50" charset="-128"/>
                <a:ea typeface="Meiryo UI" panose="020B0604030504040204" pitchFamily="50" charset="-128"/>
              </a:rPr>
              <a:t>3</a:t>
            </a:r>
            <a:r>
              <a:rPr lang="ja-JP" altLang="en-US" sz="1108" b="1" dirty="0">
                <a:solidFill>
                  <a:schemeClr val="tx1">
                    <a:lumMod val="85000"/>
                    <a:lumOff val="15000"/>
                  </a:schemeClr>
                </a:solidFill>
                <a:latin typeface="Meiryo UI" panose="020B0604030504040204" pitchFamily="50" charset="-128"/>
                <a:ea typeface="Meiryo UI" panose="020B0604030504040204" pitchFamily="50" charset="-128"/>
              </a:rPr>
              <a:t>月 </a:t>
            </a:r>
            <a:r>
              <a:rPr lang="en-US" altLang="ja-JP" sz="1108" b="1" dirty="0">
                <a:solidFill>
                  <a:schemeClr val="tx1">
                    <a:lumMod val="85000"/>
                    <a:lumOff val="15000"/>
                  </a:schemeClr>
                </a:solidFill>
                <a:latin typeface="Meiryo UI" panose="020B0604030504040204" pitchFamily="50" charset="-128"/>
                <a:ea typeface="Meiryo UI" panose="020B0604030504040204" pitchFamily="50" charset="-128"/>
              </a:rPr>
              <a:t>31</a:t>
            </a:r>
            <a:r>
              <a:rPr lang="ja-JP" altLang="en-US" sz="1108" b="1" dirty="0">
                <a:solidFill>
                  <a:schemeClr val="tx1">
                    <a:lumMod val="85000"/>
                    <a:lumOff val="15000"/>
                  </a:schemeClr>
                </a:solidFill>
                <a:latin typeface="Meiryo UI" panose="020B0604030504040204" pitchFamily="50" charset="-128"/>
                <a:ea typeface="Meiryo UI" panose="020B0604030504040204" pitchFamily="50" charset="-128"/>
              </a:rPr>
              <a:t>日まで）</a:t>
            </a:r>
          </a:p>
        </p:txBody>
      </p:sp>
      <p:graphicFrame>
        <p:nvGraphicFramePr>
          <p:cNvPr id="2" name="オブジェクト 1">
            <a:extLst>
              <a:ext uri="{FF2B5EF4-FFF2-40B4-BE49-F238E27FC236}">
                <a16:creationId xmlns:a16="http://schemas.microsoft.com/office/drawing/2014/main" id="{DFB1CC13-8895-4FA2-8044-C6B3ECAA5B28}"/>
              </a:ext>
            </a:extLst>
          </p:cNvPr>
          <p:cNvGraphicFramePr>
            <a:graphicFrameLocks noChangeAspect="1"/>
          </p:cNvGraphicFramePr>
          <p:nvPr>
            <p:extLst>
              <p:ext uri="{D42A27DB-BD31-4B8C-83A1-F6EECF244321}">
                <p14:modId xmlns:p14="http://schemas.microsoft.com/office/powerpoint/2010/main" val="1240617331"/>
              </p:ext>
            </p:extLst>
          </p:nvPr>
        </p:nvGraphicFramePr>
        <p:xfrm>
          <a:off x="2844311" y="2722308"/>
          <a:ext cx="3455377" cy="3591658"/>
        </p:xfrm>
        <a:graphic>
          <a:graphicData uri="http://schemas.openxmlformats.org/presentationml/2006/ole">
            <mc:AlternateContent xmlns:mc="http://schemas.openxmlformats.org/markup-compatibility/2006">
              <mc:Choice xmlns:v="urn:schemas-microsoft-com:vml" Requires="v">
                <p:oleObj name="Worksheet" r:id="rId3" imgW="3743525" imgH="3890889" progId="Excel.Sheet.12">
                  <p:embed/>
                </p:oleObj>
              </mc:Choice>
              <mc:Fallback>
                <p:oleObj name="Worksheet" r:id="rId3" imgW="3743525" imgH="3890889" progId="Excel.Sheet.12">
                  <p:embed/>
                  <p:pic>
                    <p:nvPicPr>
                      <p:cNvPr id="2" name="オブジェクト 1">
                        <a:extLst>
                          <a:ext uri="{FF2B5EF4-FFF2-40B4-BE49-F238E27FC236}">
                            <a16:creationId xmlns:a16="http://schemas.microsoft.com/office/drawing/2014/main" id="{DFB1CC13-8895-4FA2-8044-C6B3ECAA5B28}"/>
                          </a:ext>
                        </a:extLst>
                      </p:cNvPr>
                      <p:cNvPicPr/>
                      <p:nvPr/>
                    </p:nvPicPr>
                    <p:blipFill>
                      <a:blip r:embed="rId4"/>
                      <a:stretch>
                        <a:fillRect/>
                      </a:stretch>
                    </p:blipFill>
                    <p:spPr>
                      <a:xfrm>
                        <a:off x="2844311" y="2722308"/>
                        <a:ext cx="3455377" cy="3591658"/>
                      </a:xfrm>
                      <a:prstGeom prst="rect">
                        <a:avLst/>
                      </a:prstGeom>
                    </p:spPr>
                  </p:pic>
                </p:oleObj>
              </mc:Fallback>
            </mc:AlternateContent>
          </a:graphicData>
        </a:graphic>
      </p:graphicFrame>
      <p:cxnSp>
        <p:nvCxnSpPr>
          <p:cNvPr id="17" name="直線コネクタ 16">
            <a:extLst>
              <a:ext uri="{FF2B5EF4-FFF2-40B4-BE49-F238E27FC236}">
                <a16:creationId xmlns:a16="http://schemas.microsoft.com/office/drawing/2014/main" id="{6C9643AE-032B-4698-9EAF-8F593A5C6413}"/>
              </a:ext>
            </a:extLst>
          </p:cNvPr>
          <p:cNvCxnSpPr>
            <a:cxnSpLocks/>
          </p:cNvCxnSpPr>
          <p:nvPr/>
        </p:nvCxnSpPr>
        <p:spPr>
          <a:xfrm>
            <a:off x="288423" y="716141"/>
            <a:ext cx="8567154" cy="0"/>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18" name="スライド番号プレースホルダー 17">
            <a:extLst>
              <a:ext uri="{FF2B5EF4-FFF2-40B4-BE49-F238E27FC236}">
                <a16:creationId xmlns:a16="http://schemas.microsoft.com/office/drawing/2014/main" id="{94AA8382-39D0-4B04-AC19-2284D287E059}"/>
              </a:ext>
            </a:extLst>
          </p:cNvPr>
          <p:cNvSpPr>
            <a:spLocks noGrp="1"/>
          </p:cNvSpPr>
          <p:nvPr>
            <p:ph type="sldNum" sz="quarter" idx="12"/>
          </p:nvPr>
        </p:nvSpPr>
        <p:spPr>
          <a:xfrm>
            <a:off x="8470499" y="6313966"/>
            <a:ext cx="529031" cy="365125"/>
          </a:xfrm>
        </p:spPr>
        <p:txBody>
          <a:bodyPr/>
          <a:lstStyle/>
          <a:p>
            <a:fld id="{D0493EAD-98C2-43FC-AC56-FA71A07A685E}" type="slidenum">
              <a:rPr kumimoji="1" lang="ja-JP" altLang="en-US" sz="1200" smtClean="0">
                <a:solidFill>
                  <a:schemeClr val="tx1"/>
                </a:solidFill>
              </a:rPr>
              <a:t>7</a:t>
            </a:fld>
            <a:endParaRPr kumimoji="1" lang="ja-JP" altLang="en-US" sz="1200" dirty="0">
              <a:solidFill>
                <a:schemeClr val="tx1"/>
              </a:solidFill>
            </a:endParaRPr>
          </a:p>
        </p:txBody>
      </p:sp>
    </p:spTree>
    <p:extLst>
      <p:ext uri="{BB962C8B-B14F-4D97-AF65-F5344CB8AC3E}">
        <p14:creationId xmlns:p14="http://schemas.microsoft.com/office/powerpoint/2010/main" val="2048670250"/>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表 5">
            <a:extLst>
              <a:ext uri="{FF2B5EF4-FFF2-40B4-BE49-F238E27FC236}">
                <a16:creationId xmlns:a16="http://schemas.microsoft.com/office/drawing/2014/main" id="{C1940395-D546-4742-88A2-07409735759C}"/>
              </a:ext>
            </a:extLst>
          </p:cNvPr>
          <p:cNvGraphicFramePr>
            <a:graphicFrameLocks noGrp="1"/>
          </p:cNvGraphicFramePr>
          <p:nvPr>
            <p:extLst>
              <p:ext uri="{D42A27DB-BD31-4B8C-83A1-F6EECF244321}">
                <p14:modId xmlns:p14="http://schemas.microsoft.com/office/powerpoint/2010/main" val="1483236451"/>
              </p:ext>
            </p:extLst>
          </p:nvPr>
        </p:nvGraphicFramePr>
        <p:xfrm>
          <a:off x="173281" y="556819"/>
          <a:ext cx="8761203" cy="3366293"/>
        </p:xfrm>
        <a:graphic>
          <a:graphicData uri="http://schemas.openxmlformats.org/drawingml/2006/table">
            <a:tbl>
              <a:tblPr firstRow="1" bandRow="1">
                <a:tableStyleId>{00A15C55-8517-42AA-B614-E9B94910E393}</a:tableStyleId>
              </a:tblPr>
              <a:tblGrid>
                <a:gridCol w="244829">
                  <a:extLst>
                    <a:ext uri="{9D8B030D-6E8A-4147-A177-3AD203B41FA5}">
                      <a16:colId xmlns:a16="http://schemas.microsoft.com/office/drawing/2014/main" val="2281783305"/>
                    </a:ext>
                  </a:extLst>
                </a:gridCol>
                <a:gridCol w="167779">
                  <a:extLst>
                    <a:ext uri="{9D8B030D-6E8A-4147-A177-3AD203B41FA5}">
                      <a16:colId xmlns:a16="http://schemas.microsoft.com/office/drawing/2014/main" val="3852782609"/>
                    </a:ext>
                  </a:extLst>
                </a:gridCol>
                <a:gridCol w="1552837">
                  <a:extLst>
                    <a:ext uri="{9D8B030D-6E8A-4147-A177-3AD203B41FA5}">
                      <a16:colId xmlns:a16="http://schemas.microsoft.com/office/drawing/2014/main" val="1615579462"/>
                    </a:ext>
                  </a:extLst>
                </a:gridCol>
                <a:gridCol w="2886280">
                  <a:extLst>
                    <a:ext uri="{9D8B030D-6E8A-4147-A177-3AD203B41FA5}">
                      <a16:colId xmlns:a16="http://schemas.microsoft.com/office/drawing/2014/main" val="606054818"/>
                    </a:ext>
                  </a:extLst>
                </a:gridCol>
                <a:gridCol w="3582099">
                  <a:extLst>
                    <a:ext uri="{9D8B030D-6E8A-4147-A177-3AD203B41FA5}">
                      <a16:colId xmlns:a16="http://schemas.microsoft.com/office/drawing/2014/main" val="2537545039"/>
                    </a:ext>
                  </a:extLst>
                </a:gridCol>
                <a:gridCol w="327379">
                  <a:extLst>
                    <a:ext uri="{9D8B030D-6E8A-4147-A177-3AD203B41FA5}">
                      <a16:colId xmlns:a16="http://schemas.microsoft.com/office/drawing/2014/main" val="1988510244"/>
                    </a:ext>
                  </a:extLst>
                </a:gridCol>
              </a:tblGrid>
              <a:tr h="270293">
                <a:tc gridSpan="2">
                  <a:txBody>
                    <a:bodyPr/>
                    <a:lstStyle/>
                    <a:p>
                      <a:pPr algn="ctr" fontAlgn="ctr"/>
                      <a:r>
                        <a:rPr lang="ja-JP" altLang="en-US" sz="1200" u="none" strike="noStrike" dirty="0">
                          <a:effectLst/>
                          <a:latin typeface="游ゴシック" panose="020B0400000000000000" pitchFamily="50" charset="-128"/>
                          <a:ea typeface="游ゴシック" panose="020B0400000000000000" pitchFamily="50" charset="-128"/>
                        </a:rPr>
                        <a:t>分類</a:t>
                      </a:r>
                      <a:endParaRPr lang="ja-JP" altLang="en-US" sz="1200" b="1" i="0" u="none" strike="noStrike" dirty="0">
                        <a:solidFill>
                          <a:srgbClr val="FFFFFF"/>
                        </a:solidFill>
                        <a:effectLst/>
                        <a:latin typeface="游ゴシック" panose="020B0400000000000000" pitchFamily="50" charset="-128"/>
                        <a:ea typeface="游ゴシック" panose="020B0400000000000000" pitchFamily="50" charset="-128"/>
                      </a:endParaRPr>
                    </a:p>
                  </a:txBody>
                  <a:tcPr marL="7144" marR="7144" marT="7144" marB="0" anchor="ctr"/>
                </a:tc>
                <a:tc hMerge="1">
                  <a:txBody>
                    <a:bodyPr/>
                    <a:lstStyle/>
                    <a:p>
                      <a:endParaRPr kumimoji="1" lang="ja-JP" altLang="en-US"/>
                    </a:p>
                  </a:txBody>
                  <a:tcPr/>
                </a:tc>
                <a:tc>
                  <a:txBody>
                    <a:bodyPr/>
                    <a:lstStyle/>
                    <a:p>
                      <a:pPr algn="ctr" fontAlgn="ctr"/>
                      <a:r>
                        <a:rPr lang="ja-JP" altLang="en-US" sz="1200" u="none" strike="noStrike" dirty="0">
                          <a:effectLst/>
                          <a:latin typeface="游ゴシック" panose="020B0400000000000000" pitchFamily="50" charset="-128"/>
                          <a:ea typeface="游ゴシック" panose="020B0400000000000000" pitchFamily="50" charset="-128"/>
                        </a:rPr>
                        <a:t>指標名</a:t>
                      </a:r>
                      <a:endParaRPr lang="ja-JP" altLang="en-US" sz="1200" b="1" i="0" u="none" strike="noStrike" dirty="0">
                        <a:solidFill>
                          <a:srgbClr val="FFFFFF"/>
                        </a:solidFill>
                        <a:effectLst/>
                        <a:latin typeface="游ゴシック" panose="020B0400000000000000" pitchFamily="50" charset="-128"/>
                        <a:ea typeface="游ゴシック" panose="020B0400000000000000" pitchFamily="50" charset="-128"/>
                      </a:endParaRPr>
                    </a:p>
                  </a:txBody>
                  <a:tcPr marL="7144" marR="7144" marT="7144" marB="0" anchor="ctr"/>
                </a:tc>
                <a:tc>
                  <a:txBody>
                    <a:bodyPr/>
                    <a:lstStyle/>
                    <a:p>
                      <a:pPr algn="ctr" fontAlgn="b"/>
                      <a:r>
                        <a:rPr lang="ja-JP" altLang="en-US" sz="1200" u="none" strike="noStrike" dirty="0">
                          <a:effectLst/>
                          <a:latin typeface="游ゴシック" panose="020B0400000000000000" pitchFamily="50" charset="-128"/>
                          <a:ea typeface="游ゴシック" panose="020B0400000000000000" pitchFamily="50" charset="-128"/>
                        </a:rPr>
                        <a:t>算定式</a:t>
                      </a:r>
                      <a:endParaRPr lang="ja-JP" altLang="en-US" sz="1200" b="1" i="0" u="none" strike="noStrike" dirty="0">
                        <a:solidFill>
                          <a:srgbClr val="FFFFFF"/>
                        </a:solidFill>
                        <a:effectLst/>
                        <a:latin typeface="游ゴシック" panose="020B0400000000000000" pitchFamily="50" charset="-128"/>
                        <a:ea typeface="游ゴシック" panose="020B0400000000000000" pitchFamily="50" charset="-128"/>
                      </a:endParaRPr>
                    </a:p>
                  </a:txBody>
                  <a:tcPr marL="7144" marR="7144" marT="7144" marB="0" anchor="ctr"/>
                </a:tc>
                <a:tc>
                  <a:txBody>
                    <a:bodyPr/>
                    <a:lstStyle/>
                    <a:p>
                      <a:pPr algn="ctr" fontAlgn="b"/>
                      <a:r>
                        <a:rPr lang="ja-JP" altLang="en-US" sz="1200" b="1" i="0" u="none" strike="noStrike" dirty="0">
                          <a:solidFill>
                            <a:srgbClr val="FFFFFF"/>
                          </a:solidFill>
                          <a:effectLst/>
                          <a:latin typeface="游ゴシック" panose="020B0400000000000000" pitchFamily="50" charset="-128"/>
                          <a:ea typeface="游ゴシック" panose="020B0400000000000000" pitchFamily="50" charset="-128"/>
                        </a:rPr>
                        <a:t>説　明</a:t>
                      </a:r>
                    </a:p>
                  </a:txBody>
                  <a:tcPr marL="7144" marR="7144" marT="7144" marB="0" anchor="ctr"/>
                </a:tc>
                <a:tc>
                  <a:txBody>
                    <a:bodyPr/>
                    <a:lstStyle/>
                    <a:p>
                      <a:pPr algn="ctr" fontAlgn="b"/>
                      <a:r>
                        <a:rPr lang="ja-JP" altLang="en-US" sz="1200" b="1" i="0" u="none" strike="noStrike" dirty="0">
                          <a:solidFill>
                            <a:srgbClr val="FFFFFF"/>
                          </a:solidFill>
                          <a:effectLst/>
                          <a:latin typeface="游ゴシック" panose="020B0400000000000000" pitchFamily="50" charset="-128"/>
                          <a:ea typeface="游ゴシック" panose="020B0400000000000000" pitchFamily="50" charset="-128"/>
                        </a:rPr>
                        <a:t>頁</a:t>
                      </a:r>
                    </a:p>
                  </a:txBody>
                  <a:tcPr marL="7144" marR="7144" marT="7144" marB="0" anchor="ctr"/>
                </a:tc>
                <a:extLst>
                  <a:ext uri="{0D108BD9-81ED-4DB2-BD59-A6C34878D82A}">
                    <a16:rowId xmlns:a16="http://schemas.microsoft.com/office/drawing/2014/main" val="2305705840"/>
                  </a:ext>
                </a:extLst>
              </a:tr>
              <a:tr h="306000">
                <a:tc rowSpan="10">
                  <a:txBody>
                    <a:bodyPr/>
                    <a:lstStyle/>
                    <a:p>
                      <a:pPr algn="ctr" fontAlgn="ctr"/>
                      <a:r>
                        <a:rPr lang="ja-JP" altLang="en-US" sz="1100" u="none" strike="noStrike" dirty="0">
                          <a:effectLst/>
                          <a:latin typeface="游ゴシック" panose="020B0400000000000000" pitchFamily="50" charset="-128"/>
                          <a:ea typeface="游ゴシック" panose="020B0400000000000000" pitchFamily="50" charset="-128"/>
                        </a:rPr>
                        <a:t>安全性</a:t>
                      </a:r>
                      <a:endParaRPr lang="ja-JP" altLang="en-US" sz="11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7144" marR="7144" marT="7144" marB="0" vert="eaVert" anchor="ctr"/>
                </a:tc>
                <a:tc>
                  <a:txBody>
                    <a:bodyPr/>
                    <a:lstStyle/>
                    <a:p>
                      <a:pPr algn="ctr" fontAlgn="ctr"/>
                      <a:r>
                        <a:rPr lang="en-US" altLang="ja-JP" sz="800" u="none" strike="noStrike" dirty="0">
                          <a:effectLst/>
                          <a:latin typeface="游ゴシック" panose="020B0400000000000000" pitchFamily="50" charset="-128"/>
                          <a:ea typeface="游ゴシック" panose="020B0400000000000000" pitchFamily="50" charset="-128"/>
                        </a:rPr>
                        <a:t>1</a:t>
                      </a:r>
                      <a:endParaRPr lang="en-US" altLang="ja-JP" sz="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7144" marR="7144" marT="7144" marB="0" anchor="ctr"/>
                </a:tc>
                <a:tc>
                  <a:txBody>
                    <a:bodyPr/>
                    <a:lstStyle/>
                    <a:p>
                      <a:pPr marL="72000" algn="l" fontAlgn="ctr"/>
                      <a:r>
                        <a:rPr lang="ja-JP" altLang="en-US" sz="900" u="none" strike="noStrike" dirty="0">
                          <a:effectLst/>
                          <a:latin typeface="游ゴシック" panose="020B0400000000000000" pitchFamily="50" charset="-128"/>
                          <a:ea typeface="游ゴシック" panose="020B0400000000000000" pitchFamily="50" charset="-128"/>
                        </a:rPr>
                        <a:t>流動比率               </a:t>
                      </a:r>
                      <a:endParaRPr lang="ja-JP" altLang="en-US" sz="9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7144" marR="7144" marT="7144" marB="0" anchor="ctr"/>
                </a:tc>
                <a:tc>
                  <a:txBody>
                    <a:bodyPr/>
                    <a:lstStyle/>
                    <a:p>
                      <a:pPr marL="72000" algn="l" fontAlgn="b"/>
                      <a:r>
                        <a:rPr lang="zh-TW" altLang="en-US" sz="900" u="none" strike="noStrike" dirty="0">
                          <a:effectLst/>
                          <a:latin typeface="游ゴシック" panose="020B0400000000000000" pitchFamily="50" charset="-128"/>
                          <a:ea typeface="游ゴシック" panose="020B0400000000000000" pitchFamily="50" charset="-128"/>
                        </a:rPr>
                        <a:t>流動資産合計</a:t>
                      </a:r>
                      <a:r>
                        <a:rPr lang="en-US" altLang="zh-TW" sz="900" u="none" strike="noStrike" dirty="0">
                          <a:effectLst/>
                          <a:latin typeface="游ゴシック" panose="020B0400000000000000" pitchFamily="50" charset="-128"/>
                          <a:ea typeface="游ゴシック" panose="020B0400000000000000" pitchFamily="50" charset="-128"/>
                        </a:rPr>
                        <a:t>÷</a:t>
                      </a:r>
                      <a:r>
                        <a:rPr lang="zh-TW" altLang="en-US" sz="900" u="none" strike="noStrike" dirty="0">
                          <a:effectLst/>
                          <a:latin typeface="游ゴシック" panose="020B0400000000000000" pitchFamily="50" charset="-128"/>
                          <a:ea typeface="游ゴシック" panose="020B0400000000000000" pitchFamily="50" charset="-128"/>
                        </a:rPr>
                        <a:t>流動負債合計</a:t>
                      </a:r>
                      <a:r>
                        <a:rPr lang="en-US" altLang="zh-TW" sz="900" u="none" strike="noStrike" dirty="0">
                          <a:effectLst/>
                          <a:latin typeface="游ゴシック" panose="020B0400000000000000" pitchFamily="50" charset="-128"/>
                          <a:ea typeface="游ゴシック" panose="020B0400000000000000" pitchFamily="50" charset="-128"/>
                        </a:rPr>
                        <a:t>×100</a:t>
                      </a:r>
                      <a:endParaRPr lang="en-US" altLang="zh-TW" sz="9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7144" marR="7144" marT="7144" marB="0" anchor="ctr"/>
                </a:tc>
                <a:tc>
                  <a:txBody>
                    <a:bodyPr/>
                    <a:lstStyle/>
                    <a:p>
                      <a:pPr marL="72000" algn="l" fontAlgn="b"/>
                      <a:r>
                        <a:rPr lang="ja-JP" altLang="en-US" sz="900" b="0" i="0" u="none" strike="noStrike" dirty="0">
                          <a:solidFill>
                            <a:srgbClr val="000000"/>
                          </a:solidFill>
                          <a:effectLst/>
                          <a:latin typeface="游ゴシック" panose="020B0400000000000000" pitchFamily="50" charset="-128"/>
                          <a:ea typeface="+mn-ea"/>
                        </a:rPr>
                        <a:t>土地改良区の短期的な返済能力を示す指標</a:t>
                      </a:r>
                      <a:endParaRPr lang="en-US" altLang="ja-JP" sz="900" b="0" i="0" u="none" strike="noStrike" dirty="0">
                        <a:solidFill>
                          <a:srgbClr val="000000"/>
                        </a:solidFill>
                        <a:effectLst/>
                        <a:latin typeface="游ゴシック" panose="020B0400000000000000" pitchFamily="50" charset="-128"/>
                        <a:ea typeface="+mn-ea"/>
                      </a:endParaRPr>
                    </a:p>
                  </a:txBody>
                  <a:tcPr marL="7144" marR="7144" marT="7144" marB="0" anchor="ctr"/>
                </a:tc>
                <a:tc>
                  <a:txBody>
                    <a:bodyPr/>
                    <a:lstStyle/>
                    <a:p>
                      <a:pPr marL="72000" algn="l" fontAlgn="b"/>
                      <a:r>
                        <a:rPr lang="en-US" altLang="ja-JP" sz="900" b="0" i="0" u="none" strike="noStrike" dirty="0">
                          <a:solidFill>
                            <a:srgbClr val="000000"/>
                          </a:solidFill>
                          <a:effectLst/>
                          <a:latin typeface="游ゴシック" panose="020B0400000000000000" pitchFamily="50" charset="-128"/>
                          <a:ea typeface="+mn-ea"/>
                        </a:rPr>
                        <a:t>10</a:t>
                      </a:r>
                    </a:p>
                  </a:txBody>
                  <a:tcPr marL="7144" marR="7144" marT="7144" marB="0" anchor="ctr"/>
                </a:tc>
                <a:extLst>
                  <a:ext uri="{0D108BD9-81ED-4DB2-BD59-A6C34878D82A}">
                    <a16:rowId xmlns:a16="http://schemas.microsoft.com/office/drawing/2014/main" val="877605661"/>
                  </a:ext>
                </a:extLst>
              </a:tr>
              <a:tr h="306000">
                <a:tc vMerge="1">
                  <a:txBody>
                    <a:bodyPr/>
                    <a:lstStyle/>
                    <a:p>
                      <a:endParaRPr kumimoji="1" lang="ja-JP" altLang="en-US"/>
                    </a:p>
                  </a:txBody>
                  <a:tcPr/>
                </a:tc>
                <a:tc>
                  <a:txBody>
                    <a:bodyPr/>
                    <a:lstStyle/>
                    <a:p>
                      <a:pPr algn="ctr" fontAlgn="ctr"/>
                      <a:r>
                        <a:rPr lang="en-US" altLang="ja-JP" sz="800" u="none" strike="noStrike" dirty="0">
                          <a:effectLst/>
                          <a:latin typeface="游ゴシック" panose="020B0400000000000000" pitchFamily="50" charset="-128"/>
                          <a:ea typeface="游ゴシック" panose="020B0400000000000000" pitchFamily="50" charset="-128"/>
                        </a:rPr>
                        <a:t>2</a:t>
                      </a:r>
                      <a:endParaRPr lang="en-US" altLang="ja-JP" sz="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7144" marR="7144" marT="7144" marB="0" anchor="ctr"/>
                </a:tc>
                <a:tc>
                  <a:txBody>
                    <a:bodyPr/>
                    <a:lstStyle/>
                    <a:p>
                      <a:pPr marL="72000" algn="l" fontAlgn="ctr"/>
                      <a:r>
                        <a:rPr lang="ja-JP" altLang="en-US" sz="900" u="none" strike="noStrike" dirty="0">
                          <a:effectLst/>
                          <a:latin typeface="游ゴシック" panose="020B0400000000000000" pitchFamily="50" charset="-128"/>
                          <a:ea typeface="游ゴシック" panose="020B0400000000000000" pitchFamily="50" charset="-128"/>
                        </a:rPr>
                        <a:t>固定比率</a:t>
                      </a:r>
                      <a:endParaRPr lang="ja-JP" altLang="en-US" sz="9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7144" marR="7144" marT="7144" marB="0" anchor="ctr"/>
                </a:tc>
                <a:tc>
                  <a:txBody>
                    <a:bodyPr/>
                    <a:lstStyle/>
                    <a:p>
                      <a:pPr marL="72000" algn="l" fontAlgn="b"/>
                      <a:r>
                        <a:rPr lang="zh-TW" altLang="en-US" sz="900" u="none" strike="noStrike" dirty="0">
                          <a:effectLst/>
                          <a:latin typeface="游ゴシック" panose="020B0400000000000000" pitchFamily="50" charset="-128"/>
                          <a:ea typeface="游ゴシック" panose="020B0400000000000000" pitchFamily="50" charset="-128"/>
                        </a:rPr>
                        <a:t>固定資産合計</a:t>
                      </a:r>
                      <a:r>
                        <a:rPr lang="en-US" altLang="zh-TW" sz="900" u="none" strike="noStrike" dirty="0">
                          <a:effectLst/>
                          <a:latin typeface="游ゴシック" panose="020B0400000000000000" pitchFamily="50" charset="-128"/>
                          <a:ea typeface="游ゴシック" panose="020B0400000000000000" pitchFamily="50" charset="-128"/>
                        </a:rPr>
                        <a:t>÷</a:t>
                      </a:r>
                      <a:r>
                        <a:rPr lang="zh-TW" altLang="en-US" sz="900" u="none" strike="noStrike" dirty="0">
                          <a:effectLst/>
                          <a:latin typeface="游ゴシック" panose="020B0400000000000000" pitchFamily="50" charset="-128"/>
                          <a:ea typeface="游ゴシック" panose="020B0400000000000000" pitchFamily="50" charset="-128"/>
                        </a:rPr>
                        <a:t>正味財産合計</a:t>
                      </a:r>
                      <a:r>
                        <a:rPr lang="en-US" altLang="zh-TW" sz="900" u="none" strike="noStrike" dirty="0">
                          <a:effectLst/>
                          <a:latin typeface="游ゴシック" panose="020B0400000000000000" pitchFamily="50" charset="-128"/>
                          <a:ea typeface="游ゴシック" panose="020B0400000000000000" pitchFamily="50" charset="-128"/>
                        </a:rPr>
                        <a:t>×100</a:t>
                      </a:r>
                      <a:endParaRPr lang="en-US" altLang="zh-TW" sz="9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7144" marR="7144" marT="7144" marB="0" anchor="ctr"/>
                </a:tc>
                <a:tc>
                  <a:txBody>
                    <a:bodyPr/>
                    <a:lstStyle/>
                    <a:p>
                      <a:pPr marL="72000" algn="l" fontAlgn="b"/>
                      <a:r>
                        <a:rPr lang="ja-JP" altLang="en-US" sz="900" b="0" i="0" u="none" strike="noStrike" dirty="0">
                          <a:solidFill>
                            <a:srgbClr val="000000"/>
                          </a:solidFill>
                          <a:effectLst/>
                          <a:latin typeface="游ゴシック" panose="020B0400000000000000" pitchFamily="50" charset="-128"/>
                          <a:ea typeface="+mn-ea"/>
                        </a:rPr>
                        <a:t>土地改良区の設備投資の適切性を見る指標</a:t>
                      </a:r>
                      <a:endParaRPr lang="en-US" altLang="zh-TW" sz="9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7144" marR="7144" marT="7144" marB="0" anchor="ctr"/>
                </a:tc>
                <a:tc>
                  <a:txBody>
                    <a:bodyPr/>
                    <a:lstStyle/>
                    <a:p>
                      <a:pPr marL="72000" algn="l" fontAlgn="b"/>
                      <a:r>
                        <a:rPr lang="en-US" altLang="zh-TW" sz="900" b="0" i="0" u="none" strike="noStrike" dirty="0">
                          <a:solidFill>
                            <a:srgbClr val="000000"/>
                          </a:solidFill>
                          <a:effectLst/>
                          <a:latin typeface="游ゴシック" panose="020B0400000000000000" pitchFamily="50" charset="-128"/>
                          <a:ea typeface="游ゴシック" panose="020B0400000000000000" pitchFamily="50" charset="-128"/>
                        </a:rPr>
                        <a:t>11</a:t>
                      </a:r>
                    </a:p>
                  </a:txBody>
                  <a:tcPr marL="7144" marR="7144" marT="7144" marB="0" anchor="ctr"/>
                </a:tc>
                <a:extLst>
                  <a:ext uri="{0D108BD9-81ED-4DB2-BD59-A6C34878D82A}">
                    <a16:rowId xmlns:a16="http://schemas.microsoft.com/office/drawing/2014/main" val="4158516066"/>
                  </a:ext>
                </a:extLst>
              </a:tr>
              <a:tr h="306000">
                <a:tc vMerge="1">
                  <a:txBody>
                    <a:bodyPr/>
                    <a:lstStyle/>
                    <a:p>
                      <a:endParaRPr kumimoji="1" lang="ja-JP" altLang="en-US"/>
                    </a:p>
                  </a:txBody>
                  <a:tcPr/>
                </a:tc>
                <a:tc>
                  <a:txBody>
                    <a:bodyPr/>
                    <a:lstStyle/>
                    <a:p>
                      <a:pPr algn="ctr" fontAlgn="ctr"/>
                      <a:r>
                        <a:rPr lang="en-US" altLang="ja-JP" sz="800" u="none" strike="noStrike" dirty="0">
                          <a:effectLst/>
                          <a:latin typeface="游ゴシック" panose="020B0400000000000000" pitchFamily="50" charset="-128"/>
                          <a:ea typeface="游ゴシック" panose="020B0400000000000000" pitchFamily="50" charset="-128"/>
                        </a:rPr>
                        <a:t>3</a:t>
                      </a:r>
                      <a:endParaRPr lang="en-US" altLang="ja-JP" sz="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7144" marR="7144" marT="7144" marB="0" anchor="ctr"/>
                </a:tc>
                <a:tc>
                  <a:txBody>
                    <a:bodyPr/>
                    <a:lstStyle/>
                    <a:p>
                      <a:pPr marL="72000" algn="l" fontAlgn="ctr"/>
                      <a:r>
                        <a:rPr lang="zh-TW" altLang="en-US" sz="900" u="none" strike="noStrike" dirty="0">
                          <a:effectLst/>
                          <a:latin typeface="游ゴシック" panose="020B0400000000000000" pitchFamily="50" charset="-128"/>
                          <a:ea typeface="游ゴシック" panose="020B0400000000000000" pitchFamily="50" charset="-128"/>
                        </a:rPr>
                        <a:t>固定資産固定負債比率</a:t>
                      </a:r>
                      <a:endParaRPr lang="zh-TW" altLang="en-US" sz="9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7144" marR="7144" marT="7144" marB="0" anchor="ctr"/>
                </a:tc>
                <a:tc>
                  <a:txBody>
                    <a:bodyPr/>
                    <a:lstStyle/>
                    <a:p>
                      <a:pPr marL="72000" algn="l" fontAlgn="b"/>
                      <a:r>
                        <a:rPr lang="zh-TW" altLang="en-US" sz="900" u="none" strike="noStrike" dirty="0">
                          <a:effectLst/>
                          <a:latin typeface="游ゴシック" panose="020B0400000000000000" pitchFamily="50" charset="-128"/>
                          <a:ea typeface="游ゴシック" panose="020B0400000000000000" pitchFamily="50" charset="-128"/>
                        </a:rPr>
                        <a:t>固定資産合計</a:t>
                      </a:r>
                      <a:r>
                        <a:rPr lang="en-US" altLang="zh-TW" sz="900" u="none" strike="noStrike" dirty="0">
                          <a:effectLst/>
                          <a:latin typeface="游ゴシック" panose="020B0400000000000000" pitchFamily="50" charset="-128"/>
                          <a:ea typeface="游ゴシック" panose="020B0400000000000000" pitchFamily="50" charset="-128"/>
                        </a:rPr>
                        <a:t>÷(</a:t>
                      </a:r>
                      <a:r>
                        <a:rPr lang="zh-TW" altLang="en-US" sz="900" u="none" strike="noStrike" dirty="0">
                          <a:effectLst/>
                          <a:latin typeface="游ゴシック" panose="020B0400000000000000" pitchFamily="50" charset="-128"/>
                          <a:ea typeface="游ゴシック" panose="020B0400000000000000" pitchFamily="50" charset="-128"/>
                        </a:rPr>
                        <a:t>固定負債合計＋正味財産合計</a:t>
                      </a:r>
                      <a:r>
                        <a:rPr lang="en-US" altLang="zh-TW" sz="900" u="none" strike="noStrike" dirty="0">
                          <a:effectLst/>
                          <a:latin typeface="游ゴシック" panose="020B0400000000000000" pitchFamily="50" charset="-128"/>
                          <a:ea typeface="游ゴシック" panose="020B0400000000000000" pitchFamily="50" charset="-128"/>
                        </a:rPr>
                        <a:t>)×100</a:t>
                      </a:r>
                      <a:endParaRPr lang="en-US" altLang="zh-TW" sz="9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7144" marR="7144" marT="7144" marB="0" anchor="ctr"/>
                </a:tc>
                <a:tc>
                  <a:txBody>
                    <a:bodyPr/>
                    <a:lstStyle/>
                    <a:p>
                      <a:pPr marL="72000" algn="l" fontAlgn="b"/>
                      <a:r>
                        <a:rPr lang="ja-JP" altLang="en-US" sz="900" b="0" i="0" u="none" strike="noStrike" dirty="0">
                          <a:solidFill>
                            <a:srgbClr val="000000"/>
                          </a:solidFill>
                          <a:effectLst/>
                          <a:latin typeface="游ゴシック" panose="020B0400000000000000" pitchFamily="50" charset="-128"/>
                          <a:ea typeface="+mn-ea"/>
                        </a:rPr>
                        <a:t>長期的な安全性を確認する指標</a:t>
                      </a:r>
                      <a:endParaRPr lang="en-US" altLang="zh-TW" sz="9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7144" marR="7144" marT="7144" marB="0" anchor="ctr"/>
                </a:tc>
                <a:tc>
                  <a:txBody>
                    <a:bodyPr/>
                    <a:lstStyle/>
                    <a:p>
                      <a:pPr marL="72000" algn="l" fontAlgn="b"/>
                      <a:r>
                        <a:rPr lang="en-US" altLang="zh-TW" sz="900" b="0" i="0" u="none" strike="noStrike" dirty="0">
                          <a:solidFill>
                            <a:srgbClr val="000000"/>
                          </a:solidFill>
                          <a:effectLst/>
                          <a:latin typeface="游ゴシック" panose="020B0400000000000000" pitchFamily="50" charset="-128"/>
                          <a:ea typeface="游ゴシック" panose="020B0400000000000000" pitchFamily="50" charset="-128"/>
                        </a:rPr>
                        <a:t>12</a:t>
                      </a:r>
                    </a:p>
                  </a:txBody>
                  <a:tcPr marL="7144" marR="7144" marT="7144" marB="0" anchor="ctr"/>
                </a:tc>
                <a:extLst>
                  <a:ext uri="{0D108BD9-81ED-4DB2-BD59-A6C34878D82A}">
                    <a16:rowId xmlns:a16="http://schemas.microsoft.com/office/drawing/2014/main" val="684903022"/>
                  </a:ext>
                </a:extLst>
              </a:tr>
              <a:tr h="306000">
                <a:tc vMerge="1">
                  <a:txBody>
                    <a:bodyPr/>
                    <a:lstStyle/>
                    <a:p>
                      <a:endParaRPr kumimoji="1" lang="ja-JP" altLang="en-US"/>
                    </a:p>
                  </a:txBody>
                  <a:tcPr/>
                </a:tc>
                <a:tc>
                  <a:txBody>
                    <a:bodyPr/>
                    <a:lstStyle/>
                    <a:p>
                      <a:pPr algn="ctr" fontAlgn="ctr"/>
                      <a:r>
                        <a:rPr lang="en-US" altLang="ja-JP" sz="800" u="none" strike="noStrike" dirty="0">
                          <a:effectLst/>
                          <a:latin typeface="游ゴシック" panose="020B0400000000000000" pitchFamily="50" charset="-128"/>
                          <a:ea typeface="游ゴシック" panose="020B0400000000000000" pitchFamily="50" charset="-128"/>
                        </a:rPr>
                        <a:t>4</a:t>
                      </a:r>
                      <a:endParaRPr lang="en-US" altLang="ja-JP" sz="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7144" marR="7144" marT="7144" marB="0" anchor="ctr"/>
                </a:tc>
                <a:tc>
                  <a:txBody>
                    <a:bodyPr/>
                    <a:lstStyle/>
                    <a:p>
                      <a:pPr marL="72000" algn="l" fontAlgn="ctr"/>
                      <a:r>
                        <a:rPr lang="zh-TW" altLang="en-US" sz="900" u="none" strike="noStrike" dirty="0">
                          <a:effectLst/>
                          <a:latin typeface="游ゴシック" panose="020B0400000000000000" pitchFamily="50" charset="-128"/>
                          <a:ea typeface="游ゴシック" panose="020B0400000000000000" pitchFamily="50" charset="-128"/>
                        </a:rPr>
                        <a:t>正味財産比率</a:t>
                      </a:r>
                      <a:endParaRPr lang="zh-TW" altLang="en-US" sz="9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7144" marR="7144" marT="7144" marB="0" anchor="ctr"/>
                </a:tc>
                <a:tc>
                  <a:txBody>
                    <a:bodyPr/>
                    <a:lstStyle/>
                    <a:p>
                      <a:pPr marL="72000" algn="l" fontAlgn="b"/>
                      <a:r>
                        <a:rPr lang="zh-TW" altLang="en-US" sz="900" u="none" strike="noStrike" dirty="0">
                          <a:effectLst/>
                          <a:latin typeface="游ゴシック" panose="020B0400000000000000" pitchFamily="50" charset="-128"/>
                          <a:ea typeface="游ゴシック" panose="020B0400000000000000" pitchFamily="50" charset="-128"/>
                        </a:rPr>
                        <a:t>正味財産合計</a:t>
                      </a:r>
                      <a:r>
                        <a:rPr lang="en-US" altLang="zh-TW" sz="900" u="none" strike="noStrike" dirty="0">
                          <a:effectLst/>
                          <a:latin typeface="游ゴシック" panose="020B0400000000000000" pitchFamily="50" charset="-128"/>
                          <a:ea typeface="游ゴシック" panose="020B0400000000000000" pitchFamily="50" charset="-128"/>
                        </a:rPr>
                        <a:t>÷(</a:t>
                      </a:r>
                      <a:r>
                        <a:rPr lang="zh-TW" altLang="en-US" sz="900" u="none" strike="noStrike" dirty="0">
                          <a:effectLst/>
                          <a:latin typeface="游ゴシック" panose="020B0400000000000000" pitchFamily="50" charset="-128"/>
                          <a:ea typeface="游ゴシック" panose="020B0400000000000000" pitchFamily="50" charset="-128"/>
                        </a:rPr>
                        <a:t>負債合計＋正味財産合計</a:t>
                      </a:r>
                      <a:r>
                        <a:rPr lang="en-US" altLang="zh-TW" sz="900" u="none" strike="noStrike" dirty="0">
                          <a:effectLst/>
                          <a:latin typeface="游ゴシック" panose="020B0400000000000000" pitchFamily="50" charset="-128"/>
                          <a:ea typeface="游ゴシック" panose="020B0400000000000000" pitchFamily="50" charset="-128"/>
                        </a:rPr>
                        <a:t>)×100</a:t>
                      </a:r>
                      <a:endParaRPr lang="en-US" altLang="zh-TW" sz="9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7144" marR="7144" marT="7144" marB="0" anchor="ctr"/>
                </a:tc>
                <a:tc>
                  <a:txBody>
                    <a:bodyPr/>
                    <a:lstStyle/>
                    <a:p>
                      <a:pPr marL="72000" algn="l" fontAlgn="b"/>
                      <a:r>
                        <a:rPr lang="ja-JP" altLang="en-US" sz="900" b="0" i="0" u="none" strike="noStrike" dirty="0">
                          <a:solidFill>
                            <a:srgbClr val="000000"/>
                          </a:solidFill>
                          <a:effectLst/>
                          <a:latin typeface="游ゴシック" panose="020B0400000000000000" pitchFamily="50" charset="-128"/>
                          <a:ea typeface="+mn-ea"/>
                        </a:rPr>
                        <a:t>返済不要の財産である正味財産が総資本に占める割合を示す指標</a:t>
                      </a:r>
                      <a:endParaRPr lang="en-US" altLang="zh-TW" sz="9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7144" marR="7144" marT="7144" marB="0" anchor="ctr"/>
                </a:tc>
                <a:tc>
                  <a:txBody>
                    <a:bodyPr/>
                    <a:lstStyle/>
                    <a:p>
                      <a:pPr marL="72000" algn="l" fontAlgn="b"/>
                      <a:r>
                        <a:rPr lang="en-US" altLang="zh-TW" sz="900" b="0" i="0" u="none" strike="noStrike" dirty="0">
                          <a:solidFill>
                            <a:srgbClr val="000000"/>
                          </a:solidFill>
                          <a:effectLst/>
                          <a:latin typeface="游ゴシック" panose="020B0400000000000000" pitchFamily="50" charset="-128"/>
                          <a:ea typeface="游ゴシック" panose="020B0400000000000000" pitchFamily="50" charset="-128"/>
                        </a:rPr>
                        <a:t>13</a:t>
                      </a:r>
                    </a:p>
                  </a:txBody>
                  <a:tcPr marL="7144" marR="7144" marT="7144" marB="0" anchor="ctr"/>
                </a:tc>
                <a:extLst>
                  <a:ext uri="{0D108BD9-81ED-4DB2-BD59-A6C34878D82A}">
                    <a16:rowId xmlns:a16="http://schemas.microsoft.com/office/drawing/2014/main" val="1790395900"/>
                  </a:ext>
                </a:extLst>
              </a:tr>
              <a:tr h="324000">
                <a:tc vMerge="1">
                  <a:txBody>
                    <a:bodyPr/>
                    <a:lstStyle/>
                    <a:p>
                      <a:endParaRPr kumimoji="1" lang="ja-JP" altLang="en-US"/>
                    </a:p>
                  </a:txBody>
                  <a:tcPr/>
                </a:tc>
                <a:tc>
                  <a:txBody>
                    <a:bodyPr/>
                    <a:lstStyle/>
                    <a:p>
                      <a:pPr algn="ctr" fontAlgn="ctr"/>
                      <a:r>
                        <a:rPr lang="en-US" altLang="ja-JP" sz="800" u="none" strike="noStrike" dirty="0">
                          <a:effectLst/>
                          <a:latin typeface="游ゴシック" panose="020B0400000000000000" pitchFamily="50" charset="-128"/>
                          <a:ea typeface="游ゴシック" panose="020B0400000000000000" pitchFamily="50" charset="-128"/>
                        </a:rPr>
                        <a:t>5</a:t>
                      </a:r>
                      <a:endParaRPr lang="en-US" altLang="ja-JP" sz="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7144" marR="7144" marT="7144" marB="0" anchor="ctr"/>
                </a:tc>
                <a:tc>
                  <a:txBody>
                    <a:bodyPr/>
                    <a:lstStyle/>
                    <a:p>
                      <a:pPr marL="72000" algn="l" fontAlgn="ctr"/>
                      <a:r>
                        <a:rPr lang="zh-TW" altLang="en-US" sz="900" u="none" strike="noStrike" dirty="0">
                          <a:effectLst/>
                          <a:latin typeface="游ゴシック" panose="020B0400000000000000" pitchFamily="50" charset="-128"/>
                          <a:ea typeface="游ゴシック" panose="020B0400000000000000" pitchFamily="50" charset="-128"/>
                        </a:rPr>
                        <a:t>土地改良施設減価償却率</a:t>
                      </a:r>
                      <a:endParaRPr lang="zh-TW" altLang="en-US" sz="9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7144" marR="7144" marT="7144" marB="0" anchor="ctr"/>
                </a:tc>
                <a:tc>
                  <a:txBody>
                    <a:bodyPr/>
                    <a:lstStyle/>
                    <a:p>
                      <a:pPr marL="72000" algn="l" fontAlgn="b"/>
                      <a:r>
                        <a:rPr lang="zh-TW" altLang="en-US" sz="900" u="none" strike="noStrike" dirty="0">
                          <a:effectLst/>
                          <a:latin typeface="游ゴシック" panose="020B0400000000000000" pitchFamily="50" charset="-128"/>
                          <a:ea typeface="游ゴシック" panose="020B0400000000000000" pitchFamily="50" charset="-128"/>
                        </a:rPr>
                        <a:t>減価償却累計額</a:t>
                      </a:r>
                      <a:r>
                        <a:rPr lang="en-US" altLang="zh-TW" sz="900" u="none" strike="noStrike" dirty="0">
                          <a:effectLst/>
                          <a:latin typeface="游ゴシック" panose="020B0400000000000000" pitchFamily="50" charset="-128"/>
                          <a:ea typeface="游ゴシック" panose="020B0400000000000000" pitchFamily="50" charset="-128"/>
                        </a:rPr>
                        <a:t>÷</a:t>
                      </a:r>
                      <a:r>
                        <a:rPr lang="zh-TW" altLang="en-US" sz="900" u="none" strike="noStrike" dirty="0">
                          <a:effectLst/>
                          <a:latin typeface="游ゴシック" panose="020B0400000000000000" pitchFamily="50" charset="-128"/>
                          <a:ea typeface="游ゴシック" panose="020B0400000000000000" pitchFamily="50" charset="-128"/>
                        </a:rPr>
                        <a:t>取得価額</a:t>
                      </a:r>
                      <a:r>
                        <a:rPr lang="en-US" altLang="zh-TW" sz="900" u="none" strike="noStrike" dirty="0">
                          <a:effectLst/>
                          <a:latin typeface="游ゴシック" panose="020B0400000000000000" pitchFamily="50" charset="-128"/>
                          <a:ea typeface="游ゴシック" panose="020B0400000000000000" pitchFamily="50" charset="-128"/>
                        </a:rPr>
                        <a:t>×100</a:t>
                      </a:r>
                      <a:endParaRPr lang="en-US" altLang="zh-TW" sz="9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7144" marR="7144" marT="7144" marB="0" anchor="ctr"/>
                </a:tc>
                <a:tc>
                  <a:txBody>
                    <a:bodyPr/>
                    <a:lstStyle/>
                    <a:p>
                      <a:pPr marL="72000" algn="l" fontAlgn="b"/>
                      <a:r>
                        <a:rPr lang="ja-JP" altLang="en-US" sz="900" b="0" i="0" u="none" strike="noStrike" dirty="0">
                          <a:solidFill>
                            <a:srgbClr val="000000"/>
                          </a:solidFill>
                          <a:effectLst/>
                          <a:latin typeface="游ゴシック" panose="020B0400000000000000" pitchFamily="50" charset="-128"/>
                          <a:ea typeface="+mn-ea"/>
                        </a:rPr>
                        <a:t>耐用年数に対して土地改良施設の取得からどの程度使用しているかを示す指標</a:t>
                      </a:r>
                      <a:endParaRPr lang="en-US" altLang="ja-JP" sz="900" b="0" i="0" u="none" strike="noStrike" dirty="0">
                        <a:solidFill>
                          <a:srgbClr val="000000"/>
                        </a:solidFill>
                        <a:effectLst/>
                        <a:latin typeface="游ゴシック" panose="020B0400000000000000" pitchFamily="50" charset="-128"/>
                        <a:ea typeface="+mn-ea"/>
                      </a:endParaRPr>
                    </a:p>
                  </a:txBody>
                  <a:tcPr marL="7144" marR="7144" marT="7144" marB="0" anchor="ctr"/>
                </a:tc>
                <a:tc>
                  <a:txBody>
                    <a:bodyPr/>
                    <a:lstStyle/>
                    <a:p>
                      <a:pPr marL="72000" algn="l" fontAlgn="b"/>
                      <a:r>
                        <a:rPr lang="en-US" altLang="ja-JP" sz="800" b="0" i="0" u="none" strike="noStrike" dirty="0">
                          <a:solidFill>
                            <a:srgbClr val="000000"/>
                          </a:solidFill>
                          <a:effectLst/>
                          <a:latin typeface="游ゴシック" panose="020B0400000000000000" pitchFamily="50" charset="-128"/>
                          <a:ea typeface="+mn-ea"/>
                        </a:rPr>
                        <a:t>14</a:t>
                      </a:r>
                    </a:p>
                  </a:txBody>
                  <a:tcPr marL="7144" marR="7144" marT="7144" marB="0" anchor="ctr"/>
                </a:tc>
                <a:extLst>
                  <a:ext uri="{0D108BD9-81ED-4DB2-BD59-A6C34878D82A}">
                    <a16:rowId xmlns:a16="http://schemas.microsoft.com/office/drawing/2014/main" val="3634198276"/>
                  </a:ext>
                </a:extLst>
              </a:tr>
              <a:tr h="306000">
                <a:tc vMerge="1">
                  <a:txBody>
                    <a:bodyPr/>
                    <a:lstStyle/>
                    <a:p>
                      <a:endParaRPr kumimoji="1" lang="ja-JP" altLang="en-US"/>
                    </a:p>
                  </a:txBody>
                  <a:tcPr/>
                </a:tc>
                <a:tc>
                  <a:txBody>
                    <a:bodyPr/>
                    <a:lstStyle/>
                    <a:p>
                      <a:pPr algn="ctr" fontAlgn="ctr"/>
                      <a:r>
                        <a:rPr lang="en-US" altLang="ja-JP" sz="800" u="none" strike="noStrike" dirty="0">
                          <a:effectLst/>
                          <a:latin typeface="游ゴシック" panose="020B0400000000000000" pitchFamily="50" charset="-128"/>
                          <a:ea typeface="游ゴシック" panose="020B0400000000000000" pitchFamily="50" charset="-128"/>
                        </a:rPr>
                        <a:t>6</a:t>
                      </a:r>
                      <a:endParaRPr lang="en-US" altLang="ja-JP" sz="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7144" marR="7144" marT="7144" marB="0" anchor="ctr"/>
                </a:tc>
                <a:tc>
                  <a:txBody>
                    <a:bodyPr/>
                    <a:lstStyle/>
                    <a:p>
                      <a:pPr marL="72000" algn="l" fontAlgn="ctr"/>
                      <a:r>
                        <a:rPr lang="zh-TW" altLang="en-US" sz="900" u="none" strike="noStrike" dirty="0">
                          <a:effectLst/>
                          <a:latin typeface="游ゴシック" panose="020B0400000000000000" pitchFamily="50" charset="-128"/>
                          <a:ea typeface="游ゴシック" panose="020B0400000000000000" pitchFamily="50" charset="-128"/>
                        </a:rPr>
                        <a:t>固定資産取得借入金比率</a:t>
                      </a:r>
                      <a:endParaRPr lang="zh-TW" altLang="en-US" sz="9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7144" marR="7144" marT="7144" marB="0" anchor="ctr"/>
                </a:tc>
                <a:tc>
                  <a:txBody>
                    <a:bodyPr/>
                    <a:lstStyle/>
                    <a:p>
                      <a:pPr marL="72000" algn="l" fontAlgn="b"/>
                      <a:r>
                        <a:rPr lang="zh-TW" altLang="en-US" sz="900" u="none" strike="noStrike" dirty="0">
                          <a:effectLst/>
                          <a:latin typeface="游ゴシック" panose="020B0400000000000000" pitchFamily="50" charset="-128"/>
                          <a:ea typeface="游ゴシック" panose="020B0400000000000000" pitchFamily="50" charset="-128"/>
                        </a:rPr>
                        <a:t>各種借入金残高</a:t>
                      </a:r>
                      <a:r>
                        <a:rPr lang="en-US" altLang="zh-TW" sz="900" u="none" strike="noStrike" dirty="0">
                          <a:effectLst/>
                          <a:latin typeface="游ゴシック" panose="020B0400000000000000" pitchFamily="50" charset="-128"/>
                          <a:ea typeface="游ゴシック" panose="020B0400000000000000" pitchFamily="50" charset="-128"/>
                        </a:rPr>
                        <a:t>÷</a:t>
                      </a:r>
                      <a:r>
                        <a:rPr lang="zh-TW" altLang="en-US" sz="900" u="none" strike="noStrike" dirty="0">
                          <a:effectLst/>
                          <a:latin typeface="游ゴシック" panose="020B0400000000000000" pitchFamily="50" charset="-128"/>
                          <a:ea typeface="游ゴシック" panose="020B0400000000000000" pitchFamily="50" charset="-128"/>
                        </a:rPr>
                        <a:t>固定資産合計</a:t>
                      </a:r>
                      <a:r>
                        <a:rPr lang="en-US" altLang="zh-TW" sz="900" u="none" strike="noStrike" dirty="0">
                          <a:effectLst/>
                          <a:latin typeface="游ゴシック" panose="020B0400000000000000" pitchFamily="50" charset="-128"/>
                          <a:ea typeface="游ゴシック" panose="020B0400000000000000" pitchFamily="50" charset="-128"/>
                        </a:rPr>
                        <a:t>×100</a:t>
                      </a:r>
                      <a:endParaRPr lang="en-US" altLang="zh-TW" sz="9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7144" marR="7144" marT="7144" marB="0" anchor="ctr"/>
                </a:tc>
                <a:tc>
                  <a:txBody>
                    <a:bodyPr/>
                    <a:lstStyle/>
                    <a:p>
                      <a:pPr marL="72000" algn="l" fontAlgn="b"/>
                      <a:r>
                        <a:rPr lang="ja-JP" altLang="en-US" sz="900" b="0" i="0" u="none" strike="noStrike" dirty="0">
                          <a:solidFill>
                            <a:srgbClr val="000000"/>
                          </a:solidFill>
                          <a:effectLst/>
                          <a:latin typeface="游ゴシック" panose="020B0400000000000000" pitchFamily="50" charset="-128"/>
                          <a:ea typeface="游ゴシック" panose="020B0400000000000000" pitchFamily="50" charset="-128"/>
                        </a:rPr>
                        <a:t>固定資産のうち借入金がどれくらいの割合があるのかを示す指標</a:t>
                      </a:r>
                      <a:endParaRPr lang="en-US" altLang="zh-TW" sz="9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7144" marR="7144" marT="7144" marB="0" anchor="ctr"/>
                </a:tc>
                <a:tc>
                  <a:txBody>
                    <a:bodyPr/>
                    <a:lstStyle/>
                    <a:p>
                      <a:pPr marL="72000" algn="l" fontAlgn="b"/>
                      <a:r>
                        <a:rPr lang="en-US" altLang="zh-TW" sz="800" b="0" i="0" u="none" strike="noStrike" dirty="0">
                          <a:solidFill>
                            <a:srgbClr val="000000"/>
                          </a:solidFill>
                          <a:effectLst/>
                          <a:latin typeface="游ゴシック" panose="020B0400000000000000" pitchFamily="50" charset="-128"/>
                          <a:ea typeface="游ゴシック" panose="020B0400000000000000" pitchFamily="50" charset="-128"/>
                        </a:rPr>
                        <a:t>15</a:t>
                      </a:r>
                    </a:p>
                  </a:txBody>
                  <a:tcPr marL="7144" marR="7144" marT="7144" marB="0" anchor="ctr"/>
                </a:tc>
                <a:extLst>
                  <a:ext uri="{0D108BD9-81ED-4DB2-BD59-A6C34878D82A}">
                    <a16:rowId xmlns:a16="http://schemas.microsoft.com/office/drawing/2014/main" val="1601391763"/>
                  </a:ext>
                </a:extLst>
              </a:tr>
              <a:tr h="306000">
                <a:tc vMerge="1">
                  <a:txBody>
                    <a:bodyPr/>
                    <a:lstStyle/>
                    <a:p>
                      <a:endParaRPr kumimoji="1" lang="ja-JP" altLang="en-US"/>
                    </a:p>
                  </a:txBody>
                  <a:tcPr/>
                </a:tc>
                <a:tc>
                  <a:txBody>
                    <a:bodyPr/>
                    <a:lstStyle/>
                    <a:p>
                      <a:pPr algn="ctr" fontAlgn="ctr"/>
                      <a:r>
                        <a:rPr lang="en-US" altLang="ja-JP" sz="800" u="none" strike="noStrike" dirty="0">
                          <a:effectLst/>
                          <a:latin typeface="游ゴシック" panose="020B0400000000000000" pitchFamily="50" charset="-128"/>
                          <a:ea typeface="游ゴシック" panose="020B0400000000000000" pitchFamily="50" charset="-128"/>
                        </a:rPr>
                        <a:t>7</a:t>
                      </a:r>
                      <a:endParaRPr lang="en-US" altLang="ja-JP" sz="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7144" marR="7144" marT="7144" marB="0" anchor="ctr"/>
                </a:tc>
                <a:tc>
                  <a:txBody>
                    <a:bodyPr/>
                    <a:lstStyle/>
                    <a:p>
                      <a:pPr marL="72000" algn="l" fontAlgn="ctr"/>
                      <a:r>
                        <a:rPr lang="zh-TW" altLang="en-US" sz="900" u="none" strike="noStrike" dirty="0">
                          <a:effectLst/>
                          <a:latin typeface="游ゴシック" panose="020B0400000000000000" pitchFamily="50" charset="-128"/>
                          <a:ea typeface="游ゴシック" panose="020B0400000000000000" pitchFamily="50" charset="-128"/>
                        </a:rPr>
                        <a:t>総資産借入金比率</a:t>
                      </a:r>
                      <a:endParaRPr lang="zh-TW" altLang="en-US" sz="9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7144" marR="7144" marT="7144" marB="0" anchor="ctr"/>
                </a:tc>
                <a:tc>
                  <a:txBody>
                    <a:bodyPr/>
                    <a:lstStyle/>
                    <a:p>
                      <a:pPr marL="72000" algn="l" fontAlgn="b"/>
                      <a:r>
                        <a:rPr lang="zh-TW" altLang="en-US" sz="900" u="none" strike="noStrike" dirty="0">
                          <a:effectLst/>
                          <a:latin typeface="游ゴシック" panose="020B0400000000000000" pitchFamily="50" charset="-128"/>
                          <a:ea typeface="游ゴシック" panose="020B0400000000000000" pitchFamily="50" charset="-128"/>
                        </a:rPr>
                        <a:t>各種借入金残高</a:t>
                      </a:r>
                      <a:r>
                        <a:rPr lang="en-US" altLang="zh-TW" sz="900" u="none" strike="noStrike" dirty="0">
                          <a:effectLst/>
                          <a:latin typeface="游ゴシック" panose="020B0400000000000000" pitchFamily="50" charset="-128"/>
                          <a:ea typeface="游ゴシック" panose="020B0400000000000000" pitchFamily="50" charset="-128"/>
                        </a:rPr>
                        <a:t>÷</a:t>
                      </a:r>
                      <a:r>
                        <a:rPr lang="zh-TW" altLang="en-US" sz="900" u="none" strike="noStrike" dirty="0">
                          <a:effectLst/>
                          <a:latin typeface="游ゴシック" panose="020B0400000000000000" pitchFamily="50" charset="-128"/>
                          <a:ea typeface="游ゴシック" panose="020B0400000000000000" pitchFamily="50" charset="-128"/>
                        </a:rPr>
                        <a:t>資産合計</a:t>
                      </a:r>
                      <a:r>
                        <a:rPr lang="en-US" altLang="zh-TW" sz="900" u="none" strike="noStrike" dirty="0">
                          <a:effectLst/>
                          <a:latin typeface="游ゴシック" panose="020B0400000000000000" pitchFamily="50" charset="-128"/>
                          <a:ea typeface="游ゴシック" panose="020B0400000000000000" pitchFamily="50" charset="-128"/>
                        </a:rPr>
                        <a:t>×100</a:t>
                      </a:r>
                      <a:endParaRPr lang="en-US" altLang="zh-TW" sz="9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7144" marR="7144" marT="7144" marB="0" anchor="ctr"/>
                </a:tc>
                <a:tc>
                  <a:txBody>
                    <a:bodyPr/>
                    <a:lstStyle/>
                    <a:p>
                      <a:pPr marL="72000" algn="l" fontAlgn="b"/>
                      <a:r>
                        <a:rPr lang="ja-JP" altLang="en-US" sz="900" b="0" i="0" u="none" strike="noStrike" dirty="0">
                          <a:solidFill>
                            <a:srgbClr val="000000"/>
                          </a:solidFill>
                          <a:effectLst/>
                          <a:latin typeface="游ゴシック" panose="020B0400000000000000" pitchFamily="50" charset="-128"/>
                          <a:ea typeface="+mn-ea"/>
                        </a:rPr>
                        <a:t>借入金が総資産に占める割合を示す指標</a:t>
                      </a:r>
                      <a:endParaRPr lang="en-US" altLang="zh-TW" sz="9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7144" marR="7144" marT="7144" marB="0" anchor="ctr"/>
                </a:tc>
                <a:tc>
                  <a:txBody>
                    <a:bodyPr/>
                    <a:lstStyle/>
                    <a:p>
                      <a:pPr marL="72000" algn="l" fontAlgn="b"/>
                      <a:r>
                        <a:rPr lang="en-US" altLang="zh-TW" sz="900" b="0" i="0" u="none" strike="noStrike" dirty="0">
                          <a:solidFill>
                            <a:srgbClr val="000000"/>
                          </a:solidFill>
                          <a:effectLst/>
                          <a:latin typeface="游ゴシック" panose="020B0400000000000000" pitchFamily="50" charset="-128"/>
                          <a:ea typeface="游ゴシック" panose="020B0400000000000000" pitchFamily="50" charset="-128"/>
                        </a:rPr>
                        <a:t>16</a:t>
                      </a:r>
                    </a:p>
                  </a:txBody>
                  <a:tcPr marL="7144" marR="7144" marT="7144" marB="0" anchor="ctr"/>
                </a:tc>
                <a:extLst>
                  <a:ext uri="{0D108BD9-81ED-4DB2-BD59-A6C34878D82A}">
                    <a16:rowId xmlns:a16="http://schemas.microsoft.com/office/drawing/2014/main" val="2400798155"/>
                  </a:ext>
                </a:extLst>
              </a:tr>
              <a:tr h="306000">
                <a:tc vMerge="1">
                  <a:txBody>
                    <a:bodyPr/>
                    <a:lstStyle/>
                    <a:p>
                      <a:endParaRPr kumimoji="1" lang="ja-JP" altLang="en-US"/>
                    </a:p>
                  </a:txBody>
                  <a:tcPr/>
                </a:tc>
                <a:tc>
                  <a:txBody>
                    <a:bodyPr/>
                    <a:lstStyle/>
                    <a:p>
                      <a:pPr algn="ctr" fontAlgn="ctr"/>
                      <a:r>
                        <a:rPr lang="en-US" altLang="ja-JP" sz="800" u="none" strike="noStrike" dirty="0">
                          <a:effectLst/>
                          <a:latin typeface="游ゴシック" panose="020B0400000000000000" pitchFamily="50" charset="-128"/>
                          <a:ea typeface="游ゴシック" panose="020B0400000000000000" pitchFamily="50" charset="-128"/>
                        </a:rPr>
                        <a:t>8</a:t>
                      </a:r>
                      <a:endParaRPr lang="en-US" altLang="ja-JP" sz="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7144" marR="7144" marT="7144" marB="0" anchor="ctr"/>
                </a:tc>
                <a:tc>
                  <a:txBody>
                    <a:bodyPr/>
                    <a:lstStyle/>
                    <a:p>
                      <a:pPr marL="72000" algn="l" fontAlgn="ctr"/>
                      <a:r>
                        <a:rPr lang="zh-TW" altLang="en-US" sz="900" u="none" strike="noStrike" dirty="0">
                          <a:effectLst/>
                          <a:latin typeface="游ゴシック" panose="020B0400000000000000" pitchFamily="50" charset="-128"/>
                          <a:ea typeface="游ゴシック" panose="020B0400000000000000" pitchFamily="50" charset="-128"/>
                        </a:rPr>
                        <a:t>負債高正味財産比率</a:t>
                      </a:r>
                      <a:endParaRPr lang="zh-TW" altLang="en-US" sz="9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7144" marR="7144" marT="7144" marB="0" anchor="ctr"/>
                </a:tc>
                <a:tc>
                  <a:txBody>
                    <a:bodyPr/>
                    <a:lstStyle/>
                    <a:p>
                      <a:pPr marL="72000" algn="l" fontAlgn="b"/>
                      <a:r>
                        <a:rPr lang="zh-TW" altLang="en-US" sz="900" u="none" strike="noStrike" dirty="0">
                          <a:effectLst/>
                          <a:latin typeface="游ゴシック" panose="020B0400000000000000" pitchFamily="50" charset="-128"/>
                          <a:ea typeface="游ゴシック" panose="020B0400000000000000" pitchFamily="50" charset="-128"/>
                        </a:rPr>
                        <a:t>負債合計</a:t>
                      </a:r>
                      <a:r>
                        <a:rPr lang="en-US" altLang="zh-TW" sz="900" u="none" strike="noStrike" dirty="0">
                          <a:effectLst/>
                          <a:latin typeface="游ゴシック" panose="020B0400000000000000" pitchFamily="50" charset="-128"/>
                          <a:ea typeface="游ゴシック" panose="020B0400000000000000" pitchFamily="50" charset="-128"/>
                        </a:rPr>
                        <a:t>÷</a:t>
                      </a:r>
                      <a:r>
                        <a:rPr lang="zh-TW" altLang="en-US" sz="900" u="none" strike="noStrike" dirty="0">
                          <a:effectLst/>
                          <a:latin typeface="游ゴシック" panose="020B0400000000000000" pitchFamily="50" charset="-128"/>
                          <a:ea typeface="游ゴシック" panose="020B0400000000000000" pitchFamily="50" charset="-128"/>
                        </a:rPr>
                        <a:t>正味財産合計</a:t>
                      </a:r>
                      <a:r>
                        <a:rPr lang="en-US" altLang="zh-TW" sz="900" u="none" strike="noStrike" dirty="0">
                          <a:effectLst/>
                          <a:latin typeface="游ゴシック" panose="020B0400000000000000" pitchFamily="50" charset="-128"/>
                          <a:ea typeface="游ゴシック" panose="020B0400000000000000" pitchFamily="50" charset="-128"/>
                        </a:rPr>
                        <a:t>×100</a:t>
                      </a:r>
                      <a:endParaRPr lang="en-US" altLang="zh-TW" sz="9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7144" marR="7144" marT="7144" marB="0" anchor="ctr"/>
                </a:tc>
                <a:tc>
                  <a:txBody>
                    <a:bodyPr/>
                    <a:lstStyle/>
                    <a:p>
                      <a:pPr marL="72000" algn="l" fontAlgn="b"/>
                      <a:r>
                        <a:rPr lang="ja-JP" altLang="en-US" sz="900" b="0" i="0" u="none" strike="noStrike" dirty="0">
                          <a:solidFill>
                            <a:srgbClr val="000000"/>
                          </a:solidFill>
                          <a:effectLst/>
                          <a:latin typeface="游ゴシック" panose="020B0400000000000000" pitchFamily="50" charset="-128"/>
                          <a:ea typeface="+mn-ea"/>
                        </a:rPr>
                        <a:t>負債の返済能力を示す指標</a:t>
                      </a:r>
                      <a:endParaRPr lang="en-US" altLang="zh-TW" sz="9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7144" marR="7144" marT="7144" marB="0" anchor="ctr"/>
                </a:tc>
                <a:tc>
                  <a:txBody>
                    <a:bodyPr/>
                    <a:lstStyle/>
                    <a:p>
                      <a:pPr marL="72000" algn="l" fontAlgn="b"/>
                      <a:r>
                        <a:rPr lang="en-US" altLang="zh-TW" sz="900" b="0" i="0" u="none" strike="noStrike" dirty="0">
                          <a:solidFill>
                            <a:srgbClr val="000000"/>
                          </a:solidFill>
                          <a:effectLst/>
                          <a:latin typeface="游ゴシック" panose="020B0400000000000000" pitchFamily="50" charset="-128"/>
                          <a:ea typeface="游ゴシック" panose="020B0400000000000000" pitchFamily="50" charset="-128"/>
                        </a:rPr>
                        <a:t>17</a:t>
                      </a:r>
                    </a:p>
                  </a:txBody>
                  <a:tcPr marL="7144" marR="7144" marT="7144" marB="0" anchor="ctr"/>
                </a:tc>
                <a:extLst>
                  <a:ext uri="{0D108BD9-81ED-4DB2-BD59-A6C34878D82A}">
                    <a16:rowId xmlns:a16="http://schemas.microsoft.com/office/drawing/2014/main" val="3345266007"/>
                  </a:ext>
                </a:extLst>
              </a:tr>
              <a:tr h="324000">
                <a:tc vMerge="1">
                  <a:txBody>
                    <a:bodyPr/>
                    <a:lstStyle/>
                    <a:p>
                      <a:endParaRPr kumimoji="1" lang="ja-JP" altLang="en-US"/>
                    </a:p>
                  </a:txBody>
                  <a:tcPr/>
                </a:tc>
                <a:tc>
                  <a:txBody>
                    <a:bodyPr/>
                    <a:lstStyle/>
                    <a:p>
                      <a:pPr algn="ctr" fontAlgn="ctr"/>
                      <a:r>
                        <a:rPr lang="en-US" altLang="ja-JP" sz="800" u="none" strike="noStrike" dirty="0">
                          <a:effectLst/>
                          <a:latin typeface="游ゴシック" panose="020B0400000000000000" pitchFamily="50" charset="-128"/>
                          <a:ea typeface="游ゴシック" panose="020B0400000000000000" pitchFamily="50" charset="-128"/>
                        </a:rPr>
                        <a:t>9</a:t>
                      </a:r>
                      <a:endParaRPr lang="en-US" altLang="ja-JP" sz="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7144" marR="7144" marT="7144" marB="0" anchor="ctr"/>
                </a:tc>
                <a:tc>
                  <a:txBody>
                    <a:bodyPr/>
                    <a:lstStyle/>
                    <a:p>
                      <a:pPr marL="72000" algn="l" fontAlgn="ctr"/>
                      <a:r>
                        <a:rPr lang="zh-TW" altLang="en-US" sz="900" u="none" strike="noStrike" dirty="0">
                          <a:effectLst/>
                          <a:latin typeface="游ゴシック" panose="020B0400000000000000" pitchFamily="50" charset="-128"/>
                          <a:ea typeface="游ゴシック" panose="020B0400000000000000" pitchFamily="50" charset="-128"/>
                        </a:rPr>
                        <a:t>現金預金積立金保有比率</a:t>
                      </a:r>
                      <a:endParaRPr lang="zh-TW" altLang="en-US" sz="9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7144" marR="7144" marT="7144" marB="0" anchor="ctr"/>
                </a:tc>
                <a:tc>
                  <a:txBody>
                    <a:bodyPr/>
                    <a:lstStyle/>
                    <a:p>
                      <a:pPr marL="72000" algn="l" fontAlgn="b"/>
                      <a:r>
                        <a:rPr lang="en-US" altLang="ja-JP" sz="900" u="none" strike="noStrike" dirty="0">
                          <a:effectLst/>
                          <a:latin typeface="游ゴシック" panose="020B0400000000000000" pitchFamily="50" charset="-128"/>
                          <a:ea typeface="游ゴシック" panose="020B0400000000000000" pitchFamily="50" charset="-128"/>
                        </a:rPr>
                        <a:t>(</a:t>
                      </a:r>
                      <a:r>
                        <a:rPr lang="ja-JP" altLang="en-US" sz="900" u="none" strike="noStrike" dirty="0">
                          <a:effectLst/>
                          <a:latin typeface="游ゴシック" panose="020B0400000000000000" pitchFamily="50" charset="-128"/>
                          <a:ea typeface="游ゴシック" panose="020B0400000000000000" pitchFamily="50" charset="-128"/>
                        </a:rPr>
                        <a:t>現金及び預金＋各種積立金等計</a:t>
                      </a:r>
                      <a:r>
                        <a:rPr lang="en-US" altLang="ja-JP" sz="900" u="none" strike="noStrike" dirty="0">
                          <a:effectLst/>
                          <a:latin typeface="游ゴシック" panose="020B0400000000000000" pitchFamily="50" charset="-128"/>
                          <a:ea typeface="游ゴシック" panose="020B0400000000000000" pitchFamily="50" charset="-128"/>
                        </a:rPr>
                        <a:t>)</a:t>
                      </a:r>
                    </a:p>
                    <a:p>
                      <a:pPr marL="72000" algn="l" fontAlgn="b"/>
                      <a:r>
                        <a:rPr lang="en-US" altLang="ja-JP" sz="900" u="none" strike="noStrike" dirty="0">
                          <a:effectLst/>
                          <a:latin typeface="游ゴシック" panose="020B0400000000000000" pitchFamily="50" charset="-128"/>
                          <a:ea typeface="游ゴシック" panose="020B0400000000000000" pitchFamily="50" charset="-128"/>
                        </a:rPr>
                        <a:t>÷(</a:t>
                      </a:r>
                      <a:r>
                        <a:rPr lang="ja-JP" altLang="en-US" sz="900" u="none" strike="noStrike" dirty="0">
                          <a:effectLst/>
                          <a:latin typeface="游ゴシック" panose="020B0400000000000000" pitchFamily="50" charset="-128"/>
                          <a:ea typeface="游ゴシック" panose="020B0400000000000000" pitchFamily="50" charset="-128"/>
                        </a:rPr>
                        <a:t>流動資産合計＋固定資産合計</a:t>
                      </a:r>
                      <a:r>
                        <a:rPr lang="en-US" altLang="ja-JP" sz="900" u="none" strike="noStrike" dirty="0">
                          <a:effectLst/>
                          <a:latin typeface="游ゴシック" panose="020B0400000000000000" pitchFamily="50" charset="-128"/>
                          <a:ea typeface="游ゴシック" panose="020B0400000000000000" pitchFamily="50" charset="-128"/>
                        </a:rPr>
                        <a:t>)×100</a:t>
                      </a:r>
                      <a:endParaRPr lang="en-US" altLang="ja-JP" sz="9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7144" marR="7144" marT="7144" marB="0" anchor="ctr"/>
                </a:tc>
                <a:tc>
                  <a:txBody>
                    <a:bodyPr/>
                    <a:lstStyle/>
                    <a:p>
                      <a:pPr marL="72000" algn="l" fontAlgn="b"/>
                      <a:r>
                        <a:rPr lang="ja-JP" altLang="en-US" sz="900" b="0" i="0" u="none" strike="noStrike" dirty="0">
                          <a:solidFill>
                            <a:srgbClr val="000000"/>
                          </a:solidFill>
                          <a:effectLst/>
                          <a:latin typeface="游ゴシック" panose="020B0400000000000000" pitchFamily="50" charset="-128"/>
                          <a:ea typeface="+mn-ea"/>
                        </a:rPr>
                        <a:t>総資産に占める現金及び預金、各種積立金等の合計額の比率を見る指標</a:t>
                      </a:r>
                      <a:endParaRPr lang="en-US" altLang="ja-JP" sz="9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7144" marR="7144" marT="7144" marB="0" anchor="ctr"/>
                </a:tc>
                <a:tc>
                  <a:txBody>
                    <a:bodyPr/>
                    <a:lstStyle/>
                    <a:p>
                      <a:pPr marL="72000" algn="l" fontAlgn="b"/>
                      <a:r>
                        <a:rPr lang="en-US" altLang="ja-JP" sz="900" b="0" i="0" u="none" strike="noStrike" dirty="0">
                          <a:solidFill>
                            <a:srgbClr val="000000"/>
                          </a:solidFill>
                          <a:effectLst/>
                          <a:latin typeface="游ゴシック" panose="020B0400000000000000" pitchFamily="50" charset="-128"/>
                          <a:ea typeface="游ゴシック" panose="020B0400000000000000" pitchFamily="50" charset="-128"/>
                        </a:rPr>
                        <a:t>18</a:t>
                      </a:r>
                    </a:p>
                  </a:txBody>
                  <a:tcPr marL="7144" marR="7144" marT="7144" marB="0" anchor="ctr"/>
                </a:tc>
                <a:extLst>
                  <a:ext uri="{0D108BD9-81ED-4DB2-BD59-A6C34878D82A}">
                    <a16:rowId xmlns:a16="http://schemas.microsoft.com/office/drawing/2014/main" val="3457667554"/>
                  </a:ext>
                </a:extLst>
              </a:tr>
              <a:tr h="306000">
                <a:tc vMerge="1">
                  <a:txBody>
                    <a:bodyPr/>
                    <a:lstStyle/>
                    <a:p>
                      <a:endParaRPr kumimoji="1" lang="ja-JP" altLang="en-US"/>
                    </a:p>
                  </a:txBody>
                  <a:tcPr/>
                </a:tc>
                <a:tc>
                  <a:txBody>
                    <a:bodyPr/>
                    <a:lstStyle/>
                    <a:p>
                      <a:pPr algn="ctr" fontAlgn="ctr"/>
                      <a:r>
                        <a:rPr lang="en-US" altLang="ja-JP" sz="800" u="none" strike="noStrike" dirty="0">
                          <a:effectLst/>
                          <a:latin typeface="游ゴシック" panose="020B0400000000000000" pitchFamily="50" charset="-128"/>
                          <a:ea typeface="游ゴシック" panose="020B0400000000000000" pitchFamily="50" charset="-128"/>
                        </a:rPr>
                        <a:t>10</a:t>
                      </a:r>
                      <a:endParaRPr lang="en-US" altLang="ja-JP" sz="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7144" marR="7144" marT="7144" marB="0" anchor="ctr"/>
                </a:tc>
                <a:tc>
                  <a:txBody>
                    <a:bodyPr/>
                    <a:lstStyle/>
                    <a:p>
                      <a:pPr marL="72000" algn="l" fontAlgn="ctr"/>
                      <a:r>
                        <a:rPr lang="zh-TW" altLang="en-US" sz="900" u="none" strike="noStrike" dirty="0">
                          <a:effectLst/>
                          <a:latin typeface="游ゴシック" panose="020B0400000000000000" pitchFamily="50" charset="-128"/>
                          <a:ea typeface="游ゴシック" panose="020B0400000000000000" pitchFamily="50" charset="-128"/>
                        </a:rPr>
                        <a:t>施設更新積立資産保有比率</a:t>
                      </a:r>
                      <a:endParaRPr lang="zh-TW" altLang="en-US" sz="9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7144" marR="7144" marT="7144" marB="0" anchor="ctr"/>
                </a:tc>
                <a:tc>
                  <a:txBody>
                    <a:bodyPr/>
                    <a:lstStyle/>
                    <a:p>
                      <a:pPr marL="72000" algn="l" fontAlgn="b"/>
                      <a:r>
                        <a:rPr lang="zh-TW" altLang="en-US" sz="900" u="none" strike="noStrike" dirty="0">
                          <a:effectLst/>
                          <a:latin typeface="游ゴシック" panose="020B0400000000000000" pitchFamily="50" charset="-128"/>
                          <a:ea typeface="游ゴシック" panose="020B0400000000000000" pitchFamily="50" charset="-128"/>
                        </a:rPr>
                        <a:t>施設更新積立資産</a:t>
                      </a:r>
                      <a:r>
                        <a:rPr lang="en-US" altLang="zh-TW" sz="900" u="none" strike="noStrike" dirty="0">
                          <a:effectLst/>
                          <a:latin typeface="游ゴシック" panose="020B0400000000000000" pitchFamily="50" charset="-128"/>
                          <a:ea typeface="游ゴシック" panose="020B0400000000000000" pitchFamily="50" charset="-128"/>
                        </a:rPr>
                        <a:t>÷</a:t>
                      </a:r>
                      <a:r>
                        <a:rPr lang="zh-TW" altLang="en-US" sz="900" u="none" strike="noStrike" dirty="0">
                          <a:effectLst/>
                          <a:latin typeface="游ゴシック" panose="020B0400000000000000" pitchFamily="50" charset="-128"/>
                          <a:ea typeface="游ゴシック" panose="020B0400000000000000" pitchFamily="50" charset="-128"/>
                        </a:rPr>
                        <a:t>減価償却累計額</a:t>
                      </a:r>
                      <a:r>
                        <a:rPr lang="en-US" altLang="zh-TW" sz="900" u="none" strike="noStrike" dirty="0">
                          <a:effectLst/>
                          <a:latin typeface="游ゴシック" panose="020B0400000000000000" pitchFamily="50" charset="-128"/>
                          <a:ea typeface="游ゴシック" panose="020B0400000000000000" pitchFamily="50" charset="-128"/>
                        </a:rPr>
                        <a:t>×100</a:t>
                      </a:r>
                      <a:endParaRPr lang="en-US" altLang="zh-TW" sz="9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7144" marR="7144" marT="7144" marB="0" anchor="ctr"/>
                </a:tc>
                <a:tc>
                  <a:txBody>
                    <a:bodyPr/>
                    <a:lstStyle/>
                    <a:p>
                      <a:pPr marL="72000" algn="l" fontAlgn="b"/>
                      <a:r>
                        <a:rPr lang="ja-JP" altLang="en-US" sz="900" b="0" i="0" u="none" strike="noStrike" dirty="0">
                          <a:solidFill>
                            <a:srgbClr val="000000"/>
                          </a:solidFill>
                          <a:effectLst/>
                          <a:latin typeface="游ゴシック" panose="020B0400000000000000" pitchFamily="50" charset="-128"/>
                          <a:ea typeface="+mn-ea"/>
                        </a:rPr>
                        <a:t>施設更新積立資産と土地改良施設の比率を見る指標</a:t>
                      </a:r>
                      <a:endParaRPr lang="en-US" altLang="zh-TW" sz="9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7144" marR="7144" marT="7144" marB="0" anchor="ctr"/>
                </a:tc>
                <a:tc>
                  <a:txBody>
                    <a:bodyPr/>
                    <a:lstStyle/>
                    <a:p>
                      <a:pPr marL="72000" algn="l" fontAlgn="b"/>
                      <a:r>
                        <a:rPr lang="en-US" altLang="zh-TW" sz="900" b="0" i="0" u="none" strike="noStrike" dirty="0">
                          <a:solidFill>
                            <a:srgbClr val="000000"/>
                          </a:solidFill>
                          <a:effectLst/>
                          <a:latin typeface="游ゴシック" panose="020B0400000000000000" pitchFamily="50" charset="-128"/>
                          <a:ea typeface="游ゴシック" panose="020B0400000000000000" pitchFamily="50" charset="-128"/>
                        </a:rPr>
                        <a:t>19</a:t>
                      </a:r>
                    </a:p>
                  </a:txBody>
                  <a:tcPr marL="7144" marR="7144" marT="7144" marB="0" anchor="ctr"/>
                </a:tc>
                <a:extLst>
                  <a:ext uri="{0D108BD9-81ED-4DB2-BD59-A6C34878D82A}">
                    <a16:rowId xmlns:a16="http://schemas.microsoft.com/office/drawing/2014/main" val="1658275161"/>
                  </a:ext>
                </a:extLst>
              </a:tr>
            </a:tbl>
          </a:graphicData>
        </a:graphic>
      </p:graphicFrame>
      <p:graphicFrame>
        <p:nvGraphicFramePr>
          <p:cNvPr id="4" name="表 3">
            <a:extLst>
              <a:ext uri="{FF2B5EF4-FFF2-40B4-BE49-F238E27FC236}">
                <a16:creationId xmlns:a16="http://schemas.microsoft.com/office/drawing/2014/main" id="{1C11FB09-FAD7-4664-9EB8-7A0D62B09106}"/>
              </a:ext>
            </a:extLst>
          </p:cNvPr>
          <p:cNvGraphicFramePr>
            <a:graphicFrameLocks noGrp="1"/>
          </p:cNvGraphicFramePr>
          <p:nvPr>
            <p:extLst>
              <p:ext uri="{D42A27DB-BD31-4B8C-83A1-F6EECF244321}">
                <p14:modId xmlns:p14="http://schemas.microsoft.com/office/powerpoint/2010/main" val="3175807236"/>
              </p:ext>
            </p:extLst>
          </p:nvPr>
        </p:nvGraphicFramePr>
        <p:xfrm>
          <a:off x="173282" y="3900152"/>
          <a:ext cx="8761202" cy="1836000"/>
        </p:xfrm>
        <a:graphic>
          <a:graphicData uri="http://schemas.openxmlformats.org/drawingml/2006/table">
            <a:tbl>
              <a:tblPr bandRow="1">
                <a:tableStyleId>{21E4AEA4-8DFA-4A89-87EB-49C32662AFE0}</a:tableStyleId>
              </a:tblPr>
              <a:tblGrid>
                <a:gridCol w="237312">
                  <a:extLst>
                    <a:ext uri="{9D8B030D-6E8A-4147-A177-3AD203B41FA5}">
                      <a16:colId xmlns:a16="http://schemas.microsoft.com/office/drawing/2014/main" val="2281783305"/>
                    </a:ext>
                  </a:extLst>
                </a:gridCol>
                <a:gridCol w="176168">
                  <a:extLst>
                    <a:ext uri="{9D8B030D-6E8A-4147-A177-3AD203B41FA5}">
                      <a16:colId xmlns:a16="http://schemas.microsoft.com/office/drawing/2014/main" val="3852782609"/>
                    </a:ext>
                  </a:extLst>
                </a:gridCol>
                <a:gridCol w="1551964">
                  <a:extLst>
                    <a:ext uri="{9D8B030D-6E8A-4147-A177-3AD203B41FA5}">
                      <a16:colId xmlns:a16="http://schemas.microsoft.com/office/drawing/2014/main" val="1615579462"/>
                    </a:ext>
                  </a:extLst>
                </a:gridCol>
                <a:gridCol w="2883860">
                  <a:extLst>
                    <a:ext uri="{9D8B030D-6E8A-4147-A177-3AD203B41FA5}">
                      <a16:colId xmlns:a16="http://schemas.microsoft.com/office/drawing/2014/main" val="606054818"/>
                    </a:ext>
                  </a:extLst>
                </a:gridCol>
                <a:gridCol w="3575663">
                  <a:extLst>
                    <a:ext uri="{9D8B030D-6E8A-4147-A177-3AD203B41FA5}">
                      <a16:colId xmlns:a16="http://schemas.microsoft.com/office/drawing/2014/main" val="2537545039"/>
                    </a:ext>
                  </a:extLst>
                </a:gridCol>
                <a:gridCol w="336235">
                  <a:extLst>
                    <a:ext uri="{9D8B030D-6E8A-4147-A177-3AD203B41FA5}">
                      <a16:colId xmlns:a16="http://schemas.microsoft.com/office/drawing/2014/main" val="3773863813"/>
                    </a:ext>
                  </a:extLst>
                </a:gridCol>
              </a:tblGrid>
              <a:tr h="306000">
                <a:tc rowSpan="6">
                  <a:txBody>
                    <a:bodyPr/>
                    <a:lstStyle/>
                    <a:p>
                      <a:pPr algn="ctr" fontAlgn="ctr"/>
                      <a:r>
                        <a:rPr lang="ja-JP" altLang="en-US" sz="1100" u="none" strike="noStrike" dirty="0">
                          <a:effectLst/>
                          <a:latin typeface="游ゴシック" panose="020B0400000000000000" pitchFamily="50" charset="-128"/>
                          <a:ea typeface="游ゴシック" panose="020B0400000000000000" pitchFamily="50" charset="-128"/>
                        </a:rPr>
                        <a:t>収支性</a:t>
                      </a:r>
                      <a:endParaRPr lang="ja-JP" altLang="en-US" sz="11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7144" marR="7144" marT="7144" marB="0" vert="eaVert" anchor="ctr"/>
                </a:tc>
                <a:tc>
                  <a:txBody>
                    <a:bodyPr/>
                    <a:lstStyle/>
                    <a:p>
                      <a:pPr algn="ctr" fontAlgn="ctr"/>
                      <a:r>
                        <a:rPr lang="en-US" altLang="ja-JP" sz="800" u="none" strike="noStrike" dirty="0">
                          <a:effectLst/>
                          <a:latin typeface="游ゴシック" panose="020B0400000000000000" pitchFamily="50" charset="-128"/>
                          <a:ea typeface="游ゴシック" panose="020B0400000000000000" pitchFamily="50" charset="-128"/>
                        </a:rPr>
                        <a:t>1</a:t>
                      </a:r>
                      <a:endParaRPr lang="en-US" altLang="ja-JP" sz="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7144" marR="7144" marT="7144" marB="0" anchor="ctr"/>
                </a:tc>
                <a:tc>
                  <a:txBody>
                    <a:bodyPr/>
                    <a:lstStyle/>
                    <a:p>
                      <a:pPr marL="72000" algn="l" fontAlgn="ctr"/>
                      <a:r>
                        <a:rPr lang="zh-TW" altLang="en-US" sz="900" u="none" strike="noStrike" dirty="0">
                          <a:effectLst/>
                          <a:latin typeface="游ゴシック" panose="020B0400000000000000" pitchFamily="50" charset="-128"/>
                          <a:ea typeface="游ゴシック" panose="020B0400000000000000" pitchFamily="50" charset="-128"/>
                        </a:rPr>
                        <a:t>賦課金納付率</a:t>
                      </a:r>
                      <a:endParaRPr lang="zh-TW" altLang="en-US" sz="9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7144" marR="7144" marT="7144" marB="0" anchor="ctr"/>
                </a:tc>
                <a:tc>
                  <a:txBody>
                    <a:bodyPr/>
                    <a:lstStyle/>
                    <a:p>
                      <a:pPr marL="72000" algn="l" fontAlgn="b"/>
                      <a:r>
                        <a:rPr lang="zh-TW" altLang="en-US" sz="900" u="none" strike="noStrike" dirty="0">
                          <a:effectLst/>
                          <a:latin typeface="游ゴシック" panose="020B0400000000000000" pitchFamily="50" charset="-128"/>
                          <a:ea typeface="游ゴシック" panose="020B0400000000000000" pitchFamily="50" charset="-128"/>
                        </a:rPr>
                        <a:t>賦課金徴収額</a:t>
                      </a:r>
                      <a:r>
                        <a:rPr lang="en-US" altLang="zh-TW" sz="900" u="none" strike="noStrike" dirty="0">
                          <a:effectLst/>
                          <a:latin typeface="游ゴシック" panose="020B0400000000000000" pitchFamily="50" charset="-128"/>
                          <a:ea typeface="游ゴシック" panose="020B0400000000000000" pitchFamily="50" charset="-128"/>
                        </a:rPr>
                        <a:t>÷</a:t>
                      </a:r>
                      <a:r>
                        <a:rPr lang="zh-TW" altLang="en-US" sz="900" u="none" strike="noStrike" dirty="0">
                          <a:effectLst/>
                          <a:latin typeface="游ゴシック" panose="020B0400000000000000" pitchFamily="50" charset="-128"/>
                          <a:ea typeface="游ゴシック" panose="020B0400000000000000" pitchFamily="50" charset="-128"/>
                        </a:rPr>
                        <a:t>賦課金調定額</a:t>
                      </a:r>
                      <a:r>
                        <a:rPr lang="en-US" altLang="zh-TW" sz="900" u="none" strike="noStrike" dirty="0">
                          <a:effectLst/>
                          <a:latin typeface="游ゴシック" panose="020B0400000000000000" pitchFamily="50" charset="-128"/>
                          <a:ea typeface="游ゴシック" panose="020B0400000000000000" pitchFamily="50" charset="-128"/>
                        </a:rPr>
                        <a:t>×100</a:t>
                      </a:r>
                      <a:endParaRPr lang="en-US" altLang="zh-TW" sz="9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7144" marR="7144" marT="7144" marB="0" anchor="ctr"/>
                </a:tc>
                <a:tc>
                  <a:txBody>
                    <a:bodyPr/>
                    <a:lstStyle/>
                    <a:p>
                      <a:pPr marL="72000" algn="l" fontAlgn="b"/>
                      <a:r>
                        <a:rPr lang="ja-JP" altLang="en-US" sz="900" b="0" i="0" u="none" strike="noStrike" dirty="0">
                          <a:solidFill>
                            <a:srgbClr val="000000"/>
                          </a:solidFill>
                          <a:effectLst/>
                          <a:latin typeface="游ゴシック" panose="020B0400000000000000" pitchFamily="50" charset="-128"/>
                          <a:ea typeface="+mn-ea"/>
                        </a:rPr>
                        <a:t>当該年度の賦課調定額に対して納付された賦課金の率</a:t>
                      </a:r>
                      <a:endParaRPr lang="en-US" altLang="zh-TW" sz="9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7144" marR="7144" marT="7144" marB="0" anchor="ctr"/>
                </a:tc>
                <a:tc>
                  <a:txBody>
                    <a:bodyPr/>
                    <a:lstStyle/>
                    <a:p>
                      <a:pPr marL="72000" algn="l" fontAlgn="b"/>
                      <a:r>
                        <a:rPr lang="en-US" altLang="zh-TW" sz="900" b="0" i="0" u="none" strike="noStrike" dirty="0">
                          <a:solidFill>
                            <a:srgbClr val="000000"/>
                          </a:solidFill>
                          <a:effectLst/>
                          <a:latin typeface="游ゴシック" panose="020B0400000000000000" pitchFamily="50" charset="-128"/>
                          <a:ea typeface="游ゴシック" panose="020B0400000000000000" pitchFamily="50" charset="-128"/>
                        </a:rPr>
                        <a:t>20</a:t>
                      </a:r>
                    </a:p>
                  </a:txBody>
                  <a:tcPr marL="7144" marR="7144" marT="7144" marB="0" anchor="ctr"/>
                </a:tc>
                <a:extLst>
                  <a:ext uri="{0D108BD9-81ED-4DB2-BD59-A6C34878D82A}">
                    <a16:rowId xmlns:a16="http://schemas.microsoft.com/office/drawing/2014/main" val="3225544493"/>
                  </a:ext>
                </a:extLst>
              </a:tr>
              <a:tr h="306000">
                <a:tc vMerge="1">
                  <a:txBody>
                    <a:bodyPr/>
                    <a:lstStyle/>
                    <a:p>
                      <a:endParaRPr kumimoji="1" lang="ja-JP" altLang="en-US"/>
                    </a:p>
                  </a:txBody>
                  <a:tcPr/>
                </a:tc>
                <a:tc>
                  <a:txBody>
                    <a:bodyPr/>
                    <a:lstStyle/>
                    <a:p>
                      <a:pPr algn="ctr" fontAlgn="ctr"/>
                      <a:r>
                        <a:rPr lang="en-US" altLang="ja-JP" sz="800" u="none" strike="noStrike" dirty="0">
                          <a:effectLst/>
                          <a:latin typeface="游ゴシック" panose="020B0400000000000000" pitchFamily="50" charset="-128"/>
                          <a:ea typeface="游ゴシック" panose="020B0400000000000000" pitchFamily="50" charset="-128"/>
                        </a:rPr>
                        <a:t>2</a:t>
                      </a:r>
                      <a:endParaRPr lang="en-US" altLang="ja-JP" sz="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7144" marR="7144" marT="7144" marB="0" anchor="ctr"/>
                </a:tc>
                <a:tc>
                  <a:txBody>
                    <a:bodyPr/>
                    <a:lstStyle/>
                    <a:p>
                      <a:pPr marL="72000" algn="l" fontAlgn="ctr"/>
                      <a:r>
                        <a:rPr lang="zh-TW" altLang="en-US" sz="900" u="none" strike="noStrike" dirty="0">
                          <a:effectLst/>
                          <a:latin typeface="游ゴシック" panose="020B0400000000000000" pitchFamily="50" charset="-128"/>
                          <a:ea typeface="游ゴシック" panose="020B0400000000000000" pitchFamily="50" charset="-128"/>
                        </a:rPr>
                        <a:t>不納欠損比率</a:t>
                      </a:r>
                      <a:endParaRPr lang="zh-TW" altLang="en-US" sz="9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7144" marR="7144" marT="7144" marB="0" anchor="ctr"/>
                </a:tc>
                <a:tc>
                  <a:txBody>
                    <a:bodyPr/>
                    <a:lstStyle/>
                    <a:p>
                      <a:pPr marL="72000" algn="l" fontAlgn="b"/>
                      <a:r>
                        <a:rPr lang="zh-TW" altLang="en-US" sz="900" u="none" strike="noStrike" dirty="0">
                          <a:effectLst/>
                          <a:latin typeface="游ゴシック" panose="020B0400000000000000" pitchFamily="50" charset="-128"/>
                          <a:ea typeface="游ゴシック" panose="020B0400000000000000" pitchFamily="50" charset="-128"/>
                        </a:rPr>
                        <a:t>不納欠損</a:t>
                      </a:r>
                      <a:r>
                        <a:rPr lang="en-US" altLang="zh-TW" sz="900" u="none" strike="noStrike" dirty="0">
                          <a:effectLst/>
                          <a:latin typeface="游ゴシック" panose="020B0400000000000000" pitchFamily="50" charset="-128"/>
                          <a:ea typeface="游ゴシック" panose="020B0400000000000000" pitchFamily="50" charset="-128"/>
                        </a:rPr>
                        <a:t>÷</a:t>
                      </a:r>
                      <a:r>
                        <a:rPr lang="zh-TW" altLang="en-US" sz="900" u="none" strike="noStrike" dirty="0">
                          <a:effectLst/>
                          <a:latin typeface="游ゴシック" panose="020B0400000000000000" pitchFamily="50" charset="-128"/>
                          <a:ea typeface="游ゴシック" panose="020B0400000000000000" pitchFamily="50" charset="-128"/>
                        </a:rPr>
                        <a:t>未収賦課金等</a:t>
                      </a:r>
                      <a:r>
                        <a:rPr lang="en-US" altLang="zh-TW" sz="900" u="none" strike="noStrike" dirty="0">
                          <a:effectLst/>
                          <a:latin typeface="游ゴシック" panose="020B0400000000000000" pitchFamily="50" charset="-128"/>
                          <a:ea typeface="游ゴシック" panose="020B0400000000000000" pitchFamily="50" charset="-128"/>
                        </a:rPr>
                        <a:t>×100</a:t>
                      </a:r>
                      <a:endParaRPr lang="en-US" altLang="zh-TW" sz="9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7144" marR="7144" marT="7144" marB="0" anchor="ctr"/>
                </a:tc>
                <a:tc>
                  <a:txBody>
                    <a:bodyPr/>
                    <a:lstStyle/>
                    <a:p>
                      <a:pPr marL="72000" algn="l" fontAlgn="b"/>
                      <a:r>
                        <a:rPr lang="ja-JP" altLang="en-US" sz="900" b="0" i="0" u="none" strike="noStrike" dirty="0">
                          <a:solidFill>
                            <a:srgbClr val="000000"/>
                          </a:solidFill>
                          <a:effectLst/>
                          <a:latin typeface="游ゴシック" panose="020B0400000000000000" pitchFamily="50" charset="-128"/>
                          <a:ea typeface="+mn-ea"/>
                        </a:rPr>
                        <a:t>未収賦課金額に占める当期の不納欠損額の比率を示す指標</a:t>
                      </a:r>
                      <a:endParaRPr lang="en-US" altLang="zh-TW" sz="9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7144" marR="7144" marT="7144" marB="0" anchor="ctr"/>
                </a:tc>
                <a:tc>
                  <a:txBody>
                    <a:bodyPr/>
                    <a:lstStyle/>
                    <a:p>
                      <a:pPr marL="72000" algn="l" fontAlgn="b"/>
                      <a:r>
                        <a:rPr lang="en-US" altLang="zh-TW" sz="900" b="0" i="0" u="none" strike="noStrike" dirty="0">
                          <a:solidFill>
                            <a:srgbClr val="000000"/>
                          </a:solidFill>
                          <a:effectLst/>
                          <a:latin typeface="游ゴシック" panose="020B0400000000000000" pitchFamily="50" charset="-128"/>
                          <a:ea typeface="游ゴシック" panose="020B0400000000000000" pitchFamily="50" charset="-128"/>
                        </a:rPr>
                        <a:t>21</a:t>
                      </a:r>
                    </a:p>
                  </a:txBody>
                  <a:tcPr marL="7144" marR="7144" marT="7144" marB="0" anchor="ctr"/>
                </a:tc>
                <a:extLst>
                  <a:ext uri="{0D108BD9-81ED-4DB2-BD59-A6C34878D82A}">
                    <a16:rowId xmlns:a16="http://schemas.microsoft.com/office/drawing/2014/main" val="109620801"/>
                  </a:ext>
                </a:extLst>
              </a:tr>
              <a:tr h="306000">
                <a:tc vMerge="1">
                  <a:txBody>
                    <a:bodyPr/>
                    <a:lstStyle/>
                    <a:p>
                      <a:endParaRPr kumimoji="1" lang="ja-JP" altLang="en-US"/>
                    </a:p>
                  </a:txBody>
                  <a:tcPr/>
                </a:tc>
                <a:tc>
                  <a:txBody>
                    <a:bodyPr/>
                    <a:lstStyle/>
                    <a:p>
                      <a:pPr algn="ctr" fontAlgn="ctr"/>
                      <a:r>
                        <a:rPr lang="en-US" altLang="ja-JP" sz="800" u="none" strike="noStrike" dirty="0">
                          <a:effectLst/>
                          <a:latin typeface="游ゴシック" panose="020B0400000000000000" pitchFamily="50" charset="-128"/>
                          <a:ea typeface="游ゴシック" panose="020B0400000000000000" pitchFamily="50" charset="-128"/>
                        </a:rPr>
                        <a:t>3</a:t>
                      </a:r>
                      <a:endParaRPr lang="en-US" altLang="ja-JP" sz="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7144" marR="7144" marT="7144" marB="0" anchor="ctr"/>
                </a:tc>
                <a:tc>
                  <a:txBody>
                    <a:bodyPr/>
                    <a:lstStyle/>
                    <a:p>
                      <a:pPr marL="72000" algn="l" fontAlgn="ctr"/>
                      <a:r>
                        <a:rPr lang="zh-TW" altLang="en-US" sz="900" u="none" strike="noStrike" dirty="0">
                          <a:effectLst/>
                          <a:latin typeface="游ゴシック" panose="020B0400000000000000" pitchFamily="50" charset="-128"/>
                          <a:ea typeface="游ゴシック" panose="020B0400000000000000" pitchFamily="50" charset="-128"/>
                        </a:rPr>
                        <a:t>賦課金収入比率</a:t>
                      </a:r>
                      <a:endParaRPr lang="zh-TW" altLang="en-US" sz="9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7144" marR="7144" marT="7144" marB="0" anchor="ctr"/>
                </a:tc>
                <a:tc>
                  <a:txBody>
                    <a:bodyPr/>
                    <a:lstStyle/>
                    <a:p>
                      <a:pPr marL="72000" algn="l" fontAlgn="b"/>
                      <a:r>
                        <a:rPr lang="ja-JP" altLang="en-US" sz="900" u="none" strike="noStrike" dirty="0">
                          <a:effectLst/>
                          <a:latin typeface="游ゴシック" panose="020B0400000000000000" pitchFamily="50" charset="-128"/>
                          <a:ea typeface="游ゴシック" panose="020B0400000000000000" pitchFamily="50" charset="-128"/>
                        </a:rPr>
                        <a:t>経常・特別賦課金計</a:t>
                      </a:r>
                      <a:r>
                        <a:rPr lang="en-US" altLang="ja-JP" sz="900" u="none" strike="noStrike" dirty="0">
                          <a:effectLst/>
                          <a:latin typeface="游ゴシック" panose="020B0400000000000000" pitchFamily="50" charset="-128"/>
                          <a:ea typeface="游ゴシック" panose="020B0400000000000000" pitchFamily="50" charset="-128"/>
                        </a:rPr>
                        <a:t>÷</a:t>
                      </a:r>
                      <a:r>
                        <a:rPr lang="ja-JP" altLang="en-US" sz="900" u="none" strike="noStrike" dirty="0">
                          <a:effectLst/>
                          <a:latin typeface="游ゴシック" panose="020B0400000000000000" pitchFamily="50" charset="-128"/>
                          <a:ea typeface="游ゴシック" panose="020B0400000000000000" pitchFamily="50" charset="-128"/>
                        </a:rPr>
                        <a:t>経常収入計</a:t>
                      </a:r>
                      <a:r>
                        <a:rPr lang="en-US" altLang="ja-JP" sz="900" u="none" strike="noStrike" dirty="0">
                          <a:effectLst/>
                          <a:latin typeface="游ゴシック" panose="020B0400000000000000" pitchFamily="50" charset="-128"/>
                          <a:ea typeface="游ゴシック" panose="020B0400000000000000" pitchFamily="50" charset="-128"/>
                        </a:rPr>
                        <a:t>×100</a:t>
                      </a:r>
                      <a:endParaRPr lang="en-US" altLang="ja-JP" sz="9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7144" marR="7144" marT="7144" marB="0" anchor="ctr"/>
                </a:tc>
                <a:tc>
                  <a:txBody>
                    <a:bodyPr/>
                    <a:lstStyle/>
                    <a:p>
                      <a:pPr marL="72000" algn="l" fontAlgn="b"/>
                      <a:r>
                        <a:rPr lang="ja-JP" altLang="en-US" sz="900" b="0" i="0" u="none" strike="noStrike" dirty="0">
                          <a:solidFill>
                            <a:srgbClr val="000000"/>
                          </a:solidFill>
                          <a:effectLst/>
                          <a:latin typeface="游ゴシック" panose="020B0400000000000000" pitchFamily="50" charset="-128"/>
                          <a:ea typeface="+mn-ea"/>
                        </a:rPr>
                        <a:t>経常収入に占める賦課金収入の比率を示す指標</a:t>
                      </a:r>
                      <a:endParaRPr lang="en-US" altLang="ja-JP" sz="9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7144" marR="7144" marT="7144" marB="0" anchor="ctr"/>
                </a:tc>
                <a:tc>
                  <a:txBody>
                    <a:bodyPr/>
                    <a:lstStyle/>
                    <a:p>
                      <a:pPr marL="72000" algn="l" fontAlgn="b"/>
                      <a:r>
                        <a:rPr lang="en-US" altLang="ja-JP" sz="900" b="0" i="0" u="none" strike="noStrike" dirty="0">
                          <a:solidFill>
                            <a:srgbClr val="000000"/>
                          </a:solidFill>
                          <a:effectLst/>
                          <a:latin typeface="游ゴシック" panose="020B0400000000000000" pitchFamily="50" charset="-128"/>
                          <a:ea typeface="游ゴシック" panose="020B0400000000000000" pitchFamily="50" charset="-128"/>
                        </a:rPr>
                        <a:t>22</a:t>
                      </a:r>
                    </a:p>
                  </a:txBody>
                  <a:tcPr marL="7144" marR="7144" marT="7144" marB="0" anchor="ctr"/>
                </a:tc>
                <a:extLst>
                  <a:ext uri="{0D108BD9-81ED-4DB2-BD59-A6C34878D82A}">
                    <a16:rowId xmlns:a16="http://schemas.microsoft.com/office/drawing/2014/main" val="3469160802"/>
                  </a:ext>
                </a:extLst>
              </a:tr>
              <a:tr h="306000">
                <a:tc vMerge="1">
                  <a:txBody>
                    <a:bodyPr/>
                    <a:lstStyle/>
                    <a:p>
                      <a:endParaRPr kumimoji="1" lang="ja-JP" altLang="en-US"/>
                    </a:p>
                  </a:txBody>
                  <a:tcPr/>
                </a:tc>
                <a:tc>
                  <a:txBody>
                    <a:bodyPr/>
                    <a:lstStyle/>
                    <a:p>
                      <a:pPr algn="ctr" fontAlgn="ctr"/>
                      <a:r>
                        <a:rPr lang="en-US" altLang="ja-JP" sz="800" u="none" strike="noStrike" dirty="0">
                          <a:effectLst/>
                          <a:latin typeface="游ゴシック" panose="020B0400000000000000" pitchFamily="50" charset="-128"/>
                          <a:ea typeface="游ゴシック" panose="020B0400000000000000" pitchFamily="50" charset="-128"/>
                        </a:rPr>
                        <a:t>4</a:t>
                      </a:r>
                      <a:endParaRPr lang="en-US" altLang="ja-JP" sz="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7144" marR="7144" marT="7144" marB="0" anchor="ctr"/>
                </a:tc>
                <a:tc>
                  <a:txBody>
                    <a:bodyPr/>
                    <a:lstStyle/>
                    <a:p>
                      <a:pPr marL="72000" algn="l" fontAlgn="ctr"/>
                      <a:r>
                        <a:rPr lang="zh-TW" altLang="en-US" sz="900" u="none" strike="noStrike" dirty="0">
                          <a:effectLst/>
                          <a:latin typeface="游ゴシック" panose="020B0400000000000000" pitchFamily="50" charset="-128"/>
                          <a:ea typeface="游ゴシック" panose="020B0400000000000000" pitchFamily="50" charset="-128"/>
                        </a:rPr>
                        <a:t>補助金収入率</a:t>
                      </a:r>
                      <a:endParaRPr lang="zh-TW" altLang="en-US" sz="9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7144" marR="7144" marT="7144" marB="0" anchor="ctr"/>
                </a:tc>
                <a:tc>
                  <a:txBody>
                    <a:bodyPr/>
                    <a:lstStyle/>
                    <a:p>
                      <a:pPr marL="72000" algn="l" fontAlgn="b"/>
                      <a:r>
                        <a:rPr lang="zh-TW" altLang="en-US" sz="900" u="none" strike="noStrike" dirty="0">
                          <a:effectLst/>
                          <a:latin typeface="游ゴシック" panose="020B0400000000000000" pitchFamily="50" charset="-128"/>
                          <a:ea typeface="游ゴシック" panose="020B0400000000000000" pitchFamily="50" charset="-128"/>
                        </a:rPr>
                        <a:t>受取補助金等</a:t>
                      </a:r>
                      <a:r>
                        <a:rPr lang="en-US" altLang="zh-TW" sz="900" u="none" strike="noStrike" dirty="0">
                          <a:effectLst/>
                          <a:latin typeface="游ゴシック" panose="020B0400000000000000" pitchFamily="50" charset="-128"/>
                          <a:ea typeface="游ゴシック" panose="020B0400000000000000" pitchFamily="50" charset="-128"/>
                        </a:rPr>
                        <a:t>÷</a:t>
                      </a:r>
                      <a:r>
                        <a:rPr lang="zh-TW" altLang="en-US" sz="900" u="none" strike="noStrike" dirty="0">
                          <a:effectLst/>
                          <a:latin typeface="游ゴシック" panose="020B0400000000000000" pitchFamily="50" charset="-128"/>
                          <a:ea typeface="游ゴシック" panose="020B0400000000000000" pitchFamily="50" charset="-128"/>
                        </a:rPr>
                        <a:t>経常収入計</a:t>
                      </a:r>
                      <a:r>
                        <a:rPr lang="en-US" altLang="zh-TW" sz="900" u="none" strike="noStrike" dirty="0">
                          <a:effectLst/>
                          <a:latin typeface="游ゴシック" panose="020B0400000000000000" pitchFamily="50" charset="-128"/>
                          <a:ea typeface="游ゴシック" panose="020B0400000000000000" pitchFamily="50" charset="-128"/>
                        </a:rPr>
                        <a:t>×100</a:t>
                      </a:r>
                      <a:endParaRPr lang="en-US" altLang="zh-TW" sz="9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7144" marR="7144" marT="7144" marB="0" anchor="ctr"/>
                </a:tc>
                <a:tc>
                  <a:txBody>
                    <a:bodyPr/>
                    <a:lstStyle/>
                    <a:p>
                      <a:pPr marL="72000" algn="l" fontAlgn="b"/>
                      <a:r>
                        <a:rPr lang="ja-JP" altLang="en-US" sz="900" b="0" i="0" u="none" strike="noStrike" dirty="0">
                          <a:solidFill>
                            <a:srgbClr val="000000"/>
                          </a:solidFill>
                          <a:effectLst/>
                          <a:latin typeface="游ゴシック" panose="020B0400000000000000" pitchFamily="50" charset="-128"/>
                          <a:ea typeface="+mn-ea"/>
                        </a:rPr>
                        <a:t>経常収入に占める</a:t>
                      </a:r>
                      <a:r>
                        <a:rPr lang="ja-JP" altLang="en-US" sz="900" b="0" i="0" u="none" strike="noStrike">
                          <a:solidFill>
                            <a:srgbClr val="000000"/>
                          </a:solidFill>
                          <a:effectLst/>
                          <a:latin typeface="游ゴシック" panose="020B0400000000000000" pitchFamily="50" charset="-128"/>
                          <a:ea typeface="+mn-ea"/>
                        </a:rPr>
                        <a:t>補助金収入の</a:t>
                      </a:r>
                      <a:r>
                        <a:rPr lang="ja-JP" altLang="en-US" sz="900" b="0" i="0" u="none" strike="noStrike" dirty="0">
                          <a:solidFill>
                            <a:srgbClr val="000000"/>
                          </a:solidFill>
                          <a:effectLst/>
                          <a:latin typeface="游ゴシック" panose="020B0400000000000000" pitchFamily="50" charset="-128"/>
                          <a:ea typeface="+mn-ea"/>
                        </a:rPr>
                        <a:t>比率を示す指標</a:t>
                      </a:r>
                      <a:endParaRPr lang="en-US" altLang="zh-TW" sz="9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7144" marR="7144" marT="7144" marB="0" anchor="ctr"/>
                </a:tc>
                <a:tc>
                  <a:txBody>
                    <a:bodyPr/>
                    <a:lstStyle/>
                    <a:p>
                      <a:pPr marL="72000" algn="l" fontAlgn="b"/>
                      <a:r>
                        <a:rPr lang="en-US" altLang="zh-TW" sz="900" b="0" i="0" u="none" strike="noStrike" dirty="0">
                          <a:solidFill>
                            <a:srgbClr val="000000"/>
                          </a:solidFill>
                          <a:effectLst/>
                          <a:latin typeface="游ゴシック" panose="020B0400000000000000" pitchFamily="50" charset="-128"/>
                          <a:ea typeface="游ゴシック" panose="020B0400000000000000" pitchFamily="50" charset="-128"/>
                        </a:rPr>
                        <a:t>23</a:t>
                      </a:r>
                    </a:p>
                  </a:txBody>
                  <a:tcPr marL="7144" marR="7144" marT="7144" marB="0" anchor="ctr"/>
                </a:tc>
                <a:extLst>
                  <a:ext uri="{0D108BD9-81ED-4DB2-BD59-A6C34878D82A}">
                    <a16:rowId xmlns:a16="http://schemas.microsoft.com/office/drawing/2014/main" val="3361490256"/>
                  </a:ext>
                </a:extLst>
              </a:tr>
              <a:tr h="306000">
                <a:tc vMerge="1">
                  <a:txBody>
                    <a:bodyPr/>
                    <a:lstStyle/>
                    <a:p>
                      <a:endParaRPr kumimoji="1" lang="ja-JP" altLang="en-US"/>
                    </a:p>
                  </a:txBody>
                  <a:tcPr/>
                </a:tc>
                <a:tc>
                  <a:txBody>
                    <a:bodyPr/>
                    <a:lstStyle/>
                    <a:p>
                      <a:pPr algn="ctr" fontAlgn="ctr"/>
                      <a:r>
                        <a:rPr lang="en-US" altLang="ja-JP" sz="800" u="none" strike="noStrike" dirty="0">
                          <a:effectLst/>
                          <a:latin typeface="游ゴシック" panose="020B0400000000000000" pitchFamily="50" charset="-128"/>
                          <a:ea typeface="游ゴシック" panose="020B0400000000000000" pitchFamily="50" charset="-128"/>
                        </a:rPr>
                        <a:t>5</a:t>
                      </a:r>
                      <a:endParaRPr lang="en-US" altLang="ja-JP" sz="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7144" marR="7144" marT="7144" marB="0" anchor="ctr"/>
                </a:tc>
                <a:tc>
                  <a:txBody>
                    <a:bodyPr/>
                    <a:lstStyle/>
                    <a:p>
                      <a:pPr marL="72000" algn="l" fontAlgn="ctr"/>
                      <a:r>
                        <a:rPr lang="zh-TW" altLang="en-US" sz="900" u="none" strike="noStrike" dirty="0">
                          <a:effectLst/>
                          <a:latin typeface="游ゴシック" panose="020B0400000000000000" pitchFamily="50" charset="-128"/>
                          <a:ea typeface="游ゴシック" panose="020B0400000000000000" pitchFamily="50" charset="-128"/>
                        </a:rPr>
                        <a:t>受託等収入率</a:t>
                      </a:r>
                      <a:endParaRPr lang="zh-TW" altLang="en-US" sz="9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7144" marR="7144" marT="7144" marB="0" anchor="ctr"/>
                </a:tc>
                <a:tc>
                  <a:txBody>
                    <a:bodyPr/>
                    <a:lstStyle/>
                    <a:p>
                      <a:pPr marL="72000" algn="l" fontAlgn="b"/>
                      <a:r>
                        <a:rPr lang="zh-TW" altLang="en-US" sz="900" u="none" strike="noStrike" dirty="0">
                          <a:effectLst/>
                          <a:latin typeface="游ゴシック" panose="020B0400000000000000" pitchFamily="50" charset="-128"/>
                          <a:ea typeface="游ゴシック" panose="020B0400000000000000" pitchFamily="50" charset="-128"/>
                        </a:rPr>
                        <a:t>受取業務受託料</a:t>
                      </a:r>
                      <a:r>
                        <a:rPr lang="en-US" altLang="zh-TW" sz="900" u="none" strike="noStrike" dirty="0">
                          <a:effectLst/>
                          <a:latin typeface="游ゴシック" panose="020B0400000000000000" pitchFamily="50" charset="-128"/>
                          <a:ea typeface="游ゴシック" panose="020B0400000000000000" pitchFamily="50" charset="-128"/>
                        </a:rPr>
                        <a:t>÷</a:t>
                      </a:r>
                      <a:r>
                        <a:rPr lang="zh-TW" altLang="en-US" sz="900" u="none" strike="noStrike" dirty="0">
                          <a:effectLst/>
                          <a:latin typeface="游ゴシック" panose="020B0400000000000000" pitchFamily="50" charset="-128"/>
                          <a:ea typeface="游ゴシック" panose="020B0400000000000000" pitchFamily="50" charset="-128"/>
                        </a:rPr>
                        <a:t>経常収入計</a:t>
                      </a:r>
                      <a:r>
                        <a:rPr lang="en-US" altLang="zh-TW" sz="900" u="none" strike="noStrike" dirty="0">
                          <a:effectLst/>
                          <a:latin typeface="游ゴシック" panose="020B0400000000000000" pitchFamily="50" charset="-128"/>
                          <a:ea typeface="游ゴシック" panose="020B0400000000000000" pitchFamily="50" charset="-128"/>
                        </a:rPr>
                        <a:t>×100</a:t>
                      </a:r>
                      <a:endParaRPr lang="en-US" altLang="zh-TW" sz="9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7144" marR="7144" marT="7144" marB="0" anchor="ctr"/>
                </a:tc>
                <a:tc>
                  <a:txBody>
                    <a:bodyPr/>
                    <a:lstStyle/>
                    <a:p>
                      <a:pPr marL="72000" algn="l" fontAlgn="b"/>
                      <a:r>
                        <a:rPr lang="ja-JP" altLang="en-US" sz="900" b="0" i="0" u="none" strike="noStrike" dirty="0">
                          <a:solidFill>
                            <a:srgbClr val="000000"/>
                          </a:solidFill>
                          <a:effectLst/>
                          <a:latin typeface="游ゴシック" panose="020B0400000000000000" pitchFamily="50" charset="-128"/>
                          <a:ea typeface="+mn-ea"/>
                        </a:rPr>
                        <a:t>経常収入に占める受託収入の比率を示す指標</a:t>
                      </a:r>
                      <a:endParaRPr lang="en-US" altLang="zh-TW" sz="9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7144" marR="7144" marT="7144" marB="0" anchor="ctr"/>
                </a:tc>
                <a:tc>
                  <a:txBody>
                    <a:bodyPr/>
                    <a:lstStyle/>
                    <a:p>
                      <a:pPr marL="72000" algn="l" fontAlgn="b"/>
                      <a:r>
                        <a:rPr lang="en-US" altLang="zh-TW" sz="900" b="0" i="0" u="none" strike="noStrike" dirty="0">
                          <a:solidFill>
                            <a:srgbClr val="000000"/>
                          </a:solidFill>
                          <a:effectLst/>
                          <a:latin typeface="游ゴシック" panose="020B0400000000000000" pitchFamily="50" charset="-128"/>
                          <a:ea typeface="游ゴシック" panose="020B0400000000000000" pitchFamily="50" charset="-128"/>
                        </a:rPr>
                        <a:t>24</a:t>
                      </a:r>
                    </a:p>
                  </a:txBody>
                  <a:tcPr marL="7144" marR="7144" marT="7144" marB="0" anchor="ctr"/>
                </a:tc>
                <a:extLst>
                  <a:ext uri="{0D108BD9-81ED-4DB2-BD59-A6C34878D82A}">
                    <a16:rowId xmlns:a16="http://schemas.microsoft.com/office/drawing/2014/main" val="912086065"/>
                  </a:ext>
                </a:extLst>
              </a:tr>
              <a:tr h="306000">
                <a:tc vMerge="1">
                  <a:txBody>
                    <a:bodyPr/>
                    <a:lstStyle/>
                    <a:p>
                      <a:endParaRPr kumimoji="1" lang="ja-JP" altLang="en-US"/>
                    </a:p>
                  </a:txBody>
                  <a:tcPr/>
                </a:tc>
                <a:tc>
                  <a:txBody>
                    <a:bodyPr/>
                    <a:lstStyle/>
                    <a:p>
                      <a:pPr algn="ctr" fontAlgn="ctr"/>
                      <a:r>
                        <a:rPr lang="en-US" altLang="ja-JP" sz="800" u="none" strike="noStrike" dirty="0">
                          <a:effectLst/>
                          <a:latin typeface="游ゴシック" panose="020B0400000000000000" pitchFamily="50" charset="-128"/>
                          <a:ea typeface="游ゴシック" panose="020B0400000000000000" pitchFamily="50" charset="-128"/>
                        </a:rPr>
                        <a:t>6</a:t>
                      </a:r>
                      <a:endParaRPr lang="en-US" altLang="ja-JP" sz="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7144" marR="7144" marT="7144" marB="0" anchor="ctr"/>
                </a:tc>
                <a:tc>
                  <a:txBody>
                    <a:bodyPr/>
                    <a:lstStyle/>
                    <a:p>
                      <a:pPr marL="72000" algn="l" fontAlgn="ctr"/>
                      <a:r>
                        <a:rPr lang="zh-TW" altLang="en-US" sz="900" u="none" strike="noStrike" dirty="0">
                          <a:effectLst/>
                          <a:latin typeface="游ゴシック" panose="020B0400000000000000" pitchFamily="50" charset="-128"/>
                          <a:ea typeface="游ゴシック" panose="020B0400000000000000" pitchFamily="50" charset="-128"/>
                        </a:rPr>
                        <a:t>附帯事業収入率</a:t>
                      </a:r>
                      <a:endParaRPr lang="zh-TW" altLang="en-US" sz="9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7144" marR="7144" marT="7144" marB="0" anchor="ctr"/>
                </a:tc>
                <a:tc>
                  <a:txBody>
                    <a:bodyPr/>
                    <a:lstStyle/>
                    <a:p>
                      <a:pPr marL="72000" algn="l" fontAlgn="b"/>
                      <a:r>
                        <a:rPr lang="zh-TW" altLang="en-US" sz="900" u="none" strike="noStrike" dirty="0">
                          <a:effectLst/>
                          <a:latin typeface="游ゴシック" panose="020B0400000000000000" pitchFamily="50" charset="-128"/>
                          <a:ea typeface="游ゴシック" panose="020B0400000000000000" pitchFamily="50" charset="-128"/>
                        </a:rPr>
                        <a:t>附帯事業収入</a:t>
                      </a:r>
                      <a:r>
                        <a:rPr lang="en-US" altLang="zh-TW" sz="900" u="none" strike="noStrike" dirty="0">
                          <a:effectLst/>
                          <a:latin typeface="游ゴシック" panose="020B0400000000000000" pitchFamily="50" charset="-128"/>
                          <a:ea typeface="游ゴシック" panose="020B0400000000000000" pitchFamily="50" charset="-128"/>
                        </a:rPr>
                        <a:t>÷</a:t>
                      </a:r>
                      <a:r>
                        <a:rPr lang="zh-TW" altLang="en-US" sz="900" u="none" strike="noStrike" dirty="0">
                          <a:effectLst/>
                          <a:latin typeface="游ゴシック" panose="020B0400000000000000" pitchFamily="50" charset="-128"/>
                          <a:ea typeface="游ゴシック" panose="020B0400000000000000" pitchFamily="50" charset="-128"/>
                        </a:rPr>
                        <a:t>経常収入計</a:t>
                      </a:r>
                      <a:r>
                        <a:rPr lang="en-US" altLang="zh-TW" sz="900" u="none" strike="noStrike" dirty="0">
                          <a:effectLst/>
                          <a:latin typeface="游ゴシック" panose="020B0400000000000000" pitchFamily="50" charset="-128"/>
                          <a:ea typeface="游ゴシック" panose="020B0400000000000000" pitchFamily="50" charset="-128"/>
                        </a:rPr>
                        <a:t>×100</a:t>
                      </a:r>
                      <a:endParaRPr lang="en-US" altLang="zh-TW" sz="9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7144" marR="7144" marT="7144" marB="0" anchor="ctr"/>
                </a:tc>
                <a:tc>
                  <a:txBody>
                    <a:bodyPr/>
                    <a:lstStyle/>
                    <a:p>
                      <a:pPr marL="72000" algn="l" fontAlgn="b"/>
                      <a:r>
                        <a:rPr lang="ja-JP" altLang="en-US" sz="900" b="0" i="0" u="none" strike="noStrike" dirty="0">
                          <a:solidFill>
                            <a:srgbClr val="000000"/>
                          </a:solidFill>
                          <a:effectLst/>
                          <a:latin typeface="游ゴシック" panose="020B0400000000000000" pitchFamily="50" charset="-128"/>
                          <a:ea typeface="+mn-ea"/>
                        </a:rPr>
                        <a:t>経常収入に占める附帯事業収入の比率を示す指標</a:t>
                      </a:r>
                      <a:endParaRPr lang="en-US" altLang="zh-TW" sz="9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7144" marR="7144" marT="7144" marB="0" anchor="ctr"/>
                </a:tc>
                <a:tc>
                  <a:txBody>
                    <a:bodyPr/>
                    <a:lstStyle/>
                    <a:p>
                      <a:pPr marL="72000" algn="l" fontAlgn="b"/>
                      <a:r>
                        <a:rPr lang="en-US" altLang="zh-TW" sz="900" b="0" i="0" u="none" strike="noStrike" dirty="0">
                          <a:solidFill>
                            <a:srgbClr val="000000"/>
                          </a:solidFill>
                          <a:effectLst/>
                          <a:latin typeface="游ゴシック" panose="020B0400000000000000" pitchFamily="50" charset="-128"/>
                          <a:ea typeface="游ゴシック" panose="020B0400000000000000" pitchFamily="50" charset="-128"/>
                        </a:rPr>
                        <a:t>25</a:t>
                      </a:r>
                    </a:p>
                  </a:txBody>
                  <a:tcPr marL="7144" marR="7144" marT="7144" marB="0" anchor="ctr"/>
                </a:tc>
                <a:extLst>
                  <a:ext uri="{0D108BD9-81ED-4DB2-BD59-A6C34878D82A}">
                    <a16:rowId xmlns:a16="http://schemas.microsoft.com/office/drawing/2014/main" val="1280963350"/>
                  </a:ext>
                </a:extLst>
              </a:tr>
            </a:tbl>
          </a:graphicData>
        </a:graphic>
      </p:graphicFrame>
      <p:graphicFrame>
        <p:nvGraphicFramePr>
          <p:cNvPr id="5" name="表 4">
            <a:extLst>
              <a:ext uri="{FF2B5EF4-FFF2-40B4-BE49-F238E27FC236}">
                <a16:creationId xmlns:a16="http://schemas.microsoft.com/office/drawing/2014/main" id="{57E4AAA3-7803-4799-B031-F3677FFC389C}"/>
              </a:ext>
            </a:extLst>
          </p:cNvPr>
          <p:cNvGraphicFramePr>
            <a:graphicFrameLocks noGrp="1"/>
          </p:cNvGraphicFramePr>
          <p:nvPr>
            <p:extLst>
              <p:ext uri="{D42A27DB-BD31-4B8C-83A1-F6EECF244321}">
                <p14:modId xmlns:p14="http://schemas.microsoft.com/office/powerpoint/2010/main" val="3937339992"/>
              </p:ext>
            </p:extLst>
          </p:nvPr>
        </p:nvGraphicFramePr>
        <p:xfrm>
          <a:off x="173283" y="5736152"/>
          <a:ext cx="8761201" cy="918000"/>
        </p:xfrm>
        <a:graphic>
          <a:graphicData uri="http://schemas.openxmlformats.org/drawingml/2006/table">
            <a:tbl>
              <a:tblPr bandRow="1">
                <a:tableStyleId>{93296810-A885-4BE3-A3E7-6D5BEEA58F35}</a:tableStyleId>
              </a:tblPr>
              <a:tblGrid>
                <a:gridCol w="245702">
                  <a:extLst>
                    <a:ext uri="{9D8B030D-6E8A-4147-A177-3AD203B41FA5}">
                      <a16:colId xmlns:a16="http://schemas.microsoft.com/office/drawing/2014/main" val="2281783305"/>
                    </a:ext>
                  </a:extLst>
                </a:gridCol>
                <a:gridCol w="167779">
                  <a:extLst>
                    <a:ext uri="{9D8B030D-6E8A-4147-A177-3AD203B41FA5}">
                      <a16:colId xmlns:a16="http://schemas.microsoft.com/office/drawing/2014/main" val="3852782609"/>
                    </a:ext>
                  </a:extLst>
                </a:gridCol>
                <a:gridCol w="1551964">
                  <a:extLst>
                    <a:ext uri="{9D8B030D-6E8A-4147-A177-3AD203B41FA5}">
                      <a16:colId xmlns:a16="http://schemas.microsoft.com/office/drawing/2014/main" val="1615579462"/>
                    </a:ext>
                  </a:extLst>
                </a:gridCol>
                <a:gridCol w="2876550">
                  <a:extLst>
                    <a:ext uri="{9D8B030D-6E8A-4147-A177-3AD203B41FA5}">
                      <a16:colId xmlns:a16="http://schemas.microsoft.com/office/drawing/2014/main" val="606054818"/>
                    </a:ext>
                  </a:extLst>
                </a:gridCol>
                <a:gridCol w="3573711">
                  <a:extLst>
                    <a:ext uri="{9D8B030D-6E8A-4147-A177-3AD203B41FA5}">
                      <a16:colId xmlns:a16="http://schemas.microsoft.com/office/drawing/2014/main" val="2537545039"/>
                    </a:ext>
                  </a:extLst>
                </a:gridCol>
                <a:gridCol w="345495">
                  <a:extLst>
                    <a:ext uri="{9D8B030D-6E8A-4147-A177-3AD203B41FA5}">
                      <a16:colId xmlns:a16="http://schemas.microsoft.com/office/drawing/2014/main" val="2169985976"/>
                    </a:ext>
                  </a:extLst>
                </a:gridCol>
              </a:tblGrid>
              <a:tr h="306000">
                <a:tc rowSpan="3">
                  <a:txBody>
                    <a:bodyPr/>
                    <a:lstStyle/>
                    <a:p>
                      <a:pPr algn="ctr" fontAlgn="ctr"/>
                      <a:r>
                        <a:rPr lang="ja-JP" altLang="en-US" sz="1100" u="none" strike="noStrike" dirty="0">
                          <a:effectLst/>
                          <a:latin typeface="游ゴシック" panose="020B0400000000000000" pitchFamily="50" charset="-128"/>
                          <a:ea typeface="游ゴシック" panose="020B0400000000000000" pitchFamily="50" charset="-128"/>
                        </a:rPr>
                        <a:t>コスト性</a:t>
                      </a:r>
                      <a:endParaRPr lang="ja-JP" altLang="en-US" sz="11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7144" marR="7144" marT="7144" marB="0" vert="eaVert" anchor="ctr"/>
                </a:tc>
                <a:tc>
                  <a:txBody>
                    <a:bodyPr/>
                    <a:lstStyle/>
                    <a:p>
                      <a:pPr algn="ctr" fontAlgn="ctr"/>
                      <a:r>
                        <a:rPr lang="en-US" altLang="ja-JP" sz="800" u="none" strike="noStrike" dirty="0">
                          <a:effectLst/>
                          <a:latin typeface="游ゴシック" panose="020B0400000000000000" pitchFamily="50" charset="-128"/>
                          <a:ea typeface="游ゴシック" panose="020B0400000000000000" pitchFamily="50" charset="-128"/>
                        </a:rPr>
                        <a:t>1</a:t>
                      </a:r>
                      <a:endParaRPr lang="en-US" altLang="ja-JP" sz="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7144" marR="7144" marT="7144" marB="0" anchor="ctr"/>
                </a:tc>
                <a:tc>
                  <a:txBody>
                    <a:bodyPr/>
                    <a:lstStyle/>
                    <a:p>
                      <a:pPr marL="72000" algn="l" fontAlgn="ctr"/>
                      <a:r>
                        <a:rPr lang="zh-TW" altLang="en-US" sz="900" u="none" strike="noStrike" dirty="0">
                          <a:effectLst/>
                          <a:latin typeface="游ゴシック" panose="020B0400000000000000" pitchFamily="50" charset="-128"/>
                          <a:ea typeface="游ゴシック" panose="020B0400000000000000" pitchFamily="50" charset="-128"/>
                        </a:rPr>
                        <a:t>一般管理費比率</a:t>
                      </a:r>
                      <a:endParaRPr lang="zh-TW" altLang="en-US" sz="9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7144" marR="7144" marT="7144" marB="0" anchor="ctr"/>
                </a:tc>
                <a:tc>
                  <a:txBody>
                    <a:bodyPr/>
                    <a:lstStyle/>
                    <a:p>
                      <a:pPr marL="72000" algn="l" fontAlgn="b"/>
                      <a:r>
                        <a:rPr lang="zh-TW" altLang="en-US" sz="900" u="none" strike="noStrike" dirty="0">
                          <a:effectLst/>
                          <a:latin typeface="游ゴシック" panose="020B0400000000000000" pitchFamily="50" charset="-128"/>
                          <a:ea typeface="游ゴシック" panose="020B0400000000000000" pitchFamily="50" charset="-128"/>
                        </a:rPr>
                        <a:t>一般管理費</a:t>
                      </a:r>
                      <a:r>
                        <a:rPr lang="en-US" altLang="zh-TW" sz="900" u="none" strike="noStrike" dirty="0">
                          <a:effectLst/>
                          <a:latin typeface="游ゴシック" panose="020B0400000000000000" pitchFamily="50" charset="-128"/>
                          <a:ea typeface="游ゴシック" panose="020B0400000000000000" pitchFamily="50" charset="-128"/>
                        </a:rPr>
                        <a:t>÷</a:t>
                      </a:r>
                      <a:r>
                        <a:rPr lang="zh-TW" altLang="en-US" sz="900" u="none" strike="noStrike" dirty="0">
                          <a:effectLst/>
                          <a:latin typeface="游ゴシック" panose="020B0400000000000000" pitchFamily="50" charset="-128"/>
                          <a:ea typeface="游ゴシック" panose="020B0400000000000000" pitchFamily="50" charset="-128"/>
                        </a:rPr>
                        <a:t>経常支出計</a:t>
                      </a:r>
                      <a:r>
                        <a:rPr lang="en-US" altLang="zh-TW" sz="900" u="none" strike="noStrike" dirty="0">
                          <a:effectLst/>
                          <a:latin typeface="游ゴシック" panose="020B0400000000000000" pitchFamily="50" charset="-128"/>
                          <a:ea typeface="游ゴシック" panose="020B0400000000000000" pitchFamily="50" charset="-128"/>
                        </a:rPr>
                        <a:t>×100</a:t>
                      </a:r>
                      <a:endParaRPr lang="en-US" altLang="zh-TW" sz="9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7144" marR="7144" marT="7144" marB="0" anchor="ctr"/>
                </a:tc>
                <a:tc>
                  <a:txBody>
                    <a:bodyPr/>
                    <a:lstStyle/>
                    <a:p>
                      <a:pPr marL="72000" algn="l" fontAlgn="b"/>
                      <a:r>
                        <a:rPr lang="ja-JP" altLang="en-US" sz="900" b="0" i="0" u="none" strike="noStrike" dirty="0">
                          <a:solidFill>
                            <a:srgbClr val="000000"/>
                          </a:solidFill>
                          <a:effectLst/>
                          <a:latin typeface="游ゴシック" panose="020B0400000000000000" pitchFamily="50" charset="-128"/>
                          <a:ea typeface="+mn-ea"/>
                        </a:rPr>
                        <a:t>経常支出に占める一般</a:t>
                      </a:r>
                      <a:r>
                        <a:rPr lang="ja-JP" altLang="en-US" sz="900" b="0" i="0" u="none" strike="noStrike">
                          <a:solidFill>
                            <a:srgbClr val="000000"/>
                          </a:solidFill>
                          <a:effectLst/>
                          <a:latin typeface="游ゴシック" panose="020B0400000000000000" pitchFamily="50" charset="-128"/>
                          <a:ea typeface="+mn-ea"/>
                        </a:rPr>
                        <a:t>管理費の比率を示す指標</a:t>
                      </a:r>
                      <a:endParaRPr lang="en-US" altLang="zh-TW" sz="9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7144" marR="7144" marT="7144" marB="0" anchor="ctr"/>
                </a:tc>
                <a:tc>
                  <a:txBody>
                    <a:bodyPr/>
                    <a:lstStyle/>
                    <a:p>
                      <a:pPr marL="72000" algn="l" fontAlgn="b"/>
                      <a:r>
                        <a:rPr lang="en-US" altLang="zh-TW" sz="900" b="0" i="0" u="none" strike="noStrike" dirty="0">
                          <a:solidFill>
                            <a:srgbClr val="000000"/>
                          </a:solidFill>
                          <a:effectLst/>
                          <a:latin typeface="游ゴシック" panose="020B0400000000000000" pitchFamily="50" charset="-128"/>
                          <a:ea typeface="游ゴシック" panose="020B0400000000000000" pitchFamily="50" charset="-128"/>
                        </a:rPr>
                        <a:t>26</a:t>
                      </a:r>
                    </a:p>
                  </a:txBody>
                  <a:tcPr marL="7144" marR="7144" marT="7144" marB="0" anchor="ctr"/>
                </a:tc>
                <a:extLst>
                  <a:ext uri="{0D108BD9-81ED-4DB2-BD59-A6C34878D82A}">
                    <a16:rowId xmlns:a16="http://schemas.microsoft.com/office/drawing/2014/main" val="4181613588"/>
                  </a:ext>
                </a:extLst>
              </a:tr>
              <a:tr h="306000">
                <a:tc vMerge="1">
                  <a:txBody>
                    <a:bodyPr/>
                    <a:lstStyle/>
                    <a:p>
                      <a:endParaRPr kumimoji="1" lang="ja-JP" altLang="en-US"/>
                    </a:p>
                  </a:txBody>
                  <a:tcPr/>
                </a:tc>
                <a:tc>
                  <a:txBody>
                    <a:bodyPr/>
                    <a:lstStyle/>
                    <a:p>
                      <a:pPr algn="ctr" fontAlgn="ctr"/>
                      <a:r>
                        <a:rPr lang="en-US" altLang="ja-JP" sz="800" u="none" strike="noStrike" dirty="0">
                          <a:effectLst/>
                          <a:latin typeface="游ゴシック" panose="020B0400000000000000" pitchFamily="50" charset="-128"/>
                          <a:ea typeface="游ゴシック" panose="020B0400000000000000" pitchFamily="50" charset="-128"/>
                        </a:rPr>
                        <a:t>2</a:t>
                      </a:r>
                      <a:endParaRPr lang="en-US" altLang="ja-JP" sz="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7144" marR="7144" marT="7144" marB="0" anchor="ctr"/>
                </a:tc>
                <a:tc>
                  <a:txBody>
                    <a:bodyPr/>
                    <a:lstStyle/>
                    <a:p>
                      <a:pPr marL="72000" algn="l" fontAlgn="ctr"/>
                      <a:r>
                        <a:rPr lang="ja-JP" altLang="en-US" sz="900" u="none" strike="noStrike" dirty="0">
                          <a:effectLst/>
                          <a:latin typeface="游ゴシック" panose="020B0400000000000000" pitchFamily="50" charset="-128"/>
                          <a:ea typeface="游ゴシック" panose="020B0400000000000000" pitchFamily="50" charset="-128"/>
                        </a:rPr>
                        <a:t>人件費比率</a:t>
                      </a:r>
                      <a:endParaRPr lang="ja-JP" altLang="en-US" sz="9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7144" marR="7144" marT="7144" marB="0" anchor="ctr"/>
                </a:tc>
                <a:tc>
                  <a:txBody>
                    <a:bodyPr/>
                    <a:lstStyle/>
                    <a:p>
                      <a:pPr marL="72000" algn="l" fontAlgn="b"/>
                      <a:r>
                        <a:rPr lang="zh-TW" altLang="en-US" sz="900" u="none" strike="noStrike" dirty="0">
                          <a:effectLst/>
                          <a:latin typeface="游ゴシック" panose="020B0400000000000000" pitchFamily="50" charset="-128"/>
                          <a:ea typeface="游ゴシック" panose="020B0400000000000000" pitchFamily="50" charset="-128"/>
                        </a:rPr>
                        <a:t>人件費</a:t>
                      </a:r>
                      <a:r>
                        <a:rPr lang="en-US" altLang="zh-TW" sz="900" u="none" strike="noStrike" dirty="0">
                          <a:effectLst/>
                          <a:latin typeface="游ゴシック" panose="020B0400000000000000" pitchFamily="50" charset="-128"/>
                          <a:ea typeface="游ゴシック" panose="020B0400000000000000" pitchFamily="50" charset="-128"/>
                        </a:rPr>
                        <a:t>÷</a:t>
                      </a:r>
                      <a:r>
                        <a:rPr lang="zh-TW" altLang="en-US" sz="900" u="none" strike="noStrike" dirty="0">
                          <a:effectLst/>
                          <a:latin typeface="游ゴシック" panose="020B0400000000000000" pitchFamily="50" charset="-128"/>
                          <a:ea typeface="游ゴシック" panose="020B0400000000000000" pitchFamily="50" charset="-128"/>
                        </a:rPr>
                        <a:t>経常支出</a:t>
                      </a:r>
                      <a:r>
                        <a:rPr lang="ja-JP" altLang="en-US" sz="900" u="none" strike="noStrike" dirty="0">
                          <a:effectLst/>
                          <a:latin typeface="游ゴシック" panose="020B0400000000000000" pitchFamily="50" charset="-128"/>
                          <a:ea typeface="游ゴシック" panose="020B0400000000000000" pitchFamily="50" charset="-128"/>
                        </a:rPr>
                        <a:t>計</a:t>
                      </a:r>
                      <a:r>
                        <a:rPr lang="en-US" altLang="zh-TW" sz="900" u="none" strike="noStrike" dirty="0">
                          <a:effectLst/>
                          <a:latin typeface="游ゴシック" panose="020B0400000000000000" pitchFamily="50" charset="-128"/>
                          <a:ea typeface="游ゴシック" panose="020B0400000000000000" pitchFamily="50" charset="-128"/>
                        </a:rPr>
                        <a:t>×100</a:t>
                      </a:r>
                      <a:endParaRPr lang="en-US" altLang="zh-TW" sz="9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7144" marR="7144" marT="7144" marB="0" anchor="ctr"/>
                </a:tc>
                <a:tc>
                  <a:txBody>
                    <a:bodyPr/>
                    <a:lstStyle/>
                    <a:p>
                      <a:pPr marL="72000" algn="l" fontAlgn="b"/>
                      <a:r>
                        <a:rPr lang="ja-JP" altLang="en-US" sz="900" b="0" i="0" u="none" strike="noStrike" dirty="0">
                          <a:solidFill>
                            <a:srgbClr val="000000"/>
                          </a:solidFill>
                          <a:effectLst/>
                          <a:latin typeface="游ゴシック" panose="020B0400000000000000" pitchFamily="50" charset="-128"/>
                          <a:ea typeface="+mn-ea"/>
                        </a:rPr>
                        <a:t>経常支出に占める人件費の比率を示す指標</a:t>
                      </a:r>
                      <a:endParaRPr lang="en-US" altLang="zh-TW" sz="9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7144" marR="7144" marT="7144" marB="0" anchor="ctr"/>
                </a:tc>
                <a:tc>
                  <a:txBody>
                    <a:bodyPr/>
                    <a:lstStyle/>
                    <a:p>
                      <a:pPr marL="72000" algn="l" fontAlgn="b"/>
                      <a:r>
                        <a:rPr lang="en-US" altLang="zh-TW" sz="900" b="0" i="0" u="none" strike="noStrike" dirty="0">
                          <a:solidFill>
                            <a:srgbClr val="000000"/>
                          </a:solidFill>
                          <a:effectLst/>
                          <a:latin typeface="游ゴシック" panose="020B0400000000000000" pitchFamily="50" charset="-128"/>
                          <a:ea typeface="游ゴシック" panose="020B0400000000000000" pitchFamily="50" charset="-128"/>
                        </a:rPr>
                        <a:t>27</a:t>
                      </a:r>
                    </a:p>
                  </a:txBody>
                  <a:tcPr marL="7144" marR="7144" marT="7144" marB="0" anchor="ctr"/>
                </a:tc>
                <a:extLst>
                  <a:ext uri="{0D108BD9-81ED-4DB2-BD59-A6C34878D82A}">
                    <a16:rowId xmlns:a16="http://schemas.microsoft.com/office/drawing/2014/main" val="4156604862"/>
                  </a:ext>
                </a:extLst>
              </a:tr>
              <a:tr h="306000">
                <a:tc vMerge="1">
                  <a:txBody>
                    <a:bodyPr/>
                    <a:lstStyle/>
                    <a:p>
                      <a:endParaRPr kumimoji="1" lang="ja-JP" altLang="en-US"/>
                    </a:p>
                  </a:txBody>
                  <a:tcPr/>
                </a:tc>
                <a:tc>
                  <a:txBody>
                    <a:bodyPr/>
                    <a:lstStyle/>
                    <a:p>
                      <a:pPr algn="ctr" fontAlgn="ctr"/>
                      <a:r>
                        <a:rPr lang="en-US" altLang="ja-JP" sz="800" u="none" strike="noStrike" dirty="0">
                          <a:effectLst/>
                          <a:latin typeface="游ゴシック" panose="020B0400000000000000" pitchFamily="50" charset="-128"/>
                          <a:ea typeface="游ゴシック" panose="020B0400000000000000" pitchFamily="50" charset="-128"/>
                        </a:rPr>
                        <a:t>3</a:t>
                      </a:r>
                      <a:endParaRPr lang="en-US" altLang="ja-JP" sz="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7144" marR="7144" marT="7144" marB="0" anchor="ctr"/>
                </a:tc>
                <a:tc>
                  <a:txBody>
                    <a:bodyPr/>
                    <a:lstStyle/>
                    <a:p>
                      <a:pPr marL="72000" algn="l" fontAlgn="ctr"/>
                      <a:r>
                        <a:rPr lang="zh-TW" altLang="en-US" sz="900" u="none" strike="noStrike" dirty="0">
                          <a:effectLst/>
                          <a:latin typeface="游ゴシック" panose="020B0400000000000000" pitchFamily="50" charset="-128"/>
                          <a:ea typeface="游ゴシック" panose="020B0400000000000000" pitchFamily="50" charset="-128"/>
                        </a:rPr>
                        <a:t>維持管理費比率</a:t>
                      </a:r>
                      <a:endParaRPr lang="zh-TW" altLang="en-US" sz="9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7144" marR="7144" marT="7144" marB="0" anchor="ctr"/>
                </a:tc>
                <a:tc>
                  <a:txBody>
                    <a:bodyPr/>
                    <a:lstStyle/>
                    <a:p>
                      <a:pPr marL="72000" algn="l" fontAlgn="b"/>
                      <a:r>
                        <a:rPr lang="zh-TW" altLang="en-US" sz="900" u="none" strike="noStrike" dirty="0">
                          <a:effectLst/>
                          <a:latin typeface="游ゴシック" panose="020B0400000000000000" pitchFamily="50" charset="-128"/>
                          <a:ea typeface="游ゴシック" panose="020B0400000000000000" pitchFamily="50" charset="-128"/>
                        </a:rPr>
                        <a:t>維持管理費</a:t>
                      </a:r>
                      <a:r>
                        <a:rPr lang="en-US" altLang="zh-TW" sz="900" u="none" strike="noStrike" dirty="0">
                          <a:effectLst/>
                          <a:latin typeface="游ゴシック" panose="020B0400000000000000" pitchFamily="50" charset="-128"/>
                          <a:ea typeface="游ゴシック" panose="020B0400000000000000" pitchFamily="50" charset="-128"/>
                        </a:rPr>
                        <a:t>÷</a:t>
                      </a:r>
                      <a:r>
                        <a:rPr lang="zh-TW" altLang="en-US" sz="900" u="none" strike="noStrike" dirty="0">
                          <a:effectLst/>
                          <a:latin typeface="游ゴシック" panose="020B0400000000000000" pitchFamily="50" charset="-128"/>
                          <a:ea typeface="游ゴシック" panose="020B0400000000000000" pitchFamily="50" charset="-128"/>
                        </a:rPr>
                        <a:t>経常支出計</a:t>
                      </a:r>
                      <a:r>
                        <a:rPr lang="en-US" altLang="zh-TW" sz="900" u="none" strike="noStrike" dirty="0">
                          <a:effectLst/>
                          <a:latin typeface="游ゴシック" panose="020B0400000000000000" pitchFamily="50" charset="-128"/>
                          <a:ea typeface="游ゴシック" panose="020B0400000000000000" pitchFamily="50" charset="-128"/>
                        </a:rPr>
                        <a:t>×100</a:t>
                      </a:r>
                      <a:endParaRPr lang="en-US" altLang="zh-TW" sz="9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7144" marR="7144" marT="7144" marB="0" anchor="ctr"/>
                </a:tc>
                <a:tc>
                  <a:txBody>
                    <a:bodyPr/>
                    <a:lstStyle/>
                    <a:p>
                      <a:pPr marL="72000" algn="l" fontAlgn="b"/>
                      <a:r>
                        <a:rPr lang="ja-JP" altLang="en-US" sz="900" b="0" i="0" u="none" strike="noStrike" dirty="0">
                          <a:solidFill>
                            <a:srgbClr val="000000"/>
                          </a:solidFill>
                          <a:effectLst/>
                          <a:latin typeface="游ゴシック" panose="020B0400000000000000" pitchFamily="50" charset="-128"/>
                          <a:ea typeface="游ゴシック" panose="020B0400000000000000" pitchFamily="50" charset="-128"/>
                        </a:rPr>
                        <a:t>経常支出に占める維持管理費の比率を示す指標</a:t>
                      </a:r>
                      <a:endParaRPr lang="en-US" altLang="ja-JP" sz="9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7144" marR="7144" marT="7144" marB="0" anchor="ctr"/>
                </a:tc>
                <a:tc>
                  <a:txBody>
                    <a:bodyPr/>
                    <a:lstStyle/>
                    <a:p>
                      <a:pPr marL="72000" algn="l" fontAlgn="b"/>
                      <a:r>
                        <a:rPr lang="en-US" altLang="ja-JP" sz="900" b="0" i="0" u="none" strike="noStrike" dirty="0">
                          <a:solidFill>
                            <a:srgbClr val="000000"/>
                          </a:solidFill>
                          <a:effectLst/>
                          <a:latin typeface="游ゴシック" panose="020B0400000000000000" pitchFamily="50" charset="-128"/>
                          <a:ea typeface="游ゴシック" panose="020B0400000000000000" pitchFamily="50" charset="-128"/>
                        </a:rPr>
                        <a:t>28</a:t>
                      </a:r>
                    </a:p>
                  </a:txBody>
                  <a:tcPr marL="7144" marR="7144" marT="7144" marB="0" anchor="ctr"/>
                </a:tc>
                <a:extLst>
                  <a:ext uri="{0D108BD9-81ED-4DB2-BD59-A6C34878D82A}">
                    <a16:rowId xmlns:a16="http://schemas.microsoft.com/office/drawing/2014/main" val="461053234"/>
                  </a:ext>
                </a:extLst>
              </a:tr>
            </a:tbl>
          </a:graphicData>
        </a:graphic>
      </p:graphicFrame>
      <p:sp>
        <p:nvSpPr>
          <p:cNvPr id="9" name="スライド番号プレースホルダー 31">
            <a:extLst>
              <a:ext uri="{FF2B5EF4-FFF2-40B4-BE49-F238E27FC236}">
                <a16:creationId xmlns:a16="http://schemas.microsoft.com/office/drawing/2014/main" id="{76083E3F-588A-4331-B37C-E93C1FD7D511}"/>
              </a:ext>
            </a:extLst>
          </p:cNvPr>
          <p:cNvSpPr>
            <a:spLocks noGrp="1"/>
          </p:cNvSpPr>
          <p:nvPr>
            <p:ph type="sldNum" sz="quarter" idx="12"/>
          </p:nvPr>
        </p:nvSpPr>
        <p:spPr>
          <a:xfrm>
            <a:off x="8777094" y="6250018"/>
            <a:ext cx="336399" cy="365125"/>
          </a:xfrm>
        </p:spPr>
        <p:txBody>
          <a:bodyPr/>
          <a:lstStyle/>
          <a:p>
            <a:fld id="{D0493EAD-98C2-43FC-AC56-FA71A07A685E}" type="slidenum">
              <a:rPr kumimoji="1" lang="ja-JP" altLang="en-US" sz="1200" smtClean="0">
                <a:solidFill>
                  <a:schemeClr val="tx1"/>
                </a:solidFill>
              </a:rPr>
              <a:t>8</a:t>
            </a:fld>
            <a:endParaRPr kumimoji="1" lang="ja-JP" altLang="en-US" sz="1200" dirty="0">
              <a:solidFill>
                <a:schemeClr val="tx1"/>
              </a:solidFill>
            </a:endParaRPr>
          </a:p>
        </p:txBody>
      </p:sp>
      <p:grpSp>
        <p:nvGrpSpPr>
          <p:cNvPr id="10" name="グループ化 9">
            <a:extLst>
              <a:ext uri="{FF2B5EF4-FFF2-40B4-BE49-F238E27FC236}">
                <a16:creationId xmlns:a16="http://schemas.microsoft.com/office/drawing/2014/main" id="{5E90859F-E9BF-4062-A94D-510CFF875CD7}"/>
              </a:ext>
            </a:extLst>
          </p:cNvPr>
          <p:cNvGrpSpPr/>
          <p:nvPr/>
        </p:nvGrpSpPr>
        <p:grpSpPr>
          <a:xfrm>
            <a:off x="184091" y="12024"/>
            <a:ext cx="8761202" cy="461665"/>
            <a:chOff x="271785" y="105088"/>
            <a:chExt cx="8761202" cy="461665"/>
          </a:xfrm>
        </p:grpSpPr>
        <p:cxnSp>
          <p:nvCxnSpPr>
            <p:cNvPr id="11" name="直線コネクタ 10">
              <a:extLst>
                <a:ext uri="{FF2B5EF4-FFF2-40B4-BE49-F238E27FC236}">
                  <a16:creationId xmlns:a16="http://schemas.microsoft.com/office/drawing/2014/main" id="{C8D1B994-E9F5-40E0-A75E-741A3ED3217E}"/>
                </a:ext>
              </a:extLst>
            </p:cNvPr>
            <p:cNvCxnSpPr>
              <a:cxnSpLocks/>
            </p:cNvCxnSpPr>
            <p:nvPr/>
          </p:nvCxnSpPr>
          <p:spPr>
            <a:xfrm>
              <a:off x="271785" y="566753"/>
              <a:ext cx="8761202" cy="0"/>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12" name="テキスト ボックス 11">
              <a:extLst>
                <a:ext uri="{FF2B5EF4-FFF2-40B4-BE49-F238E27FC236}">
                  <a16:creationId xmlns:a16="http://schemas.microsoft.com/office/drawing/2014/main" id="{8D73863C-E4FA-4EF6-9C7F-ABBD84B5786F}"/>
                </a:ext>
              </a:extLst>
            </p:cNvPr>
            <p:cNvSpPr txBox="1"/>
            <p:nvPr/>
          </p:nvSpPr>
          <p:spPr>
            <a:xfrm>
              <a:off x="326721" y="105088"/>
              <a:ext cx="7231310" cy="461665"/>
            </a:xfrm>
            <a:prstGeom prst="rect">
              <a:avLst/>
            </a:prstGeom>
            <a:noFill/>
          </p:spPr>
          <p:txBody>
            <a:bodyPr wrap="square" rtlCol="0">
              <a:spAutoFit/>
            </a:bodyPr>
            <a:lstStyle/>
            <a:p>
              <a:r>
                <a:rPr kumimoji="1" lang="ja-JP" altLang="en-US" sz="2400" dirty="0">
                  <a:latin typeface="Meiryo UI" panose="020B0604030504040204" pitchFamily="50" charset="-128"/>
                  <a:ea typeface="Meiryo UI" panose="020B0604030504040204" pitchFamily="50" charset="-128"/>
                </a:rPr>
                <a:t>３．土地改良区の財務分析を行うための指標</a:t>
              </a:r>
              <a:r>
                <a:rPr kumimoji="1" lang="en-US" altLang="ja-JP" sz="2400" dirty="0">
                  <a:latin typeface="Meiryo UI" panose="020B0604030504040204" pitchFamily="50" charset="-128"/>
                  <a:ea typeface="Meiryo UI" panose="020B0604030504040204" pitchFamily="50" charset="-128"/>
                </a:rPr>
                <a:t>19</a:t>
              </a:r>
              <a:r>
                <a:rPr kumimoji="1" lang="ja-JP" altLang="en-US" sz="2400" dirty="0">
                  <a:latin typeface="Meiryo UI" panose="020B0604030504040204" pitchFamily="50" charset="-128"/>
                  <a:ea typeface="Meiryo UI" panose="020B0604030504040204" pitchFamily="50" charset="-128"/>
                </a:rPr>
                <a:t>種一覧</a:t>
              </a:r>
              <a:endParaRPr kumimoji="1" lang="en-US" altLang="ja-JP" sz="2400" dirty="0">
                <a:latin typeface="Meiryo UI" panose="020B0604030504040204" pitchFamily="50" charset="-128"/>
                <a:ea typeface="Meiryo UI" panose="020B0604030504040204" pitchFamily="50" charset="-128"/>
              </a:endParaRPr>
            </a:p>
          </p:txBody>
        </p:sp>
      </p:grpSp>
    </p:spTree>
    <p:extLst>
      <p:ext uri="{BB962C8B-B14F-4D97-AF65-F5344CB8AC3E}">
        <p14:creationId xmlns:p14="http://schemas.microsoft.com/office/powerpoint/2010/main" val="349761175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pSp>
        <p:nvGrpSpPr>
          <p:cNvPr id="6" name="グループ化 5">
            <a:extLst>
              <a:ext uri="{FF2B5EF4-FFF2-40B4-BE49-F238E27FC236}">
                <a16:creationId xmlns:a16="http://schemas.microsoft.com/office/drawing/2014/main" id="{29B9FE02-0DF7-4F87-B79F-94D703861E10}"/>
              </a:ext>
            </a:extLst>
          </p:cNvPr>
          <p:cNvGrpSpPr/>
          <p:nvPr/>
        </p:nvGrpSpPr>
        <p:grpSpPr>
          <a:xfrm>
            <a:off x="201334" y="260399"/>
            <a:ext cx="8758108" cy="474078"/>
            <a:chOff x="255279" y="197041"/>
            <a:chExt cx="8758108" cy="474078"/>
          </a:xfrm>
        </p:grpSpPr>
        <p:cxnSp>
          <p:nvCxnSpPr>
            <p:cNvPr id="7" name="直線コネクタ 6">
              <a:extLst>
                <a:ext uri="{FF2B5EF4-FFF2-40B4-BE49-F238E27FC236}">
                  <a16:creationId xmlns:a16="http://schemas.microsoft.com/office/drawing/2014/main" id="{BCC38FF4-D58E-4574-83E8-E82ED302B2D1}"/>
                </a:ext>
              </a:extLst>
            </p:cNvPr>
            <p:cNvCxnSpPr>
              <a:cxnSpLocks/>
            </p:cNvCxnSpPr>
            <p:nvPr/>
          </p:nvCxnSpPr>
          <p:spPr>
            <a:xfrm>
              <a:off x="255280" y="671119"/>
              <a:ext cx="8758107" cy="0"/>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8" name="テキスト ボックス 7">
              <a:extLst>
                <a:ext uri="{FF2B5EF4-FFF2-40B4-BE49-F238E27FC236}">
                  <a16:creationId xmlns:a16="http://schemas.microsoft.com/office/drawing/2014/main" id="{BA95B68B-D67B-4C25-8B95-6C21035AE09C}"/>
                </a:ext>
              </a:extLst>
            </p:cNvPr>
            <p:cNvSpPr txBox="1"/>
            <p:nvPr/>
          </p:nvSpPr>
          <p:spPr>
            <a:xfrm>
              <a:off x="255279" y="197041"/>
              <a:ext cx="7231310" cy="461665"/>
            </a:xfrm>
            <a:prstGeom prst="rect">
              <a:avLst/>
            </a:prstGeom>
            <a:noFill/>
          </p:spPr>
          <p:txBody>
            <a:bodyPr wrap="square" rtlCol="0">
              <a:spAutoFit/>
            </a:bodyPr>
            <a:lstStyle/>
            <a:p>
              <a:r>
                <a:rPr kumimoji="1" lang="ja-JP" altLang="en-US" sz="2400" dirty="0">
                  <a:latin typeface="Meiryo UI" panose="020B0604030504040204" pitchFamily="50" charset="-128"/>
                  <a:ea typeface="Meiryo UI" panose="020B0604030504040204" pitchFamily="50" charset="-128"/>
                </a:rPr>
                <a:t>４．目的別に使用する指標</a:t>
              </a:r>
              <a:endParaRPr kumimoji="1" lang="en-US" altLang="ja-JP" sz="2400" dirty="0">
                <a:latin typeface="Meiryo UI" panose="020B0604030504040204" pitchFamily="50" charset="-128"/>
                <a:ea typeface="Meiryo UI" panose="020B0604030504040204" pitchFamily="50" charset="-128"/>
              </a:endParaRPr>
            </a:p>
          </p:txBody>
        </p:sp>
      </p:grpSp>
      <p:graphicFrame>
        <p:nvGraphicFramePr>
          <p:cNvPr id="2" name="表 1">
            <a:extLst>
              <a:ext uri="{FF2B5EF4-FFF2-40B4-BE49-F238E27FC236}">
                <a16:creationId xmlns:a16="http://schemas.microsoft.com/office/drawing/2014/main" id="{DC184176-6A70-405D-8F49-35ED090FE9D3}"/>
              </a:ext>
            </a:extLst>
          </p:cNvPr>
          <p:cNvGraphicFramePr>
            <a:graphicFrameLocks noGrp="1"/>
          </p:cNvGraphicFramePr>
          <p:nvPr>
            <p:extLst>
              <p:ext uri="{D42A27DB-BD31-4B8C-83A1-F6EECF244321}">
                <p14:modId xmlns:p14="http://schemas.microsoft.com/office/powerpoint/2010/main" val="1764086271"/>
              </p:ext>
            </p:extLst>
          </p:nvPr>
        </p:nvGraphicFramePr>
        <p:xfrm>
          <a:off x="201334" y="1647062"/>
          <a:ext cx="8681660" cy="4821146"/>
        </p:xfrm>
        <a:graphic>
          <a:graphicData uri="http://schemas.openxmlformats.org/drawingml/2006/table">
            <a:tbl>
              <a:tblPr firstRow="1" bandRow="1">
                <a:tableStyleId>{7DF18680-E054-41AD-8BC1-D1AEF772440D}</a:tableStyleId>
              </a:tblPr>
              <a:tblGrid>
                <a:gridCol w="370025">
                  <a:extLst>
                    <a:ext uri="{9D8B030D-6E8A-4147-A177-3AD203B41FA5}">
                      <a16:colId xmlns:a16="http://schemas.microsoft.com/office/drawing/2014/main" val="3692761887"/>
                    </a:ext>
                  </a:extLst>
                </a:gridCol>
                <a:gridCol w="4061206">
                  <a:extLst>
                    <a:ext uri="{9D8B030D-6E8A-4147-A177-3AD203B41FA5}">
                      <a16:colId xmlns:a16="http://schemas.microsoft.com/office/drawing/2014/main" val="837882223"/>
                    </a:ext>
                  </a:extLst>
                </a:gridCol>
                <a:gridCol w="1210207">
                  <a:extLst>
                    <a:ext uri="{9D8B030D-6E8A-4147-A177-3AD203B41FA5}">
                      <a16:colId xmlns:a16="http://schemas.microsoft.com/office/drawing/2014/main" val="1910578233"/>
                    </a:ext>
                  </a:extLst>
                </a:gridCol>
                <a:gridCol w="2428203">
                  <a:extLst>
                    <a:ext uri="{9D8B030D-6E8A-4147-A177-3AD203B41FA5}">
                      <a16:colId xmlns:a16="http://schemas.microsoft.com/office/drawing/2014/main" val="3174536832"/>
                    </a:ext>
                  </a:extLst>
                </a:gridCol>
                <a:gridCol w="612019">
                  <a:extLst>
                    <a:ext uri="{9D8B030D-6E8A-4147-A177-3AD203B41FA5}">
                      <a16:colId xmlns:a16="http://schemas.microsoft.com/office/drawing/2014/main" val="2923958992"/>
                    </a:ext>
                  </a:extLst>
                </a:gridCol>
              </a:tblGrid>
              <a:tr h="357146">
                <a:tc gridSpan="2">
                  <a:txBody>
                    <a:bodyPr/>
                    <a:lstStyle/>
                    <a:p>
                      <a:pPr algn="ctr"/>
                      <a:r>
                        <a:rPr kumimoji="1" lang="ja-JP" altLang="en-US" dirty="0"/>
                        <a:t>知りたい内容</a:t>
                      </a:r>
                    </a:p>
                  </a:txBody>
                  <a:tcPr/>
                </a:tc>
                <a:tc hMerge="1">
                  <a:txBody>
                    <a:bodyPr/>
                    <a:lstStyle/>
                    <a:p>
                      <a:pPr algn="ctr"/>
                      <a:endParaRPr kumimoji="1" lang="ja-JP" altLang="en-US" dirty="0"/>
                    </a:p>
                  </a:txBody>
                  <a:tcPr/>
                </a:tc>
                <a:tc gridSpan="2">
                  <a:txBody>
                    <a:bodyPr/>
                    <a:lstStyle/>
                    <a:p>
                      <a:pPr algn="ctr"/>
                      <a:r>
                        <a:rPr kumimoji="1" lang="ja-JP" altLang="en-US" dirty="0"/>
                        <a:t>使用する指標</a:t>
                      </a:r>
                    </a:p>
                  </a:txBody>
                  <a:tcPr/>
                </a:tc>
                <a:tc hMerge="1">
                  <a:txBody>
                    <a:bodyPr/>
                    <a:lstStyle/>
                    <a:p>
                      <a:endParaRPr kumimoji="1" lang="ja-JP" altLang="en-US" dirty="0"/>
                    </a:p>
                  </a:txBody>
                  <a:tcPr/>
                </a:tc>
                <a:tc>
                  <a:txBody>
                    <a:bodyPr/>
                    <a:lstStyle/>
                    <a:p>
                      <a:pPr algn="ctr"/>
                      <a:r>
                        <a:rPr kumimoji="1" lang="ja-JP" altLang="en-US" dirty="0"/>
                        <a:t>頁</a:t>
                      </a:r>
                    </a:p>
                  </a:txBody>
                  <a:tcPr/>
                </a:tc>
                <a:extLst>
                  <a:ext uri="{0D108BD9-81ED-4DB2-BD59-A6C34878D82A}">
                    <a16:rowId xmlns:a16="http://schemas.microsoft.com/office/drawing/2014/main" val="3759663736"/>
                  </a:ext>
                </a:extLst>
              </a:tr>
              <a:tr h="720000">
                <a:tc>
                  <a:txBody>
                    <a:bodyPr/>
                    <a:lstStyle/>
                    <a:p>
                      <a:pPr algn="ctr"/>
                      <a:r>
                        <a:rPr kumimoji="1" lang="ja-JP" altLang="en-US" dirty="0"/>
                        <a:t>①</a:t>
                      </a:r>
                    </a:p>
                  </a:txBody>
                  <a:tcPr anchor="ctr"/>
                </a:tc>
                <a:tc>
                  <a:txBody>
                    <a:bodyPr/>
                    <a:lstStyle/>
                    <a:p>
                      <a:r>
                        <a:rPr kumimoji="1" lang="ja-JP" altLang="en-US" dirty="0"/>
                        <a:t>手持資金は十分か？短期的な支払は問題なくできるか？</a:t>
                      </a:r>
                    </a:p>
                  </a:txBody>
                  <a:tcPr anchor="ct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dirty="0"/>
                        <a:t>安全性－１</a:t>
                      </a:r>
                      <a:endParaRPr kumimoji="1" lang="en-US" altLang="ja-JP" dirty="0"/>
                    </a:p>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dirty="0"/>
                        <a:t>安全性－９</a:t>
                      </a:r>
                      <a:endParaRPr kumimoji="1" lang="en-US" altLang="ja-JP" dirty="0"/>
                    </a:p>
                  </a:txBody>
                  <a:tcPr anchor="ct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b="1" dirty="0"/>
                        <a:t>流動比率</a:t>
                      </a:r>
                      <a:endParaRPr kumimoji="1" lang="en-US" altLang="ja-JP" b="1" dirty="0"/>
                    </a:p>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b="0" dirty="0"/>
                        <a:t>現金預金積立金保有比率</a:t>
                      </a:r>
                      <a:endParaRPr kumimoji="1" lang="en-US" altLang="ja-JP" b="0" dirty="0"/>
                    </a:p>
                  </a:txBody>
                  <a:tcPr anchor="ct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en-US" altLang="ja-JP" b="0" dirty="0"/>
                        <a:t>10</a:t>
                      </a:r>
                    </a:p>
                    <a:p>
                      <a:pPr marL="0" marR="0" lvl="0" indent="0" algn="ctr" defTabSz="685800" rtl="0" eaLnBrk="1" fontAlgn="auto" latinLnBrk="0" hangingPunct="1">
                        <a:lnSpc>
                          <a:spcPct val="100000"/>
                        </a:lnSpc>
                        <a:spcBef>
                          <a:spcPts val="0"/>
                        </a:spcBef>
                        <a:spcAft>
                          <a:spcPts val="0"/>
                        </a:spcAft>
                        <a:buClrTx/>
                        <a:buSzTx/>
                        <a:buFontTx/>
                        <a:buNone/>
                        <a:tabLst/>
                        <a:defRPr/>
                      </a:pPr>
                      <a:r>
                        <a:rPr kumimoji="1" lang="en-US" altLang="ja-JP" b="0" dirty="0"/>
                        <a:t>18</a:t>
                      </a:r>
                      <a:endParaRPr kumimoji="1" lang="ja-JP" altLang="en-US" b="0" dirty="0"/>
                    </a:p>
                  </a:txBody>
                  <a:tcPr anchor="ctr"/>
                </a:tc>
                <a:extLst>
                  <a:ext uri="{0D108BD9-81ED-4DB2-BD59-A6C34878D82A}">
                    <a16:rowId xmlns:a16="http://schemas.microsoft.com/office/drawing/2014/main" val="2057166593"/>
                  </a:ext>
                </a:extLst>
              </a:tr>
              <a:tr h="864000">
                <a:tc>
                  <a:txBody>
                    <a:bodyPr/>
                    <a:lstStyle/>
                    <a:p>
                      <a:pPr algn="ctr"/>
                      <a:r>
                        <a:rPr kumimoji="1" lang="ja-JP" altLang="en-US" dirty="0"/>
                        <a:t>②</a:t>
                      </a:r>
                    </a:p>
                  </a:txBody>
                  <a:tcPr anchor="ctr"/>
                </a:tc>
                <a:tc>
                  <a:txBody>
                    <a:bodyPr/>
                    <a:lstStyle/>
                    <a:p>
                      <a:r>
                        <a:rPr kumimoji="1" lang="ja-JP" altLang="en-US" dirty="0"/>
                        <a:t>借入金が財務に与える影響はどの程度か？</a:t>
                      </a:r>
                    </a:p>
                  </a:txBody>
                  <a:tcPr anchor="ct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dirty="0"/>
                        <a:t>安全性－４</a:t>
                      </a:r>
                      <a:endParaRPr kumimoji="1" lang="en-US" altLang="ja-JP" dirty="0"/>
                    </a:p>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dirty="0"/>
                        <a:t>安全性－６</a:t>
                      </a:r>
                      <a:endParaRPr kumimoji="1" lang="en-US" altLang="ja-JP" dirty="0"/>
                    </a:p>
                    <a:p>
                      <a:pPr marL="0" marR="0" lvl="0" indent="0" algn="l" defTabSz="685800" rtl="0" eaLnBrk="1" fontAlgn="auto" latinLnBrk="0" hangingPunct="1">
                        <a:lnSpc>
                          <a:spcPct val="100000"/>
                        </a:lnSpc>
                        <a:spcBef>
                          <a:spcPts val="0"/>
                        </a:spcBef>
                        <a:spcAft>
                          <a:spcPts val="0"/>
                        </a:spcAft>
                        <a:buClrTx/>
                        <a:buSzTx/>
                        <a:buFontTx/>
                        <a:buNone/>
                        <a:tabLst/>
                        <a:defRPr/>
                      </a:pPr>
                      <a:r>
                        <a:rPr lang="ja-JP" altLang="en-US" dirty="0"/>
                        <a:t>安全性－７</a:t>
                      </a:r>
                    </a:p>
                  </a:txBody>
                  <a:tcPr anchor="ct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dirty="0"/>
                        <a:t>正味財産比率</a:t>
                      </a:r>
                      <a:endParaRPr kumimoji="1" lang="en-US" altLang="ja-JP" dirty="0"/>
                    </a:p>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dirty="0"/>
                        <a:t>固定資産取得借入金比率</a:t>
                      </a:r>
                      <a:endParaRPr kumimoji="1" lang="en-US" altLang="ja-JP" dirty="0"/>
                    </a:p>
                    <a:p>
                      <a:pPr marL="0" marR="0" lvl="0" indent="0" algn="l" defTabSz="685800" rtl="0" eaLnBrk="1" fontAlgn="auto" latinLnBrk="0" hangingPunct="1">
                        <a:lnSpc>
                          <a:spcPct val="100000"/>
                        </a:lnSpc>
                        <a:spcBef>
                          <a:spcPts val="0"/>
                        </a:spcBef>
                        <a:spcAft>
                          <a:spcPts val="0"/>
                        </a:spcAft>
                        <a:buClrTx/>
                        <a:buSzTx/>
                        <a:buFontTx/>
                        <a:buNone/>
                        <a:tabLst/>
                        <a:defRPr/>
                      </a:pPr>
                      <a:r>
                        <a:rPr lang="ja-JP" altLang="en-US" b="1" dirty="0"/>
                        <a:t>総資産借入金比率</a:t>
                      </a:r>
                    </a:p>
                  </a:txBody>
                  <a:tcPr anchor="ct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US" altLang="ja-JP" b="0" dirty="0"/>
                        <a:t>13</a:t>
                      </a:r>
                    </a:p>
                    <a:p>
                      <a:pPr marL="0" marR="0" lvl="0" indent="0" algn="ctr" defTabSz="685800" rtl="0" eaLnBrk="1" fontAlgn="auto" latinLnBrk="0" hangingPunct="1">
                        <a:lnSpc>
                          <a:spcPct val="100000"/>
                        </a:lnSpc>
                        <a:spcBef>
                          <a:spcPts val="0"/>
                        </a:spcBef>
                        <a:spcAft>
                          <a:spcPts val="0"/>
                        </a:spcAft>
                        <a:buClrTx/>
                        <a:buSzTx/>
                        <a:buFontTx/>
                        <a:buNone/>
                        <a:tabLst/>
                        <a:defRPr/>
                      </a:pPr>
                      <a:r>
                        <a:rPr lang="en-US" altLang="ja-JP" b="0" dirty="0"/>
                        <a:t>15</a:t>
                      </a:r>
                    </a:p>
                    <a:p>
                      <a:pPr marL="0" marR="0" lvl="0" indent="0" algn="ctr" defTabSz="685800" rtl="0" eaLnBrk="1" fontAlgn="auto" latinLnBrk="0" hangingPunct="1">
                        <a:lnSpc>
                          <a:spcPct val="100000"/>
                        </a:lnSpc>
                        <a:spcBef>
                          <a:spcPts val="0"/>
                        </a:spcBef>
                        <a:spcAft>
                          <a:spcPts val="0"/>
                        </a:spcAft>
                        <a:buClrTx/>
                        <a:buSzTx/>
                        <a:buFontTx/>
                        <a:buNone/>
                        <a:tabLst/>
                        <a:defRPr/>
                      </a:pPr>
                      <a:r>
                        <a:rPr lang="en-US" altLang="ja-JP" b="0" dirty="0"/>
                        <a:t>16</a:t>
                      </a:r>
                      <a:endParaRPr lang="ja-JP" altLang="en-US" b="0" dirty="0"/>
                    </a:p>
                  </a:txBody>
                  <a:tcPr anchor="ctr"/>
                </a:tc>
                <a:extLst>
                  <a:ext uri="{0D108BD9-81ED-4DB2-BD59-A6C34878D82A}">
                    <a16:rowId xmlns:a16="http://schemas.microsoft.com/office/drawing/2014/main" val="859852664"/>
                  </a:ext>
                </a:extLst>
              </a:tr>
              <a:tr h="720000">
                <a:tc>
                  <a:txBody>
                    <a:bodyPr/>
                    <a:lstStyle/>
                    <a:p>
                      <a:pPr algn="ctr"/>
                      <a:r>
                        <a:rPr kumimoji="1" lang="ja-JP" altLang="en-US" dirty="0"/>
                        <a:t>③</a:t>
                      </a:r>
                    </a:p>
                  </a:txBody>
                  <a:tcPr anchor="ctr"/>
                </a:tc>
                <a:tc>
                  <a:txBody>
                    <a:bodyPr/>
                    <a:lstStyle/>
                    <a:p>
                      <a:r>
                        <a:rPr kumimoji="1" lang="ja-JP" altLang="en-US" dirty="0"/>
                        <a:t>土地改良施設の老朽化はどの程度進んでいるか？</a:t>
                      </a:r>
                      <a:endParaRPr kumimoji="1" lang="en-US" altLang="ja-JP" dirty="0"/>
                    </a:p>
                  </a:txBody>
                  <a:tcPr anchor="ct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dirty="0"/>
                        <a:t>安全性－５</a:t>
                      </a:r>
                      <a:endParaRPr kumimoji="1" lang="en-US" altLang="ja-JP" dirty="0"/>
                    </a:p>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dirty="0"/>
                        <a:t>安全性－</a:t>
                      </a:r>
                      <a:r>
                        <a:rPr kumimoji="1" lang="en-US" altLang="ja-JP" dirty="0"/>
                        <a:t>10</a:t>
                      </a:r>
                      <a:endParaRPr kumimoji="1" lang="ja-JP" altLang="en-US" dirty="0"/>
                    </a:p>
                  </a:txBody>
                  <a:tcPr anchor="ct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b="1" dirty="0"/>
                        <a:t>土地改良施設減価償却率</a:t>
                      </a:r>
                      <a:endParaRPr kumimoji="1" lang="en-US" altLang="ja-JP" b="1" dirty="0"/>
                    </a:p>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dirty="0"/>
                        <a:t>施設更新積立資産保有比率</a:t>
                      </a:r>
                    </a:p>
                  </a:txBody>
                  <a:tcPr anchor="ct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en-US" altLang="ja-JP" dirty="0"/>
                        <a:t>14</a:t>
                      </a:r>
                    </a:p>
                    <a:p>
                      <a:pPr marL="0" marR="0" lvl="0" indent="0" algn="ctr" defTabSz="685800" rtl="0" eaLnBrk="1" fontAlgn="auto" latinLnBrk="0" hangingPunct="1">
                        <a:lnSpc>
                          <a:spcPct val="100000"/>
                        </a:lnSpc>
                        <a:spcBef>
                          <a:spcPts val="0"/>
                        </a:spcBef>
                        <a:spcAft>
                          <a:spcPts val="0"/>
                        </a:spcAft>
                        <a:buClrTx/>
                        <a:buSzTx/>
                        <a:buFontTx/>
                        <a:buNone/>
                        <a:tabLst/>
                        <a:defRPr/>
                      </a:pPr>
                      <a:r>
                        <a:rPr kumimoji="1" lang="en-US" altLang="ja-JP" dirty="0"/>
                        <a:t>19</a:t>
                      </a:r>
                      <a:endParaRPr kumimoji="1" lang="ja-JP" altLang="en-US" dirty="0"/>
                    </a:p>
                  </a:txBody>
                  <a:tcPr anchor="ctr"/>
                </a:tc>
                <a:extLst>
                  <a:ext uri="{0D108BD9-81ED-4DB2-BD59-A6C34878D82A}">
                    <a16:rowId xmlns:a16="http://schemas.microsoft.com/office/drawing/2014/main" val="2772346120"/>
                  </a:ext>
                </a:extLst>
              </a:tr>
              <a:tr h="720000">
                <a:tc>
                  <a:txBody>
                    <a:bodyPr/>
                    <a:lstStyle/>
                    <a:p>
                      <a:pPr algn="ctr"/>
                      <a:r>
                        <a:rPr kumimoji="1" lang="ja-JP" altLang="en-US" dirty="0"/>
                        <a:t>④</a:t>
                      </a:r>
                    </a:p>
                  </a:txBody>
                  <a:tcPr anchor="ct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dirty="0"/>
                        <a:t>賦課金の納付状況はどの程度か？</a:t>
                      </a:r>
                    </a:p>
                  </a:txBody>
                  <a:tcPr anchor="ctr"/>
                </a:tc>
                <a:tc>
                  <a:txBody>
                    <a:bodyPr/>
                    <a:lstStyle/>
                    <a:p>
                      <a:r>
                        <a:rPr kumimoji="1" lang="ja-JP" altLang="en-US" dirty="0"/>
                        <a:t>収支－１</a:t>
                      </a:r>
                      <a:endParaRPr kumimoji="1" lang="en-US" altLang="ja-JP" dirty="0"/>
                    </a:p>
                    <a:p>
                      <a:r>
                        <a:rPr kumimoji="1" lang="ja-JP" altLang="en-US" dirty="0"/>
                        <a:t>収支－２</a:t>
                      </a:r>
                    </a:p>
                  </a:txBody>
                  <a:tcPr anchor="ctr"/>
                </a:tc>
                <a:tc>
                  <a:txBody>
                    <a:bodyPr/>
                    <a:lstStyle/>
                    <a:p>
                      <a:r>
                        <a:rPr kumimoji="1" lang="ja-JP" altLang="en-US" b="1" dirty="0"/>
                        <a:t>賦課金納付率</a:t>
                      </a:r>
                      <a:endParaRPr kumimoji="1" lang="en-US" altLang="ja-JP" b="1" dirty="0"/>
                    </a:p>
                    <a:p>
                      <a:r>
                        <a:rPr kumimoji="1" lang="ja-JP" altLang="en-US" b="1" dirty="0"/>
                        <a:t>不納欠損比率</a:t>
                      </a:r>
                    </a:p>
                  </a:txBody>
                  <a:tcPr anchor="ctr"/>
                </a:tc>
                <a:tc>
                  <a:txBody>
                    <a:bodyPr/>
                    <a:lstStyle/>
                    <a:p>
                      <a:pPr algn="ctr"/>
                      <a:r>
                        <a:rPr kumimoji="1" lang="en-US" altLang="ja-JP" b="0" dirty="0"/>
                        <a:t>20</a:t>
                      </a:r>
                    </a:p>
                    <a:p>
                      <a:pPr algn="ctr"/>
                      <a:r>
                        <a:rPr kumimoji="1" lang="en-US" altLang="ja-JP" b="0" dirty="0"/>
                        <a:t>21</a:t>
                      </a:r>
                      <a:endParaRPr kumimoji="1" lang="ja-JP" altLang="en-US" b="0" dirty="0"/>
                    </a:p>
                  </a:txBody>
                  <a:tcPr anchor="ctr"/>
                </a:tc>
                <a:extLst>
                  <a:ext uri="{0D108BD9-81ED-4DB2-BD59-A6C34878D82A}">
                    <a16:rowId xmlns:a16="http://schemas.microsoft.com/office/drawing/2014/main" val="4271206617"/>
                  </a:ext>
                </a:extLst>
              </a:tr>
              <a:tr h="720000">
                <a:tc>
                  <a:txBody>
                    <a:bodyPr/>
                    <a:lstStyle/>
                    <a:p>
                      <a:pPr algn="ctr"/>
                      <a:r>
                        <a:rPr kumimoji="1" lang="ja-JP" altLang="en-US" dirty="0"/>
                        <a:t>⑤</a:t>
                      </a:r>
                    </a:p>
                  </a:txBody>
                  <a:tcPr anchor="ctr"/>
                </a:tc>
                <a:tc>
                  <a:txBody>
                    <a:bodyPr/>
                    <a:lstStyle/>
                    <a:p>
                      <a:r>
                        <a:rPr kumimoji="1" lang="ja-JP" altLang="en-US" dirty="0"/>
                        <a:t>土地改良区全体の人件費はどの程度か？</a:t>
                      </a:r>
                    </a:p>
                  </a:txBody>
                  <a:tcPr anchor="ctr"/>
                </a:tc>
                <a:tc>
                  <a:txBody>
                    <a:bodyPr/>
                    <a:lstStyle/>
                    <a:p>
                      <a:r>
                        <a:rPr kumimoji="1" lang="ja-JP" altLang="en-US" dirty="0"/>
                        <a:t>コスト－２</a:t>
                      </a:r>
                    </a:p>
                  </a:txBody>
                  <a:tcPr anchor="ctr"/>
                </a:tc>
                <a:tc>
                  <a:txBody>
                    <a:bodyPr/>
                    <a:lstStyle/>
                    <a:p>
                      <a:r>
                        <a:rPr kumimoji="1" lang="ja-JP" altLang="en-US" b="1" dirty="0"/>
                        <a:t>人件費比率</a:t>
                      </a:r>
                    </a:p>
                  </a:txBody>
                  <a:tcPr anchor="ctr"/>
                </a:tc>
                <a:tc>
                  <a:txBody>
                    <a:bodyPr/>
                    <a:lstStyle/>
                    <a:p>
                      <a:pPr algn="ctr"/>
                      <a:r>
                        <a:rPr kumimoji="1" lang="en-US" altLang="ja-JP" b="0" dirty="0"/>
                        <a:t>27</a:t>
                      </a:r>
                      <a:endParaRPr kumimoji="1" lang="ja-JP" altLang="en-US" b="0" dirty="0"/>
                    </a:p>
                  </a:txBody>
                  <a:tcPr anchor="ctr"/>
                </a:tc>
                <a:extLst>
                  <a:ext uri="{0D108BD9-81ED-4DB2-BD59-A6C34878D82A}">
                    <a16:rowId xmlns:a16="http://schemas.microsoft.com/office/drawing/2014/main" val="4186442151"/>
                  </a:ext>
                </a:extLst>
              </a:tr>
              <a:tr h="720000">
                <a:tc>
                  <a:txBody>
                    <a:bodyPr/>
                    <a:lstStyle/>
                    <a:p>
                      <a:pPr algn="ctr"/>
                      <a:r>
                        <a:rPr kumimoji="1" lang="ja-JP" altLang="en-US" dirty="0"/>
                        <a:t>⑥</a:t>
                      </a:r>
                    </a:p>
                  </a:txBody>
                  <a:tcPr anchor="ctr"/>
                </a:tc>
                <a:tc>
                  <a:txBody>
                    <a:bodyPr/>
                    <a:lstStyle/>
                    <a:p>
                      <a:r>
                        <a:rPr kumimoji="1" lang="ja-JP" altLang="en-US" dirty="0"/>
                        <a:t>事業の維持管理費はどの程度か？</a:t>
                      </a:r>
                    </a:p>
                  </a:txBody>
                  <a:tcPr anchor="ctr"/>
                </a:tc>
                <a:tc>
                  <a:txBody>
                    <a:bodyPr/>
                    <a:lstStyle/>
                    <a:p>
                      <a:r>
                        <a:rPr kumimoji="1" lang="ja-JP" altLang="en-US" dirty="0"/>
                        <a:t>コスト－３</a:t>
                      </a:r>
                    </a:p>
                  </a:txBody>
                  <a:tcPr anchor="ctr"/>
                </a:tc>
                <a:tc>
                  <a:txBody>
                    <a:bodyPr/>
                    <a:lstStyle/>
                    <a:p>
                      <a:r>
                        <a:rPr kumimoji="1" lang="ja-JP" altLang="en-US" b="1" dirty="0"/>
                        <a:t>維持管理費比率</a:t>
                      </a:r>
                    </a:p>
                  </a:txBody>
                  <a:tcPr anchor="ctr"/>
                </a:tc>
                <a:tc>
                  <a:txBody>
                    <a:bodyPr/>
                    <a:lstStyle/>
                    <a:p>
                      <a:pPr algn="ctr"/>
                      <a:r>
                        <a:rPr kumimoji="1" lang="en-US" altLang="ja-JP" b="0" dirty="0"/>
                        <a:t>28</a:t>
                      </a:r>
                      <a:endParaRPr kumimoji="1" lang="ja-JP" altLang="en-US" b="0" dirty="0"/>
                    </a:p>
                  </a:txBody>
                  <a:tcPr anchor="ctr"/>
                </a:tc>
                <a:extLst>
                  <a:ext uri="{0D108BD9-81ED-4DB2-BD59-A6C34878D82A}">
                    <a16:rowId xmlns:a16="http://schemas.microsoft.com/office/drawing/2014/main" val="456283504"/>
                  </a:ext>
                </a:extLst>
              </a:tr>
            </a:tbl>
          </a:graphicData>
        </a:graphic>
      </p:graphicFrame>
      <p:sp>
        <p:nvSpPr>
          <p:cNvPr id="9" name="スライド番号プレースホルダー 6">
            <a:extLst>
              <a:ext uri="{FF2B5EF4-FFF2-40B4-BE49-F238E27FC236}">
                <a16:creationId xmlns:a16="http://schemas.microsoft.com/office/drawing/2014/main" id="{C6F49ED9-AF92-4F2D-8117-10D7C5443CB6}"/>
              </a:ext>
            </a:extLst>
          </p:cNvPr>
          <p:cNvSpPr txBox="1">
            <a:spLocks/>
          </p:cNvSpPr>
          <p:nvPr/>
        </p:nvSpPr>
        <p:spPr>
          <a:xfrm>
            <a:off x="8228100" y="6232475"/>
            <a:ext cx="817765"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fld id="{D0493EAD-98C2-43FC-AC56-FA71A07A685E}" type="slidenum">
              <a:rPr lang="ja-JP" altLang="en-US" smtClean="0"/>
              <a:pPr/>
              <a:t>9</a:t>
            </a:fld>
            <a:endParaRPr lang="ja-JP" altLang="en-US" dirty="0"/>
          </a:p>
        </p:txBody>
      </p:sp>
      <p:sp>
        <p:nvSpPr>
          <p:cNvPr id="5" name="テキスト ボックス 4">
            <a:extLst>
              <a:ext uri="{FF2B5EF4-FFF2-40B4-BE49-F238E27FC236}">
                <a16:creationId xmlns:a16="http://schemas.microsoft.com/office/drawing/2014/main" id="{50AC5479-B548-4644-9CCB-9EAEDC44E0F8}"/>
              </a:ext>
            </a:extLst>
          </p:cNvPr>
          <p:cNvSpPr txBox="1"/>
          <p:nvPr/>
        </p:nvSpPr>
        <p:spPr>
          <a:xfrm>
            <a:off x="612471" y="821438"/>
            <a:ext cx="8024511" cy="738664"/>
          </a:xfrm>
          <a:prstGeom prst="rect">
            <a:avLst/>
          </a:prstGeom>
          <a:noFill/>
        </p:spPr>
        <p:txBody>
          <a:bodyPr wrap="square" rtlCol="0">
            <a:spAutoFit/>
          </a:bodyPr>
          <a:lstStyle/>
          <a:p>
            <a:r>
              <a:rPr kumimoji="1" lang="ja-JP" altLang="en-US" sz="1400" dirty="0"/>
              <a:t>　土地改良区の財務分析を行うための指標は全部で</a:t>
            </a:r>
            <a:r>
              <a:rPr kumimoji="1" lang="en-US" altLang="ja-JP" sz="1400" dirty="0"/>
              <a:t>19</a:t>
            </a:r>
            <a:r>
              <a:rPr kumimoji="1" lang="ja-JP" altLang="en-US" sz="1400" dirty="0"/>
              <a:t>種あります</a:t>
            </a:r>
            <a:r>
              <a:rPr lang="ja-JP" altLang="en-US" sz="1400" dirty="0"/>
              <a:t>が</a:t>
            </a:r>
            <a:r>
              <a:rPr kumimoji="1" lang="ja-JP" altLang="en-US" sz="1400" dirty="0"/>
              <a:t>、下記の①～⑥については、全ての土地改良区で財務分析を実践してもらいたい指標です。</a:t>
            </a:r>
            <a:endParaRPr kumimoji="1" lang="en-US" altLang="ja-JP" sz="1400" dirty="0"/>
          </a:p>
          <a:p>
            <a:r>
              <a:rPr lang="ja-JP" altLang="en-US" sz="1400" dirty="0"/>
              <a:t>　</a:t>
            </a:r>
            <a:r>
              <a:rPr kumimoji="1" lang="ja-JP" altLang="en-US" sz="1400" dirty="0"/>
              <a:t>各土地改良区の財務諸表から数値を当てはめて分析をしてみましょう。</a:t>
            </a:r>
          </a:p>
        </p:txBody>
      </p:sp>
    </p:spTree>
    <p:extLst>
      <p:ext uri="{BB962C8B-B14F-4D97-AF65-F5344CB8AC3E}">
        <p14:creationId xmlns:p14="http://schemas.microsoft.com/office/powerpoint/2010/main" val="3137494703"/>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しずく">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しずく">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しずく">
      <a:fillStyleLst>
        <a:solidFill>
          <a:schemeClr val="phClr"/>
        </a:solidFill>
        <a:solidFill>
          <a:schemeClr val="phClr">
            <a:tint val="69000"/>
            <a:satMod val="105000"/>
            <a:lumMod val="110000"/>
          </a:schemeClr>
        </a:solidFill>
        <a:gradFill rotWithShape="1">
          <a:gsLst>
            <a:gs pos="0">
              <a:schemeClr val="phClr">
                <a:tint val="94000"/>
                <a:satMod val="100000"/>
                <a:lumMod val="108000"/>
              </a:schemeClr>
            </a:gs>
            <a:gs pos="50000">
              <a:schemeClr val="phClr">
                <a:tint val="98000"/>
                <a:shade val="100000"/>
                <a:satMod val="100000"/>
                <a:lumMod val="100000"/>
              </a:schemeClr>
            </a:gs>
            <a:gs pos="100000">
              <a:schemeClr val="phClr">
                <a:shade val="72000"/>
                <a:satMod val="120000"/>
                <a:lumMod val="100000"/>
              </a:schemeClr>
            </a:gs>
          </a:gsLst>
          <a:lin ang="5400000" scaled="0"/>
        </a:gradFill>
      </a:fillStyleLst>
      <a:lnStyleLst>
        <a:ln w="9525" cap="flat" cmpd="sng" algn="ctr">
          <a:solidFill>
            <a:schemeClr val="phClr">
              <a:shade val="60000"/>
            </a:scheme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effectStyle>
        <a:effectStyle>
          <a:effectLst>
            <a:outerShdw blurRad="63500" dist="25400" dir="5400000" algn="ctr" rotWithShape="0">
              <a:srgbClr val="000000">
                <a:alpha val="69000"/>
              </a:srgbClr>
            </a:outerShdw>
          </a:effectLst>
          <a:scene3d>
            <a:camera prst="orthographicFront">
              <a:rot lat="0" lon="0" rev="0"/>
            </a:camera>
            <a:lightRig rig="balanced" dir="t">
              <a:rot lat="0" lon="0" rev="1200000"/>
            </a:lightRig>
          </a:scene3d>
          <a:sp3d prstMaterial="plastic">
            <a:bevelT w="25400" h="25400"/>
          </a:sp3d>
        </a:effectStyle>
      </a:effectStyleLst>
      <a:bgFillStyleLst>
        <a:solidFill>
          <a:schemeClr val="phClr"/>
        </a:solidFill>
        <a:gradFill rotWithShape="1">
          <a:gsLst>
            <a:gs pos="0">
              <a:schemeClr val="phClr">
                <a:tint val="90000"/>
                <a:lumMod val="110000"/>
              </a:schemeClr>
            </a:gs>
            <a:gs pos="100000">
              <a:schemeClr val="phClr">
                <a:shade val="64000"/>
                <a:lumMod val="88000"/>
              </a:schemeClr>
            </a:gs>
          </a:gsLst>
          <a:lin ang="5400000" scaled="0"/>
        </a:gradFill>
        <a:gradFill rotWithShape="1">
          <a:gsLst>
            <a:gs pos="0">
              <a:schemeClr val="phClr">
                <a:tint val="84000"/>
                <a:shade val="100000"/>
                <a:hueMod val="130000"/>
                <a:satMod val="150000"/>
                <a:lumMod val="112000"/>
              </a:schemeClr>
            </a:gs>
            <a:gs pos="100000">
              <a:schemeClr val="phClr">
                <a:shade val="92000"/>
                <a:satMod val="140000"/>
                <a:lumMod val="110000"/>
              </a:schemeClr>
            </a:gs>
          </a:gsLst>
          <a:lin ang="5400000" scaled="0"/>
        </a:gradFill>
      </a:bgFillStyleLst>
    </a:fmtScheme>
  </a:themeElements>
  <a:objectDefaults/>
  <a:extraClrSchemeLst/>
  <a:extLst>
    <a:ext uri="{05A4C25C-085E-4340-85A3-A5531E510DB2}">
      <thm15:themeFamily xmlns:thm15="http://schemas.microsoft.com/office/thememl/2012/main" name="Droplet" id="{8984A317-299A-4E50-B45D-BFC9EDE2337A}" vid="{A633B6A3-9E7F-4C10-9C98-2517A3134361}"/>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しずく</Template>
  <TotalTime>5305</TotalTime>
  <Words>13687</Words>
  <Application>Microsoft Office PowerPoint</Application>
  <PresentationFormat>画面に合わせる (4:3)</PresentationFormat>
  <Paragraphs>1365</Paragraphs>
  <Slides>45</Slides>
  <Notes>2</Notes>
  <HiddenSlides>0</HiddenSlides>
  <MMClips>0</MMClips>
  <ScaleCrop>false</ScaleCrop>
  <HeadingPairs>
    <vt:vector size="8" baseType="variant">
      <vt:variant>
        <vt:lpstr>使用されているフォント</vt:lpstr>
      </vt:variant>
      <vt:variant>
        <vt:i4>6</vt:i4>
      </vt:variant>
      <vt:variant>
        <vt:lpstr>テーマ</vt:lpstr>
      </vt:variant>
      <vt:variant>
        <vt:i4>2</vt:i4>
      </vt:variant>
      <vt:variant>
        <vt:lpstr>埋め込まれた OLE サーバー</vt:lpstr>
      </vt:variant>
      <vt:variant>
        <vt:i4>1</vt:i4>
      </vt:variant>
      <vt:variant>
        <vt:lpstr>スライド タイトル</vt:lpstr>
      </vt:variant>
      <vt:variant>
        <vt:i4>45</vt:i4>
      </vt:variant>
    </vt:vector>
  </HeadingPairs>
  <TitlesOfParts>
    <vt:vector size="54" baseType="lpstr">
      <vt:lpstr>Meiryo UI</vt:lpstr>
      <vt:lpstr>游ゴシック</vt:lpstr>
      <vt:lpstr>游ゴシック Light</vt:lpstr>
      <vt:lpstr>Arial</vt:lpstr>
      <vt:lpstr>Tw Cen MT</vt:lpstr>
      <vt:lpstr>Wingdings</vt:lpstr>
      <vt:lpstr>Office テーマ</vt:lpstr>
      <vt:lpstr>しずく</vt:lpstr>
      <vt:lpstr>Worksheet</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２．土地改良区の財務諸表（貸借対照表）</vt:lpstr>
      <vt:lpstr>２．土地改良区の財務諸表（正味財産増減計算書）</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KANAUCHI KOTOMI</dc:creator>
  <cp:lastModifiedBy>KANAUCHI KOTOMI</cp:lastModifiedBy>
  <cp:revision>450</cp:revision>
  <cp:lastPrinted>2024-05-24T07:52:12Z</cp:lastPrinted>
  <dcterms:created xsi:type="dcterms:W3CDTF">2023-12-22T02:37:35Z</dcterms:created>
  <dcterms:modified xsi:type="dcterms:W3CDTF">2024-05-24T07:58:27Z</dcterms:modified>
</cp:coreProperties>
</file>