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60" r:id="rId2"/>
    <p:sldId id="5260" r:id="rId3"/>
    <p:sldId id="259" r:id="rId4"/>
    <p:sldId id="5258" r:id="rId5"/>
    <p:sldId id="258" r:id="rId6"/>
    <p:sldId id="5188" r:id="rId7"/>
    <p:sldId id="5195" r:id="rId8"/>
    <p:sldId id="5196" r:id="rId9"/>
    <p:sldId id="5249" r:id="rId10"/>
    <p:sldId id="5250" r:id="rId11"/>
    <p:sldId id="364" r:id="rId12"/>
    <p:sldId id="423" r:id="rId13"/>
    <p:sldId id="440" r:id="rId14"/>
    <p:sldId id="432" r:id="rId15"/>
    <p:sldId id="441" r:id="rId16"/>
    <p:sldId id="433" r:id="rId17"/>
    <p:sldId id="434" r:id="rId18"/>
    <p:sldId id="426" r:id="rId19"/>
    <p:sldId id="5253" r:id="rId20"/>
    <p:sldId id="5254" r:id="rId21"/>
    <p:sldId id="5200" r:id="rId22"/>
    <p:sldId id="5201" r:id="rId23"/>
    <p:sldId id="5202" r:id="rId24"/>
    <p:sldId id="5203" r:id="rId25"/>
    <p:sldId id="5257" r:id="rId26"/>
    <p:sldId id="5204" r:id="rId27"/>
    <p:sldId id="5206" r:id="rId28"/>
    <p:sldId id="5207" r:id="rId29"/>
    <p:sldId id="5208" r:id="rId30"/>
    <p:sldId id="5210" r:id="rId31"/>
    <p:sldId id="5211" r:id="rId32"/>
    <p:sldId id="5212" r:id="rId33"/>
    <p:sldId id="5213" r:id="rId34"/>
    <p:sldId id="5214" r:id="rId35"/>
    <p:sldId id="5215" r:id="rId36"/>
    <p:sldId id="5216" r:id="rId37"/>
    <p:sldId id="5217" r:id="rId38"/>
    <p:sldId id="5218" r:id="rId39"/>
    <p:sldId id="5219" r:id="rId40"/>
    <p:sldId id="5220" r:id="rId41"/>
    <p:sldId id="5221" r:id="rId42"/>
    <p:sldId id="5222" r:id="rId43"/>
    <p:sldId id="5223" r:id="rId44"/>
    <p:sldId id="5224" r:id="rId45"/>
    <p:sldId id="5225" r:id="rId46"/>
    <p:sldId id="5226" r:id="rId47"/>
    <p:sldId id="5227" r:id="rId48"/>
    <p:sldId id="5230" r:id="rId49"/>
    <p:sldId id="5231" r:id="rId50"/>
    <p:sldId id="5251" r:id="rId51"/>
    <p:sldId id="5252" r:id="rId52"/>
    <p:sldId id="5228" r:id="rId53"/>
    <p:sldId id="5232" r:id="rId54"/>
    <p:sldId id="5233" r:id="rId55"/>
    <p:sldId id="5234" r:id="rId56"/>
    <p:sldId id="5235" r:id="rId57"/>
    <p:sldId id="5236" r:id="rId58"/>
    <p:sldId id="5237" r:id="rId59"/>
    <p:sldId id="5238" r:id="rId60"/>
    <p:sldId id="5239" r:id="rId61"/>
    <p:sldId id="5240" r:id="rId62"/>
    <p:sldId id="5243" r:id="rId63"/>
    <p:sldId id="5244" r:id="rId64"/>
    <p:sldId id="5259" r:id="rId65"/>
    <p:sldId id="5256" r:id="rId6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EBF1E9"/>
    <a:srgbClr val="D5E3CF"/>
    <a:srgbClr val="727A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varScale="1">
        <p:scale>
          <a:sx n="104" d="100"/>
          <a:sy n="104" d="100"/>
        </p:scale>
        <p:origin x="8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787" cy="498693"/>
          </a:xfrm>
          <a:prstGeom prst="rect">
            <a:avLst/>
          </a:prstGeom>
        </p:spPr>
        <p:txBody>
          <a:bodyPr vert="horz" lIns="91416" tIns="45709" rIns="91416"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3"/>
            <a:ext cx="2949787" cy="498693"/>
          </a:xfrm>
          <a:prstGeom prst="rect">
            <a:avLst/>
          </a:prstGeom>
        </p:spPr>
        <p:txBody>
          <a:bodyPr vert="horz" lIns="91416" tIns="45709" rIns="91416" bIns="45709" rtlCol="0"/>
          <a:lstStyle>
            <a:lvl1pPr algn="r">
              <a:defRPr sz="1200"/>
            </a:lvl1pPr>
          </a:lstStyle>
          <a:p>
            <a:fld id="{A0AA8ECD-1652-4EAF-B364-CF0B1E48F415}" type="datetimeFigureOut">
              <a:rPr kumimoji="1" lang="ja-JP" altLang="en-US" smtClean="0"/>
              <a:t>2024/5/24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6" tIns="45709" rIns="91416" bIns="45709"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16" tIns="45709" rIns="91416"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16" tIns="45709" rIns="91416"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16" tIns="45709" rIns="91416" bIns="45709" rtlCol="0" anchor="b"/>
          <a:lstStyle>
            <a:lvl1pPr algn="r">
              <a:defRPr sz="1200"/>
            </a:lvl1pPr>
          </a:lstStyle>
          <a:p>
            <a:fld id="{87DA29C3-5CD3-461F-949F-937223D4942C}" type="slidenum">
              <a:rPr kumimoji="1" lang="ja-JP" altLang="en-US" smtClean="0"/>
              <a:t>‹#›</a:t>
            </a:fld>
            <a:endParaRPr kumimoji="1" lang="ja-JP" altLang="en-US"/>
          </a:p>
        </p:txBody>
      </p:sp>
    </p:spTree>
    <p:extLst>
      <p:ext uri="{BB962C8B-B14F-4D97-AF65-F5344CB8AC3E}">
        <p14:creationId xmlns:p14="http://schemas.microsoft.com/office/powerpoint/2010/main" val="1977232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DA29C3-5CD3-461F-949F-937223D4942C}" type="slidenum">
              <a:rPr kumimoji="1" lang="ja-JP" altLang="en-US" smtClean="0"/>
              <a:t>3</a:t>
            </a:fld>
            <a:endParaRPr kumimoji="1" lang="ja-JP" altLang="en-US"/>
          </a:p>
        </p:txBody>
      </p:sp>
    </p:spTree>
    <p:extLst>
      <p:ext uri="{BB962C8B-B14F-4D97-AF65-F5344CB8AC3E}">
        <p14:creationId xmlns:p14="http://schemas.microsoft.com/office/powerpoint/2010/main" val="2370146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a:xfrm>
            <a:off x="693842" y="4744970"/>
            <a:ext cx="5301760" cy="4832702"/>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14</a:t>
            </a:fld>
            <a:endParaRPr kumimoji="1" lang="ja-JP" altLang="en-US" dirty="0"/>
          </a:p>
        </p:txBody>
      </p:sp>
    </p:spTree>
    <p:extLst>
      <p:ext uri="{BB962C8B-B14F-4D97-AF65-F5344CB8AC3E}">
        <p14:creationId xmlns:p14="http://schemas.microsoft.com/office/powerpoint/2010/main" val="1412539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a:xfrm>
            <a:off x="693842" y="4744970"/>
            <a:ext cx="5301760" cy="4832702"/>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15</a:t>
            </a:fld>
            <a:endParaRPr kumimoji="1" lang="ja-JP" altLang="en-US" dirty="0"/>
          </a:p>
        </p:txBody>
      </p:sp>
    </p:spTree>
    <p:extLst>
      <p:ext uri="{BB962C8B-B14F-4D97-AF65-F5344CB8AC3E}">
        <p14:creationId xmlns:p14="http://schemas.microsoft.com/office/powerpoint/2010/main" val="1139156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a:xfrm>
            <a:off x="693842" y="4744970"/>
            <a:ext cx="5301760" cy="4832702"/>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16</a:t>
            </a:fld>
            <a:endParaRPr kumimoji="1" lang="ja-JP" altLang="en-US" dirty="0"/>
          </a:p>
        </p:txBody>
      </p:sp>
    </p:spTree>
    <p:extLst>
      <p:ext uri="{BB962C8B-B14F-4D97-AF65-F5344CB8AC3E}">
        <p14:creationId xmlns:p14="http://schemas.microsoft.com/office/powerpoint/2010/main" val="3800923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a:xfrm>
            <a:off x="693842" y="4744970"/>
            <a:ext cx="5301760" cy="4832702"/>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17</a:t>
            </a:fld>
            <a:endParaRPr kumimoji="1" lang="ja-JP" altLang="en-US" dirty="0"/>
          </a:p>
        </p:txBody>
      </p:sp>
    </p:spTree>
    <p:extLst>
      <p:ext uri="{BB962C8B-B14F-4D97-AF65-F5344CB8AC3E}">
        <p14:creationId xmlns:p14="http://schemas.microsoft.com/office/powerpoint/2010/main" val="2371543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DA29C3-5CD3-461F-949F-937223D4942C}" type="slidenum">
              <a:rPr kumimoji="1" lang="ja-JP" altLang="en-US" smtClean="0"/>
              <a:t>19</a:t>
            </a:fld>
            <a:endParaRPr kumimoji="1" lang="ja-JP" altLang="en-US"/>
          </a:p>
        </p:txBody>
      </p:sp>
    </p:spTree>
    <p:extLst>
      <p:ext uri="{BB962C8B-B14F-4D97-AF65-F5344CB8AC3E}">
        <p14:creationId xmlns:p14="http://schemas.microsoft.com/office/powerpoint/2010/main" val="2146771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DA29C3-5CD3-461F-949F-937223D4942C}" type="slidenum">
              <a:rPr kumimoji="1" lang="ja-JP" altLang="en-US" smtClean="0"/>
              <a:t>20</a:t>
            </a:fld>
            <a:endParaRPr kumimoji="1" lang="ja-JP" altLang="en-US"/>
          </a:p>
        </p:txBody>
      </p:sp>
    </p:spTree>
    <p:extLst>
      <p:ext uri="{BB962C8B-B14F-4D97-AF65-F5344CB8AC3E}">
        <p14:creationId xmlns:p14="http://schemas.microsoft.com/office/powerpoint/2010/main" val="312297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6</a:t>
            </a:fld>
            <a:endParaRPr kumimoji="1" lang="ja-JP" altLang="en-US"/>
          </a:p>
        </p:txBody>
      </p:sp>
    </p:spTree>
    <p:extLst>
      <p:ext uri="{BB962C8B-B14F-4D97-AF65-F5344CB8AC3E}">
        <p14:creationId xmlns:p14="http://schemas.microsoft.com/office/powerpoint/2010/main" val="174337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7</a:t>
            </a:fld>
            <a:endParaRPr kumimoji="1" lang="ja-JP" altLang="en-US"/>
          </a:p>
        </p:txBody>
      </p:sp>
    </p:spTree>
    <p:extLst>
      <p:ext uri="{BB962C8B-B14F-4D97-AF65-F5344CB8AC3E}">
        <p14:creationId xmlns:p14="http://schemas.microsoft.com/office/powerpoint/2010/main" val="2449071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8</a:t>
            </a:fld>
            <a:endParaRPr kumimoji="1" lang="ja-JP" altLang="en-US"/>
          </a:p>
        </p:txBody>
      </p:sp>
    </p:spTree>
    <p:extLst>
      <p:ext uri="{BB962C8B-B14F-4D97-AF65-F5344CB8AC3E}">
        <p14:creationId xmlns:p14="http://schemas.microsoft.com/office/powerpoint/2010/main" val="290982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9</a:t>
            </a:fld>
            <a:endParaRPr kumimoji="1" lang="ja-JP" altLang="en-US"/>
          </a:p>
        </p:txBody>
      </p:sp>
    </p:spTree>
    <p:extLst>
      <p:ext uri="{BB962C8B-B14F-4D97-AF65-F5344CB8AC3E}">
        <p14:creationId xmlns:p14="http://schemas.microsoft.com/office/powerpoint/2010/main" val="1554146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10</a:t>
            </a:fld>
            <a:endParaRPr kumimoji="1" lang="ja-JP" altLang="en-US"/>
          </a:p>
        </p:txBody>
      </p:sp>
    </p:spTree>
    <p:extLst>
      <p:ext uri="{BB962C8B-B14F-4D97-AF65-F5344CB8AC3E}">
        <p14:creationId xmlns:p14="http://schemas.microsoft.com/office/powerpoint/2010/main" val="135179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11</a:t>
            </a:fld>
            <a:endParaRPr kumimoji="1" lang="ja-JP" altLang="en-US"/>
          </a:p>
        </p:txBody>
      </p:sp>
    </p:spTree>
    <p:extLst>
      <p:ext uri="{BB962C8B-B14F-4D97-AF65-F5344CB8AC3E}">
        <p14:creationId xmlns:p14="http://schemas.microsoft.com/office/powerpoint/2010/main" val="1875489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200901" cy="4049712"/>
          </a:xfrm>
        </p:spPr>
      </p:sp>
      <p:sp>
        <p:nvSpPr>
          <p:cNvPr id="3" name="ノート プレースホルダー 2"/>
          <p:cNvSpPr>
            <a:spLocks noGrp="1"/>
          </p:cNvSpPr>
          <p:nvPr>
            <p:ph type="body" idx="1"/>
          </p:nvPr>
        </p:nvSpPr>
        <p:spPr/>
        <p:txBody>
          <a:bodyPr/>
          <a:lstStyle/>
          <a:p>
            <a:pPr defTabSz="914162">
              <a:buClr>
                <a:srgbClr val="00CC99"/>
              </a:buClr>
              <a:defRPr/>
            </a:pPr>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12</a:t>
            </a:fld>
            <a:endParaRPr kumimoji="1" lang="ja-JP" altLang="en-US"/>
          </a:p>
        </p:txBody>
      </p:sp>
    </p:spTree>
    <p:extLst>
      <p:ext uri="{BB962C8B-B14F-4D97-AF65-F5344CB8AC3E}">
        <p14:creationId xmlns:p14="http://schemas.microsoft.com/office/powerpoint/2010/main" val="3722802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a:xfrm>
            <a:off x="693842" y="4744970"/>
            <a:ext cx="5301760" cy="4832702"/>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13</a:t>
            </a:fld>
            <a:endParaRPr kumimoji="1" lang="ja-JP" altLang="en-US" dirty="0"/>
          </a:p>
        </p:txBody>
      </p:sp>
    </p:spTree>
    <p:extLst>
      <p:ext uri="{BB962C8B-B14F-4D97-AF65-F5344CB8AC3E}">
        <p14:creationId xmlns:p14="http://schemas.microsoft.com/office/powerpoint/2010/main" val="3399227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F091E-7791-4E9F-AE7E-4A1DEF959B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3448679-0255-4DCE-8F02-6BA244992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4F6249-F4FE-461B-A8F8-FB4B82E09DDC}"/>
              </a:ext>
            </a:extLst>
          </p:cNvPr>
          <p:cNvSpPr>
            <a:spLocks noGrp="1"/>
          </p:cNvSpPr>
          <p:nvPr>
            <p:ph type="dt" sz="half" idx="10"/>
          </p:nvPr>
        </p:nvSpPr>
        <p:spPr/>
        <p:txBody>
          <a:bodyPr/>
          <a:lstStyle/>
          <a:p>
            <a:fld id="{5B81F27B-C420-44BE-8957-C23AC69E4AE9}"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328065B0-CA3F-4B43-8346-2A2C22A5B5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173452-C354-43EB-ACDD-8E8653E9F6AB}"/>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168353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0F4054-1764-4D95-B2A0-4638CF1448E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4DBBDB-0EB6-4BA8-97FF-D7D95335E94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62508C-9B32-4E85-BF94-D7FBC79D4ED0}"/>
              </a:ext>
            </a:extLst>
          </p:cNvPr>
          <p:cNvSpPr>
            <a:spLocks noGrp="1"/>
          </p:cNvSpPr>
          <p:nvPr>
            <p:ph type="dt" sz="half" idx="10"/>
          </p:nvPr>
        </p:nvSpPr>
        <p:spPr/>
        <p:txBody>
          <a:bodyPr/>
          <a:lstStyle/>
          <a:p>
            <a:fld id="{42D020D0-8EB5-48E8-A869-56FEA93D23A1}"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7B7779B9-F191-45E1-975B-ED296BCEE4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E03031-FBB6-4DA0-A6B5-418377D1F2E1}"/>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109485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C7D9F6F-6A71-4743-980C-2A070C744BE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E0066B-7855-4F6A-B97B-E5B30C44959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7A5928-3EA9-48D5-8B23-E6169ED14A40}"/>
              </a:ext>
            </a:extLst>
          </p:cNvPr>
          <p:cNvSpPr>
            <a:spLocks noGrp="1"/>
          </p:cNvSpPr>
          <p:nvPr>
            <p:ph type="dt" sz="half" idx="10"/>
          </p:nvPr>
        </p:nvSpPr>
        <p:spPr/>
        <p:txBody>
          <a:bodyPr/>
          <a:lstStyle/>
          <a:p>
            <a:fld id="{FB1DA6D4-D870-457F-A57B-97E96945E633}"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DAD5DF6C-4564-4B14-9D02-A51E322F6E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02F8A0-A334-4A10-BAC7-5FA849DF6D1E}"/>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332944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0C6778-9D96-41D3-BD59-3AF1C7D4B13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06C63A-7133-4B3D-BD7B-1F1DB7BB787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6D2FBC-0BBC-4FB8-9A54-C36BDFA169A2}"/>
              </a:ext>
            </a:extLst>
          </p:cNvPr>
          <p:cNvSpPr>
            <a:spLocks noGrp="1"/>
          </p:cNvSpPr>
          <p:nvPr>
            <p:ph type="dt" sz="half" idx="10"/>
          </p:nvPr>
        </p:nvSpPr>
        <p:spPr/>
        <p:txBody>
          <a:bodyPr/>
          <a:lstStyle/>
          <a:p>
            <a:fld id="{13EBEACB-55C3-4743-9067-9A598857D259}"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3AE94BF5-7223-4971-AA36-E625A0004C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788EA2-E90A-4E58-8105-78AFD44F6D65}"/>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325689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E9CF1C-4811-4DAE-8C90-16049E644B3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0DC6EC-48BF-4A78-8705-1A354D18E7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59E4C0B-F860-4ACA-B951-8DC0F879BCA8}"/>
              </a:ext>
            </a:extLst>
          </p:cNvPr>
          <p:cNvSpPr>
            <a:spLocks noGrp="1"/>
          </p:cNvSpPr>
          <p:nvPr>
            <p:ph type="dt" sz="half" idx="10"/>
          </p:nvPr>
        </p:nvSpPr>
        <p:spPr/>
        <p:txBody>
          <a:bodyPr/>
          <a:lstStyle/>
          <a:p>
            <a:fld id="{F98F0214-FE55-40A8-8C03-3F3A15CB6BB4}"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CF3155F1-FA94-49DA-B894-D8E7DAA716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10F329-74F6-4FB8-9177-150A8D4EB843}"/>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407182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25E898-48C0-46DF-9586-5D482259678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245E64-97E6-4B1D-A7A2-537716DC5CA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9E27100-0132-4F05-997F-93AC9EFF407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77662F1-60DC-4CCF-A0F2-79B646228638}"/>
              </a:ext>
            </a:extLst>
          </p:cNvPr>
          <p:cNvSpPr>
            <a:spLocks noGrp="1"/>
          </p:cNvSpPr>
          <p:nvPr>
            <p:ph type="dt" sz="half" idx="10"/>
          </p:nvPr>
        </p:nvSpPr>
        <p:spPr/>
        <p:txBody>
          <a:bodyPr/>
          <a:lstStyle/>
          <a:p>
            <a:fld id="{0C69E5D2-0094-492A-B574-1E4BD76B8BEC}"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DEF942BB-23C0-443E-92B7-D925C46474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42D4C1A-7D55-429B-9BE0-868EA4CEC5E5}"/>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29305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773901-350A-41DF-A00C-31C3008E1D2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328DC5-8C29-4964-B3E1-EE5F446A1D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F7AB8CD-34DD-4B2A-9F16-6D4AF2B2704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2C70B68-333E-4C08-ADBC-4EDE33FD25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62CC4DC-AEFC-4CB9-8CDB-3BF571F57C2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F7EADE-7E49-4F10-9F05-AC4268AC7FD8}"/>
              </a:ext>
            </a:extLst>
          </p:cNvPr>
          <p:cNvSpPr>
            <a:spLocks noGrp="1"/>
          </p:cNvSpPr>
          <p:nvPr>
            <p:ph type="dt" sz="half" idx="10"/>
          </p:nvPr>
        </p:nvSpPr>
        <p:spPr/>
        <p:txBody>
          <a:bodyPr/>
          <a:lstStyle/>
          <a:p>
            <a:fld id="{1ADADC70-4568-408A-B3AF-76AF740324F8}" type="datetime1">
              <a:rPr kumimoji="1" lang="ja-JP" altLang="en-US" smtClean="0"/>
              <a:t>2024/5/24</a:t>
            </a:fld>
            <a:endParaRPr kumimoji="1" lang="ja-JP" altLang="en-US"/>
          </a:p>
        </p:txBody>
      </p:sp>
      <p:sp>
        <p:nvSpPr>
          <p:cNvPr id="8" name="フッター プレースホルダー 7">
            <a:extLst>
              <a:ext uri="{FF2B5EF4-FFF2-40B4-BE49-F238E27FC236}">
                <a16:creationId xmlns:a16="http://schemas.microsoft.com/office/drawing/2014/main" id="{3739FE08-DDF3-4FB4-BD6E-DDA9CA11465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F1D04F3-9E49-4311-B993-EECCEA62E6DB}"/>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298850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5935C1-1246-4243-B9A5-E36B3222C6E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4FD81F0-40F3-427A-A12F-DBE9508D6733}"/>
              </a:ext>
            </a:extLst>
          </p:cNvPr>
          <p:cNvSpPr>
            <a:spLocks noGrp="1"/>
          </p:cNvSpPr>
          <p:nvPr>
            <p:ph type="dt" sz="half" idx="10"/>
          </p:nvPr>
        </p:nvSpPr>
        <p:spPr/>
        <p:txBody>
          <a:bodyPr/>
          <a:lstStyle/>
          <a:p>
            <a:fld id="{84482CDE-A24B-484A-8BA5-10EACF5011B9}" type="datetime1">
              <a:rPr kumimoji="1" lang="ja-JP" altLang="en-US" smtClean="0"/>
              <a:t>2024/5/24</a:t>
            </a:fld>
            <a:endParaRPr kumimoji="1" lang="ja-JP" altLang="en-US"/>
          </a:p>
        </p:txBody>
      </p:sp>
      <p:sp>
        <p:nvSpPr>
          <p:cNvPr id="4" name="フッター プレースホルダー 3">
            <a:extLst>
              <a:ext uri="{FF2B5EF4-FFF2-40B4-BE49-F238E27FC236}">
                <a16:creationId xmlns:a16="http://schemas.microsoft.com/office/drawing/2014/main" id="{C8F5C5DC-DCCE-421E-8E26-4B41EA44024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A707DC8-A3F6-4028-BF0A-28133150BBDC}"/>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3103912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98E0DD-6E15-4C58-9A97-9715F6A95C39}"/>
              </a:ext>
            </a:extLst>
          </p:cNvPr>
          <p:cNvSpPr>
            <a:spLocks noGrp="1"/>
          </p:cNvSpPr>
          <p:nvPr>
            <p:ph type="dt" sz="half" idx="10"/>
          </p:nvPr>
        </p:nvSpPr>
        <p:spPr/>
        <p:txBody>
          <a:bodyPr/>
          <a:lstStyle/>
          <a:p>
            <a:fld id="{59B5B43A-DB7C-4877-B994-26662EFDF1EA}" type="datetime1">
              <a:rPr kumimoji="1" lang="ja-JP" altLang="en-US" smtClean="0"/>
              <a:t>2024/5/24</a:t>
            </a:fld>
            <a:endParaRPr kumimoji="1" lang="ja-JP" altLang="en-US"/>
          </a:p>
        </p:txBody>
      </p:sp>
      <p:sp>
        <p:nvSpPr>
          <p:cNvPr id="3" name="フッター プレースホルダー 2">
            <a:extLst>
              <a:ext uri="{FF2B5EF4-FFF2-40B4-BE49-F238E27FC236}">
                <a16:creationId xmlns:a16="http://schemas.microsoft.com/office/drawing/2014/main" id="{92F9D031-C49D-4464-94F2-C9A88F11329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E1A9D44-9D0A-4962-A44F-CDC0DB458C43}"/>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386894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B5ED8-EA53-4C28-B142-668C76B6762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E05BA9-236C-4242-8360-59FFC8ED7A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0D19666-BD84-4B3C-9A6D-DC5D88599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1A43B51-422E-44E7-9898-3219FCE9ECF5}"/>
              </a:ext>
            </a:extLst>
          </p:cNvPr>
          <p:cNvSpPr>
            <a:spLocks noGrp="1"/>
          </p:cNvSpPr>
          <p:nvPr>
            <p:ph type="dt" sz="half" idx="10"/>
          </p:nvPr>
        </p:nvSpPr>
        <p:spPr/>
        <p:txBody>
          <a:bodyPr/>
          <a:lstStyle/>
          <a:p>
            <a:fld id="{C0226D51-CCAF-4372-B306-579A691C06AF}"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64BF06C7-1318-4EED-99E1-3FEE5EE6894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177D43-EEC9-416F-B6DB-8942D59AFF6C}"/>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349594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D1B523-909D-4960-8D6C-152B3FB060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0E41965-3B4D-4C8F-844C-04F751BF14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D2AEC1-0884-4C2B-8305-BC39ED932E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53324DA-0366-4614-9733-5C87E692D48A}"/>
              </a:ext>
            </a:extLst>
          </p:cNvPr>
          <p:cNvSpPr>
            <a:spLocks noGrp="1"/>
          </p:cNvSpPr>
          <p:nvPr>
            <p:ph type="dt" sz="half" idx="10"/>
          </p:nvPr>
        </p:nvSpPr>
        <p:spPr/>
        <p:txBody>
          <a:bodyPr/>
          <a:lstStyle/>
          <a:p>
            <a:fld id="{C8D980F7-018D-40CC-BEE2-EF97AFD3C502}" type="datetime1">
              <a:rPr kumimoji="1" lang="ja-JP" altLang="en-US" smtClean="0"/>
              <a:t>2024/5/24</a:t>
            </a:fld>
            <a:endParaRPr kumimoji="1" lang="ja-JP" altLang="en-US"/>
          </a:p>
        </p:txBody>
      </p:sp>
      <p:sp>
        <p:nvSpPr>
          <p:cNvPr id="6" name="フッター プレースホルダー 5">
            <a:extLst>
              <a:ext uri="{FF2B5EF4-FFF2-40B4-BE49-F238E27FC236}">
                <a16:creationId xmlns:a16="http://schemas.microsoft.com/office/drawing/2014/main" id="{79E57D5A-965A-4B08-AEC8-3D057E33205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BD276DA-D409-47EC-96DC-35D8F55DF1BA}"/>
              </a:ext>
            </a:extLst>
          </p:cNvPr>
          <p:cNvSpPr>
            <a:spLocks noGrp="1"/>
          </p:cNvSpPr>
          <p:nvPr>
            <p:ph type="sldNum" sz="quarter" idx="12"/>
          </p:nvPr>
        </p:nvSpPr>
        <p:spPr/>
        <p:txBody>
          <a:body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413457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077449-6673-4FD2-B984-0C0EC7E39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9238B2-2ABD-4988-976E-94E95F5CB1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B0DF9B-366A-4524-9DD5-F1FDD69EC5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A029A3-0ADA-47B6-811D-AD07C724D808}" type="datetime1">
              <a:rPr kumimoji="1" lang="ja-JP" altLang="en-US" smtClean="0"/>
              <a:t>2024/5/24</a:t>
            </a:fld>
            <a:endParaRPr kumimoji="1" lang="ja-JP" altLang="en-US"/>
          </a:p>
        </p:txBody>
      </p:sp>
      <p:sp>
        <p:nvSpPr>
          <p:cNvPr id="5" name="フッター プレースホルダー 4">
            <a:extLst>
              <a:ext uri="{FF2B5EF4-FFF2-40B4-BE49-F238E27FC236}">
                <a16:creationId xmlns:a16="http://schemas.microsoft.com/office/drawing/2014/main" id="{69DBF849-3983-4EFE-B6D6-9054114853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7CFDCC6-5ECA-490B-8A2B-30D06149FD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B3DAC-87CA-417A-B2C6-07F983015B0E}" type="slidenum">
              <a:rPr kumimoji="1" lang="ja-JP" altLang="en-US" smtClean="0"/>
              <a:t>‹#›</a:t>
            </a:fld>
            <a:endParaRPr kumimoji="1" lang="ja-JP" altLang="en-US"/>
          </a:p>
        </p:txBody>
      </p:sp>
    </p:spTree>
    <p:extLst>
      <p:ext uri="{BB962C8B-B14F-4D97-AF65-F5344CB8AC3E}">
        <p14:creationId xmlns:p14="http://schemas.microsoft.com/office/powerpoint/2010/main" val="543976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屋外, 水, ボート, ワイヤー が含まれている画像&#10;&#10;自動的に生成された説明">
            <a:extLst>
              <a:ext uri="{FF2B5EF4-FFF2-40B4-BE49-F238E27FC236}">
                <a16:creationId xmlns:a16="http://schemas.microsoft.com/office/drawing/2014/main" id="{A0C34A9C-B570-4003-8AB0-A56B5E7A8256}"/>
              </a:ext>
            </a:extLst>
          </p:cNvPr>
          <p:cNvPicPr>
            <a:picLocks noChangeAspect="1"/>
          </p:cNvPicPr>
          <p:nvPr/>
        </p:nvPicPr>
        <p:blipFill rotWithShape="1">
          <a:blip r:embed="rId2">
            <a:duotone>
              <a:schemeClr val="bg2">
                <a:shade val="45000"/>
                <a:satMod val="135000"/>
              </a:schemeClr>
              <a:prstClr val="white"/>
            </a:duotone>
          </a:blip>
          <a:srcRect t="123" b="4574"/>
          <a:stretch/>
        </p:blipFill>
        <p:spPr>
          <a:xfrm>
            <a:off x="0" y="0"/>
            <a:ext cx="12192000" cy="6858000"/>
          </a:xfrm>
          <a:prstGeom prst="rect">
            <a:avLst/>
          </a:prstGeom>
        </p:spPr>
      </p:pic>
      <p:sp>
        <p:nvSpPr>
          <p:cNvPr id="2" name="タイトル 1">
            <a:extLst>
              <a:ext uri="{FF2B5EF4-FFF2-40B4-BE49-F238E27FC236}">
                <a16:creationId xmlns:a16="http://schemas.microsoft.com/office/drawing/2014/main" id="{91AB01FD-1A24-44B7-9BD2-022C0B46E4B0}"/>
              </a:ext>
            </a:extLst>
          </p:cNvPr>
          <p:cNvSpPr>
            <a:spLocks noGrp="1"/>
          </p:cNvSpPr>
          <p:nvPr>
            <p:ph type="ctrTitle"/>
          </p:nvPr>
        </p:nvSpPr>
        <p:spPr>
          <a:xfrm>
            <a:off x="432179" y="2170590"/>
            <a:ext cx="11327641" cy="1221740"/>
          </a:xfrm>
        </p:spPr>
        <p:txBody>
          <a:bodyPr>
            <a:normAutofit/>
          </a:bodyPr>
          <a:lstStyle/>
          <a:p>
            <a:r>
              <a:rPr kumimoji="1" lang="ja-JP" altLang="en-US" sz="4400" b="1" u="sng" dirty="0"/>
              <a:t>土地改良区における財務分析の活用の手引き</a:t>
            </a:r>
            <a:br>
              <a:rPr kumimoji="1" lang="en-US" altLang="ja-JP" sz="4800" dirty="0"/>
            </a:br>
            <a:r>
              <a:rPr kumimoji="1" lang="ja-JP" altLang="en-US" sz="3200" b="1" dirty="0"/>
              <a:t>（第２版）</a:t>
            </a:r>
          </a:p>
        </p:txBody>
      </p:sp>
      <p:sp>
        <p:nvSpPr>
          <p:cNvPr id="3" name="字幕 2">
            <a:extLst>
              <a:ext uri="{FF2B5EF4-FFF2-40B4-BE49-F238E27FC236}">
                <a16:creationId xmlns:a16="http://schemas.microsoft.com/office/drawing/2014/main" id="{D3332724-2209-4291-9C6A-1FE7FB6A11ED}"/>
              </a:ext>
            </a:extLst>
          </p:cNvPr>
          <p:cNvSpPr>
            <a:spLocks noGrp="1"/>
          </p:cNvSpPr>
          <p:nvPr>
            <p:ph type="subTitle" idx="1"/>
          </p:nvPr>
        </p:nvSpPr>
        <p:spPr>
          <a:xfrm>
            <a:off x="1524000" y="5534629"/>
            <a:ext cx="9144000" cy="424051"/>
          </a:xfrm>
        </p:spPr>
        <p:txBody>
          <a:bodyPr>
            <a:normAutofit/>
          </a:bodyPr>
          <a:lstStyle/>
          <a:p>
            <a:r>
              <a:rPr kumimoji="1" lang="ja-JP" altLang="en-US" b="1" dirty="0">
                <a:latin typeface="+mj-lt"/>
              </a:rPr>
              <a:t>令和６年３月</a:t>
            </a:r>
          </a:p>
        </p:txBody>
      </p:sp>
      <p:sp>
        <p:nvSpPr>
          <p:cNvPr id="6" name="テキスト ボックス 5">
            <a:extLst>
              <a:ext uri="{FF2B5EF4-FFF2-40B4-BE49-F238E27FC236}">
                <a16:creationId xmlns:a16="http://schemas.microsoft.com/office/drawing/2014/main" id="{716B3F23-9FD9-F5ED-E2E3-AFD27721A4D4}"/>
              </a:ext>
            </a:extLst>
          </p:cNvPr>
          <p:cNvSpPr txBox="1"/>
          <p:nvPr/>
        </p:nvSpPr>
        <p:spPr>
          <a:xfrm>
            <a:off x="9280169" y="417641"/>
            <a:ext cx="2020388" cy="338554"/>
          </a:xfrm>
          <a:prstGeom prst="rect">
            <a:avLst/>
          </a:prstGeom>
          <a:noFill/>
          <a:ln w="19050">
            <a:solidFill>
              <a:schemeClr val="tx1"/>
            </a:solidFill>
          </a:ln>
        </p:spPr>
        <p:txBody>
          <a:bodyPr wrap="square" rtlCol="0">
            <a:spAutoFit/>
          </a:bodyPr>
          <a:lstStyle/>
          <a:p>
            <a:r>
              <a:rPr kumimoji="1" lang="ja-JP" altLang="en-US" sz="1600" b="1" dirty="0"/>
              <a:t>農林水産省配布資料</a:t>
            </a:r>
          </a:p>
        </p:txBody>
      </p:sp>
    </p:spTree>
    <p:extLst>
      <p:ext uri="{BB962C8B-B14F-4D97-AF65-F5344CB8AC3E}">
        <p14:creationId xmlns:p14="http://schemas.microsoft.com/office/powerpoint/2010/main" val="412209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D27FD80B-0808-FC71-DEB4-851CE201749E}"/>
              </a:ext>
            </a:extLst>
          </p:cNvPr>
          <p:cNvSpPr txBox="1"/>
          <p:nvPr/>
        </p:nvSpPr>
        <p:spPr>
          <a:xfrm>
            <a:off x="530087" y="346196"/>
            <a:ext cx="11012556"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「コスト分析」の具体的な指標について</a:t>
            </a:r>
          </a:p>
        </p:txBody>
      </p:sp>
      <p:graphicFrame>
        <p:nvGraphicFramePr>
          <p:cNvPr id="4" name="表 3">
            <a:extLst>
              <a:ext uri="{FF2B5EF4-FFF2-40B4-BE49-F238E27FC236}">
                <a16:creationId xmlns:a16="http://schemas.microsoft.com/office/drawing/2014/main" id="{7FC90FBE-0956-4C4C-A9CB-760B3C95E27F}"/>
              </a:ext>
            </a:extLst>
          </p:cNvPr>
          <p:cNvGraphicFramePr>
            <a:graphicFrameLocks noGrp="1"/>
          </p:cNvGraphicFramePr>
          <p:nvPr>
            <p:extLst>
              <p:ext uri="{D42A27DB-BD31-4B8C-83A1-F6EECF244321}">
                <p14:modId xmlns:p14="http://schemas.microsoft.com/office/powerpoint/2010/main" val="3546704959"/>
              </p:ext>
            </p:extLst>
          </p:nvPr>
        </p:nvGraphicFramePr>
        <p:xfrm>
          <a:off x="218660" y="1075969"/>
          <a:ext cx="11754679" cy="4302760"/>
        </p:xfrm>
        <a:graphic>
          <a:graphicData uri="http://schemas.openxmlformats.org/drawingml/2006/table">
            <a:tbl>
              <a:tblPr firstRow="1" bandRow="1">
                <a:tableStyleId>{93296810-A885-4BE3-A3E7-6D5BEEA58F35}</a:tableStyleId>
              </a:tblPr>
              <a:tblGrid>
                <a:gridCol w="1013793">
                  <a:extLst>
                    <a:ext uri="{9D8B030D-6E8A-4147-A177-3AD203B41FA5}">
                      <a16:colId xmlns:a16="http://schemas.microsoft.com/office/drawing/2014/main" val="3192677164"/>
                    </a:ext>
                  </a:extLst>
                </a:gridCol>
                <a:gridCol w="2143793">
                  <a:extLst>
                    <a:ext uri="{9D8B030D-6E8A-4147-A177-3AD203B41FA5}">
                      <a16:colId xmlns:a16="http://schemas.microsoft.com/office/drawing/2014/main" val="1923578855"/>
                    </a:ext>
                  </a:extLst>
                </a:gridCol>
                <a:gridCol w="1237957">
                  <a:extLst>
                    <a:ext uri="{9D8B030D-6E8A-4147-A177-3AD203B41FA5}">
                      <a16:colId xmlns:a16="http://schemas.microsoft.com/office/drawing/2014/main" val="2089436461"/>
                    </a:ext>
                  </a:extLst>
                </a:gridCol>
                <a:gridCol w="3080825">
                  <a:extLst>
                    <a:ext uri="{9D8B030D-6E8A-4147-A177-3AD203B41FA5}">
                      <a16:colId xmlns:a16="http://schemas.microsoft.com/office/drawing/2014/main" val="3280819568"/>
                    </a:ext>
                  </a:extLst>
                </a:gridCol>
                <a:gridCol w="4278311">
                  <a:extLst>
                    <a:ext uri="{9D8B030D-6E8A-4147-A177-3AD203B41FA5}">
                      <a16:colId xmlns:a16="http://schemas.microsoft.com/office/drawing/2014/main" val="3347347179"/>
                    </a:ext>
                  </a:extLst>
                </a:gridCol>
              </a:tblGrid>
              <a:tr h="370840">
                <a:tc>
                  <a:txBody>
                    <a:bodyPr/>
                    <a:lstStyle/>
                    <a:p>
                      <a:pPr algn="ctr"/>
                      <a:r>
                        <a:rPr kumimoji="1" lang="ja-JP" altLang="en-US" sz="1600" dirty="0"/>
                        <a:t>整理番号</a:t>
                      </a:r>
                    </a:p>
                  </a:txBody>
                  <a:tcPr/>
                </a:tc>
                <a:tc>
                  <a:txBody>
                    <a:bodyPr/>
                    <a:lstStyle/>
                    <a:p>
                      <a:pPr algn="ctr"/>
                      <a:r>
                        <a:rPr kumimoji="1" lang="ja-JP" altLang="en-US" sz="1600" dirty="0"/>
                        <a:t>コスト分析の指標名</a:t>
                      </a:r>
                    </a:p>
                  </a:txBody>
                  <a:tcPr/>
                </a:tc>
                <a:tc>
                  <a:txBody>
                    <a:bodyPr/>
                    <a:lstStyle/>
                    <a:p>
                      <a:pPr algn="ctr"/>
                      <a:r>
                        <a:rPr kumimoji="1" lang="ja-JP" altLang="en-US" sz="1600" dirty="0"/>
                        <a:t>分析資料</a:t>
                      </a:r>
                    </a:p>
                  </a:txBody>
                  <a:tcPr/>
                </a:tc>
                <a:tc>
                  <a:txBody>
                    <a:bodyPr/>
                    <a:lstStyle/>
                    <a:p>
                      <a:pPr algn="ctr"/>
                      <a:r>
                        <a:rPr kumimoji="1" lang="ja-JP" altLang="en-US" sz="1600" dirty="0"/>
                        <a:t>算　　定　　式</a:t>
                      </a:r>
                    </a:p>
                  </a:txBody>
                  <a:tcPr/>
                </a:tc>
                <a:tc>
                  <a:txBody>
                    <a:bodyPr/>
                    <a:lstStyle/>
                    <a:p>
                      <a:pPr algn="ctr"/>
                      <a:r>
                        <a:rPr kumimoji="1" lang="ja-JP" altLang="en-US" sz="1600" dirty="0"/>
                        <a:t>説　　　　　明</a:t>
                      </a:r>
                    </a:p>
                  </a:txBody>
                  <a:tcPr/>
                </a:tc>
                <a:extLst>
                  <a:ext uri="{0D108BD9-81ED-4DB2-BD59-A6C34878D82A}">
                    <a16:rowId xmlns:a16="http://schemas.microsoft.com/office/drawing/2014/main" val="2376524258"/>
                  </a:ext>
                </a:extLst>
              </a:tr>
              <a:tr h="370840">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ｺｽﾄ－１</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一般管理費比率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l"/>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＝一般管理費</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経常支出</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計</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経常支出に占める一般管理費の規模を判断する指標です。特に、経年変化をみることにより、一般管理費節減（又は増加）の要因分析が可能となります。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ただし、一般管理費の構成科目は地区ごとに相違があるため、他地区との比較は、科目を横並びにして対比する必要があります。</a:t>
                      </a:r>
                    </a:p>
                  </a:txBody>
                  <a:tcPr/>
                </a:tc>
                <a:extLst>
                  <a:ext uri="{0D108BD9-81ED-4DB2-BD59-A6C34878D82A}">
                    <a16:rowId xmlns:a16="http://schemas.microsoft.com/office/drawing/2014/main" val="2638612012"/>
                  </a:ext>
                </a:extLst>
              </a:tr>
              <a:tr h="565308">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ｺｽﾄ－２</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人件費比率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p>
                      <a:pPr algn="l"/>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dirty="0">
                          <a:solidFill>
                            <a:schemeClr val="tx1"/>
                          </a:solidFill>
                          <a:latin typeface="游ゴシック" panose="020B0400000000000000" pitchFamily="50" charset="-128"/>
                        </a:rPr>
                        <a:t>人件費</a:t>
                      </a:r>
                      <a:r>
                        <a:rPr lang="en-US" altLang="ja-JP" sz="1600" dirty="0">
                          <a:solidFill>
                            <a:schemeClr val="tx1"/>
                          </a:solidFill>
                          <a:latin typeface="游ゴシック" panose="020B0400000000000000" pitchFamily="50" charset="-128"/>
                        </a:rPr>
                        <a:t>÷</a:t>
                      </a:r>
                      <a:r>
                        <a:rPr lang="zh-TW" altLang="en-US" sz="1600" dirty="0">
                          <a:solidFill>
                            <a:schemeClr val="tx1"/>
                          </a:solidFill>
                          <a:latin typeface="游ゴシック" panose="020B0400000000000000" pitchFamily="50" charset="-128"/>
                          <a:ea typeface="游ゴシック" panose="020B0400000000000000" pitchFamily="50" charset="-128"/>
                        </a:rPr>
                        <a:t>経常支出</a:t>
                      </a:r>
                      <a:r>
                        <a:rPr lang="ja-JP" altLang="en-US" sz="1600" dirty="0">
                          <a:solidFill>
                            <a:schemeClr val="tx1"/>
                          </a:solidFill>
                          <a:latin typeface="游ゴシック" panose="020B0400000000000000" pitchFamily="50" charset="-128"/>
                          <a:ea typeface="游ゴシック" panose="020B0400000000000000" pitchFamily="50" charset="-128"/>
                        </a:rPr>
                        <a:t>計</a:t>
                      </a:r>
                      <a:r>
                        <a:rPr lang="en-US" altLang="zh-TW" sz="1600" dirty="0">
                          <a:solidFill>
                            <a:schemeClr val="tx1"/>
                          </a:solidFill>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支出に占める人件費（維持管理費及び一般管理費）の規模を判断する指標です。特に、経年変化をみることにより、人件費の節減（又は増加）の要因分析が可能となります。給料、諸手当、賃金を算定の対象とし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912360256"/>
                  </a:ext>
                </a:extLst>
              </a:tr>
              <a:tr h="370840">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ｺｽﾄ－３</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維持管理費比率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維持管理費</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経常支出</a:t>
                      </a:r>
                      <a:r>
                        <a:rPr lang="ja-JP" altLang="en-US" sz="1600" b="0" u="none" strike="noStrike" dirty="0">
                          <a:solidFill>
                            <a:schemeClr val="tx1"/>
                          </a:solidFill>
                          <a:effectLst/>
                          <a:latin typeface="游ゴシック" panose="020B0400000000000000" pitchFamily="50" charset="-128"/>
                          <a:ea typeface="+mn-ea"/>
                        </a:rPr>
                        <a:t>計　</a:t>
                      </a:r>
                      <a:endParaRPr lang="en-US" altLang="ja-JP" sz="1600" b="0" u="none" strike="noStrike" dirty="0">
                        <a:solidFill>
                          <a:schemeClr val="tx1"/>
                        </a:solidFill>
                        <a:effectLst/>
                        <a:latin typeface="游ゴシック" panose="020B0400000000000000" pitchFamily="50" charset="-128"/>
                        <a:ea typeface="+mn-ea"/>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経常支出に占める維持管理費の比率を示す指標です。数値が高いほど維持管理中心の運用度が高いことを示します。</a:t>
                      </a:r>
                      <a:endParaRPr kumimoji="1" lang="ja-JP" altLang="en-US" sz="1600" strike="noStrike"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366428609"/>
                  </a:ext>
                </a:extLst>
              </a:tr>
            </a:tbl>
          </a:graphicData>
        </a:graphic>
      </p:graphicFrame>
      <p:sp>
        <p:nvSpPr>
          <p:cNvPr id="5" name="テキスト ボックス 4">
            <a:extLst>
              <a:ext uri="{FF2B5EF4-FFF2-40B4-BE49-F238E27FC236}">
                <a16:creationId xmlns:a16="http://schemas.microsoft.com/office/drawing/2014/main" id="{1714C72F-68CB-41B1-8814-14B3A8B631FD}"/>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2386517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B6518C3-13EF-4F2E-ABB9-866C5518C4DC}"/>
              </a:ext>
            </a:extLst>
          </p:cNvPr>
          <p:cNvSpPr>
            <a:spLocks noGrp="1"/>
          </p:cNvSpPr>
          <p:nvPr>
            <p:ph idx="1"/>
          </p:nvPr>
        </p:nvSpPr>
        <p:spPr>
          <a:xfrm>
            <a:off x="1750477" y="1019320"/>
            <a:ext cx="8856480" cy="5691780"/>
          </a:xfrm>
        </p:spPr>
        <p:txBody>
          <a:bodyPr/>
          <a:lstStyle/>
          <a:p>
            <a:pPr lvl="2"/>
            <a:r>
              <a:rPr kumimoji="1" lang="ja-JP" altLang="en-US" dirty="0"/>
              <a:t>貸借対照表</a:t>
            </a:r>
            <a:r>
              <a:rPr kumimoji="1" lang="en-US" altLang="ja-JP" dirty="0"/>
              <a:t>…</a:t>
            </a:r>
            <a:r>
              <a:rPr kumimoji="1" lang="ja-JP" altLang="en-US" dirty="0"/>
              <a:t>土地改良区の</a:t>
            </a:r>
            <a:r>
              <a:rPr kumimoji="1" lang="ja-JP" altLang="en-US" b="1" dirty="0"/>
              <a:t>財政状態</a:t>
            </a:r>
            <a:r>
              <a:rPr kumimoji="1" lang="ja-JP" altLang="en-US" dirty="0"/>
              <a:t>を表す</a:t>
            </a:r>
            <a:endParaRPr kumimoji="1" lang="en-US" altLang="ja-JP" dirty="0"/>
          </a:p>
          <a:p>
            <a:pPr lvl="2"/>
            <a:r>
              <a:rPr lang="ja-JP" altLang="en-US" dirty="0"/>
              <a:t>正味財産増減計算書</a:t>
            </a:r>
            <a:r>
              <a:rPr lang="en-US" altLang="ja-JP" dirty="0"/>
              <a:t>…</a:t>
            </a:r>
            <a:r>
              <a:rPr lang="ja-JP" altLang="en-US" dirty="0"/>
              <a:t>土地改良区の</a:t>
            </a:r>
            <a:r>
              <a:rPr lang="ja-JP" altLang="en-US" b="1" dirty="0"/>
              <a:t>正味財産（資産－負債＝純資産）の増減</a:t>
            </a:r>
            <a:r>
              <a:rPr lang="ja-JP" altLang="en-US" dirty="0"/>
              <a:t>を表す</a:t>
            </a:r>
            <a:endParaRPr lang="en-US" altLang="ja-JP" dirty="0"/>
          </a:p>
          <a:p>
            <a:pPr lvl="2"/>
            <a:r>
              <a:rPr kumimoji="1" lang="ja-JP" altLang="en-US" dirty="0"/>
              <a:t>収支決算書</a:t>
            </a:r>
            <a:r>
              <a:rPr kumimoji="1" lang="en-US" altLang="ja-JP" dirty="0"/>
              <a:t>…</a:t>
            </a:r>
            <a:r>
              <a:rPr kumimoji="1" lang="ja-JP" altLang="en-US" dirty="0"/>
              <a:t>土地改良区の</a:t>
            </a:r>
            <a:r>
              <a:rPr kumimoji="1" lang="ja-JP" altLang="en-US" b="1" dirty="0"/>
              <a:t>資金の増減</a:t>
            </a:r>
            <a:r>
              <a:rPr kumimoji="1" lang="ja-JP" altLang="en-US" dirty="0"/>
              <a:t>を表す</a:t>
            </a:r>
          </a:p>
        </p:txBody>
      </p:sp>
      <p:sp>
        <p:nvSpPr>
          <p:cNvPr id="5" name="タイトル 2">
            <a:extLst>
              <a:ext uri="{FF2B5EF4-FFF2-40B4-BE49-F238E27FC236}">
                <a16:creationId xmlns:a16="http://schemas.microsoft.com/office/drawing/2014/main" id="{2FACF4B1-AE5E-48DC-87B0-92656C03E574}"/>
              </a:ext>
            </a:extLst>
          </p:cNvPr>
          <p:cNvSpPr>
            <a:spLocks noGrp="1"/>
          </p:cNvSpPr>
          <p:nvPr>
            <p:ph type="title"/>
          </p:nvPr>
        </p:nvSpPr>
        <p:spPr>
          <a:xfrm>
            <a:off x="1750477" y="218063"/>
            <a:ext cx="10840277" cy="735265"/>
          </a:xfrm>
        </p:spPr>
        <p:txBody>
          <a:bodyPr>
            <a:noAutofit/>
          </a:bodyPr>
          <a:lstStyle/>
          <a:p>
            <a:r>
              <a:rPr lang="ja-JP" altLang="en-US" sz="2400" dirty="0">
                <a:latin typeface="+mn-ea"/>
                <a:ea typeface="+mn-ea"/>
              </a:rPr>
              <a:t>財務分析を始める前に、</a:t>
            </a:r>
            <a:br>
              <a:rPr lang="ja-JP" altLang="en-US" sz="2400" dirty="0">
                <a:latin typeface="+mn-ea"/>
                <a:ea typeface="+mn-ea"/>
              </a:rPr>
            </a:br>
            <a:r>
              <a:rPr lang="ja-JP" altLang="en-US" sz="2400" dirty="0">
                <a:latin typeface="+mn-ea"/>
                <a:ea typeface="+mn-ea"/>
              </a:rPr>
              <a:t>土地改良区が作成する財務諸表等の基礎知識を確認しましょう①</a:t>
            </a:r>
            <a:br>
              <a:rPr lang="en-US" altLang="ja-JP" sz="2400" dirty="0">
                <a:latin typeface="+mn-ea"/>
                <a:ea typeface="+mn-ea"/>
              </a:rPr>
            </a:br>
            <a:r>
              <a:rPr lang="ja-JP" altLang="en-US" sz="2400" dirty="0">
                <a:latin typeface="+mn-ea"/>
                <a:ea typeface="+mn-ea"/>
              </a:rPr>
              <a:t>　　　　　　　　（財務諸表等の相互間の関係）</a:t>
            </a:r>
            <a:endParaRPr kumimoji="1" lang="ja-JP" altLang="en-US" sz="2400" dirty="0">
              <a:latin typeface="+mn-ea"/>
              <a:ea typeface="+mn-ea"/>
            </a:endParaRPr>
          </a:p>
        </p:txBody>
      </p:sp>
      <p:sp>
        <p:nvSpPr>
          <p:cNvPr id="7" name="正方形/長方形 6">
            <a:extLst>
              <a:ext uri="{FF2B5EF4-FFF2-40B4-BE49-F238E27FC236}">
                <a16:creationId xmlns:a16="http://schemas.microsoft.com/office/drawing/2014/main" id="{A9ED8855-AA0B-44D6-BC64-7452D0C21165}"/>
              </a:ext>
            </a:extLst>
          </p:cNvPr>
          <p:cNvSpPr/>
          <p:nvPr/>
        </p:nvSpPr>
        <p:spPr>
          <a:xfrm>
            <a:off x="6521731" y="2936717"/>
            <a:ext cx="1944216" cy="129614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支出</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a:extLst>
              <a:ext uri="{FF2B5EF4-FFF2-40B4-BE49-F238E27FC236}">
                <a16:creationId xmlns:a16="http://schemas.microsoft.com/office/drawing/2014/main" id="{CC625B61-C937-4A7E-8198-6180860E7E14}"/>
              </a:ext>
            </a:extLst>
          </p:cNvPr>
          <p:cNvSpPr/>
          <p:nvPr/>
        </p:nvSpPr>
        <p:spPr>
          <a:xfrm>
            <a:off x="1931069" y="2859808"/>
            <a:ext cx="2088232" cy="3851291"/>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資産の部</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69120BD-74DD-473F-9DD8-1F9A1C78B623}"/>
              </a:ext>
            </a:extLst>
          </p:cNvPr>
          <p:cNvSpPr/>
          <p:nvPr/>
        </p:nvSpPr>
        <p:spPr>
          <a:xfrm>
            <a:off x="3976957" y="2862760"/>
            <a:ext cx="2088232" cy="303174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負債の部</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D4B95AD4-147A-4C47-9998-CBE4184292DC}"/>
              </a:ext>
            </a:extLst>
          </p:cNvPr>
          <p:cNvSpPr/>
          <p:nvPr/>
        </p:nvSpPr>
        <p:spPr>
          <a:xfrm>
            <a:off x="3979545" y="5890361"/>
            <a:ext cx="2088232" cy="81954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正味財産の部</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273990F8-6E38-4FAB-9A99-B82C06DEE462}"/>
              </a:ext>
            </a:extLst>
          </p:cNvPr>
          <p:cNvSpPr/>
          <p:nvPr/>
        </p:nvSpPr>
        <p:spPr>
          <a:xfrm>
            <a:off x="2245033" y="3598844"/>
            <a:ext cx="1512168" cy="601139"/>
          </a:xfrm>
          <a:prstGeom prst="rect">
            <a:avLst/>
          </a:prstGeom>
          <a:no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現金及び預金</a:t>
            </a:r>
          </a:p>
        </p:txBody>
      </p:sp>
      <p:sp>
        <p:nvSpPr>
          <p:cNvPr id="12" name="正方形/長方形 11">
            <a:extLst>
              <a:ext uri="{FF2B5EF4-FFF2-40B4-BE49-F238E27FC236}">
                <a16:creationId xmlns:a16="http://schemas.microsoft.com/office/drawing/2014/main" id="{3FEAFDAA-D4F0-474A-9C85-F172A36B9B3E}"/>
              </a:ext>
            </a:extLst>
          </p:cNvPr>
          <p:cNvSpPr/>
          <p:nvPr/>
        </p:nvSpPr>
        <p:spPr>
          <a:xfrm>
            <a:off x="8485979" y="2938797"/>
            <a:ext cx="1944215" cy="129614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収入</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DCF369CD-B965-4661-BBC8-84700B281902}"/>
              </a:ext>
            </a:extLst>
          </p:cNvPr>
          <p:cNvSpPr/>
          <p:nvPr/>
        </p:nvSpPr>
        <p:spPr>
          <a:xfrm>
            <a:off x="8483292" y="3938453"/>
            <a:ext cx="1944214" cy="288034"/>
          </a:xfrm>
          <a:prstGeom prst="rect">
            <a:avLst/>
          </a:prstGeom>
          <a:no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前年度繰越金</a:t>
            </a:r>
          </a:p>
        </p:txBody>
      </p:sp>
      <p:sp>
        <p:nvSpPr>
          <p:cNvPr id="14" name="正方形/長方形 13">
            <a:extLst>
              <a:ext uri="{FF2B5EF4-FFF2-40B4-BE49-F238E27FC236}">
                <a16:creationId xmlns:a16="http://schemas.microsoft.com/office/drawing/2014/main" id="{A8549456-3332-4F16-81AB-012E537557FC}"/>
              </a:ext>
            </a:extLst>
          </p:cNvPr>
          <p:cNvSpPr/>
          <p:nvPr/>
        </p:nvSpPr>
        <p:spPr>
          <a:xfrm>
            <a:off x="8470826" y="4872349"/>
            <a:ext cx="1943496" cy="953079"/>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経常収入</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C0251DC9-2A5D-4418-93AB-A8CF70B07540}"/>
              </a:ext>
            </a:extLst>
          </p:cNvPr>
          <p:cNvSpPr/>
          <p:nvPr/>
        </p:nvSpPr>
        <p:spPr>
          <a:xfrm>
            <a:off x="6531198" y="3624342"/>
            <a:ext cx="1938379" cy="598818"/>
          </a:xfrm>
          <a:prstGeom prst="rect">
            <a:avLst/>
          </a:prstGeom>
          <a:noFill/>
          <a:ln>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次年度繰越金</a:t>
            </a:r>
          </a:p>
        </p:txBody>
      </p:sp>
      <p:sp>
        <p:nvSpPr>
          <p:cNvPr id="16" name="正方形/長方形 15">
            <a:extLst>
              <a:ext uri="{FF2B5EF4-FFF2-40B4-BE49-F238E27FC236}">
                <a16:creationId xmlns:a16="http://schemas.microsoft.com/office/drawing/2014/main" id="{D7DAECF2-244B-42F7-877C-ADD734A558AB}"/>
              </a:ext>
            </a:extLst>
          </p:cNvPr>
          <p:cNvSpPr/>
          <p:nvPr/>
        </p:nvSpPr>
        <p:spPr>
          <a:xfrm>
            <a:off x="8468670" y="5838678"/>
            <a:ext cx="1943496" cy="33830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経常外収入</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ABF7E9BF-58D9-4BDC-BF7E-ABAA1AFB2F9E}"/>
              </a:ext>
            </a:extLst>
          </p:cNvPr>
          <p:cNvSpPr/>
          <p:nvPr/>
        </p:nvSpPr>
        <p:spPr>
          <a:xfrm>
            <a:off x="6525174" y="4872347"/>
            <a:ext cx="1943496" cy="59881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経常支出</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1E7D02B0-675B-425A-A5EC-8F85D3C13AA4}"/>
              </a:ext>
            </a:extLst>
          </p:cNvPr>
          <p:cNvSpPr/>
          <p:nvPr/>
        </p:nvSpPr>
        <p:spPr>
          <a:xfrm>
            <a:off x="6525174" y="5481782"/>
            <a:ext cx="1943496" cy="27667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経常外支出</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9AD73806-F556-402C-B6EB-AA7AC9BE1B27}"/>
              </a:ext>
            </a:extLst>
          </p:cNvPr>
          <p:cNvSpPr/>
          <p:nvPr/>
        </p:nvSpPr>
        <p:spPr>
          <a:xfrm>
            <a:off x="8468670" y="6192076"/>
            <a:ext cx="1943496" cy="39941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正味財産期首残高</a:t>
            </a:r>
          </a:p>
        </p:txBody>
      </p:sp>
      <p:sp>
        <p:nvSpPr>
          <p:cNvPr id="20" name="正方形/長方形 19">
            <a:extLst>
              <a:ext uri="{FF2B5EF4-FFF2-40B4-BE49-F238E27FC236}">
                <a16:creationId xmlns:a16="http://schemas.microsoft.com/office/drawing/2014/main" id="{F31332D9-7AC1-4105-8263-F4AC4BB05814}"/>
              </a:ext>
            </a:extLst>
          </p:cNvPr>
          <p:cNvSpPr/>
          <p:nvPr/>
        </p:nvSpPr>
        <p:spPr>
          <a:xfrm>
            <a:off x="6515388" y="5771946"/>
            <a:ext cx="1943496" cy="81954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正味財産期末残高</a:t>
            </a:r>
          </a:p>
        </p:txBody>
      </p:sp>
      <p:sp>
        <p:nvSpPr>
          <p:cNvPr id="21" name="テキスト ボックス 20">
            <a:extLst>
              <a:ext uri="{FF2B5EF4-FFF2-40B4-BE49-F238E27FC236}">
                <a16:creationId xmlns:a16="http://schemas.microsoft.com/office/drawing/2014/main" id="{D875B853-FC70-4D29-B456-4E53D0BD3180}"/>
              </a:ext>
            </a:extLst>
          </p:cNvPr>
          <p:cNvSpPr txBox="1"/>
          <p:nvPr/>
        </p:nvSpPr>
        <p:spPr>
          <a:xfrm>
            <a:off x="6565695" y="2533385"/>
            <a:ext cx="3888315"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x</a:t>
            </a:r>
            <a:r>
              <a:rPr lang="ja-JP" altLang="en-US" b="1" dirty="0">
                <a:latin typeface="Meiryo UI" panose="020B0604030504040204" pitchFamily="50" charset="-128"/>
                <a:ea typeface="Meiryo UI" panose="020B0604030504040204" pitchFamily="50" charset="-128"/>
              </a:rPr>
              <a:t>１年度</a:t>
            </a: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収支決算書</a:t>
            </a:r>
            <a:endParaRPr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58FCB7A6-76BF-4173-8FD3-371984A58E21}"/>
              </a:ext>
            </a:extLst>
          </p:cNvPr>
          <p:cNvSpPr txBox="1"/>
          <p:nvPr/>
        </p:nvSpPr>
        <p:spPr>
          <a:xfrm>
            <a:off x="1984148" y="2283557"/>
            <a:ext cx="4171215" cy="553998"/>
          </a:xfrm>
          <a:prstGeom prst="rect">
            <a:avLst/>
          </a:prstGeom>
          <a:noFill/>
        </p:spPr>
        <p:txBody>
          <a:bodyPr wrap="square" rtlCol="0">
            <a:spAutoFit/>
          </a:bodyPr>
          <a:lstStyle/>
          <a:p>
            <a:pPr algn="ct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２年</a:t>
            </a:r>
            <a:r>
              <a:rPr lang="en-US" altLang="ja-JP" sz="1200" b="1" dirty="0">
                <a:latin typeface="Meiryo UI" panose="020B0604030504040204" pitchFamily="50" charset="-128"/>
                <a:ea typeface="Meiryo UI" panose="020B0604030504040204" pitchFamily="50" charset="-128"/>
              </a:rPr>
              <a:t>3</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日現在）</a:t>
            </a:r>
          </a:p>
        </p:txBody>
      </p:sp>
      <p:sp>
        <p:nvSpPr>
          <p:cNvPr id="24" name="矢印: 左右 23">
            <a:extLst>
              <a:ext uri="{FF2B5EF4-FFF2-40B4-BE49-F238E27FC236}">
                <a16:creationId xmlns:a16="http://schemas.microsoft.com/office/drawing/2014/main" id="{3AEAC89A-0739-45AE-87F3-ADCBB2B71BFD}"/>
              </a:ext>
            </a:extLst>
          </p:cNvPr>
          <p:cNvSpPr/>
          <p:nvPr/>
        </p:nvSpPr>
        <p:spPr>
          <a:xfrm>
            <a:off x="3767530" y="3171493"/>
            <a:ext cx="2798165" cy="1377572"/>
          </a:xfrm>
          <a:prstGeom prst="leftRightArrow">
            <a:avLst>
              <a:gd name="adj1" fmla="val 61166"/>
              <a:gd name="adj2" fmla="val 32314"/>
            </a:avLst>
          </a:prstGeom>
          <a:solidFill>
            <a:schemeClr val="bg1"/>
          </a:solidFill>
          <a:ln>
            <a:solidFill>
              <a:srgbClr val="00CC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一致</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（資金の範囲を現金預金としている場合）</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（資金収支整理期間がある場合は</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収支決算書に対する注記により整合）</a:t>
            </a:r>
          </a:p>
        </p:txBody>
      </p:sp>
      <p:sp>
        <p:nvSpPr>
          <p:cNvPr id="25" name="矢印: 左右 24">
            <a:extLst>
              <a:ext uri="{FF2B5EF4-FFF2-40B4-BE49-F238E27FC236}">
                <a16:creationId xmlns:a16="http://schemas.microsoft.com/office/drawing/2014/main" id="{A30BE167-F96A-45B1-8417-8D0D66A8DE4B}"/>
              </a:ext>
            </a:extLst>
          </p:cNvPr>
          <p:cNvSpPr/>
          <p:nvPr/>
        </p:nvSpPr>
        <p:spPr>
          <a:xfrm>
            <a:off x="5828369" y="5981101"/>
            <a:ext cx="1008088" cy="514469"/>
          </a:xfrm>
          <a:prstGeom prst="leftRightArrow">
            <a:avLst/>
          </a:prstGeom>
          <a:solidFill>
            <a:schemeClr val="bg1"/>
          </a:solidFill>
          <a:ln>
            <a:solidFill>
              <a:srgbClr val="00CC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一致</a:t>
            </a:r>
          </a:p>
        </p:txBody>
      </p:sp>
      <p:sp>
        <p:nvSpPr>
          <p:cNvPr id="26" name="テキスト ボックス 25">
            <a:extLst>
              <a:ext uri="{FF2B5EF4-FFF2-40B4-BE49-F238E27FC236}">
                <a16:creationId xmlns:a16="http://schemas.microsoft.com/office/drawing/2014/main" id="{BC28263C-539A-4CA3-852F-0690C1B382E3}"/>
              </a:ext>
            </a:extLst>
          </p:cNvPr>
          <p:cNvSpPr txBox="1"/>
          <p:nvPr/>
        </p:nvSpPr>
        <p:spPr>
          <a:xfrm>
            <a:off x="6465129" y="4319588"/>
            <a:ext cx="4007085" cy="553998"/>
          </a:xfrm>
          <a:prstGeom prst="rect">
            <a:avLst/>
          </a:prstGeom>
          <a:noFill/>
        </p:spPr>
        <p:txBody>
          <a:bodyPr wrap="square" rtlCol="0">
            <a:spAutoFit/>
          </a:bodyPr>
          <a:lstStyle/>
          <a:p>
            <a:pPr algn="ct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正味財産増減計算書</a:t>
            </a:r>
            <a:endParaRPr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１年 </a:t>
            </a:r>
            <a:r>
              <a:rPr lang="en-US" altLang="ja-JP" sz="1200" b="1" dirty="0">
                <a:latin typeface="Meiryo UI" panose="020B0604030504040204" pitchFamily="50" charset="-128"/>
                <a:ea typeface="Meiryo UI" panose="020B0604030504040204" pitchFamily="50" charset="-128"/>
              </a:rPr>
              <a:t>4</a:t>
            </a:r>
            <a:r>
              <a:rPr lang="ja-JP" altLang="en-US" sz="1200" b="1" dirty="0">
                <a:latin typeface="Meiryo UI" panose="020B0604030504040204" pitchFamily="50" charset="-128"/>
                <a:ea typeface="Meiryo UI" panose="020B0604030504040204" pitchFamily="50" charset="-128"/>
              </a:rPr>
              <a:t>月 </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日 から </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２年 </a:t>
            </a:r>
            <a:r>
              <a:rPr lang="en-US" altLang="ja-JP" sz="1200" b="1" dirty="0">
                <a:latin typeface="Meiryo UI" panose="020B0604030504040204" pitchFamily="50" charset="-128"/>
                <a:ea typeface="Meiryo UI" panose="020B0604030504040204" pitchFamily="50" charset="-128"/>
              </a:rPr>
              <a:t>3</a:t>
            </a:r>
            <a:r>
              <a:rPr lang="ja-JP" altLang="en-US" sz="1200" b="1" dirty="0">
                <a:latin typeface="Meiryo UI" panose="020B0604030504040204" pitchFamily="50" charset="-128"/>
                <a:ea typeface="Meiryo UI" panose="020B0604030504040204" pitchFamily="50" charset="-128"/>
              </a:rPr>
              <a:t>月 </a:t>
            </a:r>
            <a:r>
              <a:rPr lang="en-US" altLang="ja-JP" sz="1200" b="1" dirty="0">
                <a:latin typeface="Meiryo UI" panose="020B0604030504040204" pitchFamily="50" charset="-128"/>
                <a:ea typeface="Meiryo UI" panose="020B0604030504040204" pitchFamily="50" charset="-128"/>
              </a:rPr>
              <a:t>31</a:t>
            </a:r>
            <a:r>
              <a:rPr lang="ja-JP" altLang="en-US" sz="1200" b="1" dirty="0">
                <a:latin typeface="Meiryo UI" panose="020B0604030504040204" pitchFamily="50" charset="-128"/>
                <a:ea typeface="Meiryo UI" panose="020B0604030504040204" pitchFamily="50" charset="-128"/>
              </a:rPr>
              <a:t>日まで）</a:t>
            </a:r>
          </a:p>
        </p:txBody>
      </p:sp>
      <p:sp>
        <p:nvSpPr>
          <p:cNvPr id="27" name="テキスト ボックス 26">
            <a:extLst>
              <a:ext uri="{FF2B5EF4-FFF2-40B4-BE49-F238E27FC236}">
                <a16:creationId xmlns:a16="http://schemas.microsoft.com/office/drawing/2014/main" id="{E53BE827-F7BC-4522-95DD-7B28AD624046}"/>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717564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C0619571-7665-4915-A2EB-9D023E808F9A}"/>
              </a:ext>
            </a:extLst>
          </p:cNvPr>
          <p:cNvSpPr>
            <a:spLocks noGrp="1"/>
          </p:cNvSpPr>
          <p:nvPr>
            <p:ph idx="1"/>
          </p:nvPr>
        </p:nvSpPr>
        <p:spPr>
          <a:xfrm>
            <a:off x="513082" y="871905"/>
            <a:ext cx="11237843" cy="5027448"/>
          </a:xfrm>
        </p:spPr>
        <p:txBody>
          <a:bodyPr>
            <a:normAutofit/>
          </a:bodyPr>
          <a:lstStyle/>
          <a:p>
            <a:pPr lvl="1"/>
            <a:endParaRPr lang="en-US" altLang="ja-JP" sz="1600" dirty="0"/>
          </a:p>
          <a:p>
            <a:pPr lvl="1"/>
            <a:r>
              <a:rPr lang="ja-JP" altLang="en-US" dirty="0"/>
              <a:t>貸借対照表・・・</a:t>
            </a:r>
            <a:r>
              <a:rPr lang="ja-JP" altLang="en-US" b="1" dirty="0"/>
              <a:t>一定時点（</a:t>
            </a:r>
            <a:r>
              <a:rPr lang="en-US" altLang="ja-JP" b="1" dirty="0"/>
              <a:t>3/31</a:t>
            </a:r>
            <a:r>
              <a:rPr lang="ja-JP" altLang="en-US" b="1" dirty="0"/>
              <a:t>）</a:t>
            </a:r>
            <a:r>
              <a:rPr lang="ja-JP" altLang="en-US" dirty="0"/>
              <a:t>の状況</a:t>
            </a:r>
            <a:endParaRPr lang="en-US" altLang="ja-JP" dirty="0"/>
          </a:p>
          <a:p>
            <a:pPr lvl="1"/>
            <a:r>
              <a:rPr lang="ja-JP" altLang="en-US" dirty="0"/>
              <a:t>収支決算書・正味財産増減計算書・・・</a:t>
            </a:r>
            <a:r>
              <a:rPr lang="ja-JP" altLang="en-US" b="1" dirty="0"/>
              <a:t>一定期間（</a:t>
            </a:r>
            <a:r>
              <a:rPr lang="en-US" altLang="ja-JP" b="1" dirty="0"/>
              <a:t>4/1</a:t>
            </a:r>
            <a:r>
              <a:rPr lang="ja-JP" altLang="en-US" b="1" dirty="0"/>
              <a:t>～</a:t>
            </a:r>
            <a:r>
              <a:rPr lang="en-US" altLang="ja-JP" b="1" dirty="0"/>
              <a:t>3/31</a:t>
            </a:r>
            <a:r>
              <a:rPr lang="ja-JP" altLang="en-US" b="1" dirty="0"/>
              <a:t>）</a:t>
            </a:r>
            <a:r>
              <a:rPr lang="ja-JP" altLang="en-US" dirty="0"/>
              <a:t>の状況</a:t>
            </a:r>
          </a:p>
        </p:txBody>
      </p:sp>
      <p:cxnSp>
        <p:nvCxnSpPr>
          <p:cNvPr id="26" name="直線矢印コネクタ 25">
            <a:extLst>
              <a:ext uri="{FF2B5EF4-FFF2-40B4-BE49-F238E27FC236}">
                <a16:creationId xmlns:a16="http://schemas.microsoft.com/office/drawing/2014/main" id="{B670E740-F483-47B8-BD18-361D95F2A32E}"/>
              </a:ext>
            </a:extLst>
          </p:cNvPr>
          <p:cNvCxnSpPr>
            <a:cxnSpLocks/>
          </p:cNvCxnSpPr>
          <p:nvPr/>
        </p:nvCxnSpPr>
        <p:spPr>
          <a:xfrm>
            <a:off x="1631504" y="5980025"/>
            <a:ext cx="90010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B14A382-2189-4195-9589-7BE4AAB87B09}"/>
              </a:ext>
            </a:extLst>
          </p:cNvPr>
          <p:cNvCxnSpPr>
            <a:cxnSpLocks/>
          </p:cNvCxnSpPr>
          <p:nvPr/>
        </p:nvCxnSpPr>
        <p:spPr>
          <a:xfrm>
            <a:off x="2744899" y="5734720"/>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CDE58FA5-2F35-4AF5-B27A-8B1AB9A0DE6A}"/>
              </a:ext>
            </a:extLst>
          </p:cNvPr>
          <p:cNvCxnSpPr>
            <a:cxnSpLocks/>
          </p:cNvCxnSpPr>
          <p:nvPr/>
        </p:nvCxnSpPr>
        <p:spPr>
          <a:xfrm>
            <a:off x="9374347" y="5734720"/>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11AFCE92-E310-4B1A-B1DA-C172D25AE5C7}"/>
              </a:ext>
            </a:extLst>
          </p:cNvPr>
          <p:cNvSpPr txBox="1"/>
          <p:nvPr/>
        </p:nvSpPr>
        <p:spPr>
          <a:xfrm>
            <a:off x="1738172" y="6141370"/>
            <a:ext cx="1938768"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Ｘ１年 </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rPr>
              <a:t>日</a:t>
            </a:r>
          </a:p>
        </p:txBody>
      </p:sp>
      <p:sp>
        <p:nvSpPr>
          <p:cNvPr id="30" name="テキスト ボックス 29">
            <a:extLst>
              <a:ext uri="{FF2B5EF4-FFF2-40B4-BE49-F238E27FC236}">
                <a16:creationId xmlns:a16="http://schemas.microsoft.com/office/drawing/2014/main" id="{F778387B-99DA-48F3-A1A3-EF2D62BF408F}"/>
              </a:ext>
            </a:extLst>
          </p:cNvPr>
          <p:cNvSpPr txBox="1"/>
          <p:nvPr/>
        </p:nvSpPr>
        <p:spPr>
          <a:xfrm>
            <a:off x="8125972" y="6141370"/>
            <a:ext cx="2385199"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Ｘ２年</a:t>
            </a:r>
            <a:r>
              <a:rPr lang="en-US" altLang="ja-JP" sz="1600" dirty="0">
                <a:latin typeface="Meiryo UI" panose="020B0604030504040204" pitchFamily="50" charset="-128"/>
                <a:ea typeface="Meiryo UI" panose="020B0604030504040204" pitchFamily="50" charset="-128"/>
              </a:rPr>
              <a:t> 3</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rPr>
              <a:t>日</a:t>
            </a:r>
          </a:p>
        </p:txBody>
      </p:sp>
      <p:sp>
        <p:nvSpPr>
          <p:cNvPr id="31" name="正方形/長方形 30">
            <a:extLst>
              <a:ext uri="{FF2B5EF4-FFF2-40B4-BE49-F238E27FC236}">
                <a16:creationId xmlns:a16="http://schemas.microsoft.com/office/drawing/2014/main" id="{CF7FD75C-114D-4432-BB79-AA2F6FC8AC24}"/>
              </a:ext>
            </a:extLst>
          </p:cNvPr>
          <p:cNvSpPr/>
          <p:nvPr/>
        </p:nvSpPr>
        <p:spPr>
          <a:xfrm>
            <a:off x="1703516" y="2990144"/>
            <a:ext cx="1041391" cy="269490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a:extLst>
              <a:ext uri="{FF2B5EF4-FFF2-40B4-BE49-F238E27FC236}">
                <a16:creationId xmlns:a16="http://schemas.microsoft.com/office/drawing/2014/main" id="{DD5D3402-ED21-4DE1-A6AA-CADDB06B3FDA}"/>
              </a:ext>
            </a:extLst>
          </p:cNvPr>
          <p:cNvSpPr/>
          <p:nvPr/>
        </p:nvSpPr>
        <p:spPr>
          <a:xfrm>
            <a:off x="2741129" y="2990139"/>
            <a:ext cx="1041391" cy="221525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D891603E-FBCC-4789-8C39-70CB57FD2386}"/>
              </a:ext>
            </a:extLst>
          </p:cNvPr>
          <p:cNvSpPr/>
          <p:nvPr/>
        </p:nvSpPr>
        <p:spPr>
          <a:xfrm>
            <a:off x="2741131" y="5205395"/>
            <a:ext cx="1041391" cy="479651"/>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18EA573A-A74D-43D1-9AFB-8E48E21215A7}"/>
              </a:ext>
            </a:extLst>
          </p:cNvPr>
          <p:cNvSpPr txBox="1"/>
          <p:nvPr/>
        </p:nvSpPr>
        <p:spPr>
          <a:xfrm>
            <a:off x="1567950" y="2501577"/>
            <a:ext cx="2377420" cy="523220"/>
          </a:xfrm>
          <a:prstGeom prst="rect">
            <a:avLst/>
          </a:prstGeom>
          <a:noFill/>
        </p:spPr>
        <p:txBody>
          <a:bodyPr wrap="square" rtlCol="0">
            <a:spAutoFit/>
          </a:bodyPr>
          <a:lstStyle/>
          <a:p>
            <a:pPr algn="ctr"/>
            <a:r>
              <a:rPr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１年</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月</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日現在）</a:t>
            </a:r>
          </a:p>
        </p:txBody>
      </p:sp>
      <p:sp>
        <p:nvSpPr>
          <p:cNvPr id="35" name="正方形/長方形 34">
            <a:extLst>
              <a:ext uri="{FF2B5EF4-FFF2-40B4-BE49-F238E27FC236}">
                <a16:creationId xmlns:a16="http://schemas.microsoft.com/office/drawing/2014/main" id="{FAF476F4-BC7D-46C1-88A0-009421A18D1C}"/>
              </a:ext>
            </a:extLst>
          </p:cNvPr>
          <p:cNvSpPr/>
          <p:nvPr/>
        </p:nvSpPr>
        <p:spPr>
          <a:xfrm>
            <a:off x="6445354" y="4528583"/>
            <a:ext cx="1035485" cy="676811"/>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収入</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（収益）</a:t>
            </a:r>
          </a:p>
        </p:txBody>
      </p:sp>
      <p:sp>
        <p:nvSpPr>
          <p:cNvPr id="37" name="正方形/長方形 36">
            <a:extLst>
              <a:ext uri="{FF2B5EF4-FFF2-40B4-BE49-F238E27FC236}">
                <a16:creationId xmlns:a16="http://schemas.microsoft.com/office/drawing/2014/main" id="{33F2857F-2FFA-4F59-87DB-F0B3FA5A92CF}"/>
              </a:ext>
            </a:extLst>
          </p:cNvPr>
          <p:cNvSpPr/>
          <p:nvPr/>
        </p:nvSpPr>
        <p:spPr>
          <a:xfrm>
            <a:off x="5420062" y="4529629"/>
            <a:ext cx="1025291" cy="481031"/>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支出</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（費用）</a:t>
            </a:r>
          </a:p>
        </p:txBody>
      </p:sp>
      <p:sp>
        <p:nvSpPr>
          <p:cNvPr id="39" name="正方形/長方形 38">
            <a:extLst>
              <a:ext uri="{FF2B5EF4-FFF2-40B4-BE49-F238E27FC236}">
                <a16:creationId xmlns:a16="http://schemas.microsoft.com/office/drawing/2014/main" id="{2C837518-AD48-4D44-925E-C4DF03123908}"/>
              </a:ext>
            </a:extLst>
          </p:cNvPr>
          <p:cNvSpPr/>
          <p:nvPr/>
        </p:nvSpPr>
        <p:spPr>
          <a:xfrm>
            <a:off x="6448417" y="5201751"/>
            <a:ext cx="1032423" cy="48847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期首残高</a:t>
            </a:r>
          </a:p>
        </p:txBody>
      </p:sp>
      <p:sp>
        <p:nvSpPr>
          <p:cNvPr id="40" name="正方形/長方形 39">
            <a:extLst>
              <a:ext uri="{FF2B5EF4-FFF2-40B4-BE49-F238E27FC236}">
                <a16:creationId xmlns:a16="http://schemas.microsoft.com/office/drawing/2014/main" id="{662FDCF0-D210-4E07-AA34-AD2B29AA7DAE}"/>
              </a:ext>
            </a:extLst>
          </p:cNvPr>
          <p:cNvSpPr/>
          <p:nvPr/>
        </p:nvSpPr>
        <p:spPr>
          <a:xfrm>
            <a:off x="5419060" y="4985027"/>
            <a:ext cx="1029352" cy="706195"/>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期末残高</a:t>
            </a:r>
          </a:p>
        </p:txBody>
      </p:sp>
      <p:sp>
        <p:nvSpPr>
          <p:cNvPr id="41" name="テキスト ボックス 40">
            <a:extLst>
              <a:ext uri="{FF2B5EF4-FFF2-40B4-BE49-F238E27FC236}">
                <a16:creationId xmlns:a16="http://schemas.microsoft.com/office/drawing/2014/main" id="{1989BA78-E64A-4E40-AC78-A7D90601EE13}"/>
              </a:ext>
            </a:extLst>
          </p:cNvPr>
          <p:cNvSpPr txBox="1"/>
          <p:nvPr/>
        </p:nvSpPr>
        <p:spPr>
          <a:xfrm>
            <a:off x="4695365" y="4022624"/>
            <a:ext cx="3634648" cy="523220"/>
          </a:xfrm>
          <a:prstGeom prst="rect">
            <a:avLst/>
          </a:prstGeom>
          <a:noFill/>
          <a:ln>
            <a:noFill/>
          </a:ln>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正味財産増減計算書</a:t>
            </a:r>
            <a:endParaRPr lang="en-US" altLang="ja-JP" sz="16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１年</a:t>
            </a:r>
            <a:r>
              <a:rPr lang="en-US" altLang="ja-JP" sz="1200" b="1" dirty="0">
                <a:latin typeface="Meiryo UI" panose="020B0604030504040204" pitchFamily="50" charset="-128"/>
                <a:ea typeface="Meiryo UI" panose="020B0604030504040204" pitchFamily="50" charset="-128"/>
              </a:rPr>
              <a:t>4</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日から</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２年</a:t>
            </a:r>
            <a:r>
              <a:rPr lang="en-US" altLang="ja-JP" sz="1200" b="1" dirty="0">
                <a:latin typeface="Meiryo UI" panose="020B0604030504040204" pitchFamily="50" charset="-128"/>
                <a:ea typeface="Meiryo UI" panose="020B0604030504040204" pitchFamily="50" charset="-128"/>
              </a:rPr>
              <a:t>3</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日まで）</a:t>
            </a:r>
            <a:endPar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9464A296-F549-45E4-9360-C3F481F58FA3}"/>
              </a:ext>
            </a:extLst>
          </p:cNvPr>
          <p:cNvSpPr/>
          <p:nvPr/>
        </p:nvSpPr>
        <p:spPr>
          <a:xfrm>
            <a:off x="8332961" y="2990139"/>
            <a:ext cx="1041391" cy="269880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15CB7098-8851-4EFD-B279-6B736F05B02B}"/>
              </a:ext>
            </a:extLst>
          </p:cNvPr>
          <p:cNvSpPr/>
          <p:nvPr/>
        </p:nvSpPr>
        <p:spPr>
          <a:xfrm>
            <a:off x="9372144" y="2990144"/>
            <a:ext cx="1041391" cy="1994887"/>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a:extLst>
              <a:ext uri="{FF2B5EF4-FFF2-40B4-BE49-F238E27FC236}">
                <a16:creationId xmlns:a16="http://schemas.microsoft.com/office/drawing/2014/main" id="{B608A5BA-1434-43A0-84D7-60C913318825}"/>
              </a:ext>
            </a:extLst>
          </p:cNvPr>
          <p:cNvSpPr/>
          <p:nvPr/>
        </p:nvSpPr>
        <p:spPr>
          <a:xfrm>
            <a:off x="9372145" y="4985031"/>
            <a:ext cx="1041391" cy="70391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21E830FB-64EC-4CBF-A1F7-B916531F93EF}"/>
              </a:ext>
            </a:extLst>
          </p:cNvPr>
          <p:cNvSpPr/>
          <p:nvPr/>
        </p:nvSpPr>
        <p:spPr>
          <a:xfrm>
            <a:off x="6455986" y="2814155"/>
            <a:ext cx="1035493" cy="74452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収入</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8C2562A8-07D7-483E-889F-F66195E2B18D}"/>
              </a:ext>
            </a:extLst>
          </p:cNvPr>
          <p:cNvSpPr/>
          <p:nvPr/>
        </p:nvSpPr>
        <p:spPr>
          <a:xfrm>
            <a:off x="5420486" y="2814159"/>
            <a:ext cx="1040059" cy="461959"/>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支出</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9A06B711-902B-45DF-9860-9478CF918D2B}"/>
              </a:ext>
            </a:extLst>
          </p:cNvPr>
          <p:cNvSpPr/>
          <p:nvPr/>
        </p:nvSpPr>
        <p:spPr>
          <a:xfrm>
            <a:off x="6459747" y="3553114"/>
            <a:ext cx="1031731" cy="424724"/>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前年度</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繰越金</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A3821F11-7DC6-4D59-AA95-40DB4D7A0B9D}"/>
              </a:ext>
            </a:extLst>
          </p:cNvPr>
          <p:cNvSpPr/>
          <p:nvPr/>
        </p:nvSpPr>
        <p:spPr>
          <a:xfrm>
            <a:off x="5420487" y="3276739"/>
            <a:ext cx="1040060" cy="70444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次年度</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繰越金</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11481DAD-4B26-4F27-9D98-0FAFEC86FD5E}"/>
              </a:ext>
            </a:extLst>
          </p:cNvPr>
          <p:cNvSpPr txBox="1"/>
          <p:nvPr/>
        </p:nvSpPr>
        <p:spPr>
          <a:xfrm>
            <a:off x="5145535" y="2485235"/>
            <a:ext cx="2605764" cy="338554"/>
          </a:xfrm>
          <a:prstGeom prst="rect">
            <a:avLst/>
          </a:prstGeom>
          <a:noFill/>
          <a:ln>
            <a:noFill/>
          </a:ln>
        </p:spPr>
        <p:txBody>
          <a:bodyPr wrap="square" rtlCol="0">
            <a:spAutoFit/>
          </a:bodyPr>
          <a:lstStyle/>
          <a:p>
            <a:pPr algn="ctr"/>
            <a:r>
              <a:rPr lang="en-US" altLang="ja-JP" sz="1600" b="1" dirty="0">
                <a:latin typeface="Meiryo UI" panose="020B0604030504040204" pitchFamily="50" charset="-128"/>
                <a:ea typeface="Meiryo UI" panose="020B0604030504040204" pitchFamily="50" charset="-128"/>
              </a:rPr>
              <a:t>x</a:t>
            </a:r>
            <a:r>
              <a:rPr lang="ja-JP" altLang="en-US" sz="1600" b="1" dirty="0">
                <a:latin typeface="Meiryo UI" panose="020B0604030504040204" pitchFamily="50" charset="-128"/>
                <a:ea typeface="Meiryo UI" panose="020B0604030504040204" pitchFamily="50" charset="-128"/>
              </a:rPr>
              <a:t>１年度</a:t>
            </a:r>
            <a:r>
              <a:rPr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収支決算書</a:t>
            </a:r>
            <a:endParaRPr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DF702261-E185-4C75-9480-7892706DFA4A}"/>
              </a:ext>
            </a:extLst>
          </p:cNvPr>
          <p:cNvCxnSpPr>
            <a:cxnSpLocks/>
          </p:cNvCxnSpPr>
          <p:nvPr/>
        </p:nvCxnSpPr>
        <p:spPr>
          <a:xfrm flipH="1" flipV="1">
            <a:off x="3847848" y="4984249"/>
            <a:ext cx="6565687" cy="992"/>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A9E7B41C-3C4D-43CD-A834-F2D334EF7713}"/>
              </a:ext>
            </a:extLst>
          </p:cNvPr>
          <p:cNvCxnSpPr>
            <a:cxnSpLocks/>
          </p:cNvCxnSpPr>
          <p:nvPr/>
        </p:nvCxnSpPr>
        <p:spPr>
          <a:xfrm flipH="1" flipV="1">
            <a:off x="2752995" y="5197639"/>
            <a:ext cx="4734603" cy="257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672FC44B-E4ED-4D21-9EB2-159367E554A3}"/>
              </a:ext>
            </a:extLst>
          </p:cNvPr>
          <p:cNvSpPr/>
          <p:nvPr/>
        </p:nvSpPr>
        <p:spPr>
          <a:xfrm>
            <a:off x="1756306" y="3561782"/>
            <a:ext cx="932035" cy="412140"/>
          </a:xfrm>
          <a:prstGeom prst="rect">
            <a:avLst/>
          </a:prstGeom>
          <a:no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現金預金</a:t>
            </a:r>
          </a:p>
        </p:txBody>
      </p:sp>
      <p:sp>
        <p:nvSpPr>
          <p:cNvPr id="66" name="正方形/長方形 65">
            <a:extLst>
              <a:ext uri="{FF2B5EF4-FFF2-40B4-BE49-F238E27FC236}">
                <a16:creationId xmlns:a16="http://schemas.microsoft.com/office/drawing/2014/main" id="{C7C14F44-0220-45A0-95AD-FEB0B4F7622C}"/>
              </a:ext>
            </a:extLst>
          </p:cNvPr>
          <p:cNvSpPr/>
          <p:nvPr/>
        </p:nvSpPr>
        <p:spPr>
          <a:xfrm>
            <a:off x="8386535" y="3276742"/>
            <a:ext cx="932035" cy="700169"/>
          </a:xfrm>
          <a:prstGeom prst="rect">
            <a:avLst/>
          </a:prstGeom>
          <a:no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現金預金</a:t>
            </a:r>
          </a:p>
        </p:txBody>
      </p:sp>
      <p:cxnSp>
        <p:nvCxnSpPr>
          <p:cNvPr id="70" name="直線コネクタ 69">
            <a:extLst>
              <a:ext uri="{FF2B5EF4-FFF2-40B4-BE49-F238E27FC236}">
                <a16:creationId xmlns:a16="http://schemas.microsoft.com/office/drawing/2014/main" id="{0A9B9631-4E29-401B-86BE-01CE16E817CB}"/>
              </a:ext>
            </a:extLst>
          </p:cNvPr>
          <p:cNvCxnSpPr>
            <a:cxnSpLocks/>
          </p:cNvCxnSpPr>
          <p:nvPr/>
        </p:nvCxnSpPr>
        <p:spPr>
          <a:xfrm flipH="1" flipV="1">
            <a:off x="3835309" y="3275415"/>
            <a:ext cx="4548277" cy="1695"/>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35547BFB-9892-4808-A9A7-3713672B29ED}"/>
              </a:ext>
            </a:extLst>
          </p:cNvPr>
          <p:cNvCxnSpPr>
            <a:cxnSpLocks/>
          </p:cNvCxnSpPr>
          <p:nvPr/>
        </p:nvCxnSpPr>
        <p:spPr>
          <a:xfrm flipH="1">
            <a:off x="2707561" y="3552123"/>
            <a:ext cx="4783919" cy="9123"/>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973AA6A1-1849-487D-A2CF-625E148CEE94}"/>
              </a:ext>
            </a:extLst>
          </p:cNvPr>
          <p:cNvCxnSpPr>
            <a:cxnSpLocks/>
          </p:cNvCxnSpPr>
          <p:nvPr/>
        </p:nvCxnSpPr>
        <p:spPr>
          <a:xfrm flipH="1">
            <a:off x="2707561" y="3976680"/>
            <a:ext cx="5697247" cy="12345"/>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C445F7D9-92AC-4F07-953E-DF244223D7EE}"/>
              </a:ext>
            </a:extLst>
          </p:cNvPr>
          <p:cNvCxnSpPr/>
          <p:nvPr/>
        </p:nvCxnSpPr>
        <p:spPr>
          <a:xfrm>
            <a:off x="3863303" y="3274827"/>
            <a:ext cx="0" cy="279200"/>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C22E4589-C428-4793-BF56-45F507D4CBB2}"/>
              </a:ext>
            </a:extLst>
          </p:cNvPr>
          <p:cNvCxnSpPr>
            <a:cxnSpLocks/>
          </p:cNvCxnSpPr>
          <p:nvPr/>
        </p:nvCxnSpPr>
        <p:spPr>
          <a:xfrm>
            <a:off x="3863303" y="4985027"/>
            <a:ext cx="0" cy="216748"/>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CB95F9C0-CBA7-4494-81F7-F4DFA9D041CA}"/>
              </a:ext>
            </a:extLst>
          </p:cNvPr>
          <p:cNvSpPr txBox="1"/>
          <p:nvPr/>
        </p:nvSpPr>
        <p:spPr>
          <a:xfrm>
            <a:off x="3780402" y="3277716"/>
            <a:ext cx="1248907" cy="276999"/>
          </a:xfrm>
          <a:prstGeom prst="rect">
            <a:avLst/>
          </a:prstGeom>
          <a:noFill/>
        </p:spPr>
        <p:txBody>
          <a:bodyPr wrap="square" rtlCol="0">
            <a:spAutoFit/>
          </a:bodyPr>
          <a:lstStyle/>
          <a:p>
            <a:pPr algn="ctr"/>
            <a:r>
              <a:rPr lang="ja-JP" altLang="en-US" sz="1200" b="1" dirty="0">
                <a:solidFill>
                  <a:srgbClr val="0070C0"/>
                </a:solidFill>
                <a:latin typeface="Meiryo UI" panose="020B0604030504040204" pitchFamily="50" charset="-128"/>
                <a:ea typeface="Meiryo UI" panose="020B0604030504040204" pitchFamily="50" charset="-128"/>
              </a:rPr>
              <a:t>当期収支差額</a:t>
            </a:r>
            <a:endParaRPr lang="en-US" altLang="ja-JP" sz="1200" b="1" dirty="0">
              <a:solidFill>
                <a:srgbClr val="0070C0"/>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D8A4A351-6425-4A18-A242-A88838113B62}"/>
              </a:ext>
            </a:extLst>
          </p:cNvPr>
          <p:cNvSpPr txBox="1"/>
          <p:nvPr/>
        </p:nvSpPr>
        <p:spPr>
          <a:xfrm>
            <a:off x="3844583" y="4954904"/>
            <a:ext cx="1591868" cy="276999"/>
          </a:xfrm>
          <a:prstGeom prst="rect">
            <a:avLst/>
          </a:prstGeom>
          <a:noFill/>
        </p:spPr>
        <p:txBody>
          <a:bodyPr wrap="square" rtlCol="0">
            <a:spAutoFit/>
          </a:bodyPr>
          <a:lstStyle/>
          <a:p>
            <a:pPr algn="ctr"/>
            <a:r>
              <a:rPr lang="ja-JP" altLang="en-US" sz="1200" b="1" dirty="0">
                <a:solidFill>
                  <a:srgbClr val="FF0000"/>
                </a:solidFill>
                <a:latin typeface="Meiryo UI" panose="020B0604030504040204" pitchFamily="50" charset="-128"/>
                <a:ea typeface="Meiryo UI" panose="020B0604030504040204" pitchFamily="50" charset="-128"/>
              </a:rPr>
              <a:t>当期正味財産増減額</a:t>
            </a:r>
            <a:endParaRPr lang="en-US" altLang="ja-JP" sz="1200" b="1" dirty="0">
              <a:solidFill>
                <a:srgbClr val="FF0000"/>
              </a:solidFill>
              <a:latin typeface="Meiryo UI" panose="020B0604030504040204" pitchFamily="50" charset="-128"/>
              <a:ea typeface="Meiryo UI" panose="020B0604030504040204" pitchFamily="50" charset="-128"/>
            </a:endParaRPr>
          </a:p>
        </p:txBody>
      </p:sp>
      <p:cxnSp>
        <p:nvCxnSpPr>
          <p:cNvPr id="87" name="直線コネクタ 86">
            <a:extLst>
              <a:ext uri="{FF2B5EF4-FFF2-40B4-BE49-F238E27FC236}">
                <a16:creationId xmlns:a16="http://schemas.microsoft.com/office/drawing/2014/main" id="{30F24CF7-E452-4358-A149-08BB3D2739BF}"/>
              </a:ext>
            </a:extLst>
          </p:cNvPr>
          <p:cNvCxnSpPr>
            <a:cxnSpLocks/>
          </p:cNvCxnSpPr>
          <p:nvPr/>
        </p:nvCxnSpPr>
        <p:spPr>
          <a:xfrm flipH="1">
            <a:off x="2752998" y="5685043"/>
            <a:ext cx="7660537"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90284B9B-1BF3-4DD6-84C0-77ECC23E89BA}"/>
              </a:ext>
            </a:extLst>
          </p:cNvPr>
          <p:cNvSpPr txBox="1"/>
          <p:nvPr/>
        </p:nvSpPr>
        <p:spPr>
          <a:xfrm>
            <a:off x="8274277" y="2498455"/>
            <a:ext cx="2214208" cy="523220"/>
          </a:xfrm>
          <a:prstGeom prst="rect">
            <a:avLst/>
          </a:prstGeom>
          <a:noFill/>
        </p:spPr>
        <p:txBody>
          <a:bodyPr wrap="square" rtlCol="0">
            <a:spAutoFit/>
          </a:bodyPr>
          <a:lstStyle/>
          <a:p>
            <a:pPr algn="ctr"/>
            <a:r>
              <a:rPr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x</a:t>
            </a:r>
            <a:r>
              <a:rPr lang="ja-JP" altLang="en-US" sz="1200" b="1" dirty="0">
                <a:latin typeface="Meiryo UI" panose="020B0604030504040204" pitchFamily="50" charset="-128"/>
                <a:ea typeface="Meiryo UI" panose="020B0604030504040204" pitchFamily="50" charset="-128"/>
              </a:rPr>
              <a:t>２年</a:t>
            </a:r>
            <a:r>
              <a:rPr lang="en-US" altLang="ja-JP" sz="1200" b="1" dirty="0">
                <a:latin typeface="Meiryo UI" panose="020B0604030504040204" pitchFamily="50" charset="-128"/>
                <a:ea typeface="Meiryo UI" panose="020B0604030504040204" pitchFamily="50" charset="-128"/>
              </a:rPr>
              <a:t>3</a:t>
            </a:r>
            <a:r>
              <a:rPr lang="ja-JP" altLang="en-US" sz="1200" b="1" dirty="0">
                <a:latin typeface="Meiryo UI" panose="020B0604030504040204" pitchFamily="50" charset="-128"/>
                <a:ea typeface="Meiryo UI" panose="020B0604030504040204" pitchFamily="50" charset="-128"/>
              </a:rPr>
              <a:t>月</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日現在）</a:t>
            </a:r>
          </a:p>
        </p:txBody>
      </p:sp>
      <p:sp>
        <p:nvSpPr>
          <p:cNvPr id="6" name="正方形/長方形 5"/>
          <p:cNvSpPr/>
          <p:nvPr/>
        </p:nvSpPr>
        <p:spPr>
          <a:xfrm>
            <a:off x="1618252" y="2490327"/>
            <a:ext cx="8928992" cy="1573347"/>
          </a:xfrm>
          <a:prstGeom prst="rect">
            <a:avLst/>
          </a:prstGeom>
          <a:noFill/>
          <a:ln w="38100">
            <a:solidFill>
              <a:srgbClr val="FF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618252" y="4062380"/>
            <a:ext cx="8928992" cy="1712096"/>
          </a:xfrm>
          <a:prstGeom prst="rect">
            <a:avLst/>
          </a:prstGeom>
          <a:noFill/>
          <a:ln w="38100">
            <a:solidFill>
              <a:srgbClr val="FF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524000" y="2205000"/>
            <a:ext cx="179512" cy="216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0294256" y="939383"/>
            <a:ext cx="365760" cy="400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6553E985-6ABC-47C0-ABE0-68CC32E6300A}"/>
              </a:ext>
            </a:extLst>
          </p:cNvPr>
          <p:cNvSpPr txBox="1"/>
          <p:nvPr/>
        </p:nvSpPr>
        <p:spPr>
          <a:xfrm>
            <a:off x="1524000" y="64205"/>
            <a:ext cx="10027628" cy="1200329"/>
          </a:xfrm>
          <a:prstGeom prst="rect">
            <a:avLst/>
          </a:prstGeom>
          <a:noFill/>
        </p:spPr>
        <p:txBody>
          <a:bodyPr wrap="square" rtlCol="0">
            <a:spAutoFit/>
          </a:bodyPr>
          <a:lstStyle/>
          <a:p>
            <a:r>
              <a:rPr lang="ja-JP" altLang="en-US" sz="2400" dirty="0"/>
              <a:t>財務分析を始める前に、</a:t>
            </a:r>
            <a:endParaRPr lang="en-US" altLang="ja-JP" sz="2400" dirty="0"/>
          </a:p>
          <a:p>
            <a:r>
              <a:rPr lang="ja-JP" altLang="en-US" sz="2400" dirty="0"/>
              <a:t>土地改良区が作成する財務諸表等の基礎知識を確認しましょう②</a:t>
            </a:r>
            <a:br>
              <a:rPr lang="en-US" altLang="ja-JP" sz="2400" dirty="0"/>
            </a:br>
            <a:r>
              <a:rPr lang="ja-JP" altLang="en-US" sz="2400" dirty="0"/>
              <a:t>　　　　　（財務諸表等の時間軸での相互間の関係）</a:t>
            </a:r>
            <a:endParaRPr lang="en-US" altLang="ja-JP" sz="2400" dirty="0"/>
          </a:p>
        </p:txBody>
      </p:sp>
      <p:sp>
        <p:nvSpPr>
          <p:cNvPr id="47" name="テキスト ボックス 46">
            <a:extLst>
              <a:ext uri="{FF2B5EF4-FFF2-40B4-BE49-F238E27FC236}">
                <a16:creationId xmlns:a16="http://schemas.microsoft.com/office/drawing/2014/main" id="{47534599-BB62-4840-800F-676DFD82372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9</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 name="矢印: 左右 1">
            <a:extLst>
              <a:ext uri="{FF2B5EF4-FFF2-40B4-BE49-F238E27FC236}">
                <a16:creationId xmlns:a16="http://schemas.microsoft.com/office/drawing/2014/main" id="{5B541516-CD00-4AA1-BD73-F075F0D91FF6}"/>
              </a:ext>
            </a:extLst>
          </p:cNvPr>
          <p:cNvSpPr/>
          <p:nvPr/>
        </p:nvSpPr>
        <p:spPr>
          <a:xfrm>
            <a:off x="3780402" y="1926493"/>
            <a:ext cx="4552555" cy="639807"/>
          </a:xfrm>
          <a:prstGeom prst="leftRightArrow">
            <a:avLst/>
          </a:prstGeom>
          <a:solidFill>
            <a:schemeClr val="bg1"/>
          </a:solidFill>
          <a:ln>
            <a:solidFill>
              <a:srgbClr val="00CC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400"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収支決算書・正味財産増減計算書 </a:t>
            </a: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一定期間の情報</a:t>
            </a: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吹き出し: 下矢印 2">
            <a:extLst>
              <a:ext uri="{FF2B5EF4-FFF2-40B4-BE49-F238E27FC236}">
                <a16:creationId xmlns:a16="http://schemas.microsoft.com/office/drawing/2014/main" id="{58F70868-E9B5-4267-9C7E-AA583406E41B}"/>
              </a:ext>
            </a:extLst>
          </p:cNvPr>
          <p:cNvSpPr/>
          <p:nvPr/>
        </p:nvSpPr>
        <p:spPr>
          <a:xfrm>
            <a:off x="8486953" y="1926491"/>
            <a:ext cx="1788855" cy="630403"/>
          </a:xfrm>
          <a:prstGeom prst="downArrowCallout">
            <a:avLst/>
          </a:prstGeom>
          <a:solidFill>
            <a:schemeClr val="bg1"/>
          </a:solidFill>
          <a:ln>
            <a:solidFill>
              <a:srgbClr val="00CC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400"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貸借対照表</a:t>
            </a:r>
            <a:endParaRPr lang="en-US" altLang="ja-JP" sz="1400" dirty="0">
              <a:solidFill>
                <a:srgbClr val="00CC99"/>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一定時点の情報</a:t>
            </a: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吹き出し: 下矢印 48">
            <a:extLst>
              <a:ext uri="{FF2B5EF4-FFF2-40B4-BE49-F238E27FC236}">
                <a16:creationId xmlns:a16="http://schemas.microsoft.com/office/drawing/2014/main" id="{EFDAB3C2-4174-4CBD-A341-AD001D762B5F}"/>
              </a:ext>
            </a:extLst>
          </p:cNvPr>
          <p:cNvSpPr/>
          <p:nvPr/>
        </p:nvSpPr>
        <p:spPr>
          <a:xfrm>
            <a:off x="1837552" y="1916835"/>
            <a:ext cx="1788855" cy="630403"/>
          </a:xfrm>
          <a:prstGeom prst="downArrowCallout">
            <a:avLst/>
          </a:prstGeom>
          <a:solidFill>
            <a:schemeClr val="bg1"/>
          </a:solidFill>
          <a:ln>
            <a:solidFill>
              <a:srgbClr val="00CC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400"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貸借対照表</a:t>
            </a:r>
            <a:endParaRPr lang="en-US" altLang="ja-JP" sz="1400" dirty="0">
              <a:solidFill>
                <a:srgbClr val="00CC99"/>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一定時点の情報</a:t>
            </a:r>
            <a:r>
              <a:rPr lang="en-US" altLang="ja-JP"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rgbClr val="00CC9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9923995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21">
            <a:extLst>
              <a:ext uri="{FF2B5EF4-FFF2-40B4-BE49-F238E27FC236}">
                <a16:creationId xmlns:a16="http://schemas.microsoft.com/office/drawing/2014/main" id="{9CAD7ECF-027D-5E38-5D52-32548EAD0D02}"/>
              </a:ext>
            </a:extLst>
          </p:cNvPr>
          <p:cNvGraphicFramePr>
            <a:graphicFrameLocks noGrp="1"/>
          </p:cNvGraphicFramePr>
          <p:nvPr>
            <p:extLst>
              <p:ext uri="{D42A27DB-BD31-4B8C-83A1-F6EECF244321}">
                <p14:modId xmlns:p14="http://schemas.microsoft.com/office/powerpoint/2010/main" val="1515621233"/>
              </p:ext>
            </p:extLst>
          </p:nvPr>
        </p:nvGraphicFramePr>
        <p:xfrm>
          <a:off x="1362000" y="700204"/>
          <a:ext cx="9468000" cy="2663880"/>
        </p:xfrm>
        <a:graphic>
          <a:graphicData uri="http://schemas.openxmlformats.org/drawingml/2006/table">
            <a:tbl>
              <a:tblPr firstRow="1" bandRow="1">
                <a:tableStyleId>{21E4AEA4-8DFA-4A89-87EB-49C32662AFE0}</a:tableStyleId>
              </a:tblPr>
              <a:tblGrid>
                <a:gridCol w="540000">
                  <a:extLst>
                    <a:ext uri="{9D8B030D-6E8A-4147-A177-3AD203B41FA5}">
                      <a16:colId xmlns:a16="http://schemas.microsoft.com/office/drawing/2014/main" val="2212594541"/>
                    </a:ext>
                  </a:extLst>
                </a:gridCol>
                <a:gridCol w="7074000">
                  <a:extLst>
                    <a:ext uri="{9D8B030D-6E8A-4147-A177-3AD203B41FA5}">
                      <a16:colId xmlns:a16="http://schemas.microsoft.com/office/drawing/2014/main" val="1627875660"/>
                    </a:ext>
                  </a:extLst>
                </a:gridCol>
                <a:gridCol w="1854000">
                  <a:extLst>
                    <a:ext uri="{9D8B030D-6E8A-4147-A177-3AD203B41FA5}">
                      <a16:colId xmlns:a16="http://schemas.microsoft.com/office/drawing/2014/main" val="4023321648"/>
                    </a:ext>
                  </a:extLst>
                </a:gridCol>
              </a:tblGrid>
              <a:tr h="269013">
                <a:tc gridSpan="2">
                  <a:txBody>
                    <a:bodyPr/>
                    <a:lstStyle/>
                    <a:p>
                      <a:pPr algn="l"/>
                      <a:r>
                        <a:rPr lang="zh-TW" altLang="en-US" sz="1400" b="1" dirty="0">
                          <a:latin typeface="Meiryo UI" panose="020B0604030504040204" pitchFamily="50" charset="-128"/>
                          <a:ea typeface="Meiryo UI" panose="020B0604030504040204" pitchFamily="50" charset="-128"/>
                        </a:rPr>
                        <a:t>１　一般事項</a:t>
                      </a:r>
                      <a:endParaRPr lang="ja-JP" altLang="en-US" sz="1400" b="1" dirty="0">
                        <a:latin typeface="Meiryo UI" panose="020B0604030504040204" pitchFamily="50" charset="-128"/>
                        <a:ea typeface="Meiryo UI" panose="020B0604030504040204" pitchFamily="50" charset="-128"/>
                      </a:endParaRP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185569">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1-1</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会計処理の原則及び手続きは、土地改良区会計基準に準拠しているか。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会計基準第１の２</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28043533"/>
                  </a:ext>
                </a:extLst>
              </a:tr>
              <a:tr h="1082279">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1-2</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次の財務諸表がすべて作成されているか。</a:t>
                      </a:r>
                      <a:br>
                        <a:rPr lang="ja-JP" altLang="en-US" sz="1300" b="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ただし、特別会計を設けている場合は、（１）、（２）については当該特別会計の財務諸表及び総括表の作成を含む。</a:t>
                      </a:r>
                      <a:br>
                        <a:rPr lang="ja-JP" altLang="en-US" sz="1300" b="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u="none" strike="noStrike" dirty="0">
                          <a:solidFill>
                            <a:srgbClr val="000000"/>
                          </a:solidFill>
                          <a:effectLst/>
                          <a:latin typeface="Meiryo UI" panose="020B0604030504040204" pitchFamily="50" charset="-128"/>
                          <a:ea typeface="Meiryo UI" panose="020B0604030504040204" pitchFamily="50" charset="-128"/>
                        </a:rPr>
                        <a:t>（１）貸借対照表</a:t>
                      </a:r>
                      <a:br>
                        <a:rPr lang="ja-JP" altLang="en-US" sz="1300" b="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u="none" strike="noStrike" dirty="0">
                          <a:solidFill>
                            <a:srgbClr val="000000"/>
                          </a:solidFill>
                          <a:effectLst/>
                          <a:latin typeface="Meiryo UI" panose="020B0604030504040204" pitchFamily="50" charset="-128"/>
                          <a:ea typeface="Meiryo UI" panose="020B0604030504040204" pitchFamily="50" charset="-128"/>
                        </a:rPr>
                        <a:t>（２）正味財産増減計算書</a:t>
                      </a:r>
                      <a:br>
                        <a:rPr lang="ja-JP" altLang="en-US" sz="1300" b="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u="none" strike="noStrike" dirty="0">
                          <a:solidFill>
                            <a:srgbClr val="000000"/>
                          </a:solidFill>
                          <a:effectLst/>
                          <a:latin typeface="Meiryo UI" panose="020B0604030504040204" pitchFamily="50" charset="-128"/>
                          <a:ea typeface="Meiryo UI" panose="020B0604030504040204" pitchFamily="50" charset="-128"/>
                        </a:rPr>
                        <a:t>（３）財産目録</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454435201"/>
                  </a:ext>
                </a:extLst>
              </a:tr>
              <a:tr h="185569">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1-3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すべての財務諸表には、金額単位及び期間若しくは日付が表示されているか。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606310732"/>
                  </a:ext>
                </a:extLst>
              </a:tr>
              <a:tr h="185569">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1-4</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財務諸表の注記は記載されているか。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zh-TW" altLang="en-US" sz="1300" b="0" u="none" strike="noStrike" dirty="0">
                          <a:solidFill>
                            <a:srgbClr val="000000"/>
                          </a:solidFill>
                          <a:effectLst/>
                          <a:latin typeface="Meiryo UI" panose="020B0604030504040204" pitchFamily="50" charset="-128"/>
                          <a:ea typeface="Meiryo UI" panose="020B0604030504040204" pitchFamily="50" charset="-128"/>
                        </a:rPr>
                        <a:t>会計基準第６</a:t>
                      </a:r>
                      <a:endParaRPr lang="zh-TW"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4134401760"/>
                  </a:ext>
                </a:extLst>
              </a:tr>
            </a:tbl>
          </a:graphicData>
        </a:graphic>
      </p:graphicFrame>
      <p:graphicFrame>
        <p:nvGraphicFramePr>
          <p:cNvPr id="5" name="表 21">
            <a:extLst>
              <a:ext uri="{FF2B5EF4-FFF2-40B4-BE49-F238E27FC236}">
                <a16:creationId xmlns:a16="http://schemas.microsoft.com/office/drawing/2014/main" id="{E446D08D-9364-AA81-EA9B-C8738270D838}"/>
              </a:ext>
            </a:extLst>
          </p:cNvPr>
          <p:cNvGraphicFramePr>
            <a:graphicFrameLocks noGrp="1"/>
          </p:cNvGraphicFramePr>
          <p:nvPr>
            <p:extLst>
              <p:ext uri="{D42A27DB-BD31-4B8C-83A1-F6EECF244321}">
                <p14:modId xmlns:p14="http://schemas.microsoft.com/office/powerpoint/2010/main" val="2406654420"/>
              </p:ext>
            </p:extLst>
          </p:nvPr>
        </p:nvGraphicFramePr>
        <p:xfrm>
          <a:off x="1362000" y="3429000"/>
          <a:ext cx="9468000" cy="3294000"/>
        </p:xfrm>
        <a:graphic>
          <a:graphicData uri="http://schemas.openxmlformats.org/drawingml/2006/table">
            <a:tbl>
              <a:tblPr firstRow="1" bandRow="1">
                <a:tableStyleId>{00A15C55-8517-42AA-B614-E9B94910E393}</a:tableStyleId>
              </a:tblPr>
              <a:tblGrid>
                <a:gridCol w="540000">
                  <a:extLst>
                    <a:ext uri="{9D8B030D-6E8A-4147-A177-3AD203B41FA5}">
                      <a16:colId xmlns:a16="http://schemas.microsoft.com/office/drawing/2014/main" val="2212594541"/>
                    </a:ext>
                  </a:extLst>
                </a:gridCol>
                <a:gridCol w="7074000">
                  <a:extLst>
                    <a:ext uri="{9D8B030D-6E8A-4147-A177-3AD203B41FA5}">
                      <a16:colId xmlns:a16="http://schemas.microsoft.com/office/drawing/2014/main" val="1627875660"/>
                    </a:ext>
                  </a:extLst>
                </a:gridCol>
                <a:gridCol w="1854000">
                  <a:extLst>
                    <a:ext uri="{9D8B030D-6E8A-4147-A177-3AD203B41FA5}">
                      <a16:colId xmlns:a16="http://schemas.microsoft.com/office/drawing/2014/main" val="4023321648"/>
                    </a:ext>
                  </a:extLst>
                </a:gridCol>
              </a:tblGrid>
              <a:tr h="285066">
                <a:tc gridSpan="2">
                  <a:txBody>
                    <a:bodyPr/>
                    <a:lstStyle/>
                    <a:p>
                      <a:pPr algn="l"/>
                      <a:r>
                        <a:rPr kumimoji="1" lang="zh-TW" altLang="en-US" sz="1400" b="1" dirty="0">
                          <a:latin typeface="Meiryo UI" panose="020B0604030504040204" pitchFamily="50" charset="-128"/>
                          <a:ea typeface="Meiryo UI" panose="020B0604030504040204" pitchFamily="50" charset="-128"/>
                        </a:rPr>
                        <a:t>２　貸借対照表</a:t>
                      </a:r>
                      <a:endParaRPr kumimoji="1" lang="ja-JP" altLang="en-US" sz="1400" b="1" dirty="0">
                        <a:latin typeface="Meiryo UI" panose="020B0604030504040204" pitchFamily="50" charset="-128"/>
                        <a:ea typeface="Meiryo UI" panose="020B0604030504040204" pitchFamily="50" charset="-128"/>
                      </a:endParaRP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201297">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2-1</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貸借対照表は、土地改良区会計基準別表第２の様式に準じて作成されているか。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28043533"/>
                  </a:ext>
                </a:extLst>
              </a:tr>
              <a:tr h="201297">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2-2</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勘定科目は、土地改良区会計基準別表第１に準拠しているか。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454435201"/>
                  </a:ext>
                </a:extLst>
              </a:tr>
              <a:tr h="201297">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特別会計が設置されている場合、貸借対照表総括表が作成されているか。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(2)</a:t>
                      </a:r>
                      <a:endParaRPr lang="en-US" altLang="ja-JP" sz="1300" b="0" i="0" u="none" strike="sng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606310732"/>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2-4</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貸借対照表総括表において、他の会計区分との間における内部貸借取引の残高は、相殺消去されているか。（他会計貸付金⇔他会計借入金　等）</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4134401760"/>
                  </a:ext>
                </a:extLst>
              </a:tr>
              <a:tr h="201297">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2-5</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　貸借対照表総括表の各会計欄の金額は、会計毎の貸借対照表の額と一致しているか。</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937743103"/>
                  </a:ext>
                </a:extLst>
              </a:tr>
              <a:tr h="591388">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2-6</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勘定科目の区分は土地改良区会計基準に従い、資産の部は、流動資産及び固定資産に区分され、さらに固定資産は基本財産、特定資産及びその他の固定資産に区分され、負債の部は、流動負債及び固定負債に区分されているか。　</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会計基準第２の２</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112290218"/>
                  </a:ext>
                </a:extLst>
              </a:tr>
              <a:tr h="201297">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2-7</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定款・規約において、基本財産と定められた資産は、すべて基本財産に区分されているか。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会計基準第２の２</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202910132"/>
                  </a:ext>
                </a:extLst>
              </a:tr>
            </a:tbl>
          </a:graphicData>
        </a:graphic>
      </p:graphicFrame>
      <p:sp>
        <p:nvSpPr>
          <p:cNvPr id="8" name="テキスト ボックス 7">
            <a:extLst>
              <a:ext uri="{FF2B5EF4-FFF2-40B4-BE49-F238E27FC236}">
                <a16:creationId xmlns:a16="http://schemas.microsoft.com/office/drawing/2014/main" id="{7A0FABF5-9E89-4FA2-8D7F-6610C9E0B845}"/>
              </a:ext>
            </a:extLst>
          </p:cNvPr>
          <p:cNvSpPr txBox="1"/>
          <p:nvPr/>
        </p:nvSpPr>
        <p:spPr>
          <a:xfrm>
            <a:off x="1362000" y="0"/>
            <a:ext cx="9468000" cy="707886"/>
          </a:xfrm>
          <a:prstGeom prst="rect">
            <a:avLst/>
          </a:prstGeom>
          <a:noFill/>
        </p:spPr>
        <p:txBody>
          <a:bodyPr wrap="square" rtlCol="0">
            <a:spAutoFit/>
          </a:bodyPr>
          <a:lstStyle/>
          <a:p>
            <a:r>
              <a:rPr kumimoji="1" lang="ja-JP" altLang="en-US" sz="2000" dirty="0"/>
              <a:t>財務分析を始める前に、</a:t>
            </a:r>
            <a:endParaRPr kumimoji="1" lang="en-US" altLang="ja-JP" sz="2000" dirty="0"/>
          </a:p>
          <a:p>
            <a:r>
              <a:rPr kumimoji="1" lang="ja-JP" altLang="en-US" sz="2000" dirty="0"/>
              <a:t>財務諸表等を以下のチェックリストにより再確認しましょう①</a:t>
            </a:r>
            <a:endParaRPr kumimoji="1" lang="en-US" altLang="ja-JP" sz="2000" dirty="0"/>
          </a:p>
        </p:txBody>
      </p:sp>
      <p:sp>
        <p:nvSpPr>
          <p:cNvPr id="7" name="テキスト ボックス 6">
            <a:extLst>
              <a:ext uri="{FF2B5EF4-FFF2-40B4-BE49-F238E27FC236}">
                <a16:creationId xmlns:a16="http://schemas.microsoft.com/office/drawing/2014/main" id="{B306389C-D62C-47B3-A26E-BE5BDDD56CAC}"/>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480610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21">
            <a:extLst>
              <a:ext uri="{FF2B5EF4-FFF2-40B4-BE49-F238E27FC236}">
                <a16:creationId xmlns:a16="http://schemas.microsoft.com/office/drawing/2014/main" id="{FCAA986F-5E40-DA22-B533-315AD185E354}"/>
              </a:ext>
            </a:extLst>
          </p:cNvPr>
          <p:cNvGraphicFramePr>
            <a:graphicFrameLocks noGrp="1"/>
          </p:cNvGraphicFramePr>
          <p:nvPr>
            <p:extLst>
              <p:ext uri="{D42A27DB-BD31-4B8C-83A1-F6EECF244321}">
                <p14:modId xmlns:p14="http://schemas.microsoft.com/office/powerpoint/2010/main" val="1823164398"/>
              </p:ext>
            </p:extLst>
          </p:nvPr>
        </p:nvGraphicFramePr>
        <p:xfrm>
          <a:off x="1362000" y="699731"/>
          <a:ext cx="9570161" cy="6049320"/>
        </p:xfrm>
        <a:graphic>
          <a:graphicData uri="http://schemas.openxmlformats.org/drawingml/2006/table">
            <a:tbl>
              <a:tblPr firstRow="1" bandRow="1">
                <a:tableStyleId>{00A15C55-8517-42AA-B614-E9B94910E393}</a:tableStyleId>
              </a:tblPr>
              <a:tblGrid>
                <a:gridCol w="545827">
                  <a:extLst>
                    <a:ext uri="{9D8B030D-6E8A-4147-A177-3AD203B41FA5}">
                      <a16:colId xmlns:a16="http://schemas.microsoft.com/office/drawing/2014/main" val="2212594541"/>
                    </a:ext>
                  </a:extLst>
                </a:gridCol>
                <a:gridCol w="7150329">
                  <a:extLst>
                    <a:ext uri="{9D8B030D-6E8A-4147-A177-3AD203B41FA5}">
                      <a16:colId xmlns:a16="http://schemas.microsoft.com/office/drawing/2014/main" val="1627875660"/>
                    </a:ext>
                  </a:extLst>
                </a:gridCol>
                <a:gridCol w="1874005">
                  <a:extLst>
                    <a:ext uri="{9D8B030D-6E8A-4147-A177-3AD203B41FA5}">
                      <a16:colId xmlns:a16="http://schemas.microsoft.com/office/drawing/2014/main" val="4023321648"/>
                    </a:ext>
                  </a:extLst>
                </a:gridCol>
              </a:tblGrid>
              <a:tr h="285066">
                <a:tc gridSpan="2">
                  <a:txBody>
                    <a:bodyPr/>
                    <a:lstStyle/>
                    <a:p>
                      <a:pPr algn="l"/>
                      <a:r>
                        <a:rPr kumimoji="1" lang="zh-TW" altLang="en-US" sz="1400" b="1" dirty="0">
                          <a:latin typeface="Meiryo UI" panose="020B0604030504040204" pitchFamily="50" charset="-128"/>
                          <a:ea typeface="Meiryo UI" panose="020B0604030504040204" pitchFamily="50" charset="-128"/>
                        </a:rPr>
                        <a:t>２　貸借対照表</a:t>
                      </a:r>
                      <a:endParaRPr kumimoji="1" lang="ja-JP" altLang="en-US" sz="1400" b="1" dirty="0">
                        <a:latin typeface="Meiryo UI" panose="020B0604030504040204" pitchFamily="50" charset="-128"/>
                        <a:ea typeface="Meiryo UI" panose="020B0604030504040204" pitchFamily="50" charset="-128"/>
                      </a:endParaRP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2-8</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特定の目的のために預金、有価証券等を有する場合には、当該資産の保有目的を示す独立の勘定科目を持って、貸借対照表上の特定資産の部に記載されているか。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会計基準第２の２</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42387809"/>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2-9</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寄付によって受け入れた資産で、寄付者等の意思により使途について制約が課せられているものについては指定正味財産として区分されているか。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会計基準第２の２</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052889208"/>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2-10</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正味財産の部には、指定正味財産及び一般正味財産のそれぞれについて、基本財産への充当額及び特定資産への充当額が内書として記載されているか。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会計基準第２の２</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592492977"/>
                  </a:ext>
                </a:extLst>
              </a:tr>
              <a:tr h="201297">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2-11</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資産及び負債の勘定科目の配列は、流動性配列法によるか。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会計基準第２の３</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974923376"/>
                  </a:ext>
                </a:extLst>
              </a:tr>
              <a:tr h="201297">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2-12</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資産、負債及び正味財産は、総額をもって記載しているか。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(1)</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264742558"/>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固定資産は、減価償却累計額を取得価額から控除した形で示しているか。または、各勘定科目から直接控除された上でその金額が種類別に記載されているか。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(3)</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10703916"/>
                  </a:ext>
                </a:extLst>
              </a:tr>
              <a:tr h="591388">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2-14</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満期保有目的の債権について、債券金額（券面額）より低い価額または高い価額で取得した場合で、取得価額と債権金額との差額の性格が金利の調整と認められるときは、取得価額と債権金額との差額に重要性が乏しい場合を除いて償却原価法を適用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会計基準第２の５の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(4)</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71243238"/>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2-15</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資産の価値が著しく下落したときは、回復の見込みがあると認められる場合を除き、時価をもって貸借対照表価額としているか。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会計基準第２の５の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(7)</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333960242"/>
                  </a:ext>
                </a:extLst>
              </a:tr>
              <a:tr h="201297">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2-16</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資産合計と負債及び正味財産合計は一致しているか。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貸借平均の原理</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583993447"/>
                  </a:ext>
                </a:extLst>
              </a:tr>
              <a:tr h="396342">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2-17</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指定正味財産及び一般正味財産は、正味財産増減計算書における指定正味財産期末残高及び一般正味財産期末残高と一致しているか。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正規の簿記の原則</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034587535"/>
                  </a:ext>
                </a:extLst>
              </a:tr>
              <a:tr h="591388">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2-18</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収支決算書に対する注記の資金の範囲に基づき、例えば、「資金の範囲には、現金及び預金のほか、その他未収金、立替金、未払金、預り金を含めている。」とした場合、貸借対照表の現金及び預金の</a:t>
                      </a:r>
                      <a:r>
                        <a:rPr lang="ja-JP" altLang="en-US" sz="1300" b="0" u="none" strike="noStrike">
                          <a:solidFill>
                            <a:schemeClr val="tx1"/>
                          </a:solidFill>
                          <a:effectLst/>
                          <a:latin typeface="Meiryo UI" panose="020B0604030504040204" pitchFamily="50" charset="-128"/>
                          <a:ea typeface="Meiryo UI" panose="020B0604030504040204" pitchFamily="50" charset="-128"/>
                        </a:rPr>
                        <a:t>額を調整（</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未収金、立替金、未払金、預り金等の加減）した時、収支決算書の次年度繰越金の額と一致するか。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正規の簿記の原則</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942410961"/>
                  </a:ext>
                </a:extLst>
              </a:tr>
            </a:tbl>
          </a:graphicData>
        </a:graphic>
      </p:graphicFrame>
      <p:sp>
        <p:nvSpPr>
          <p:cNvPr id="5" name="テキスト ボックス 4">
            <a:extLst>
              <a:ext uri="{FF2B5EF4-FFF2-40B4-BE49-F238E27FC236}">
                <a16:creationId xmlns:a16="http://schemas.microsoft.com/office/drawing/2014/main" id="{06EF6C29-0444-43A1-BD8F-A2BF8C3D5081}"/>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11</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1EE31E23-3731-4164-B598-5A00DEED5DA5}"/>
              </a:ext>
            </a:extLst>
          </p:cNvPr>
          <p:cNvSpPr txBox="1"/>
          <p:nvPr/>
        </p:nvSpPr>
        <p:spPr>
          <a:xfrm>
            <a:off x="1362000" y="0"/>
            <a:ext cx="9468000" cy="707886"/>
          </a:xfrm>
          <a:prstGeom prst="rect">
            <a:avLst/>
          </a:prstGeom>
          <a:noFill/>
        </p:spPr>
        <p:txBody>
          <a:bodyPr wrap="square" rtlCol="0">
            <a:spAutoFit/>
          </a:bodyPr>
          <a:lstStyle/>
          <a:p>
            <a:r>
              <a:rPr kumimoji="1" lang="ja-JP" altLang="en-US" sz="2000" dirty="0"/>
              <a:t>財務分析を始める前に、</a:t>
            </a:r>
            <a:endParaRPr kumimoji="1" lang="en-US" altLang="ja-JP" sz="2000" dirty="0"/>
          </a:p>
          <a:p>
            <a:r>
              <a:rPr kumimoji="1" lang="ja-JP" altLang="en-US" sz="2000" dirty="0"/>
              <a:t>財務諸表等を以下のチェックリストにより再確認しましょう②</a:t>
            </a:r>
            <a:endParaRPr kumimoji="1" lang="en-US" altLang="ja-JP" sz="2000" dirty="0"/>
          </a:p>
        </p:txBody>
      </p:sp>
    </p:spTree>
    <p:extLst>
      <p:ext uri="{BB962C8B-B14F-4D97-AF65-F5344CB8AC3E}">
        <p14:creationId xmlns:p14="http://schemas.microsoft.com/office/powerpoint/2010/main" val="18214893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1">
            <a:extLst>
              <a:ext uri="{FF2B5EF4-FFF2-40B4-BE49-F238E27FC236}">
                <a16:creationId xmlns:a16="http://schemas.microsoft.com/office/drawing/2014/main" id="{7FF13D0C-3D78-B2CA-C632-12E11C0549C6}"/>
              </a:ext>
            </a:extLst>
          </p:cNvPr>
          <p:cNvGraphicFramePr>
            <a:graphicFrameLocks noGrp="1"/>
          </p:cNvGraphicFramePr>
          <p:nvPr>
            <p:extLst>
              <p:ext uri="{D42A27DB-BD31-4B8C-83A1-F6EECF244321}">
                <p14:modId xmlns:p14="http://schemas.microsoft.com/office/powerpoint/2010/main" val="3949681459"/>
              </p:ext>
            </p:extLst>
          </p:nvPr>
        </p:nvGraphicFramePr>
        <p:xfrm>
          <a:off x="1362000" y="804468"/>
          <a:ext cx="9468000" cy="5851200"/>
        </p:xfrm>
        <a:graphic>
          <a:graphicData uri="http://schemas.openxmlformats.org/drawingml/2006/table">
            <a:tbl>
              <a:tblPr firstRow="1" bandRow="1">
                <a:tableStyleId>{5C22544A-7EE6-4342-B048-85BDC9FD1C3A}</a:tableStyleId>
              </a:tblPr>
              <a:tblGrid>
                <a:gridCol w="540000">
                  <a:extLst>
                    <a:ext uri="{9D8B030D-6E8A-4147-A177-3AD203B41FA5}">
                      <a16:colId xmlns:a16="http://schemas.microsoft.com/office/drawing/2014/main" val="2212594541"/>
                    </a:ext>
                  </a:extLst>
                </a:gridCol>
                <a:gridCol w="7074000">
                  <a:extLst>
                    <a:ext uri="{9D8B030D-6E8A-4147-A177-3AD203B41FA5}">
                      <a16:colId xmlns:a16="http://schemas.microsoft.com/office/drawing/2014/main" val="1627875660"/>
                    </a:ext>
                  </a:extLst>
                </a:gridCol>
                <a:gridCol w="1854000">
                  <a:extLst>
                    <a:ext uri="{9D8B030D-6E8A-4147-A177-3AD203B41FA5}">
                      <a16:colId xmlns:a16="http://schemas.microsoft.com/office/drawing/2014/main" val="4023321648"/>
                    </a:ext>
                  </a:extLst>
                </a:gridCol>
              </a:tblGrid>
              <a:tr h="282047">
                <a:tc gridSpan="2">
                  <a:txBody>
                    <a:bodyPr/>
                    <a:lstStyle/>
                    <a:p>
                      <a:pPr algn="l"/>
                      <a:r>
                        <a:rPr kumimoji="1" lang="ja-JP" altLang="en-US" sz="1400" b="1" dirty="0">
                          <a:latin typeface="Meiryo UI" panose="020B0604030504040204" pitchFamily="50" charset="-128"/>
                          <a:ea typeface="Meiryo UI" panose="020B0604030504040204" pitchFamily="50" charset="-128"/>
                        </a:rPr>
                        <a:t>３　正味財産増減計算書</a:t>
                      </a: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199165">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3-1</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正味財産増減計算書は、土地改良区会計基準別表第２の様式に準じて作成されているか。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28043533"/>
                  </a:ext>
                </a:extLst>
              </a:tr>
              <a:tr h="199165">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3-2</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勘定科目は、土地改良区会計基準別表第１に準拠しているか。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454435201"/>
                  </a:ext>
                </a:extLst>
              </a:tr>
              <a:tr h="199165">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特別会計が設置されている場合、正味財産増減計算書総括表が作成されているか。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第１の４の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(2)</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606310732"/>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3-4</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特別会計が設定されている場合、正味財産増減計算書総括表において他の会計区分との間において生ずる内部取引高は、相殺消去されているか。（他会計繰入金⇔他会計操出金　等）</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4134401760"/>
                  </a:ext>
                </a:extLst>
              </a:tr>
              <a:tr h="199165">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3-5</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正味財産増減計算書総括表の各会計欄の金額は、会計別の正味財産増減計算書の額と一致しているか。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会計基準第１の４の</a:t>
                      </a:r>
                      <a:r>
                        <a:rPr lang="en-US" altLang="ja-JP" sz="1300" b="0" u="none" strike="noStrike" dirty="0">
                          <a:solidFill>
                            <a:srgbClr val="000000"/>
                          </a:solidFill>
                          <a:effectLst/>
                          <a:latin typeface="Meiryo UI" panose="020B0604030504040204" pitchFamily="50" charset="-128"/>
                          <a:ea typeface="Meiryo UI" panose="020B0604030504040204" pitchFamily="50" charset="-128"/>
                        </a:rPr>
                        <a:t>(2)</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937743103"/>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3-6</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正味財産増減計算書は、一般正味財産増減の部及び指定正味財産増減の部に分け、更に一般正味財産の部を経常増減の部及び経常外増減の部に区分しているか。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会計基準第３の２</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112290218"/>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3-7</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一般正味財産増減の部における臨時的項目及び過年度修正項目については、金額の僅少なものまたは、毎期経常的に発生するものを除き経常外増減項目として記載されているか。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会計基準第３の２</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202910132"/>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3-8</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一般正味財産増減の部は、経常収入及び経常支出を記載して当期経常増減額を表示し、これに経常外増減に属する項目を加減して当期一般正味財産増減額を表示しているか。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会計基準第３の３</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42387809"/>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3-9</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さらに当期一般正味財産増減額に一般正味財産期首残高を加算して一般正味財産期末残高を表示しているか。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会計基準第３の３</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052889208"/>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3-10</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指定正味財産増減の部は、当期指定正味財産増減額を発生原因別に表示し、これに指定正味財産期首残高を加算して指定正味財産期末残高を表示しているか。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会計基準第３の３</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592492977"/>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3-11</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当期中に寄付によって受け入れた資産で、寄付者の意思により当該資産の使途について制約が課されている場合には、受け入れた資産の額は正味財産増減計算書における指定正味財産増減の部に記載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会計基準第３の３</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47247148"/>
                  </a:ext>
                </a:extLst>
              </a:tr>
            </a:tbl>
          </a:graphicData>
        </a:graphic>
      </p:graphicFrame>
      <p:sp>
        <p:nvSpPr>
          <p:cNvPr id="5" name="テキスト ボックス 4">
            <a:extLst>
              <a:ext uri="{FF2B5EF4-FFF2-40B4-BE49-F238E27FC236}">
                <a16:creationId xmlns:a16="http://schemas.microsoft.com/office/drawing/2014/main" id="{D963F4CC-8355-4609-9FE4-53085357C0F2}"/>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12</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9E6378D7-A7D6-4C07-A842-23666A21A682}"/>
              </a:ext>
            </a:extLst>
          </p:cNvPr>
          <p:cNvSpPr txBox="1"/>
          <p:nvPr/>
        </p:nvSpPr>
        <p:spPr>
          <a:xfrm>
            <a:off x="1362000" y="0"/>
            <a:ext cx="9468000" cy="707886"/>
          </a:xfrm>
          <a:prstGeom prst="rect">
            <a:avLst/>
          </a:prstGeom>
          <a:noFill/>
        </p:spPr>
        <p:txBody>
          <a:bodyPr wrap="square" rtlCol="0">
            <a:spAutoFit/>
          </a:bodyPr>
          <a:lstStyle/>
          <a:p>
            <a:r>
              <a:rPr kumimoji="1" lang="ja-JP" altLang="en-US" sz="2000" dirty="0"/>
              <a:t>財務分析を始める前に、</a:t>
            </a:r>
            <a:endParaRPr kumimoji="1" lang="en-US" altLang="ja-JP" sz="2000" dirty="0"/>
          </a:p>
          <a:p>
            <a:r>
              <a:rPr kumimoji="1" lang="ja-JP" altLang="en-US" sz="2000" dirty="0"/>
              <a:t>財務諸表等を以下のチェックリストにより再確認しましょう③</a:t>
            </a:r>
            <a:endParaRPr kumimoji="1" lang="en-US" altLang="ja-JP" sz="2000" dirty="0"/>
          </a:p>
        </p:txBody>
      </p:sp>
    </p:spTree>
    <p:extLst>
      <p:ext uri="{BB962C8B-B14F-4D97-AF65-F5344CB8AC3E}">
        <p14:creationId xmlns:p14="http://schemas.microsoft.com/office/powerpoint/2010/main" val="35432584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1">
            <a:extLst>
              <a:ext uri="{FF2B5EF4-FFF2-40B4-BE49-F238E27FC236}">
                <a16:creationId xmlns:a16="http://schemas.microsoft.com/office/drawing/2014/main" id="{7FF13D0C-3D78-B2CA-C632-12E11C0549C6}"/>
              </a:ext>
            </a:extLst>
          </p:cNvPr>
          <p:cNvGraphicFramePr>
            <a:graphicFrameLocks noGrp="1"/>
          </p:cNvGraphicFramePr>
          <p:nvPr>
            <p:extLst>
              <p:ext uri="{D42A27DB-BD31-4B8C-83A1-F6EECF244321}">
                <p14:modId xmlns:p14="http://schemas.microsoft.com/office/powerpoint/2010/main" val="2114260820"/>
              </p:ext>
            </p:extLst>
          </p:nvPr>
        </p:nvGraphicFramePr>
        <p:xfrm>
          <a:off x="1375253" y="825719"/>
          <a:ext cx="9468000" cy="1385280"/>
        </p:xfrm>
        <a:graphic>
          <a:graphicData uri="http://schemas.openxmlformats.org/drawingml/2006/table">
            <a:tbl>
              <a:tblPr firstRow="1" bandRow="1">
                <a:tableStyleId>{5C22544A-7EE6-4342-B048-85BDC9FD1C3A}</a:tableStyleId>
              </a:tblPr>
              <a:tblGrid>
                <a:gridCol w="540000">
                  <a:extLst>
                    <a:ext uri="{9D8B030D-6E8A-4147-A177-3AD203B41FA5}">
                      <a16:colId xmlns:a16="http://schemas.microsoft.com/office/drawing/2014/main" val="2212594541"/>
                    </a:ext>
                  </a:extLst>
                </a:gridCol>
                <a:gridCol w="7074000">
                  <a:extLst>
                    <a:ext uri="{9D8B030D-6E8A-4147-A177-3AD203B41FA5}">
                      <a16:colId xmlns:a16="http://schemas.microsoft.com/office/drawing/2014/main" val="1627875660"/>
                    </a:ext>
                  </a:extLst>
                </a:gridCol>
                <a:gridCol w="1854000">
                  <a:extLst>
                    <a:ext uri="{9D8B030D-6E8A-4147-A177-3AD203B41FA5}">
                      <a16:colId xmlns:a16="http://schemas.microsoft.com/office/drawing/2014/main" val="4023321648"/>
                    </a:ext>
                  </a:extLst>
                </a:gridCol>
              </a:tblGrid>
              <a:tr h="282047">
                <a:tc gridSpan="2">
                  <a:txBody>
                    <a:bodyPr/>
                    <a:lstStyle/>
                    <a:p>
                      <a:pPr algn="l"/>
                      <a:r>
                        <a:rPr kumimoji="1" lang="ja-JP" altLang="en-US" sz="1400" b="1" dirty="0">
                          <a:latin typeface="Meiryo UI" panose="020B0604030504040204" pitchFamily="50" charset="-128"/>
                          <a:ea typeface="Meiryo UI" panose="020B0604030504040204" pitchFamily="50" charset="-128"/>
                        </a:rPr>
                        <a:t>３　正味財産増減計算書</a:t>
                      </a: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3-12</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一般正味財産期首残高及び指定正味財産期首残高は、前事業年度の一般正味財産期末残高及び指定正味財産期末残高と一致しているか。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正規の簿記の原則</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81379934"/>
                  </a:ext>
                </a:extLst>
              </a:tr>
              <a:tr h="392144">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3-13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一般正味財産期末残高及び指定正味財産期末残高は、貸借対照表の指定正味財産合計及び一般正味財産合計と一致しているか。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正規の簿記の原則</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55383623"/>
                  </a:ext>
                </a:extLst>
              </a:tr>
            </a:tbl>
          </a:graphicData>
        </a:graphic>
      </p:graphicFrame>
      <p:graphicFrame>
        <p:nvGraphicFramePr>
          <p:cNvPr id="5" name="表 21">
            <a:extLst>
              <a:ext uri="{FF2B5EF4-FFF2-40B4-BE49-F238E27FC236}">
                <a16:creationId xmlns:a16="http://schemas.microsoft.com/office/drawing/2014/main" id="{6153BF2E-C2F3-3D0B-2DC7-C826B7787992}"/>
              </a:ext>
            </a:extLst>
          </p:cNvPr>
          <p:cNvGraphicFramePr>
            <a:graphicFrameLocks noGrp="1"/>
          </p:cNvGraphicFramePr>
          <p:nvPr>
            <p:extLst>
              <p:ext uri="{D42A27DB-BD31-4B8C-83A1-F6EECF244321}">
                <p14:modId xmlns:p14="http://schemas.microsoft.com/office/powerpoint/2010/main" val="2923487140"/>
              </p:ext>
            </p:extLst>
          </p:nvPr>
        </p:nvGraphicFramePr>
        <p:xfrm>
          <a:off x="1375253" y="2346534"/>
          <a:ext cx="9468000" cy="1871400"/>
        </p:xfrm>
        <a:graphic>
          <a:graphicData uri="http://schemas.openxmlformats.org/drawingml/2006/table">
            <a:tbl>
              <a:tblPr firstRow="1" bandRow="1">
                <a:tableStyleId>{21E4AEA4-8DFA-4A89-87EB-49C32662AFE0}</a:tableStyleId>
              </a:tblPr>
              <a:tblGrid>
                <a:gridCol w="540000">
                  <a:extLst>
                    <a:ext uri="{9D8B030D-6E8A-4147-A177-3AD203B41FA5}">
                      <a16:colId xmlns:a16="http://schemas.microsoft.com/office/drawing/2014/main" val="2212594541"/>
                    </a:ext>
                  </a:extLst>
                </a:gridCol>
                <a:gridCol w="7083900">
                  <a:extLst>
                    <a:ext uri="{9D8B030D-6E8A-4147-A177-3AD203B41FA5}">
                      <a16:colId xmlns:a16="http://schemas.microsoft.com/office/drawing/2014/main" val="1627875660"/>
                    </a:ext>
                  </a:extLst>
                </a:gridCol>
                <a:gridCol w="1844100">
                  <a:extLst>
                    <a:ext uri="{9D8B030D-6E8A-4147-A177-3AD203B41FA5}">
                      <a16:colId xmlns:a16="http://schemas.microsoft.com/office/drawing/2014/main" val="4023321648"/>
                    </a:ext>
                  </a:extLst>
                </a:gridCol>
              </a:tblGrid>
              <a:tr h="271339">
                <a:tc gridSpan="2">
                  <a:txBody>
                    <a:bodyPr/>
                    <a:lstStyle/>
                    <a:p>
                      <a:pPr algn="l"/>
                      <a:r>
                        <a:rPr lang="ja-JP" altLang="en-US" sz="1400" b="1" dirty="0">
                          <a:latin typeface="Meiryo UI" panose="020B0604030504040204" pitchFamily="50" charset="-128"/>
                          <a:ea typeface="Meiryo UI" panose="020B0604030504040204" pitchFamily="50" charset="-128"/>
                        </a:rPr>
                        <a:t>４　財産目録</a:t>
                      </a: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177322">
                <a:tc>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4-1</a:t>
                      </a:r>
                    </a:p>
                  </a:txBody>
                  <a:tcPr marL="6350" marR="6350" marT="6350" marB="0" anchor="ct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財産目録は、土地改良区会計基準別表第２の様式に準じて作成されているか。</a:t>
                      </a:r>
                    </a:p>
                  </a:txBody>
                  <a:tcPr marL="72000" marR="72000" marT="72000" marB="72000" anchor="ct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会計基準第１の５</a:t>
                      </a:r>
                    </a:p>
                  </a:txBody>
                  <a:tcPr marL="72000" marR="72000" marT="72000" marB="72000" anchor="ctr"/>
                </a:tc>
                <a:extLst>
                  <a:ext uri="{0D108BD9-81ED-4DB2-BD59-A6C34878D82A}">
                    <a16:rowId xmlns:a16="http://schemas.microsoft.com/office/drawing/2014/main" val="628043533"/>
                  </a:ext>
                </a:extLst>
              </a:tr>
              <a:tr h="348694">
                <a:tc>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4-2</a:t>
                      </a:r>
                    </a:p>
                  </a:txBody>
                  <a:tcPr marL="6350" marR="6350" marT="6350" marB="0" anchor="ct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各勘定科目は、当該事業年度末におけるすべての資産及び負債につき、その名称、数量、価額等が詳細に表示されているか。</a:t>
                      </a:r>
                    </a:p>
                  </a:txBody>
                  <a:tcPr marL="72000" marR="72000" marT="72000" marB="72000" anchor="ct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会計基準第７の１</a:t>
                      </a:r>
                    </a:p>
                  </a:txBody>
                  <a:tcPr marL="72000" marR="72000" marT="72000" marB="72000" anchor="ctr"/>
                </a:tc>
                <a:extLst>
                  <a:ext uri="{0D108BD9-81ED-4DB2-BD59-A6C34878D82A}">
                    <a16:rowId xmlns:a16="http://schemas.microsoft.com/office/drawing/2014/main" val="1454435201"/>
                  </a:ext>
                </a:extLst>
              </a:tr>
              <a:tr h="177322">
                <a:tc>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4-3</a:t>
                      </a:r>
                    </a:p>
                  </a:txBody>
                  <a:tcPr marL="6350" marR="6350" marT="6350" marB="0" anchor="ct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財産目録は、貸借対照表の区分に準じて、資産の部と負債の部に区分し、正味財産の額を示しているか。</a:t>
                      </a:r>
                    </a:p>
                  </a:txBody>
                  <a:tcPr marL="72000" marR="72000" marT="72000" marB="72000" anchor="ct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会計基準第７の２</a:t>
                      </a:r>
                    </a:p>
                  </a:txBody>
                  <a:tcPr marL="72000" marR="72000" marT="72000" marB="72000" anchor="ctr"/>
                </a:tc>
                <a:extLst>
                  <a:ext uri="{0D108BD9-81ED-4DB2-BD59-A6C34878D82A}">
                    <a16:rowId xmlns:a16="http://schemas.microsoft.com/office/drawing/2014/main" val="2606310732"/>
                  </a:ext>
                </a:extLst>
              </a:tr>
              <a:tr h="177322">
                <a:tc>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4-4</a:t>
                      </a:r>
                    </a:p>
                  </a:txBody>
                  <a:tcPr marL="6350" marR="6350" marT="6350" marB="0" anchor="ct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財産目録の各科目の金額は、貸借対照表（総括表を含む）の各金額と一致しているか。</a:t>
                      </a:r>
                    </a:p>
                  </a:txBody>
                  <a:tcPr marL="72000" marR="72000" marT="72000" marB="72000" anchor="ct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会計基準第７の３</a:t>
                      </a:r>
                    </a:p>
                  </a:txBody>
                  <a:tcPr marL="72000" marR="72000" marT="72000" marB="72000" anchor="ctr"/>
                </a:tc>
                <a:extLst>
                  <a:ext uri="{0D108BD9-81ED-4DB2-BD59-A6C34878D82A}">
                    <a16:rowId xmlns:a16="http://schemas.microsoft.com/office/drawing/2014/main" val="4134401760"/>
                  </a:ext>
                </a:extLst>
              </a:tr>
            </a:tbl>
          </a:graphicData>
        </a:graphic>
      </p:graphicFrame>
      <p:graphicFrame>
        <p:nvGraphicFramePr>
          <p:cNvPr id="7" name="表 21">
            <a:extLst>
              <a:ext uri="{FF2B5EF4-FFF2-40B4-BE49-F238E27FC236}">
                <a16:creationId xmlns:a16="http://schemas.microsoft.com/office/drawing/2014/main" id="{A98923F5-2370-ED1D-606F-F3EC166539E8}"/>
              </a:ext>
            </a:extLst>
          </p:cNvPr>
          <p:cNvGraphicFramePr>
            <a:graphicFrameLocks noGrp="1"/>
          </p:cNvGraphicFramePr>
          <p:nvPr>
            <p:extLst>
              <p:ext uri="{D42A27DB-BD31-4B8C-83A1-F6EECF244321}">
                <p14:modId xmlns:p14="http://schemas.microsoft.com/office/powerpoint/2010/main" val="3235891510"/>
              </p:ext>
            </p:extLst>
          </p:nvPr>
        </p:nvGraphicFramePr>
        <p:xfrm>
          <a:off x="1352100" y="4298148"/>
          <a:ext cx="9468000" cy="2015400"/>
        </p:xfrm>
        <a:graphic>
          <a:graphicData uri="http://schemas.openxmlformats.org/drawingml/2006/table">
            <a:tbl>
              <a:tblPr firstRow="1" bandRow="1">
                <a:tableStyleId>{00A15C55-8517-42AA-B614-E9B94910E393}</a:tableStyleId>
              </a:tblPr>
              <a:tblGrid>
                <a:gridCol w="540000">
                  <a:extLst>
                    <a:ext uri="{9D8B030D-6E8A-4147-A177-3AD203B41FA5}">
                      <a16:colId xmlns:a16="http://schemas.microsoft.com/office/drawing/2014/main" val="2212594541"/>
                    </a:ext>
                  </a:extLst>
                </a:gridCol>
                <a:gridCol w="7096500">
                  <a:extLst>
                    <a:ext uri="{9D8B030D-6E8A-4147-A177-3AD203B41FA5}">
                      <a16:colId xmlns:a16="http://schemas.microsoft.com/office/drawing/2014/main" val="1627875660"/>
                    </a:ext>
                  </a:extLst>
                </a:gridCol>
                <a:gridCol w="1831500">
                  <a:extLst>
                    <a:ext uri="{9D8B030D-6E8A-4147-A177-3AD203B41FA5}">
                      <a16:colId xmlns:a16="http://schemas.microsoft.com/office/drawing/2014/main" val="4023321648"/>
                    </a:ext>
                  </a:extLst>
                </a:gridCol>
              </a:tblGrid>
              <a:tr h="287111">
                <a:tc gridSpan="2">
                  <a:txBody>
                    <a:bodyPr/>
                    <a:lstStyle/>
                    <a:p>
                      <a:pPr algn="l"/>
                      <a:r>
                        <a:rPr kumimoji="1" lang="ja-JP" altLang="en-US" sz="1400" b="1" dirty="0">
                          <a:latin typeface="Meiryo UI" panose="020B0604030504040204" pitchFamily="50" charset="-128"/>
                          <a:ea typeface="Meiryo UI" panose="020B0604030504040204" pitchFamily="50" charset="-128"/>
                        </a:rPr>
                        <a:t>５　財務諸表に対する注記</a:t>
                      </a: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202741">
                <a:tc>
                  <a:txBody>
                    <a:bodyPr/>
                    <a:lstStyle/>
                    <a:p>
                      <a:pPr algn="ctr" fontAlgn="ctr"/>
                      <a:r>
                        <a:rPr lang="en-US" altLang="ja-JP" sz="1300" b="0" u="none" strike="noStrike" dirty="0">
                          <a:solidFill>
                            <a:srgbClr val="000000"/>
                          </a:solidFill>
                          <a:effectLst/>
                          <a:latin typeface="Meiryo UI" panose="020B0604030504040204" pitchFamily="50" charset="-128"/>
                          <a:ea typeface="Meiryo UI" panose="020B0604030504040204" pitchFamily="50" charset="-128"/>
                        </a:rPr>
                        <a:t>5-1</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財務諸表に対する注記は、土地改良区会計基準別表第２の様式に準じて作成されているか。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会計基準第１の５</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28043533"/>
                  </a:ext>
                </a:extLst>
              </a:tr>
              <a:tr h="202741">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5-2</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rgbClr val="000000"/>
                          </a:solidFill>
                          <a:effectLst/>
                          <a:latin typeface="Meiryo UI" panose="020B0604030504040204" pitchFamily="50" charset="-128"/>
                          <a:ea typeface="Meiryo UI" panose="020B0604030504040204" pitchFamily="50" charset="-128"/>
                        </a:rPr>
                        <a:t>　重要な会計方針を記載しているか。</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会計基準第６の</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r>
                        <a:rPr lang="ja-JP" altLang="en-US" sz="1300" b="0" u="none" strike="noStrike">
                          <a:solidFill>
                            <a:srgbClr val="000000"/>
                          </a:solidFill>
                          <a:effectLst/>
                          <a:latin typeface="Meiryo UI" panose="020B0604030504040204" pitchFamily="50" charset="-128"/>
                          <a:ea typeface="Meiryo UI" panose="020B0604030504040204" pitchFamily="50" charset="-128"/>
                        </a:rPr>
                        <a:t>１</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4000974956"/>
                  </a:ext>
                </a:extLst>
              </a:tr>
              <a:tr h="202741">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5-3</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　重要な会計方針を変更したときは、その旨、変更の理由及び当該変更による影響額を記載しているか。</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会計基準第６の</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r>
                        <a:rPr lang="ja-JP" altLang="en-US" sz="1300" b="0" u="none" strike="noStrike">
                          <a:solidFill>
                            <a:srgbClr val="000000"/>
                          </a:solidFill>
                          <a:effectLst/>
                          <a:latin typeface="Meiryo UI" panose="020B0604030504040204" pitchFamily="50" charset="-128"/>
                          <a:ea typeface="Meiryo UI" panose="020B0604030504040204" pitchFamily="50" charset="-128"/>
                        </a:rPr>
                        <a:t>２</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622092102"/>
                  </a:ext>
                </a:extLst>
              </a:tr>
              <a:tr h="202741">
                <a:tc>
                  <a:txBody>
                    <a:bodyPr/>
                    <a:lstStyle/>
                    <a:p>
                      <a:pPr algn="ctr" fontAlgn="ctr"/>
                      <a:r>
                        <a:rPr lang="en-US" altLang="ja-JP" sz="1300" b="0" u="none" strike="noStrike">
                          <a:solidFill>
                            <a:srgbClr val="000000"/>
                          </a:solidFill>
                          <a:effectLst/>
                          <a:latin typeface="Meiryo UI" panose="020B0604030504040204" pitchFamily="50" charset="-128"/>
                          <a:ea typeface="Meiryo UI" panose="020B0604030504040204" pitchFamily="50" charset="-128"/>
                        </a:rPr>
                        <a:t>5-4</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　基本財産及び特定資産の増減額及びその残額を記載しているか。</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rgbClr val="000000"/>
                          </a:solidFill>
                          <a:effectLst/>
                          <a:latin typeface="Meiryo UI" panose="020B0604030504040204" pitchFamily="50" charset="-128"/>
                          <a:ea typeface="Meiryo UI" panose="020B0604030504040204" pitchFamily="50" charset="-128"/>
                        </a:rPr>
                        <a:t>会計基準第６の</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r>
                        <a:rPr lang="ja-JP" altLang="en-US" sz="1300" b="0" u="none" strike="noStrike">
                          <a:solidFill>
                            <a:srgbClr val="000000"/>
                          </a:solidFill>
                          <a:effectLst/>
                          <a:latin typeface="Meiryo UI" panose="020B0604030504040204" pitchFamily="50" charset="-128"/>
                          <a:ea typeface="Meiryo UI" panose="020B0604030504040204" pitchFamily="50" charset="-128"/>
                        </a:rPr>
                        <a:t>３</a:t>
                      </a:r>
                      <a:r>
                        <a:rPr lang="en-US" altLang="ja-JP" sz="1300" b="0" u="none" strike="noStrike">
                          <a:solidFill>
                            <a:srgbClr val="000000"/>
                          </a:solidFill>
                          <a:effectLst/>
                          <a:latin typeface="Meiryo UI" panose="020B0604030504040204" pitchFamily="50" charset="-128"/>
                          <a:ea typeface="Meiryo UI" panose="020B0604030504040204" pitchFamily="50" charset="-128"/>
                        </a:rPr>
                        <a:t>)</a:t>
                      </a:r>
                      <a:endParaRPr lang="en-US" altLang="ja-JP" sz="1300" b="0" i="0" u="none" strike="noStrike">
                        <a:solidFill>
                          <a:srgbClr val="000000"/>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2933986"/>
                  </a:ext>
                </a:extLst>
              </a:tr>
              <a:tr h="0">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5-5</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基本財産及び特定資産の前期末及び当期末残高は、貸借対照表上の当該勘定科目と一致しているか。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４</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1454435201"/>
                  </a:ext>
                </a:extLst>
              </a:tr>
            </a:tbl>
          </a:graphicData>
        </a:graphic>
      </p:graphicFrame>
      <p:sp>
        <p:nvSpPr>
          <p:cNvPr id="9" name="テキスト ボックス 8">
            <a:extLst>
              <a:ext uri="{FF2B5EF4-FFF2-40B4-BE49-F238E27FC236}">
                <a16:creationId xmlns:a16="http://schemas.microsoft.com/office/drawing/2014/main" id="{222FBD1B-1D23-49F3-A85F-F56F08692649}"/>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13</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F7C0F41A-C15D-489C-BDB6-F962C00A779B}"/>
              </a:ext>
            </a:extLst>
          </p:cNvPr>
          <p:cNvSpPr txBox="1"/>
          <p:nvPr/>
        </p:nvSpPr>
        <p:spPr>
          <a:xfrm>
            <a:off x="1362000" y="0"/>
            <a:ext cx="9468000" cy="707886"/>
          </a:xfrm>
          <a:prstGeom prst="rect">
            <a:avLst/>
          </a:prstGeom>
          <a:noFill/>
        </p:spPr>
        <p:txBody>
          <a:bodyPr wrap="square" rtlCol="0">
            <a:spAutoFit/>
          </a:bodyPr>
          <a:lstStyle/>
          <a:p>
            <a:r>
              <a:rPr kumimoji="1" lang="ja-JP" altLang="en-US" sz="2000" dirty="0"/>
              <a:t>財務分析を始める前に、</a:t>
            </a:r>
            <a:endParaRPr kumimoji="1" lang="en-US" altLang="ja-JP" sz="2000" dirty="0"/>
          </a:p>
          <a:p>
            <a:r>
              <a:rPr kumimoji="1" lang="ja-JP" altLang="en-US" sz="2000" dirty="0"/>
              <a:t>財務諸表等を以下のチェックリストにより再確認しましょう④</a:t>
            </a:r>
            <a:endParaRPr kumimoji="1" lang="en-US" altLang="ja-JP" sz="2000" dirty="0"/>
          </a:p>
        </p:txBody>
      </p:sp>
    </p:spTree>
    <p:extLst>
      <p:ext uri="{BB962C8B-B14F-4D97-AF65-F5344CB8AC3E}">
        <p14:creationId xmlns:p14="http://schemas.microsoft.com/office/powerpoint/2010/main" val="16272107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21">
            <a:extLst>
              <a:ext uri="{FF2B5EF4-FFF2-40B4-BE49-F238E27FC236}">
                <a16:creationId xmlns:a16="http://schemas.microsoft.com/office/drawing/2014/main" id="{17CEF17E-FB1E-4055-1ED8-1E75971912AC}"/>
              </a:ext>
            </a:extLst>
          </p:cNvPr>
          <p:cNvGraphicFramePr>
            <a:graphicFrameLocks noGrp="1"/>
          </p:cNvGraphicFramePr>
          <p:nvPr>
            <p:extLst>
              <p:ext uri="{D42A27DB-BD31-4B8C-83A1-F6EECF244321}">
                <p14:modId xmlns:p14="http://schemas.microsoft.com/office/powerpoint/2010/main" val="106587758"/>
              </p:ext>
            </p:extLst>
          </p:nvPr>
        </p:nvGraphicFramePr>
        <p:xfrm>
          <a:off x="1375253" y="797565"/>
          <a:ext cx="9468000" cy="5653080"/>
        </p:xfrm>
        <a:graphic>
          <a:graphicData uri="http://schemas.openxmlformats.org/drawingml/2006/table">
            <a:tbl>
              <a:tblPr firstRow="1" bandRow="1">
                <a:tableStyleId>{00A15C55-8517-42AA-B614-E9B94910E393}</a:tableStyleId>
              </a:tblPr>
              <a:tblGrid>
                <a:gridCol w="540000">
                  <a:extLst>
                    <a:ext uri="{9D8B030D-6E8A-4147-A177-3AD203B41FA5}">
                      <a16:colId xmlns:a16="http://schemas.microsoft.com/office/drawing/2014/main" val="2212594541"/>
                    </a:ext>
                  </a:extLst>
                </a:gridCol>
                <a:gridCol w="7096500">
                  <a:extLst>
                    <a:ext uri="{9D8B030D-6E8A-4147-A177-3AD203B41FA5}">
                      <a16:colId xmlns:a16="http://schemas.microsoft.com/office/drawing/2014/main" val="1627875660"/>
                    </a:ext>
                  </a:extLst>
                </a:gridCol>
                <a:gridCol w="1831500">
                  <a:extLst>
                    <a:ext uri="{9D8B030D-6E8A-4147-A177-3AD203B41FA5}">
                      <a16:colId xmlns:a16="http://schemas.microsoft.com/office/drawing/2014/main" val="4023321648"/>
                    </a:ext>
                  </a:extLst>
                </a:gridCol>
              </a:tblGrid>
              <a:tr h="287111">
                <a:tc gridSpan="2">
                  <a:txBody>
                    <a:bodyPr/>
                    <a:lstStyle/>
                    <a:p>
                      <a:pPr algn="l"/>
                      <a:r>
                        <a:rPr kumimoji="1" lang="ja-JP" altLang="en-US" sz="1400" b="1" dirty="0">
                          <a:latin typeface="Meiryo UI" panose="020B0604030504040204" pitchFamily="50" charset="-128"/>
                          <a:ea typeface="Meiryo UI" panose="020B0604030504040204" pitchFamily="50" charset="-128"/>
                        </a:rPr>
                        <a:t>５　財務諸表に対する注記</a:t>
                      </a:r>
                    </a:p>
                  </a:txBody>
                  <a:tcPr anchor="ctr"/>
                </a:tc>
                <a:tc hMerge="1">
                  <a:txBody>
                    <a:bodyPr/>
                    <a:lstStyle/>
                    <a:p>
                      <a:pPr algn="ctr"/>
                      <a:r>
                        <a:rPr kumimoji="1" lang="ja-JP" altLang="en-US" sz="1200" b="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300" b="0" dirty="0">
                          <a:latin typeface="Meiryo UI" panose="020B0604030504040204" pitchFamily="50" charset="-128"/>
                          <a:ea typeface="Meiryo UI" panose="020B0604030504040204" pitchFamily="50" charset="-128"/>
                        </a:rPr>
                        <a:t>摘要</a:t>
                      </a:r>
                      <a:endParaRPr kumimoji="1" lang="en-US" altLang="ja-JP" sz="13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9531010"/>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5-6</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基本財産及び特定資産の「うち指定正味財産からの充当額」、「うち一般正味財産からの充当額」は、貸借対照表の正味財産の部における内訳と一致しているか。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４</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941673591"/>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5-7</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担保に供している資産があるときは、その旨、担保に供している資産の科目、金額及び当該担保の目的たる負債の科目、金額を記載しているか。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５</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4134401760"/>
                  </a:ext>
                </a:extLst>
              </a:tr>
              <a:tr h="399185">
                <a:tc>
                  <a:txBody>
                    <a:bodyPr/>
                    <a:lstStyle/>
                    <a:p>
                      <a:pPr algn="ctr" fontAlgn="ct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5-8</a:t>
                      </a: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固定資産について直接法によって減価償却について、勘定科目ごとに当該資産の取得価額、減価償却累計額、当期末残高を示す形で記載ししているか。</a:t>
                      </a:r>
                      <a:endParaRPr lang="en-US" altLang="ja-JP" sz="1300" b="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354" rtl="0" eaLnBrk="1" fontAlgn="ctr" latinLnBrk="0" hangingPunct="1">
                        <a:lnSpc>
                          <a:spcPct val="100000"/>
                        </a:lnSpc>
                        <a:spcBef>
                          <a:spcPts val="0"/>
                        </a:spcBef>
                        <a:spcAft>
                          <a:spcPts val="0"/>
                        </a:spcAft>
                        <a:buClrTx/>
                        <a:buSzTx/>
                        <a:buFontTx/>
                        <a:buNone/>
                        <a:tabLst/>
                        <a:defRPr/>
                      </a:pPr>
                      <a:r>
                        <a:rPr lang="ja-JP" altLang="en-US" sz="1300" b="0" u="none" strike="noStrike" dirty="0">
                          <a:solidFill>
                            <a:schemeClr val="tx1"/>
                          </a:solidFill>
                          <a:effectLst/>
                          <a:latin typeface="Meiryo UI" panose="020B0604030504040204" pitchFamily="50" charset="-128"/>
                          <a:ea typeface="Meiryo UI" panose="020B0604030504040204" pitchFamily="50" charset="-128"/>
                        </a:rPr>
                        <a:t>　また、当期末残高は、貸借対照表の固定資産の金額と一致しているか。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６</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err="1">
                          <a:solidFill>
                            <a:schemeClr val="tx1"/>
                          </a:solidFill>
                          <a:effectLst/>
                          <a:latin typeface="Meiryo UI" panose="020B0604030504040204" pitchFamily="50" charset="-128"/>
                          <a:ea typeface="Meiryo UI" panose="020B0604030504040204" pitchFamily="50" charset="-128"/>
                        </a:rPr>
                        <a:t>、</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７</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937743103"/>
                  </a:ext>
                </a:extLst>
              </a:tr>
              <a:tr h="202741">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5-9</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満期保有目的の債券がある場合には、その内訳並びに帳簿価額、時価及び評価損益を記載しているか。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８</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2202910132"/>
                  </a:ext>
                </a:extLst>
              </a:tr>
              <a:tr h="202741">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5-10</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補助金の内訳及び交付者、当期の増減額及び残高について記載しているか。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a:solidFill>
                            <a:schemeClr val="tx1"/>
                          </a:solidFill>
                          <a:effectLst/>
                          <a:latin typeface="Meiryo UI" panose="020B0604030504040204" pitchFamily="50" charset="-128"/>
                          <a:ea typeface="Meiryo UI" panose="020B0604030504040204" pitchFamily="50" charset="-128"/>
                        </a:rPr>
                        <a:t>(</a:t>
                      </a:r>
                      <a:r>
                        <a:rPr lang="ja-JP" altLang="en-US" sz="1300" b="0" u="none" strike="noStrike">
                          <a:solidFill>
                            <a:schemeClr val="tx1"/>
                          </a:solidFill>
                          <a:effectLst/>
                          <a:latin typeface="Meiryo UI" panose="020B0604030504040204" pitchFamily="50" charset="-128"/>
                          <a:ea typeface="Meiryo UI" panose="020B0604030504040204" pitchFamily="50" charset="-128"/>
                        </a:rPr>
                        <a:t>９</a:t>
                      </a:r>
                      <a:r>
                        <a:rPr lang="en-US" altLang="ja-JP" sz="1300" b="0" u="none" strike="noStrike">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42387809"/>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5-11</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注記された前期末残高、当期末残高及び貸借対照表上の記載区分と、貸借対照表上の勘定科目は、相互に矛盾のないことが確認されているか。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u="none" strike="noStrike" dirty="0">
                          <a:solidFill>
                            <a:schemeClr val="tx1"/>
                          </a:solidFill>
                          <a:effectLst/>
                          <a:latin typeface="Meiryo UI" panose="020B0604030504040204" pitchFamily="50" charset="-128"/>
                          <a:ea typeface="Meiryo UI" panose="020B0604030504040204" pitchFamily="50" charset="-128"/>
                        </a:rPr>
                        <a:t>９</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052889208"/>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5-12</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換地清算金の当期徴収額、換地清算金交付金の当期徴収額、換地清算金交付金の当期支払額及び換地清算金の当期末残高について記載しているか。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(10)</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592492977"/>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5-13</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指定正味財産から一般正味財産への振替が行われた場合、振替額の内訳が記載されているか。また、振替額の合計は、正味財産増減計算書の記載と一致しているか。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(11)</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974923376"/>
                  </a:ext>
                </a:extLst>
              </a:tr>
              <a:tr h="202741">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5-14</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関連当事者がある場合、関連当事者との取引の内容について注記しているか。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(12)</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264742558"/>
                  </a:ext>
                </a:extLst>
              </a:tr>
              <a:tr h="202741">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5-15</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重要な後発事象がある場合、その内容について記載しているか。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(13)</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3310703916"/>
                  </a:ext>
                </a:extLst>
              </a:tr>
              <a:tr h="399185">
                <a:tc>
                  <a:txBody>
                    <a:bodyPr/>
                    <a:lstStyle/>
                    <a:p>
                      <a:pPr algn="ctr" fontAlgn="ctr"/>
                      <a:r>
                        <a:rPr lang="en-US" altLang="ja-JP" sz="1300" b="0" u="none" strike="noStrike" dirty="0">
                          <a:solidFill>
                            <a:schemeClr val="tx1"/>
                          </a:solidFill>
                          <a:effectLst/>
                          <a:latin typeface="Meiryo UI" panose="020B0604030504040204" pitchFamily="50" charset="-128"/>
                          <a:ea typeface="Meiryo UI" panose="020B0604030504040204" pitchFamily="50" charset="-128"/>
                        </a:rPr>
                        <a:t>5-16</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6350" marR="6350" marT="6350" marB="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　その他土地改良区の資産、負債及び正味財産の状態並びに正味財産増減の状況を明らかにするために必要な事項がある場合には、記載しているか。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tc>
                  <a:txBody>
                    <a:bodyPr/>
                    <a:lstStyle/>
                    <a:p>
                      <a:pPr algn="l" fontAlgn="ctr"/>
                      <a:r>
                        <a:rPr lang="ja-JP" altLang="en-US" sz="1300" b="0" u="none" strike="noStrike" dirty="0">
                          <a:solidFill>
                            <a:schemeClr val="tx1"/>
                          </a:solidFill>
                          <a:effectLst/>
                          <a:latin typeface="Meiryo UI" panose="020B0604030504040204" pitchFamily="50" charset="-128"/>
                          <a:ea typeface="Meiryo UI" panose="020B0604030504040204" pitchFamily="50" charset="-128"/>
                        </a:rPr>
                        <a:t>会計基準第６の</a:t>
                      </a:r>
                      <a:r>
                        <a:rPr lang="en-US" altLang="ja-JP" sz="1300" b="0" u="none" strike="noStrike" dirty="0">
                          <a:solidFill>
                            <a:schemeClr val="tx1"/>
                          </a:solidFill>
                          <a:effectLst/>
                          <a:latin typeface="Meiryo UI" panose="020B0604030504040204" pitchFamily="50" charset="-128"/>
                          <a:ea typeface="Meiryo UI" panose="020B0604030504040204" pitchFamily="50" charset="-128"/>
                        </a:rPr>
                        <a:t>(14)</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72000" marR="72000" marT="72000" marB="72000" anchor="ctr"/>
                </a:tc>
                <a:extLst>
                  <a:ext uri="{0D108BD9-81ED-4DB2-BD59-A6C34878D82A}">
                    <a16:rowId xmlns:a16="http://schemas.microsoft.com/office/drawing/2014/main" val="671243238"/>
                  </a:ext>
                </a:extLst>
              </a:tr>
            </a:tbl>
          </a:graphicData>
        </a:graphic>
      </p:graphicFrame>
      <p:sp>
        <p:nvSpPr>
          <p:cNvPr id="7" name="テキスト ボックス 6">
            <a:extLst>
              <a:ext uri="{FF2B5EF4-FFF2-40B4-BE49-F238E27FC236}">
                <a16:creationId xmlns:a16="http://schemas.microsoft.com/office/drawing/2014/main" id="{149C3962-B1F6-4374-B51C-3002D2EFCAB4}"/>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14</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C4A72087-DFDA-451F-A786-1DCE3329764B}"/>
              </a:ext>
            </a:extLst>
          </p:cNvPr>
          <p:cNvSpPr txBox="1"/>
          <p:nvPr/>
        </p:nvSpPr>
        <p:spPr>
          <a:xfrm>
            <a:off x="1362000" y="0"/>
            <a:ext cx="9468000" cy="707886"/>
          </a:xfrm>
          <a:prstGeom prst="rect">
            <a:avLst/>
          </a:prstGeom>
          <a:noFill/>
        </p:spPr>
        <p:txBody>
          <a:bodyPr wrap="square" rtlCol="0">
            <a:spAutoFit/>
          </a:bodyPr>
          <a:lstStyle/>
          <a:p>
            <a:r>
              <a:rPr kumimoji="1" lang="ja-JP" altLang="en-US" sz="2000" dirty="0"/>
              <a:t>財務分析を始める前に、</a:t>
            </a:r>
            <a:endParaRPr kumimoji="1" lang="en-US" altLang="ja-JP" sz="2000" dirty="0"/>
          </a:p>
          <a:p>
            <a:r>
              <a:rPr kumimoji="1" lang="ja-JP" altLang="en-US" sz="2000" dirty="0"/>
              <a:t>財務諸表等を以下のチェックリストにより再確認しましょう⑤</a:t>
            </a:r>
            <a:endParaRPr kumimoji="1" lang="en-US" altLang="ja-JP" sz="2000" dirty="0"/>
          </a:p>
        </p:txBody>
      </p:sp>
    </p:spTree>
    <p:extLst>
      <p:ext uri="{BB962C8B-B14F-4D97-AF65-F5344CB8AC3E}">
        <p14:creationId xmlns:p14="http://schemas.microsoft.com/office/powerpoint/2010/main" val="89313060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7AC3A4B-71B6-4C2D-96DB-2112A8236BEE}"/>
              </a:ext>
            </a:extLst>
          </p:cNvPr>
          <p:cNvSpPr txBox="1"/>
          <p:nvPr/>
        </p:nvSpPr>
        <p:spPr>
          <a:xfrm>
            <a:off x="1212574" y="150585"/>
            <a:ext cx="9766852" cy="523220"/>
          </a:xfrm>
          <a:prstGeom prst="rect">
            <a:avLst/>
          </a:prstGeom>
          <a:noFill/>
        </p:spPr>
        <p:txBody>
          <a:bodyPr wrap="square" rtlCol="0">
            <a:spAutoFit/>
          </a:bodyPr>
          <a:lstStyle/>
          <a:p>
            <a:pPr algn="ctr"/>
            <a:r>
              <a:rPr kumimoji="1" lang="ja-JP" altLang="en-US" sz="2800" dirty="0"/>
              <a:t>財務分析に必要な書類等を準備しましょう</a:t>
            </a:r>
          </a:p>
        </p:txBody>
      </p:sp>
      <p:sp>
        <p:nvSpPr>
          <p:cNvPr id="4" name="テキスト ボックス 3">
            <a:extLst>
              <a:ext uri="{FF2B5EF4-FFF2-40B4-BE49-F238E27FC236}">
                <a16:creationId xmlns:a16="http://schemas.microsoft.com/office/drawing/2014/main" id="{807CAA25-0665-4FC3-AB3C-5C94E31B6A37}"/>
              </a:ext>
            </a:extLst>
          </p:cNvPr>
          <p:cNvSpPr txBox="1"/>
          <p:nvPr/>
        </p:nvSpPr>
        <p:spPr>
          <a:xfrm>
            <a:off x="155263" y="673805"/>
            <a:ext cx="11881474" cy="5909310"/>
          </a:xfrm>
          <a:prstGeom prst="rect">
            <a:avLst/>
          </a:prstGeom>
          <a:noFill/>
        </p:spPr>
        <p:txBody>
          <a:bodyPr wrap="square" rtlCol="0">
            <a:spAutoFit/>
          </a:bodyPr>
          <a:lstStyle/>
          <a:p>
            <a:r>
              <a:rPr kumimoji="1" lang="ja-JP" altLang="en-US" sz="2000" u="sng" dirty="0">
                <a:solidFill>
                  <a:srgbClr val="0070C0"/>
                </a:solidFill>
              </a:rPr>
              <a:t>○財務分析に必要な書類は、以下のものです。</a:t>
            </a:r>
            <a:endParaRPr kumimoji="1" lang="en-US" altLang="ja-JP" sz="2000" u="sng" dirty="0">
              <a:solidFill>
                <a:srgbClr val="0070C0"/>
              </a:solidFill>
            </a:endParaRPr>
          </a:p>
          <a:p>
            <a:r>
              <a:rPr kumimoji="1" lang="ja-JP" altLang="en-US" dirty="0"/>
              <a:t>　・貸借対照表（前年度及び前々年度（又は作成年度からの全ての年度）作成のもの）</a:t>
            </a:r>
            <a:endParaRPr kumimoji="1" lang="en-US" altLang="ja-JP" dirty="0"/>
          </a:p>
          <a:p>
            <a:r>
              <a:rPr kumimoji="1" lang="ja-JP" altLang="en-US" dirty="0"/>
              <a:t>　・正味財産増減計算書</a:t>
            </a:r>
            <a:r>
              <a:rPr lang="ja-JP" altLang="en-US" dirty="0"/>
              <a:t>（上記各年度作成のもの）</a:t>
            </a:r>
            <a:endParaRPr lang="en-US" altLang="ja-JP" dirty="0"/>
          </a:p>
          <a:p>
            <a:r>
              <a:rPr lang="ja-JP" altLang="en-US" dirty="0"/>
              <a:t>　・事業報告書（上記各年度作成のもの） </a:t>
            </a:r>
            <a:endParaRPr lang="en-US" altLang="ja-JP" dirty="0"/>
          </a:p>
          <a:p>
            <a:r>
              <a:rPr lang="ja-JP" altLang="en-US" dirty="0"/>
              <a:t>　経年の比較を行うため、複式簿記による記帳での財務関係書類が既に複数年度で作成されている場合、直近前々年度（又は作成年度からの全ての年度）の上記書類も準備しましょう。</a:t>
            </a:r>
            <a:endParaRPr lang="en-US" altLang="ja-JP" dirty="0"/>
          </a:p>
          <a:p>
            <a:endParaRPr lang="en-US" altLang="ja-JP" dirty="0"/>
          </a:p>
          <a:p>
            <a:r>
              <a:rPr lang="ja-JP" altLang="en-US" dirty="0"/>
              <a:t>　また、財務分析結果を踏まえた評価及び土地改良区の運営の改善点を整理するため、次の決算関係書類も準備しましょう。</a:t>
            </a:r>
            <a:endParaRPr lang="en-US" altLang="ja-JP" dirty="0"/>
          </a:p>
          <a:p>
            <a:r>
              <a:rPr kumimoji="1" lang="ja-JP" altLang="en-US" dirty="0"/>
              <a:t>　・収支</a:t>
            </a:r>
            <a:r>
              <a:rPr lang="ja-JP" altLang="en-US" dirty="0"/>
              <a:t>決算書（前年度及び前々年度（又は作成年度からの全ての年度）作成のもの） </a:t>
            </a:r>
            <a:r>
              <a:rPr kumimoji="1" lang="ja-JP" altLang="en-US" dirty="0"/>
              <a:t>　</a:t>
            </a:r>
            <a:endParaRPr kumimoji="1" lang="en-US" altLang="ja-JP" dirty="0"/>
          </a:p>
          <a:p>
            <a:r>
              <a:rPr kumimoji="1" lang="ja-JP" altLang="en-US" dirty="0"/>
              <a:t>　・財産目録</a:t>
            </a:r>
            <a:r>
              <a:rPr lang="ja-JP" altLang="en-US" dirty="0"/>
              <a:t>（上記各年度作成のもの）</a:t>
            </a:r>
            <a:endParaRPr lang="en-US" altLang="ja-JP" dirty="0"/>
          </a:p>
          <a:p>
            <a:r>
              <a:rPr lang="ja-JP" altLang="en-US" dirty="0"/>
              <a:t>　・会計補助簿（上記各年度作成のもの。賦課金台帳、その他未収金台帳、土地改良施設台帳、積立金台帳 等）</a:t>
            </a:r>
            <a:endParaRPr lang="en-US" altLang="ja-JP" dirty="0"/>
          </a:p>
          <a:p>
            <a:endParaRPr kumimoji="1" lang="en-US" altLang="ja-JP" sz="2000" u="sng" dirty="0">
              <a:solidFill>
                <a:srgbClr val="0070C0"/>
              </a:solidFill>
            </a:endParaRPr>
          </a:p>
          <a:p>
            <a:r>
              <a:rPr kumimoji="1" lang="ja-JP" altLang="en-US" sz="2000" u="sng" dirty="0">
                <a:solidFill>
                  <a:srgbClr val="0070C0"/>
                </a:solidFill>
              </a:rPr>
              <a:t>○財務分析に必要な書類のうち、具体的な財務分析指標の算定に必要な計数は、表１の財務諸表等の　　</a:t>
            </a:r>
            <a:endParaRPr kumimoji="1" lang="en-US" altLang="ja-JP" sz="2000" u="sng" dirty="0">
              <a:solidFill>
                <a:srgbClr val="0070C0"/>
              </a:solidFill>
            </a:endParaRPr>
          </a:p>
          <a:p>
            <a:r>
              <a:rPr kumimoji="1" lang="ja-JP" altLang="en-US" sz="2000" dirty="0">
                <a:solidFill>
                  <a:srgbClr val="0070C0"/>
                </a:solidFill>
              </a:rPr>
              <a:t>　</a:t>
            </a:r>
            <a:r>
              <a:rPr kumimoji="1" lang="ja-JP" altLang="en-US" sz="2000" u="sng" dirty="0">
                <a:solidFill>
                  <a:srgbClr val="0070C0"/>
                </a:solidFill>
              </a:rPr>
              <a:t>欄に○数字で記載している箇所の計数です。</a:t>
            </a:r>
            <a:endParaRPr kumimoji="1" lang="en-US" altLang="ja-JP" sz="2000" u="sng" dirty="0">
              <a:solidFill>
                <a:srgbClr val="0070C0"/>
              </a:solidFill>
            </a:endParaRPr>
          </a:p>
          <a:p>
            <a:endParaRPr kumimoji="1" lang="en-US" altLang="ja-JP" sz="2000" u="sng" dirty="0">
              <a:solidFill>
                <a:srgbClr val="0070C0"/>
              </a:solidFill>
            </a:endParaRPr>
          </a:p>
          <a:p>
            <a:r>
              <a:rPr kumimoji="1" lang="ja-JP" altLang="en-US" sz="2000" u="sng" dirty="0">
                <a:solidFill>
                  <a:srgbClr val="0070C0"/>
                </a:solidFill>
              </a:rPr>
              <a:t>○</a:t>
            </a:r>
            <a:r>
              <a:rPr kumimoji="1" lang="ja-JP" altLang="en-US" sz="2000" u="sng" dirty="0">
                <a:solidFill>
                  <a:schemeClr val="accent1"/>
                </a:solidFill>
              </a:rPr>
              <a:t>１９</a:t>
            </a:r>
            <a:r>
              <a:rPr kumimoji="1" lang="ja-JP" altLang="en-US" sz="2000" u="sng" dirty="0">
                <a:solidFill>
                  <a:srgbClr val="0070C0"/>
                </a:solidFill>
              </a:rPr>
              <a:t>項目の財務分析に当たっては、表２の各分析項目毎に○数字の計数を、算式に当てはめて算定　</a:t>
            </a:r>
            <a:endParaRPr kumimoji="1" lang="en-US" altLang="ja-JP" sz="2000" u="sng" dirty="0">
              <a:solidFill>
                <a:srgbClr val="0070C0"/>
              </a:solidFill>
            </a:endParaRPr>
          </a:p>
          <a:p>
            <a:r>
              <a:rPr kumimoji="1" lang="ja-JP" altLang="en-US" sz="2000" dirty="0">
                <a:solidFill>
                  <a:srgbClr val="0070C0"/>
                </a:solidFill>
              </a:rPr>
              <a:t>　</a:t>
            </a:r>
            <a:r>
              <a:rPr kumimoji="1" lang="ja-JP" altLang="en-US" sz="2000" u="sng" dirty="0">
                <a:solidFill>
                  <a:srgbClr val="0070C0"/>
                </a:solidFill>
              </a:rPr>
              <a:t>してください。</a:t>
            </a:r>
            <a:endParaRPr kumimoji="1" lang="en-US" altLang="ja-JP" sz="2000" u="sng" dirty="0">
              <a:solidFill>
                <a:srgbClr val="0070C0"/>
              </a:solidFill>
            </a:endParaRPr>
          </a:p>
          <a:p>
            <a:endParaRPr kumimoji="1" lang="en-US" altLang="ja-JP" sz="2000" u="sng" dirty="0">
              <a:solidFill>
                <a:srgbClr val="0070C0"/>
              </a:solidFill>
            </a:endParaRPr>
          </a:p>
          <a:p>
            <a:r>
              <a:rPr kumimoji="1" lang="ja-JP" altLang="en-US" sz="2000" u="sng" dirty="0">
                <a:solidFill>
                  <a:srgbClr val="0070C0"/>
                </a:solidFill>
              </a:rPr>
              <a:t>○特別会計を持っている場合は、総括表の合計欄の該当する計数を使用して算定してください</a:t>
            </a:r>
            <a:r>
              <a:rPr kumimoji="1" lang="ja-JP" altLang="en-US" sz="2000" dirty="0">
                <a:solidFill>
                  <a:srgbClr val="0070C0"/>
                </a:solidFill>
              </a:rPr>
              <a:t>。</a:t>
            </a:r>
          </a:p>
        </p:txBody>
      </p:sp>
      <p:sp>
        <p:nvSpPr>
          <p:cNvPr id="5" name="テキスト ボックス 4">
            <a:extLst>
              <a:ext uri="{FF2B5EF4-FFF2-40B4-BE49-F238E27FC236}">
                <a16:creationId xmlns:a16="http://schemas.microsoft.com/office/drawing/2014/main" id="{B84F764E-2A75-419D-9194-438CC5DB40D6}"/>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254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57CCDAF-0312-42B3-9D0C-5F3C6CED73E9}"/>
              </a:ext>
            </a:extLst>
          </p:cNvPr>
          <p:cNvSpPr txBox="1"/>
          <p:nvPr/>
        </p:nvSpPr>
        <p:spPr>
          <a:xfrm>
            <a:off x="331304" y="16817"/>
            <a:ext cx="821635" cy="461665"/>
          </a:xfrm>
          <a:prstGeom prst="rect">
            <a:avLst/>
          </a:prstGeom>
          <a:noFill/>
        </p:spPr>
        <p:txBody>
          <a:bodyPr wrap="square" rtlCol="0">
            <a:spAutoFit/>
          </a:bodyPr>
          <a:lstStyle/>
          <a:p>
            <a:pPr algn="ctr"/>
            <a:r>
              <a:rPr kumimoji="1" lang="ja-JP" altLang="en-US" sz="2400" dirty="0"/>
              <a:t>表１</a:t>
            </a:r>
          </a:p>
        </p:txBody>
      </p:sp>
      <p:sp>
        <p:nvSpPr>
          <p:cNvPr id="5" name="テキスト ボックス 4">
            <a:extLst>
              <a:ext uri="{FF2B5EF4-FFF2-40B4-BE49-F238E27FC236}">
                <a16:creationId xmlns:a16="http://schemas.microsoft.com/office/drawing/2014/main" id="{EAC9E665-71DB-42A2-81DB-8B98A318248C}"/>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16</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CA49800F-0C07-440F-9D4B-47C352FE7AB4}"/>
              </a:ext>
            </a:extLst>
          </p:cNvPr>
          <p:cNvPicPr>
            <a:picLocks noChangeAspect="1"/>
          </p:cNvPicPr>
          <p:nvPr/>
        </p:nvPicPr>
        <p:blipFill>
          <a:blip r:embed="rId3"/>
          <a:stretch>
            <a:fillRect/>
          </a:stretch>
        </p:blipFill>
        <p:spPr>
          <a:xfrm>
            <a:off x="1283438" y="16817"/>
            <a:ext cx="4292058" cy="6302931"/>
          </a:xfrm>
          <a:prstGeom prst="rect">
            <a:avLst/>
          </a:prstGeom>
        </p:spPr>
      </p:pic>
      <p:pic>
        <p:nvPicPr>
          <p:cNvPr id="4" name="図 3">
            <a:extLst>
              <a:ext uri="{FF2B5EF4-FFF2-40B4-BE49-F238E27FC236}">
                <a16:creationId xmlns:a16="http://schemas.microsoft.com/office/drawing/2014/main" id="{50CA9ADE-9685-44D1-BF0C-390DF0871E04}"/>
              </a:ext>
            </a:extLst>
          </p:cNvPr>
          <p:cNvPicPr>
            <a:picLocks noChangeAspect="1"/>
          </p:cNvPicPr>
          <p:nvPr/>
        </p:nvPicPr>
        <p:blipFill>
          <a:blip r:embed="rId4"/>
          <a:stretch>
            <a:fillRect/>
          </a:stretch>
        </p:blipFill>
        <p:spPr>
          <a:xfrm>
            <a:off x="6313331" y="555069"/>
            <a:ext cx="4342019" cy="6302931"/>
          </a:xfrm>
          <a:prstGeom prst="rect">
            <a:avLst/>
          </a:prstGeom>
        </p:spPr>
      </p:pic>
    </p:spTree>
    <p:extLst>
      <p:ext uri="{BB962C8B-B14F-4D97-AF65-F5344CB8AC3E}">
        <p14:creationId xmlns:p14="http://schemas.microsoft.com/office/powerpoint/2010/main" val="200966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687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a:extLst>
              <a:ext uri="{FF2B5EF4-FFF2-40B4-BE49-F238E27FC236}">
                <a16:creationId xmlns:a16="http://schemas.microsoft.com/office/drawing/2014/main" id="{C4432E7F-051D-42C7-A296-66D6BD937044}"/>
              </a:ext>
            </a:extLst>
          </p:cNvPr>
          <p:cNvGraphicFramePr>
            <a:graphicFrameLocks noChangeAspect="1"/>
          </p:cNvGraphicFramePr>
          <p:nvPr>
            <p:extLst>
              <p:ext uri="{D42A27DB-BD31-4B8C-83A1-F6EECF244321}">
                <p14:modId xmlns:p14="http://schemas.microsoft.com/office/powerpoint/2010/main" val="1880861210"/>
              </p:ext>
            </p:extLst>
          </p:nvPr>
        </p:nvGraphicFramePr>
        <p:xfrm>
          <a:off x="366817" y="-2266"/>
          <a:ext cx="4458269" cy="6860266"/>
        </p:xfrm>
        <a:graphic>
          <a:graphicData uri="http://schemas.openxmlformats.org/presentationml/2006/ole">
            <mc:AlternateContent xmlns:mc="http://schemas.openxmlformats.org/markup-compatibility/2006">
              <mc:Choice xmlns:v="urn:schemas-microsoft-com:vml" Requires="v">
                <p:oleObj name="Worksheet" r:id="rId3" imgW="7457928" imgH="11477549" progId="Excel.Sheet.12">
                  <p:embed/>
                </p:oleObj>
              </mc:Choice>
              <mc:Fallback>
                <p:oleObj name="Worksheet" r:id="rId3" imgW="7457928" imgH="11477549" progId="Excel.Sheet.12">
                  <p:embed/>
                  <p:pic>
                    <p:nvPicPr>
                      <p:cNvPr id="0" name=""/>
                      <p:cNvPicPr/>
                      <p:nvPr/>
                    </p:nvPicPr>
                    <p:blipFill>
                      <a:blip r:embed="rId4"/>
                      <a:stretch>
                        <a:fillRect/>
                      </a:stretch>
                    </p:blipFill>
                    <p:spPr>
                      <a:xfrm>
                        <a:off x="366817" y="-2266"/>
                        <a:ext cx="4458269" cy="6860266"/>
                      </a:xfrm>
                      <a:prstGeom prst="rect">
                        <a:avLst/>
                      </a:prstGeom>
                    </p:spPr>
                  </p:pic>
                </p:oleObj>
              </mc:Fallback>
            </mc:AlternateContent>
          </a:graphicData>
        </a:graphic>
      </p:graphicFrame>
      <p:sp>
        <p:nvSpPr>
          <p:cNvPr id="6" name="テキスト ボックス 5">
            <a:extLst>
              <a:ext uri="{FF2B5EF4-FFF2-40B4-BE49-F238E27FC236}">
                <a16:creationId xmlns:a16="http://schemas.microsoft.com/office/drawing/2014/main" id="{30261C12-030A-4CB9-910B-7ABE6B96D21A}"/>
              </a:ext>
            </a:extLst>
          </p:cNvPr>
          <p:cNvSpPr txBox="1"/>
          <p:nvPr/>
        </p:nvSpPr>
        <p:spPr>
          <a:xfrm>
            <a:off x="6551794" y="5145874"/>
            <a:ext cx="4325756" cy="1023935"/>
          </a:xfrm>
          <a:prstGeom prst="rect">
            <a:avLst/>
          </a:prstGeom>
          <a:noFill/>
        </p:spPr>
        <p:txBody>
          <a:bodyPr wrap="square" rtlCol="0">
            <a:spAutoFit/>
          </a:bodyPr>
          <a:lstStyle/>
          <a:p>
            <a:pPr>
              <a:lnSpc>
                <a:spcPct val="150000"/>
              </a:lnSpc>
            </a:pPr>
            <a:r>
              <a:rPr kumimoji="1" lang="ja-JP" altLang="en-US" sz="1050" u="sng" dirty="0">
                <a:latin typeface="ＭＳ ゴシック" panose="020B0609070205080204" pitchFamily="49" charset="-128"/>
                <a:ea typeface="ＭＳ ゴシック" panose="020B0609070205080204" pitchFamily="49" charset="-128"/>
              </a:rPr>
              <a:t>事業報告書</a:t>
            </a:r>
            <a:endParaRPr kumimoji="1" lang="en-US" altLang="ja-JP" sz="1050" u="sng"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1</a:t>
            </a:r>
            <a:r>
              <a:rPr lang="ja-JP" altLang="en-US" sz="1050" dirty="0">
                <a:latin typeface="ＭＳ ゴシック" panose="020B0609070205080204" pitchFamily="49" charset="-128"/>
                <a:ea typeface="ＭＳ ゴシック" panose="020B0609070205080204" pitchFamily="49" charset="-128"/>
              </a:rPr>
              <a:t>）当該年度の経常及び各種特別賦課金の調定総額</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00" dirty="0">
                <a:highlight>
                  <a:srgbClr val="FFFF00"/>
                </a:highlight>
                <a:latin typeface="ＭＳ ゴシック" panose="020B0609070205080204" pitchFamily="49" charset="-128"/>
                <a:ea typeface="ＭＳ ゴシック" panose="020B0609070205080204" pitchFamily="49" charset="-128"/>
              </a:rPr>
              <a:t>㉚</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50" dirty="0">
                <a:solidFill>
                  <a:schemeClr val="bg1"/>
                </a:solidFill>
                <a:highlight>
                  <a:srgbClr val="FFFF00"/>
                </a:highlight>
                <a:latin typeface="ＭＳ ゴシック" panose="020B0609070205080204" pitchFamily="49" charset="-128"/>
                <a:ea typeface="ＭＳ ゴシック" panose="020B0609070205080204" pitchFamily="49" charset="-128"/>
              </a:rPr>
              <a:t>．</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050" dirty="0">
                <a:latin typeface="ＭＳ ゴシック" panose="020B0609070205080204" pitchFamily="49" charset="-128"/>
                <a:ea typeface="ＭＳ ゴシック" panose="020B0609070205080204" pitchFamily="49" charset="-128"/>
              </a:rPr>
              <a:t>　（</a:t>
            </a:r>
            <a:r>
              <a:rPr kumimoji="1" lang="en-US" altLang="ja-JP" sz="1050" dirty="0">
                <a:latin typeface="ＭＳ ゴシック" panose="020B0609070205080204" pitchFamily="49" charset="-128"/>
                <a:ea typeface="ＭＳ ゴシック" panose="020B0609070205080204" pitchFamily="49" charset="-128"/>
              </a:rPr>
              <a:t>2</a:t>
            </a:r>
            <a:r>
              <a:rPr kumimoji="1" lang="ja-JP" altLang="en-US"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当該年度の経常及び各種特別賦課金の徴収総額</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00" dirty="0">
                <a:highlight>
                  <a:srgbClr val="FFFF00"/>
                </a:highlight>
                <a:latin typeface="ＭＳ ゴシック" panose="020B0609070205080204" pitchFamily="49" charset="-128"/>
                <a:ea typeface="ＭＳ ゴシック" panose="020B0609070205080204" pitchFamily="49" charset="-128"/>
              </a:rPr>
              <a:t>㉛</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50" dirty="0">
                <a:solidFill>
                  <a:schemeClr val="bg1"/>
                </a:solidFill>
                <a:highlight>
                  <a:srgbClr val="FFFF00"/>
                </a:highlight>
                <a:latin typeface="ＭＳ ゴシック" panose="020B0609070205080204" pitchFamily="49" charset="-128"/>
                <a:ea typeface="ＭＳ ゴシック" panose="020B0609070205080204" pitchFamily="49" charset="-128"/>
              </a:rPr>
              <a:t>．</a:t>
            </a:r>
            <a:r>
              <a:rPr lang="ja-JP" altLang="en-US" sz="1050" dirty="0">
                <a:highlight>
                  <a:srgbClr val="FFFF00"/>
                </a:highlight>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　　</a:t>
            </a:r>
            <a:endParaRPr kumimoji="1"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　</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62D35BA3-4A20-462D-94D0-84BDF141019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17</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007E58E1-A167-42FC-B3D2-E63EE7728B24}"/>
              </a:ext>
            </a:extLst>
          </p:cNvPr>
          <p:cNvPicPr>
            <a:picLocks noChangeAspect="1"/>
          </p:cNvPicPr>
          <p:nvPr/>
        </p:nvPicPr>
        <p:blipFill>
          <a:blip r:embed="rId5"/>
          <a:stretch>
            <a:fillRect/>
          </a:stretch>
        </p:blipFill>
        <p:spPr>
          <a:xfrm>
            <a:off x="6485538" y="217763"/>
            <a:ext cx="4458268" cy="4791849"/>
          </a:xfrm>
          <a:prstGeom prst="rect">
            <a:avLst/>
          </a:prstGeom>
        </p:spPr>
      </p:pic>
    </p:spTree>
    <p:extLst>
      <p:ext uri="{BB962C8B-B14F-4D97-AF65-F5344CB8AC3E}">
        <p14:creationId xmlns:p14="http://schemas.microsoft.com/office/powerpoint/2010/main" val="3212293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57CCDAF-0312-42B3-9D0C-5F3C6CED73E9}"/>
              </a:ext>
            </a:extLst>
          </p:cNvPr>
          <p:cNvSpPr txBox="1"/>
          <p:nvPr/>
        </p:nvSpPr>
        <p:spPr>
          <a:xfrm>
            <a:off x="132523" y="129334"/>
            <a:ext cx="11714920" cy="461665"/>
          </a:xfrm>
          <a:prstGeom prst="rect">
            <a:avLst/>
          </a:prstGeom>
          <a:noFill/>
        </p:spPr>
        <p:txBody>
          <a:bodyPr wrap="square" rtlCol="0">
            <a:spAutoFit/>
          </a:bodyPr>
          <a:lstStyle/>
          <a:p>
            <a:r>
              <a:rPr kumimoji="1" lang="ja-JP" altLang="en-US" sz="2400" dirty="0"/>
              <a:t>表２　土地改良区の財務分析指標の算定に必要な勘定科目の該当科目　</a:t>
            </a:r>
          </a:p>
        </p:txBody>
      </p:sp>
      <p:graphicFrame>
        <p:nvGraphicFramePr>
          <p:cNvPr id="4" name="表 3">
            <a:extLst>
              <a:ext uri="{FF2B5EF4-FFF2-40B4-BE49-F238E27FC236}">
                <a16:creationId xmlns:a16="http://schemas.microsoft.com/office/drawing/2014/main" id="{3053B8BE-1E1B-4CFD-92B4-CD08369735FD}"/>
              </a:ext>
            </a:extLst>
          </p:cNvPr>
          <p:cNvGraphicFramePr>
            <a:graphicFrameLocks noGrp="1"/>
          </p:cNvGraphicFramePr>
          <p:nvPr>
            <p:extLst>
              <p:ext uri="{D42A27DB-BD31-4B8C-83A1-F6EECF244321}">
                <p14:modId xmlns:p14="http://schemas.microsoft.com/office/powerpoint/2010/main" val="924261219"/>
              </p:ext>
            </p:extLst>
          </p:nvPr>
        </p:nvGraphicFramePr>
        <p:xfrm>
          <a:off x="132523" y="537991"/>
          <a:ext cx="11873947" cy="6268720"/>
        </p:xfrm>
        <a:graphic>
          <a:graphicData uri="http://schemas.openxmlformats.org/drawingml/2006/table">
            <a:tbl>
              <a:tblPr firstRow="1" bandRow="1">
                <a:tableStyleId>{93296810-A885-4BE3-A3E7-6D5BEEA58F35}</a:tableStyleId>
              </a:tblPr>
              <a:tblGrid>
                <a:gridCol w="1020416">
                  <a:extLst>
                    <a:ext uri="{9D8B030D-6E8A-4147-A177-3AD203B41FA5}">
                      <a16:colId xmlns:a16="http://schemas.microsoft.com/office/drawing/2014/main" val="3748378819"/>
                    </a:ext>
                  </a:extLst>
                </a:gridCol>
                <a:gridCol w="1537252">
                  <a:extLst>
                    <a:ext uri="{9D8B030D-6E8A-4147-A177-3AD203B41FA5}">
                      <a16:colId xmlns:a16="http://schemas.microsoft.com/office/drawing/2014/main" val="1206553781"/>
                    </a:ext>
                  </a:extLst>
                </a:gridCol>
                <a:gridCol w="1205948">
                  <a:extLst>
                    <a:ext uri="{9D8B030D-6E8A-4147-A177-3AD203B41FA5}">
                      <a16:colId xmlns:a16="http://schemas.microsoft.com/office/drawing/2014/main" val="810519340"/>
                    </a:ext>
                  </a:extLst>
                </a:gridCol>
                <a:gridCol w="1258957">
                  <a:extLst>
                    <a:ext uri="{9D8B030D-6E8A-4147-A177-3AD203B41FA5}">
                      <a16:colId xmlns:a16="http://schemas.microsoft.com/office/drawing/2014/main" val="3150623413"/>
                    </a:ext>
                  </a:extLst>
                </a:gridCol>
                <a:gridCol w="2464904">
                  <a:extLst>
                    <a:ext uri="{9D8B030D-6E8A-4147-A177-3AD203B41FA5}">
                      <a16:colId xmlns:a16="http://schemas.microsoft.com/office/drawing/2014/main" val="2663861250"/>
                    </a:ext>
                  </a:extLst>
                </a:gridCol>
                <a:gridCol w="2705935">
                  <a:extLst>
                    <a:ext uri="{9D8B030D-6E8A-4147-A177-3AD203B41FA5}">
                      <a16:colId xmlns:a16="http://schemas.microsoft.com/office/drawing/2014/main" val="1694014973"/>
                    </a:ext>
                  </a:extLst>
                </a:gridCol>
                <a:gridCol w="1680535">
                  <a:extLst>
                    <a:ext uri="{9D8B030D-6E8A-4147-A177-3AD203B41FA5}">
                      <a16:colId xmlns:a16="http://schemas.microsoft.com/office/drawing/2014/main" val="36607207"/>
                    </a:ext>
                  </a:extLst>
                </a:gridCol>
              </a:tblGrid>
              <a:tr h="176106">
                <a:tc rowSpan="2">
                  <a:txBody>
                    <a:bodyPr/>
                    <a:lstStyle/>
                    <a:p>
                      <a:pPr algn="ctr"/>
                      <a:r>
                        <a:rPr kumimoji="1" lang="ja-JP" altLang="en-US" sz="1600" dirty="0"/>
                        <a:t>整理番号</a:t>
                      </a:r>
                    </a:p>
                  </a:txBody>
                  <a:tcPr anchor="ctr"/>
                </a:tc>
                <a:tc rowSpan="2">
                  <a:txBody>
                    <a:bodyPr/>
                    <a:lstStyle/>
                    <a:p>
                      <a:pPr algn="ctr"/>
                      <a:r>
                        <a:rPr kumimoji="1" lang="ja-JP" altLang="en-US" sz="1600" dirty="0"/>
                        <a:t>指標名</a:t>
                      </a:r>
                    </a:p>
                  </a:txBody>
                  <a:tcPr anchor="ctr"/>
                </a:tc>
                <a:tc rowSpan="2">
                  <a:txBody>
                    <a:bodyPr/>
                    <a:lstStyle/>
                    <a:p>
                      <a:pPr algn="ctr"/>
                      <a:r>
                        <a:rPr kumimoji="1" lang="ja-JP" altLang="en-US" sz="1600" dirty="0"/>
                        <a:t>分析対象</a:t>
                      </a:r>
                      <a:endParaRPr kumimoji="1" lang="en-US" altLang="ja-JP" sz="1600" dirty="0"/>
                    </a:p>
                    <a:p>
                      <a:pPr algn="ctr"/>
                      <a:r>
                        <a:rPr kumimoji="1" lang="ja-JP" altLang="en-US" sz="1600" dirty="0"/>
                        <a:t>資　　料</a:t>
                      </a:r>
                    </a:p>
                  </a:txBody>
                  <a:tcPr anchor="ctr"/>
                </a:tc>
                <a:tc rowSpan="2">
                  <a:txBody>
                    <a:bodyPr/>
                    <a:lstStyle/>
                    <a:p>
                      <a:pPr algn="ctr"/>
                      <a:r>
                        <a:rPr kumimoji="1" lang="ja-JP" altLang="en-US" sz="1600" dirty="0"/>
                        <a:t>財務諸表等</a:t>
                      </a:r>
                      <a:endParaRPr kumimoji="1" lang="en-US" altLang="ja-JP" sz="1600" dirty="0"/>
                    </a:p>
                    <a:p>
                      <a:pPr algn="ctr"/>
                      <a:r>
                        <a:rPr kumimoji="1" lang="ja-JP" altLang="en-US" sz="1600" dirty="0"/>
                        <a:t>の該当箇所</a:t>
                      </a:r>
                    </a:p>
                  </a:txBody>
                  <a:tcPr anchor="ctr"/>
                </a:tc>
                <a:tc gridSpan="3">
                  <a:txBody>
                    <a:bodyPr/>
                    <a:lstStyle/>
                    <a:p>
                      <a:pPr algn="ctr"/>
                      <a:r>
                        <a:rPr kumimoji="1" lang="ja-JP" altLang="en-US" sz="1600" dirty="0"/>
                        <a:t>分析対象勘定科目</a:t>
                      </a:r>
                    </a:p>
                  </a:txBody>
                  <a:tcP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3961557578"/>
                  </a:ext>
                </a:extLst>
              </a:tr>
              <a:tr h="37084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600" dirty="0"/>
                    </a:p>
                  </a:txBody>
                  <a:tcPr/>
                </a:tc>
                <a:tc>
                  <a:txBody>
                    <a:bodyPr/>
                    <a:lstStyle/>
                    <a:p>
                      <a:pPr algn="ctr"/>
                      <a:r>
                        <a:rPr kumimoji="1" lang="ja-JP" altLang="en-US" sz="1600" dirty="0"/>
                        <a:t>款</a:t>
                      </a:r>
                    </a:p>
                  </a:txBody>
                  <a:tcPr/>
                </a:tc>
                <a:tc>
                  <a:txBody>
                    <a:bodyPr/>
                    <a:lstStyle/>
                    <a:p>
                      <a:pPr algn="ctr"/>
                      <a:r>
                        <a:rPr kumimoji="1" lang="ja-JP" altLang="en-US" sz="1600" dirty="0"/>
                        <a:t>項</a:t>
                      </a:r>
                    </a:p>
                  </a:txBody>
                  <a:tcPr/>
                </a:tc>
                <a:tc>
                  <a:txBody>
                    <a:bodyPr/>
                    <a:lstStyle/>
                    <a:p>
                      <a:pPr algn="ctr"/>
                      <a:r>
                        <a:rPr kumimoji="1" lang="ja-JP" altLang="en-US" sz="1600" dirty="0"/>
                        <a:t>目</a:t>
                      </a:r>
                    </a:p>
                  </a:txBody>
                  <a:tcPr/>
                </a:tc>
                <a:extLst>
                  <a:ext uri="{0D108BD9-81ED-4DB2-BD59-A6C34878D82A}">
                    <a16:rowId xmlns:a16="http://schemas.microsoft.com/office/drawing/2014/main" val="3183240749"/>
                  </a:ext>
                </a:extLst>
              </a:tr>
              <a:tr h="370840">
                <a:tc rowSpan="2">
                  <a:txBody>
                    <a:bodyPr/>
                    <a:lstStyle/>
                    <a:p>
                      <a:r>
                        <a:rPr kumimoji="1" lang="ja-JP" altLang="en-US" sz="1600" dirty="0">
                          <a:solidFill>
                            <a:schemeClr val="tx1"/>
                          </a:solidFill>
                        </a:rPr>
                        <a:t>安全－１</a:t>
                      </a:r>
                    </a:p>
                  </a:txBody>
                  <a:tcPr anchor="ctr">
                    <a:solidFill>
                      <a:srgbClr val="EBF1E9"/>
                    </a:solidFill>
                  </a:tcPr>
                </a:tc>
                <a:tc rowSpan="2">
                  <a:txBody>
                    <a:bodyPr/>
                    <a:lstStyle/>
                    <a:p>
                      <a:r>
                        <a:rPr kumimoji="1" lang="ja-JP" altLang="en-US" sz="1600" dirty="0">
                          <a:solidFill>
                            <a:schemeClr val="tx1"/>
                          </a:solidFill>
                        </a:rPr>
                        <a:t>流動比率</a:t>
                      </a:r>
                    </a:p>
                  </a:txBody>
                  <a:tcPr anchor="ctr">
                    <a:solidFill>
                      <a:srgbClr val="EBF1E9"/>
                    </a:solidFill>
                  </a:tcPr>
                </a:tc>
                <a:tc rowSpan="2">
                  <a:txBody>
                    <a:bodyPr/>
                    <a:lstStyle/>
                    <a:p>
                      <a:r>
                        <a:rPr kumimoji="1" lang="ja-JP" altLang="en-US" sz="1600" dirty="0">
                          <a:solidFill>
                            <a:schemeClr val="tx1"/>
                          </a:solidFill>
                        </a:rPr>
                        <a:t>貸借対照表</a:t>
                      </a:r>
                    </a:p>
                  </a:txBody>
                  <a:tcPr anchor="ctr">
                    <a:solidFill>
                      <a:srgbClr val="EBF1E9"/>
                    </a:solidFill>
                  </a:tcPr>
                </a:tc>
                <a:tc>
                  <a:txBody>
                    <a:bodyPr/>
                    <a:lstStyle/>
                    <a:p>
                      <a:pPr algn="ctr"/>
                      <a:r>
                        <a:rPr kumimoji="1" lang="ja-JP" altLang="en-US" sz="1600" dirty="0"/>
                        <a:t>②</a:t>
                      </a:r>
                    </a:p>
                  </a:txBody>
                  <a:tcPr>
                    <a:solidFill>
                      <a:srgbClr val="EBF1E9"/>
                    </a:solidFill>
                  </a:tcPr>
                </a:tc>
                <a:tc>
                  <a:txBody>
                    <a:bodyPr/>
                    <a:lstStyle/>
                    <a:p>
                      <a:r>
                        <a:rPr kumimoji="1" lang="ja-JP" altLang="en-US" sz="1600" dirty="0"/>
                        <a:t>流動資産合計</a:t>
                      </a:r>
                    </a:p>
                  </a:txBody>
                  <a:tcPr>
                    <a:solidFill>
                      <a:srgbClr val="EBF1E9"/>
                    </a:solidFill>
                  </a:tcPr>
                </a:tc>
                <a:tc>
                  <a:txBody>
                    <a:bodyPr/>
                    <a:lstStyle/>
                    <a:p>
                      <a:endParaRPr kumimoji="1" lang="ja-JP" altLang="en-US" sz="1600" dirty="0"/>
                    </a:p>
                  </a:txBody>
                  <a:tcPr>
                    <a:solidFill>
                      <a:srgbClr val="EBF1E9"/>
                    </a:solidFill>
                  </a:tcPr>
                </a:tc>
                <a:tc>
                  <a:txBody>
                    <a:bodyPr/>
                    <a:lstStyle/>
                    <a:p>
                      <a:endParaRPr kumimoji="1" lang="ja-JP" altLang="en-US" sz="1600" dirty="0"/>
                    </a:p>
                  </a:txBody>
                  <a:tcPr>
                    <a:solidFill>
                      <a:srgbClr val="EBF1E9"/>
                    </a:solidFill>
                  </a:tcPr>
                </a:tc>
                <a:extLst>
                  <a:ext uri="{0D108BD9-81ED-4DB2-BD59-A6C34878D82A}">
                    <a16:rowId xmlns:a16="http://schemas.microsoft.com/office/drawing/2014/main" val="885789384"/>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⑪</a:t>
                      </a:r>
                    </a:p>
                  </a:txBody>
                  <a:tcPr>
                    <a:solidFill>
                      <a:srgbClr val="EBF1E9"/>
                    </a:solidFill>
                  </a:tcPr>
                </a:tc>
                <a:tc>
                  <a:txBody>
                    <a:bodyPr/>
                    <a:lstStyle/>
                    <a:p>
                      <a:r>
                        <a:rPr kumimoji="1" lang="ja-JP" altLang="en-US" sz="1600" dirty="0">
                          <a:solidFill>
                            <a:schemeClr val="tx1"/>
                          </a:solidFill>
                        </a:rPr>
                        <a:t>流動負債合計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1141549757"/>
                  </a:ext>
                </a:extLst>
              </a:tr>
              <a:tr h="370840">
                <a:tc rowSpan="2">
                  <a:txBody>
                    <a:bodyPr/>
                    <a:lstStyle/>
                    <a:p>
                      <a:r>
                        <a:rPr kumimoji="1" lang="ja-JP" altLang="en-US" sz="1600" dirty="0">
                          <a:solidFill>
                            <a:schemeClr val="tx1"/>
                          </a:solidFill>
                        </a:rPr>
                        <a:t>安全－２</a:t>
                      </a:r>
                    </a:p>
                  </a:txBody>
                  <a:tcPr anchor="ctr">
                    <a:solidFill>
                      <a:srgbClr val="D5E3CF"/>
                    </a:solidFill>
                  </a:tcPr>
                </a:tc>
                <a:tc rowSpan="2">
                  <a:txBody>
                    <a:bodyPr/>
                    <a:lstStyle/>
                    <a:p>
                      <a:r>
                        <a:rPr kumimoji="1" lang="ja-JP" altLang="en-US" sz="1600" dirty="0">
                          <a:solidFill>
                            <a:schemeClr val="tx1"/>
                          </a:solidFill>
                        </a:rPr>
                        <a:t>固定比率</a:t>
                      </a:r>
                    </a:p>
                  </a:txBody>
                  <a:tcPr anchor="ctr">
                    <a:solidFill>
                      <a:srgbClr val="D5E3CF"/>
                    </a:solidFill>
                  </a:tcPr>
                </a:tc>
                <a:tc rowSpan="2">
                  <a:txBody>
                    <a:bodyPr/>
                    <a:lstStyle/>
                    <a:p>
                      <a:r>
                        <a:rPr kumimoji="1" lang="ja-JP" altLang="en-US" sz="1600" dirty="0">
                          <a:solidFill>
                            <a:schemeClr val="tx1"/>
                          </a:solidFill>
                        </a:rPr>
                        <a:t>貸借対照表</a:t>
                      </a:r>
                    </a:p>
                  </a:txBody>
                  <a:tcPr anchor="ctr">
                    <a:solidFill>
                      <a:srgbClr val="D5E3CF"/>
                    </a:solidFill>
                  </a:tcPr>
                </a:tc>
                <a:tc>
                  <a:txBody>
                    <a:bodyPr/>
                    <a:lstStyle/>
                    <a:p>
                      <a:pPr algn="ctr"/>
                      <a:r>
                        <a:rPr kumimoji="1" lang="ja-JP" altLang="en-US" sz="1600" dirty="0">
                          <a:solidFill>
                            <a:schemeClr val="tx1"/>
                          </a:solidFill>
                        </a:rPr>
                        <a:t>⑤</a:t>
                      </a:r>
                    </a:p>
                  </a:txBody>
                  <a:tcPr>
                    <a:solidFill>
                      <a:srgbClr val="D5E3CF"/>
                    </a:solidFill>
                  </a:tcPr>
                </a:tc>
                <a:tc>
                  <a:txBody>
                    <a:bodyPr/>
                    <a:lstStyle/>
                    <a:p>
                      <a:r>
                        <a:rPr kumimoji="1" lang="ja-JP" altLang="en-US" sz="1600" dirty="0">
                          <a:solidFill>
                            <a:schemeClr val="tx1"/>
                          </a:solidFill>
                        </a:rPr>
                        <a:t>固定資産合計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5283327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⑭</a:t>
                      </a:r>
                    </a:p>
                  </a:txBody>
                  <a:tcPr>
                    <a:solidFill>
                      <a:srgbClr val="D5E3CF"/>
                    </a:solidFill>
                  </a:tcPr>
                </a:tc>
                <a:tc>
                  <a:txBody>
                    <a:bodyPr/>
                    <a:lstStyle/>
                    <a:p>
                      <a:r>
                        <a:rPr kumimoji="1" lang="ja-JP" altLang="en-US" sz="1600" dirty="0">
                          <a:solidFill>
                            <a:schemeClr val="tx1"/>
                          </a:solidFill>
                        </a:rPr>
                        <a:t>正味財産合計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84006872"/>
                  </a:ext>
                </a:extLst>
              </a:tr>
              <a:tr h="370840">
                <a:tc rowSpan="3">
                  <a:txBody>
                    <a:bodyPr/>
                    <a:lstStyle/>
                    <a:p>
                      <a:r>
                        <a:rPr kumimoji="1" lang="ja-JP" altLang="en-US" sz="1600" dirty="0">
                          <a:solidFill>
                            <a:schemeClr val="tx1"/>
                          </a:solidFill>
                        </a:rPr>
                        <a:t>安全－３</a:t>
                      </a:r>
                    </a:p>
                  </a:txBody>
                  <a:tcPr anchor="ctr">
                    <a:solidFill>
                      <a:srgbClr val="EBF1E9"/>
                    </a:solidFill>
                  </a:tcPr>
                </a:tc>
                <a:tc rowSpan="3">
                  <a:txBody>
                    <a:bodyPr/>
                    <a:lstStyle/>
                    <a:p>
                      <a:r>
                        <a:rPr kumimoji="1" lang="ja-JP" altLang="en-US" sz="1600" dirty="0">
                          <a:solidFill>
                            <a:schemeClr val="tx1"/>
                          </a:solidFill>
                        </a:rPr>
                        <a:t>固定資産固定負債比率</a:t>
                      </a:r>
                    </a:p>
                  </a:txBody>
                  <a:tcPr anchor="ctr">
                    <a:solidFill>
                      <a:srgbClr val="EBF1E9"/>
                    </a:solidFill>
                  </a:tcPr>
                </a:tc>
                <a:tc rowSpan="3">
                  <a:txBody>
                    <a:bodyPr/>
                    <a:lstStyle/>
                    <a:p>
                      <a:r>
                        <a:rPr kumimoji="1" lang="ja-JP" altLang="en-US" sz="1600" dirty="0">
                          <a:solidFill>
                            <a:schemeClr val="tx1"/>
                          </a:solidFill>
                        </a:rPr>
                        <a:t>貸借対照表</a:t>
                      </a:r>
                    </a:p>
                  </a:txBody>
                  <a:tcPr anchor="ctr">
                    <a:solidFill>
                      <a:srgbClr val="EBF1E9"/>
                    </a:solidFill>
                  </a:tcPr>
                </a:tc>
                <a:tc>
                  <a:txBody>
                    <a:bodyPr/>
                    <a:lstStyle/>
                    <a:p>
                      <a:pPr algn="ctr"/>
                      <a:r>
                        <a:rPr kumimoji="1" lang="ja-JP" altLang="en-US" sz="1600" dirty="0">
                          <a:solidFill>
                            <a:schemeClr val="tx1"/>
                          </a:solidFill>
                        </a:rPr>
                        <a:t>⑤</a:t>
                      </a:r>
                    </a:p>
                  </a:txBody>
                  <a:tcPr>
                    <a:solidFill>
                      <a:srgbClr val="EBF1E9"/>
                    </a:solidFill>
                  </a:tcPr>
                </a:tc>
                <a:tc>
                  <a:txBody>
                    <a:bodyPr/>
                    <a:lstStyle/>
                    <a:p>
                      <a:r>
                        <a:rPr kumimoji="1" lang="ja-JP" altLang="en-US" sz="1600" dirty="0">
                          <a:solidFill>
                            <a:schemeClr val="tx1"/>
                          </a:solidFill>
                        </a:rPr>
                        <a:t>固定資産合計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72256253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⑫</a:t>
                      </a:r>
                    </a:p>
                  </a:txBody>
                  <a:tcPr>
                    <a:solidFill>
                      <a:srgbClr val="EBF1E9"/>
                    </a:solidFill>
                  </a:tcPr>
                </a:tc>
                <a:tc>
                  <a:txBody>
                    <a:bodyPr/>
                    <a:lstStyle/>
                    <a:p>
                      <a:r>
                        <a:rPr kumimoji="1" lang="ja-JP" altLang="en-US" sz="1600" dirty="0">
                          <a:solidFill>
                            <a:schemeClr val="tx1"/>
                          </a:solidFill>
                        </a:rPr>
                        <a:t>固定負債合計</a:t>
                      </a:r>
                    </a:p>
                  </a:txBody>
                  <a:tcPr>
                    <a:solidFill>
                      <a:srgbClr val="EBF1E9"/>
                    </a:solidFill>
                  </a:tcPr>
                </a:tc>
                <a:tc>
                  <a:txBody>
                    <a:bodyPr/>
                    <a:lstStyle/>
                    <a:p>
                      <a:endParaRPr kumimoji="1" lang="ja-JP" altLang="en-US" sz="160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85579058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⑭</a:t>
                      </a:r>
                    </a:p>
                  </a:txBody>
                  <a:tcPr>
                    <a:solidFill>
                      <a:srgbClr val="EBF1E9"/>
                    </a:solidFill>
                  </a:tcPr>
                </a:tc>
                <a:tc>
                  <a:txBody>
                    <a:bodyPr/>
                    <a:lstStyle/>
                    <a:p>
                      <a:r>
                        <a:rPr kumimoji="1" lang="ja-JP" altLang="en-US" sz="1600" dirty="0">
                          <a:solidFill>
                            <a:schemeClr val="tx1"/>
                          </a:solidFill>
                        </a:rPr>
                        <a:t>正味財産合計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510539776"/>
                  </a:ext>
                </a:extLst>
              </a:tr>
              <a:tr h="370840">
                <a:tc rowSpan="2">
                  <a:txBody>
                    <a:bodyPr/>
                    <a:lstStyle/>
                    <a:p>
                      <a:r>
                        <a:rPr kumimoji="1" lang="ja-JP" altLang="en-US" sz="1600" dirty="0">
                          <a:solidFill>
                            <a:schemeClr val="tx1"/>
                          </a:solidFill>
                        </a:rPr>
                        <a:t>安全－４</a:t>
                      </a:r>
                    </a:p>
                  </a:txBody>
                  <a:tcPr anchor="ctr">
                    <a:solidFill>
                      <a:srgbClr val="D5E3CF"/>
                    </a:solidFill>
                  </a:tcPr>
                </a:tc>
                <a:tc rowSpan="2">
                  <a:txBody>
                    <a:bodyPr/>
                    <a:lstStyle/>
                    <a:p>
                      <a:r>
                        <a:rPr kumimoji="1" lang="ja-JP" altLang="en-US" sz="1600" dirty="0">
                          <a:solidFill>
                            <a:schemeClr val="tx1"/>
                          </a:solidFill>
                        </a:rPr>
                        <a:t>正味財産比率</a:t>
                      </a:r>
                    </a:p>
                  </a:txBody>
                  <a:tcPr anchor="ctr">
                    <a:solidFill>
                      <a:srgbClr val="D5E3CF"/>
                    </a:solidFill>
                  </a:tcPr>
                </a:tc>
                <a:tc rowSpan="2">
                  <a:txBody>
                    <a:bodyPr/>
                    <a:lstStyle/>
                    <a:p>
                      <a:r>
                        <a:rPr kumimoji="1" lang="ja-JP" altLang="en-US" sz="1600" dirty="0">
                          <a:solidFill>
                            <a:schemeClr val="tx1"/>
                          </a:solidFill>
                        </a:rPr>
                        <a:t>貸借対照表</a:t>
                      </a:r>
                    </a:p>
                  </a:txBody>
                  <a:tcPr anchor="ctr">
                    <a:solidFill>
                      <a:srgbClr val="D5E3CF"/>
                    </a:solidFill>
                  </a:tcPr>
                </a:tc>
                <a:tc>
                  <a:txBody>
                    <a:bodyPr/>
                    <a:lstStyle/>
                    <a:p>
                      <a:pPr algn="ctr"/>
                      <a:r>
                        <a:rPr kumimoji="1" lang="ja-JP" altLang="en-US" sz="1600" dirty="0">
                          <a:solidFill>
                            <a:schemeClr val="tx1"/>
                          </a:solidFill>
                        </a:rPr>
                        <a:t>⑭</a:t>
                      </a:r>
                    </a:p>
                  </a:txBody>
                  <a:tcPr>
                    <a:solidFill>
                      <a:srgbClr val="D5E3CF"/>
                    </a:solidFill>
                  </a:tcPr>
                </a:tc>
                <a:tc>
                  <a:txBody>
                    <a:bodyPr/>
                    <a:lstStyle/>
                    <a:p>
                      <a:r>
                        <a:rPr kumimoji="1" lang="ja-JP" altLang="en-US" sz="1600" dirty="0">
                          <a:solidFill>
                            <a:schemeClr val="tx1"/>
                          </a:solidFill>
                        </a:rPr>
                        <a:t>正味財産合計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1064376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⑩</a:t>
                      </a:r>
                    </a:p>
                  </a:txBody>
                  <a:tcPr>
                    <a:solidFill>
                      <a:srgbClr val="D5E3CF"/>
                    </a:solidFill>
                  </a:tcPr>
                </a:tc>
                <a:tc>
                  <a:txBody>
                    <a:bodyPr/>
                    <a:lstStyle/>
                    <a:p>
                      <a:r>
                        <a:rPr kumimoji="1" lang="ja-JP" altLang="en-US" sz="1600" dirty="0">
                          <a:solidFill>
                            <a:schemeClr val="tx1"/>
                          </a:solidFill>
                        </a:rPr>
                        <a:t>負債合計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618510134"/>
                  </a:ext>
                </a:extLst>
              </a:tr>
              <a:tr h="370840">
                <a:tc rowSpan="6">
                  <a:txBody>
                    <a:bodyPr/>
                    <a:lstStyle/>
                    <a:p>
                      <a:r>
                        <a:rPr kumimoji="1" lang="ja-JP" altLang="en-US" sz="1600" dirty="0">
                          <a:solidFill>
                            <a:schemeClr val="tx1"/>
                          </a:solidFill>
                        </a:rPr>
                        <a:t>安全－５</a:t>
                      </a:r>
                    </a:p>
                  </a:txBody>
                  <a:tcPr anchor="ctr">
                    <a:solidFill>
                      <a:srgbClr val="EBF1E9"/>
                    </a:solidFill>
                  </a:tcPr>
                </a:tc>
                <a:tc rowSpan="6">
                  <a:txBody>
                    <a:bodyPr/>
                    <a:lstStyle/>
                    <a:p>
                      <a:r>
                        <a:rPr kumimoji="1" lang="ja-JP" altLang="en-US" sz="1600" dirty="0">
                          <a:solidFill>
                            <a:schemeClr val="tx1"/>
                          </a:solidFill>
                        </a:rPr>
                        <a:t>土地改良施設減価償却率</a:t>
                      </a:r>
                      <a:endParaRPr kumimoji="1" lang="en-US" altLang="ja-JP" sz="1600" dirty="0">
                        <a:solidFill>
                          <a:schemeClr val="tx1"/>
                        </a:solidFill>
                      </a:endParaRPr>
                    </a:p>
                    <a:p>
                      <a:r>
                        <a:rPr kumimoji="1" lang="ja-JP" altLang="en-US" sz="1600" dirty="0">
                          <a:solidFill>
                            <a:schemeClr val="tx1"/>
                          </a:solidFill>
                        </a:rPr>
                        <a:t>（土地改良施設老朽化比率）</a:t>
                      </a:r>
                    </a:p>
                  </a:txBody>
                  <a:tcPr anchor="ctr">
                    <a:solidFill>
                      <a:srgbClr val="EBF1E9"/>
                    </a:solidFill>
                  </a:tcPr>
                </a:tc>
                <a:tc rowSpan="6">
                  <a:txBody>
                    <a:bodyPr/>
                    <a:lstStyle/>
                    <a:p>
                      <a:r>
                        <a:rPr kumimoji="1" lang="ja-JP" altLang="en-US" sz="1600" dirty="0">
                          <a:solidFill>
                            <a:schemeClr val="tx1"/>
                          </a:solidFill>
                        </a:rPr>
                        <a:t>注記</a:t>
                      </a:r>
                    </a:p>
                  </a:txBody>
                  <a:tcPr anchor="ctr">
                    <a:solidFill>
                      <a:srgbClr val="EBF1E9"/>
                    </a:solidFill>
                  </a:tcPr>
                </a:tc>
                <a:tc>
                  <a:txBody>
                    <a:bodyPr/>
                    <a:lstStyle/>
                    <a:p>
                      <a:pPr algn="ctr"/>
                      <a:endParaRPr kumimoji="1" lang="ja-JP" altLang="en-US" sz="1600" dirty="0">
                        <a:solidFill>
                          <a:schemeClr val="tx1"/>
                        </a:solidFill>
                      </a:endParaRPr>
                    </a:p>
                  </a:txBody>
                  <a:tcPr>
                    <a:solidFill>
                      <a:srgbClr val="EBF1E9"/>
                    </a:solidFill>
                  </a:tcPr>
                </a:tc>
                <a:tc>
                  <a:txBody>
                    <a:bodyPr/>
                    <a:lstStyle/>
                    <a:p>
                      <a:r>
                        <a:rPr kumimoji="1" lang="ja-JP" altLang="en-US" sz="1600" dirty="0">
                          <a:solidFill>
                            <a:schemeClr val="tx1"/>
                          </a:solidFill>
                        </a:rPr>
                        <a:t>所有土地改良施設</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138551268"/>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㉕</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r>
                        <a:rPr kumimoji="1" lang="ja-JP" altLang="en-US" sz="1600" dirty="0">
                          <a:solidFill>
                            <a:schemeClr val="tx1"/>
                          </a:solidFill>
                        </a:rPr>
                        <a:t>取得価額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35462725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㉖</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r>
                        <a:rPr kumimoji="1" lang="ja-JP" altLang="en-US" sz="1600" dirty="0">
                          <a:solidFill>
                            <a:schemeClr val="tx1"/>
                          </a:solidFill>
                        </a:rPr>
                        <a:t>減価償却累計額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595623612"/>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endParaRPr kumimoji="1" lang="ja-JP" altLang="en-US" sz="1600" dirty="0">
                        <a:solidFill>
                          <a:schemeClr val="tx1"/>
                        </a:solidFill>
                      </a:endParaRPr>
                    </a:p>
                  </a:txBody>
                  <a:tcPr>
                    <a:solidFill>
                      <a:srgbClr val="EBF1E9"/>
                    </a:solidFill>
                  </a:tcPr>
                </a:tc>
                <a:tc gridSpan="2">
                  <a:txBody>
                    <a:bodyPr/>
                    <a:lstStyle/>
                    <a:p>
                      <a:r>
                        <a:rPr kumimoji="1" lang="ja-JP" altLang="en-US" sz="1400" dirty="0">
                          <a:solidFill>
                            <a:schemeClr val="tx1"/>
                          </a:solidFill>
                        </a:rPr>
                        <a:t>受託土地改良施設使用収益権</a:t>
                      </a:r>
                    </a:p>
                  </a:txBody>
                  <a:tcPr>
                    <a:solidFill>
                      <a:srgbClr val="EBF1E9"/>
                    </a:solidFill>
                  </a:tcPr>
                </a:tc>
                <a:tc hMerge="1">
                  <a:txBody>
                    <a:bodyPr/>
                    <a:lstStyle/>
                    <a:p>
                      <a:endParaRPr kumimoji="1" lang="ja-JP" altLang="en-US" sz="1600" dirty="0"/>
                    </a:p>
                  </a:txBody>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838842306"/>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㉗</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r>
                        <a:rPr kumimoji="1" lang="ja-JP" altLang="en-US" sz="1600" dirty="0">
                          <a:solidFill>
                            <a:schemeClr val="tx1"/>
                          </a:solidFill>
                        </a:rPr>
                        <a:t>取得価額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65412437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㉘</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r>
                        <a:rPr kumimoji="1" lang="ja-JP" altLang="en-US" sz="1600" dirty="0">
                          <a:solidFill>
                            <a:schemeClr val="tx1"/>
                          </a:solidFill>
                        </a:rPr>
                        <a:t>減価償却累計額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74767423"/>
                  </a:ext>
                </a:extLst>
              </a:tr>
            </a:tbl>
          </a:graphicData>
        </a:graphic>
      </p:graphicFrame>
      <p:sp>
        <p:nvSpPr>
          <p:cNvPr id="5" name="テキスト ボックス 4">
            <a:extLst>
              <a:ext uri="{FF2B5EF4-FFF2-40B4-BE49-F238E27FC236}">
                <a16:creationId xmlns:a16="http://schemas.microsoft.com/office/drawing/2014/main" id="{15DA8796-854A-4C87-A4DD-9A0FFD7D4144}"/>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39985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053B8BE-1E1B-4CFD-92B4-CD08369735FD}"/>
              </a:ext>
            </a:extLst>
          </p:cNvPr>
          <p:cNvGraphicFramePr>
            <a:graphicFrameLocks noGrp="1"/>
          </p:cNvGraphicFramePr>
          <p:nvPr>
            <p:extLst>
              <p:ext uri="{D42A27DB-BD31-4B8C-83A1-F6EECF244321}">
                <p14:modId xmlns:p14="http://schemas.microsoft.com/office/powerpoint/2010/main" val="1550359912"/>
              </p:ext>
            </p:extLst>
          </p:nvPr>
        </p:nvGraphicFramePr>
        <p:xfrm>
          <a:off x="159026" y="127173"/>
          <a:ext cx="11873947" cy="6639560"/>
        </p:xfrm>
        <a:graphic>
          <a:graphicData uri="http://schemas.openxmlformats.org/drawingml/2006/table">
            <a:tbl>
              <a:tblPr firstRow="1" bandRow="1">
                <a:tableStyleId>{93296810-A885-4BE3-A3E7-6D5BEEA58F35}</a:tableStyleId>
              </a:tblPr>
              <a:tblGrid>
                <a:gridCol w="1020416">
                  <a:extLst>
                    <a:ext uri="{9D8B030D-6E8A-4147-A177-3AD203B41FA5}">
                      <a16:colId xmlns:a16="http://schemas.microsoft.com/office/drawing/2014/main" val="3748378819"/>
                    </a:ext>
                  </a:extLst>
                </a:gridCol>
                <a:gridCol w="1537252">
                  <a:extLst>
                    <a:ext uri="{9D8B030D-6E8A-4147-A177-3AD203B41FA5}">
                      <a16:colId xmlns:a16="http://schemas.microsoft.com/office/drawing/2014/main" val="1206553781"/>
                    </a:ext>
                  </a:extLst>
                </a:gridCol>
                <a:gridCol w="1205948">
                  <a:extLst>
                    <a:ext uri="{9D8B030D-6E8A-4147-A177-3AD203B41FA5}">
                      <a16:colId xmlns:a16="http://schemas.microsoft.com/office/drawing/2014/main" val="810519340"/>
                    </a:ext>
                  </a:extLst>
                </a:gridCol>
                <a:gridCol w="1258957">
                  <a:extLst>
                    <a:ext uri="{9D8B030D-6E8A-4147-A177-3AD203B41FA5}">
                      <a16:colId xmlns:a16="http://schemas.microsoft.com/office/drawing/2014/main" val="3150623413"/>
                    </a:ext>
                  </a:extLst>
                </a:gridCol>
                <a:gridCol w="2464904">
                  <a:extLst>
                    <a:ext uri="{9D8B030D-6E8A-4147-A177-3AD203B41FA5}">
                      <a16:colId xmlns:a16="http://schemas.microsoft.com/office/drawing/2014/main" val="2663861250"/>
                    </a:ext>
                  </a:extLst>
                </a:gridCol>
                <a:gridCol w="2705935">
                  <a:extLst>
                    <a:ext uri="{9D8B030D-6E8A-4147-A177-3AD203B41FA5}">
                      <a16:colId xmlns:a16="http://schemas.microsoft.com/office/drawing/2014/main" val="1694014973"/>
                    </a:ext>
                  </a:extLst>
                </a:gridCol>
                <a:gridCol w="1680535">
                  <a:extLst>
                    <a:ext uri="{9D8B030D-6E8A-4147-A177-3AD203B41FA5}">
                      <a16:colId xmlns:a16="http://schemas.microsoft.com/office/drawing/2014/main" val="36607207"/>
                    </a:ext>
                  </a:extLst>
                </a:gridCol>
              </a:tblGrid>
              <a:tr h="176106">
                <a:tc rowSpan="2">
                  <a:txBody>
                    <a:bodyPr/>
                    <a:lstStyle/>
                    <a:p>
                      <a:pPr algn="ctr"/>
                      <a:r>
                        <a:rPr kumimoji="1" lang="ja-JP" altLang="en-US" sz="1600" dirty="0"/>
                        <a:t>整理番号</a:t>
                      </a:r>
                    </a:p>
                  </a:txBody>
                  <a:tcPr anchor="ctr"/>
                </a:tc>
                <a:tc rowSpan="2">
                  <a:txBody>
                    <a:bodyPr/>
                    <a:lstStyle/>
                    <a:p>
                      <a:pPr algn="ctr"/>
                      <a:r>
                        <a:rPr kumimoji="1" lang="ja-JP" altLang="en-US" sz="1600" dirty="0"/>
                        <a:t>指標名</a:t>
                      </a:r>
                    </a:p>
                  </a:txBody>
                  <a:tcPr anchor="ctr"/>
                </a:tc>
                <a:tc rowSpan="2">
                  <a:txBody>
                    <a:bodyPr/>
                    <a:lstStyle/>
                    <a:p>
                      <a:pPr algn="ctr"/>
                      <a:r>
                        <a:rPr kumimoji="1" lang="ja-JP" altLang="en-US" sz="1600" dirty="0"/>
                        <a:t>分析対象</a:t>
                      </a:r>
                      <a:endParaRPr kumimoji="1" lang="en-US" altLang="ja-JP" sz="1600" dirty="0"/>
                    </a:p>
                    <a:p>
                      <a:pPr algn="ctr"/>
                      <a:r>
                        <a:rPr kumimoji="1" lang="ja-JP" altLang="en-US" sz="1600" dirty="0"/>
                        <a:t>資　　料</a:t>
                      </a:r>
                    </a:p>
                  </a:txBody>
                  <a:tcPr anchor="ctr"/>
                </a:tc>
                <a:tc rowSpan="2">
                  <a:txBody>
                    <a:bodyPr/>
                    <a:lstStyle/>
                    <a:p>
                      <a:pPr algn="ctr"/>
                      <a:r>
                        <a:rPr kumimoji="1" lang="ja-JP" altLang="en-US" sz="1600" dirty="0"/>
                        <a:t>財務諸表等</a:t>
                      </a:r>
                      <a:endParaRPr kumimoji="1" lang="en-US" altLang="ja-JP" sz="1600" dirty="0"/>
                    </a:p>
                    <a:p>
                      <a:pPr algn="ctr"/>
                      <a:r>
                        <a:rPr kumimoji="1" lang="ja-JP" altLang="en-US" sz="1600" dirty="0"/>
                        <a:t>の該当箇所</a:t>
                      </a:r>
                    </a:p>
                  </a:txBody>
                  <a:tcPr anchor="ctr"/>
                </a:tc>
                <a:tc gridSpan="3">
                  <a:txBody>
                    <a:bodyPr/>
                    <a:lstStyle/>
                    <a:p>
                      <a:pPr algn="ctr"/>
                      <a:r>
                        <a:rPr kumimoji="1" lang="ja-JP" altLang="en-US" sz="1600" dirty="0"/>
                        <a:t>分析対象勘定科目</a:t>
                      </a:r>
                    </a:p>
                  </a:txBody>
                  <a:tcP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3961557578"/>
                  </a:ext>
                </a:extLst>
              </a:tr>
              <a:tr h="37084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600" dirty="0"/>
                    </a:p>
                  </a:txBody>
                  <a:tcPr/>
                </a:tc>
                <a:tc>
                  <a:txBody>
                    <a:bodyPr/>
                    <a:lstStyle/>
                    <a:p>
                      <a:pPr algn="ctr"/>
                      <a:r>
                        <a:rPr kumimoji="1" lang="ja-JP" altLang="en-US" sz="1600" dirty="0"/>
                        <a:t>款</a:t>
                      </a:r>
                    </a:p>
                  </a:txBody>
                  <a:tcPr/>
                </a:tc>
                <a:tc>
                  <a:txBody>
                    <a:bodyPr/>
                    <a:lstStyle/>
                    <a:p>
                      <a:pPr algn="ctr"/>
                      <a:r>
                        <a:rPr kumimoji="1" lang="ja-JP" altLang="en-US" sz="1600" dirty="0"/>
                        <a:t>項</a:t>
                      </a:r>
                    </a:p>
                  </a:txBody>
                  <a:tcPr/>
                </a:tc>
                <a:tc>
                  <a:txBody>
                    <a:bodyPr/>
                    <a:lstStyle/>
                    <a:p>
                      <a:pPr algn="ctr"/>
                      <a:r>
                        <a:rPr kumimoji="1" lang="ja-JP" altLang="en-US" sz="1600" dirty="0"/>
                        <a:t>目</a:t>
                      </a:r>
                    </a:p>
                  </a:txBody>
                  <a:tcPr/>
                </a:tc>
                <a:extLst>
                  <a:ext uri="{0D108BD9-81ED-4DB2-BD59-A6C34878D82A}">
                    <a16:rowId xmlns:a16="http://schemas.microsoft.com/office/drawing/2014/main" val="3183240749"/>
                  </a:ext>
                </a:extLst>
              </a:tr>
              <a:tr h="370840">
                <a:tc rowSpan="3">
                  <a:txBody>
                    <a:bodyPr/>
                    <a:lstStyle/>
                    <a:p>
                      <a:r>
                        <a:rPr kumimoji="1" lang="ja-JP" altLang="en-US" sz="1600" dirty="0">
                          <a:solidFill>
                            <a:schemeClr val="tx1"/>
                          </a:solidFill>
                        </a:rPr>
                        <a:t>安全－６</a:t>
                      </a:r>
                    </a:p>
                  </a:txBody>
                  <a:tcPr anchor="ctr">
                    <a:solidFill>
                      <a:srgbClr val="EBF1E9"/>
                    </a:solidFill>
                  </a:tcPr>
                </a:tc>
                <a:tc rowSpan="3">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固定資産取得借入金比率</a:t>
                      </a:r>
                    </a:p>
                  </a:txBody>
                  <a:tcPr anchor="ctr">
                    <a:solidFill>
                      <a:srgbClr val="EBF1E9"/>
                    </a:solidFill>
                  </a:tcPr>
                </a:tc>
                <a:tc rowSpan="3">
                  <a:txBody>
                    <a:bodyPr/>
                    <a:lstStyle/>
                    <a:p>
                      <a:r>
                        <a:rPr kumimoji="1" lang="ja-JP" altLang="en-US" sz="1600" dirty="0">
                          <a:solidFill>
                            <a:schemeClr val="tx1"/>
                          </a:solidFill>
                        </a:rPr>
                        <a:t>貸借対照表</a:t>
                      </a:r>
                    </a:p>
                  </a:txBody>
                  <a:tcPr anchor="ctr">
                    <a:solidFill>
                      <a:srgbClr val="EBF1E9"/>
                    </a:solidFill>
                  </a:tcPr>
                </a:tc>
                <a:tc rowSpan="2">
                  <a:txBody>
                    <a:bodyPr/>
                    <a:lstStyle/>
                    <a:p>
                      <a:pPr algn="ctr"/>
                      <a:r>
                        <a:rPr kumimoji="1" lang="ja-JP" altLang="en-US" sz="1600" dirty="0">
                          <a:solidFill>
                            <a:schemeClr val="tx1"/>
                          </a:solidFill>
                        </a:rPr>
                        <a:t>⑬</a:t>
                      </a:r>
                    </a:p>
                  </a:txBody>
                  <a:tcPr anchor="ctr">
                    <a:solidFill>
                      <a:srgbClr val="EBF1E9"/>
                    </a:solidFill>
                  </a:tcPr>
                </a:tc>
                <a:tc rowSpan="2">
                  <a:txBody>
                    <a:bodyPr/>
                    <a:lstStyle/>
                    <a:p>
                      <a:r>
                        <a:rPr kumimoji="1" lang="ja-JP" altLang="en-US" sz="1600" dirty="0">
                          <a:solidFill>
                            <a:schemeClr val="tx1"/>
                          </a:solidFill>
                        </a:rPr>
                        <a:t>固定負債</a:t>
                      </a:r>
                      <a:endParaRPr kumimoji="1" lang="en-US" altLang="ja-JP" sz="1600" dirty="0">
                        <a:solidFill>
                          <a:schemeClr val="tx1"/>
                        </a:solidFill>
                      </a:endParaRPr>
                    </a:p>
                    <a:p>
                      <a:r>
                        <a:rPr kumimoji="1" lang="ja-JP" altLang="en-US" sz="1600" dirty="0">
                          <a:solidFill>
                            <a:schemeClr val="tx1"/>
                          </a:solidFill>
                        </a:rPr>
                        <a:t>（各種借入金残高）</a:t>
                      </a:r>
                    </a:p>
                  </a:txBody>
                  <a:tcPr anchor="ctr">
                    <a:solidFill>
                      <a:srgbClr val="EBF1E9"/>
                    </a:solidFill>
                  </a:tcPr>
                </a:tc>
                <a:tc>
                  <a:txBody>
                    <a:bodyPr/>
                    <a:lstStyle/>
                    <a:p>
                      <a:r>
                        <a:rPr kumimoji="1" lang="ja-JP" altLang="en-US" sz="1600" dirty="0">
                          <a:solidFill>
                            <a:schemeClr val="tx1"/>
                          </a:solidFill>
                        </a:rPr>
                        <a:t>公庫資金等長期借入金</a:t>
                      </a:r>
                      <a:endParaRPr kumimoji="1" lang="ja-JP" altLang="en-US" sz="1600" strike="sngStrike" dirty="0">
                        <a:solidFill>
                          <a:schemeClr val="tx1"/>
                        </a:solidFill>
                      </a:endParaRPr>
                    </a:p>
                  </a:txBody>
                  <a:tcPr/>
                </a:tc>
                <a:tc>
                  <a:txBody>
                    <a:bodyPr/>
                    <a:lstStyle/>
                    <a:p>
                      <a:endParaRPr kumimoji="1" lang="ja-JP" altLang="en-US" sz="1600" dirty="0">
                        <a:solidFill>
                          <a:schemeClr val="tx1"/>
                        </a:solidFill>
                      </a:endParaRPr>
                    </a:p>
                  </a:txBody>
                  <a:tcPr/>
                </a:tc>
                <a:extLst>
                  <a:ext uri="{0D108BD9-81ED-4DB2-BD59-A6C34878D82A}">
                    <a16:rowId xmlns:a16="http://schemas.microsoft.com/office/drawing/2014/main" val="885789384"/>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dist"/>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その他長期借入金</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1141549757"/>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⑤</a:t>
                      </a:r>
                    </a:p>
                  </a:txBody>
                  <a:tcPr>
                    <a:solidFill>
                      <a:srgbClr val="EBF1E9"/>
                    </a:solidFill>
                  </a:tcPr>
                </a:tc>
                <a:tc>
                  <a:txBody>
                    <a:bodyPr/>
                    <a:lstStyle/>
                    <a:p>
                      <a:r>
                        <a:rPr kumimoji="1" lang="ja-JP" altLang="en-US" sz="1600" dirty="0">
                          <a:solidFill>
                            <a:schemeClr val="tx1"/>
                          </a:solidFill>
                        </a:rPr>
                        <a:t>固定資産合計</a:t>
                      </a:r>
                    </a:p>
                  </a:txBody>
                  <a:tcPr>
                    <a:solidFill>
                      <a:srgbClr val="EBF1E9"/>
                    </a:solidFill>
                  </a:tcPr>
                </a:tc>
                <a:tc>
                  <a:txBody>
                    <a:bodyPr/>
                    <a:lstStyle/>
                    <a:p>
                      <a:endParaRPr kumimoji="1" lang="ja-JP" altLang="en-US" sz="160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404982004"/>
                  </a:ext>
                </a:extLst>
              </a:tr>
              <a:tr h="370840">
                <a:tc rowSpan="3">
                  <a:txBody>
                    <a:bodyPr/>
                    <a:lstStyle/>
                    <a:p>
                      <a:r>
                        <a:rPr kumimoji="1" lang="ja-JP" altLang="en-US" sz="1600" dirty="0">
                          <a:solidFill>
                            <a:schemeClr val="tx1"/>
                          </a:solidFill>
                        </a:rPr>
                        <a:t>安全－７</a:t>
                      </a:r>
                    </a:p>
                  </a:txBody>
                  <a:tcPr anchor="ctr">
                    <a:solidFill>
                      <a:srgbClr val="D5E3CF"/>
                    </a:solidFill>
                  </a:tcPr>
                </a:tc>
                <a:tc rowSpan="3">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総資産借入金比率</a:t>
                      </a:r>
                    </a:p>
                  </a:txBody>
                  <a:tcPr anchor="ctr">
                    <a:solidFill>
                      <a:srgbClr val="D5E3CF"/>
                    </a:solidFill>
                  </a:tcPr>
                </a:tc>
                <a:tc rowSpan="3">
                  <a:txBody>
                    <a:bodyPr/>
                    <a:lstStyle/>
                    <a:p>
                      <a:r>
                        <a:rPr kumimoji="1" lang="ja-JP" altLang="en-US" sz="1600" dirty="0">
                          <a:solidFill>
                            <a:schemeClr val="tx1"/>
                          </a:solidFill>
                        </a:rPr>
                        <a:t>貸借対照表</a:t>
                      </a:r>
                    </a:p>
                  </a:txBody>
                  <a:tcPr anchor="ctr">
                    <a:solidFill>
                      <a:srgbClr val="D5E3CF"/>
                    </a:solidFill>
                  </a:tcPr>
                </a:tc>
                <a:tc rowSpan="2">
                  <a:txBody>
                    <a:bodyPr/>
                    <a:lstStyle/>
                    <a:p>
                      <a:pPr algn="ctr"/>
                      <a:r>
                        <a:rPr kumimoji="1" lang="ja-JP" altLang="en-US" sz="1600" dirty="0">
                          <a:solidFill>
                            <a:schemeClr val="tx1"/>
                          </a:solidFill>
                        </a:rPr>
                        <a:t>⑬</a:t>
                      </a:r>
                    </a:p>
                  </a:txBody>
                  <a:tcPr anchor="ctr">
                    <a:solidFill>
                      <a:srgbClr val="D5E3CF"/>
                    </a:solidFill>
                  </a:tcPr>
                </a:tc>
                <a:tc rowSpan="2">
                  <a:txBody>
                    <a:bodyPr/>
                    <a:lstStyle/>
                    <a:p>
                      <a:r>
                        <a:rPr kumimoji="1" lang="ja-JP" altLang="en-US" sz="1600" dirty="0">
                          <a:solidFill>
                            <a:schemeClr val="tx1"/>
                          </a:solidFill>
                        </a:rPr>
                        <a:t>固定負債</a:t>
                      </a:r>
                      <a:endParaRPr kumimoji="1" lang="en-US" altLang="ja-JP" sz="1600" dirty="0">
                        <a:solidFill>
                          <a:schemeClr val="tx1"/>
                        </a:solidFill>
                      </a:endParaRPr>
                    </a:p>
                    <a:p>
                      <a:r>
                        <a:rPr kumimoji="1" lang="ja-JP" altLang="en-US" sz="1600" dirty="0">
                          <a:solidFill>
                            <a:schemeClr val="tx1"/>
                          </a:solidFill>
                        </a:rPr>
                        <a:t>（各種借入金残高）</a:t>
                      </a:r>
                    </a:p>
                  </a:txBody>
                  <a:tcPr anchor="ctr">
                    <a:solidFill>
                      <a:srgbClr val="D5E3CF"/>
                    </a:solidFill>
                  </a:tcPr>
                </a:tc>
                <a:tc>
                  <a:txBody>
                    <a:bodyPr/>
                    <a:lstStyle/>
                    <a:p>
                      <a:r>
                        <a:rPr kumimoji="1" lang="ja-JP" altLang="en-US" sz="1600" dirty="0">
                          <a:solidFill>
                            <a:schemeClr val="tx1"/>
                          </a:solidFill>
                        </a:rPr>
                        <a:t>公庫資金等長期借入金</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5283327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dist"/>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その他長期借入金</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84006872"/>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①</a:t>
                      </a:r>
                    </a:p>
                  </a:txBody>
                  <a:tcPr>
                    <a:solidFill>
                      <a:srgbClr val="D5E3CF"/>
                    </a:solidFill>
                  </a:tcPr>
                </a:tc>
                <a:tc>
                  <a:txBody>
                    <a:bodyPr/>
                    <a:lstStyle/>
                    <a:p>
                      <a:r>
                        <a:rPr kumimoji="1" lang="ja-JP" altLang="en-US" sz="1600" dirty="0">
                          <a:solidFill>
                            <a:schemeClr val="tx1"/>
                          </a:solidFill>
                        </a:rPr>
                        <a:t>資産合計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514585685"/>
                  </a:ext>
                </a:extLst>
              </a:tr>
              <a:tr h="370840">
                <a:tc rowSpan="2">
                  <a:txBody>
                    <a:bodyPr/>
                    <a:lstStyle/>
                    <a:p>
                      <a:r>
                        <a:rPr kumimoji="1" lang="ja-JP" altLang="en-US" sz="1600" dirty="0">
                          <a:solidFill>
                            <a:schemeClr val="tx1"/>
                          </a:solidFill>
                        </a:rPr>
                        <a:t>安全－８</a:t>
                      </a:r>
                    </a:p>
                  </a:txBody>
                  <a:tcPr>
                    <a:solidFill>
                      <a:srgbClr val="EBF1E9"/>
                    </a:solidFill>
                  </a:tcPr>
                </a:tc>
                <a:tc rowSpan="2">
                  <a:txBody>
                    <a:bodyPr/>
                    <a:lstStyle/>
                    <a:p>
                      <a:r>
                        <a:rPr kumimoji="1" lang="zh-TW" altLang="en-US" sz="1600" dirty="0">
                          <a:solidFill>
                            <a:schemeClr val="tx1"/>
                          </a:solidFill>
                          <a:latin typeface="游ゴシック" panose="020B0400000000000000" pitchFamily="50" charset="-128"/>
                          <a:ea typeface="游ゴシック" panose="020B0400000000000000" pitchFamily="50" charset="-128"/>
                        </a:rPr>
                        <a:t>負債高正味財産比率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solidFill>
                      <a:srgbClr val="EBF1E9"/>
                    </a:solidFill>
                  </a:tcPr>
                </a:tc>
                <a:tc rowSpan="2">
                  <a:txBody>
                    <a:bodyPr/>
                    <a:lstStyle/>
                    <a:p>
                      <a:r>
                        <a:rPr kumimoji="1" lang="ja-JP" altLang="en-US" sz="1600" dirty="0">
                          <a:solidFill>
                            <a:schemeClr val="tx1"/>
                          </a:solidFill>
                        </a:rPr>
                        <a:t>貸借対照表</a:t>
                      </a:r>
                    </a:p>
                  </a:txBody>
                  <a:tcPr>
                    <a:solidFill>
                      <a:srgbClr val="EBF1E9"/>
                    </a:solidFill>
                  </a:tcPr>
                </a:tc>
                <a:tc>
                  <a:txBody>
                    <a:bodyPr/>
                    <a:lstStyle/>
                    <a:p>
                      <a:pPr algn="ctr"/>
                      <a:r>
                        <a:rPr kumimoji="1" lang="ja-JP" altLang="en-US" sz="1600" dirty="0">
                          <a:solidFill>
                            <a:schemeClr val="tx1"/>
                          </a:solidFill>
                        </a:rPr>
                        <a:t>⑩</a:t>
                      </a:r>
                    </a:p>
                  </a:txBody>
                  <a:tcPr>
                    <a:solidFill>
                      <a:srgbClr val="EBF1E9"/>
                    </a:solidFill>
                  </a:tcPr>
                </a:tc>
                <a:tc>
                  <a:txBody>
                    <a:bodyPr/>
                    <a:lstStyle/>
                    <a:p>
                      <a:r>
                        <a:rPr kumimoji="1" lang="ja-JP" altLang="en-US" sz="1600" dirty="0">
                          <a:solidFill>
                            <a:schemeClr val="tx1"/>
                          </a:solidFill>
                        </a:rPr>
                        <a:t>負債合計</a:t>
                      </a:r>
                    </a:p>
                  </a:txBody>
                  <a:tcPr>
                    <a:solidFill>
                      <a:srgbClr val="EBF1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510539776"/>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⑭</a:t>
                      </a:r>
                    </a:p>
                  </a:txBody>
                  <a:tcPr>
                    <a:solidFill>
                      <a:srgbClr val="EBF1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正味財産合計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797220633"/>
                  </a:ext>
                </a:extLst>
              </a:tr>
              <a:tr h="370840">
                <a:tc rowSpan="8">
                  <a:txBody>
                    <a:bodyPr/>
                    <a:lstStyle/>
                    <a:p>
                      <a:r>
                        <a:rPr kumimoji="1" lang="ja-JP" altLang="en-US" sz="1600" dirty="0">
                          <a:solidFill>
                            <a:schemeClr val="tx1"/>
                          </a:solidFill>
                        </a:rPr>
                        <a:t>安全－９</a:t>
                      </a:r>
                    </a:p>
                  </a:txBody>
                  <a:tcPr anchor="ctr">
                    <a:solidFill>
                      <a:srgbClr val="D5E3CF"/>
                    </a:solidFill>
                  </a:tcPr>
                </a:tc>
                <a:tc rowSpan="8">
                  <a:txBody>
                    <a:bodyPr/>
                    <a:lstStyle/>
                    <a:p>
                      <a:r>
                        <a:rPr kumimoji="1" lang="zh-TW" altLang="en-US" sz="1600" dirty="0">
                          <a:solidFill>
                            <a:schemeClr val="tx1"/>
                          </a:solidFill>
                          <a:latin typeface="游ゴシック" panose="020B0400000000000000" pitchFamily="50" charset="-128"/>
                          <a:ea typeface="游ゴシック" panose="020B0400000000000000" pitchFamily="50" charset="-128"/>
                        </a:rPr>
                        <a:t>現金預金積立金保有</a:t>
                      </a:r>
                      <a:r>
                        <a:rPr kumimoji="1" lang="ja-JP" altLang="en-US" sz="1600" dirty="0">
                          <a:solidFill>
                            <a:schemeClr val="tx1"/>
                          </a:solidFill>
                          <a:latin typeface="游ゴシック" panose="020B0400000000000000" pitchFamily="50" charset="-128"/>
                          <a:ea typeface="游ゴシック" panose="020B0400000000000000" pitchFamily="50" charset="-128"/>
                        </a:rPr>
                        <a:t>比率</a:t>
                      </a:r>
                    </a:p>
                  </a:txBody>
                  <a:tcPr anchor="ctr">
                    <a:solidFill>
                      <a:srgbClr val="D5E3CF"/>
                    </a:solidFill>
                  </a:tcPr>
                </a:tc>
                <a:tc rowSpan="8">
                  <a:txBody>
                    <a:bodyPr/>
                    <a:lstStyle/>
                    <a:p>
                      <a:r>
                        <a:rPr kumimoji="1" lang="ja-JP" altLang="en-US" sz="1600" dirty="0">
                          <a:solidFill>
                            <a:schemeClr val="tx1"/>
                          </a:solidFill>
                        </a:rPr>
                        <a:t>貸借対照表</a:t>
                      </a:r>
                    </a:p>
                  </a:txBody>
                  <a:tcPr anchor="ctr">
                    <a:solidFill>
                      <a:srgbClr val="D5E3CF"/>
                    </a:solidFill>
                  </a:tcPr>
                </a:tc>
                <a:tc>
                  <a:txBody>
                    <a:bodyPr/>
                    <a:lstStyle/>
                    <a:p>
                      <a:pPr algn="ctr"/>
                      <a:r>
                        <a:rPr kumimoji="1" lang="ja-JP" altLang="en-US" sz="1600" dirty="0">
                          <a:solidFill>
                            <a:schemeClr val="tx1"/>
                          </a:solidFill>
                        </a:rPr>
                        <a:t>③</a:t>
                      </a:r>
                    </a:p>
                  </a:txBody>
                  <a:tcPr>
                    <a:solidFill>
                      <a:srgbClr val="D5E3CF"/>
                    </a:solidFill>
                  </a:tcPr>
                </a:tc>
                <a:tc>
                  <a:txBody>
                    <a:bodyPr/>
                    <a:lstStyle/>
                    <a:p>
                      <a:r>
                        <a:rPr kumimoji="1" lang="ja-JP" altLang="en-US" sz="1600" dirty="0">
                          <a:solidFill>
                            <a:schemeClr val="tx1"/>
                          </a:solidFill>
                        </a:rPr>
                        <a:t>流動資産</a:t>
                      </a:r>
                    </a:p>
                  </a:txBody>
                  <a:tcPr>
                    <a:solidFill>
                      <a:srgbClr val="D5E3CF"/>
                    </a:solidFill>
                  </a:tcPr>
                </a:tc>
                <a:tc>
                  <a:txBody>
                    <a:bodyPr/>
                    <a:lstStyle/>
                    <a:p>
                      <a:r>
                        <a:rPr kumimoji="1" lang="ja-JP" altLang="en-US" sz="1600" dirty="0">
                          <a:solidFill>
                            <a:schemeClr val="tx1"/>
                          </a:solidFill>
                        </a:rPr>
                        <a:t>現金及び預金</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1064376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rowSpan="2">
                  <a:txBody>
                    <a:bodyPr/>
                    <a:lstStyle/>
                    <a:p>
                      <a:pPr algn="ctr"/>
                      <a:r>
                        <a:rPr kumimoji="1" lang="ja-JP" altLang="en-US" sz="1600" dirty="0">
                          <a:solidFill>
                            <a:schemeClr val="tx1"/>
                          </a:solidFill>
                        </a:rPr>
                        <a:t>⑥</a:t>
                      </a:r>
                    </a:p>
                  </a:txBody>
                  <a:tcPr anchor="ctr">
                    <a:solidFill>
                      <a:srgbClr val="D5E3CF"/>
                    </a:solidFill>
                  </a:tcPr>
                </a:tc>
                <a:tc rowSpan="2">
                  <a:txBody>
                    <a:bodyPr/>
                    <a:lstStyle/>
                    <a:p>
                      <a:r>
                        <a:rPr kumimoji="1" lang="ja-JP" altLang="en-US" sz="1600" dirty="0">
                          <a:solidFill>
                            <a:schemeClr val="tx1"/>
                          </a:solidFill>
                        </a:rPr>
                        <a:t>基本財産</a:t>
                      </a:r>
                      <a:endParaRPr kumimoji="1" lang="en-US" altLang="ja-JP" sz="1600" dirty="0">
                        <a:solidFill>
                          <a:schemeClr val="tx1"/>
                        </a:solidFill>
                      </a:endParaRPr>
                    </a:p>
                    <a:p>
                      <a:r>
                        <a:rPr kumimoji="1" lang="ja-JP" altLang="en-US" sz="1600" dirty="0">
                          <a:solidFill>
                            <a:schemeClr val="tx1"/>
                          </a:solidFill>
                        </a:rPr>
                        <a:t>（各種積立金計）</a:t>
                      </a:r>
                      <a:endParaRPr kumimoji="1" lang="en-US" altLang="ja-JP" sz="1600" dirty="0">
                        <a:solidFill>
                          <a:schemeClr val="tx1"/>
                        </a:solidFill>
                      </a:endParaRPr>
                    </a:p>
                  </a:txBody>
                  <a:tcPr anchor="ctr">
                    <a:solidFill>
                      <a:srgbClr val="D5E3CF"/>
                    </a:solidFill>
                  </a:tcPr>
                </a:tc>
                <a:tc>
                  <a:txBody>
                    <a:bodyPr/>
                    <a:lstStyle/>
                    <a:p>
                      <a:r>
                        <a:rPr kumimoji="1" lang="ja-JP" altLang="en-US" sz="1600" dirty="0">
                          <a:solidFill>
                            <a:schemeClr val="tx1"/>
                          </a:solidFill>
                        </a:rPr>
                        <a:t>備荒積立金</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618510134"/>
                  </a:ext>
                </a:extLst>
              </a:tr>
              <a:tr h="3708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事業積立金</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838344520"/>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rowSpan="4">
                  <a:txBody>
                    <a:bodyPr/>
                    <a:lstStyle/>
                    <a:p>
                      <a:pPr algn="ctr"/>
                      <a:r>
                        <a:rPr kumimoji="1" lang="ja-JP" altLang="en-US" sz="1600" dirty="0">
                          <a:solidFill>
                            <a:schemeClr val="tx1"/>
                          </a:solidFill>
                        </a:rPr>
                        <a:t>⑦</a:t>
                      </a:r>
                    </a:p>
                  </a:txBody>
                  <a:tcPr anchor="ctr">
                    <a:solidFill>
                      <a:srgbClr val="D5E3CF"/>
                    </a:solidFill>
                  </a:tcPr>
                </a:tc>
                <a:tc rowSpan="4">
                  <a:txBody>
                    <a:bodyPr/>
                    <a:lstStyle/>
                    <a:p>
                      <a:r>
                        <a:rPr kumimoji="1" lang="ja-JP" altLang="en-US" sz="1600" dirty="0">
                          <a:solidFill>
                            <a:schemeClr val="tx1"/>
                          </a:solidFill>
                        </a:rPr>
                        <a:t>特定資産</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（各種積立資産計）</a:t>
                      </a:r>
                      <a:endParaRPr kumimoji="1" lang="en-US" altLang="ja-JP" sz="1600" dirty="0">
                        <a:solidFill>
                          <a:schemeClr val="tx1"/>
                        </a:solidFill>
                      </a:endParaRPr>
                    </a:p>
                    <a:p>
                      <a:endParaRPr kumimoji="1" lang="ja-JP" altLang="en-US" sz="1600" dirty="0">
                        <a:solidFill>
                          <a:schemeClr val="tx1"/>
                        </a:solidFill>
                      </a:endParaRPr>
                    </a:p>
                  </a:txBody>
                  <a:tcPr anchor="ctr">
                    <a:solidFill>
                      <a:srgbClr val="D5E3CF"/>
                    </a:solidFill>
                  </a:tcPr>
                </a:tc>
                <a:tc>
                  <a:txBody>
                    <a:bodyPr/>
                    <a:lstStyle/>
                    <a:p>
                      <a:r>
                        <a:rPr kumimoji="1" lang="ja-JP" altLang="en-US" sz="1600" dirty="0">
                          <a:solidFill>
                            <a:schemeClr val="tx1"/>
                          </a:solidFill>
                        </a:rPr>
                        <a:t>財政調整積立資産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138551268"/>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ctr"/>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職員退職給付引当積立資産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35462725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ctr"/>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役員退任慰労金積立資産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595623612"/>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ctr"/>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転用決済金積立資産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65412437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endParaRPr kumimoji="1" lang="ja-JP" altLang="en-US" sz="1600" dirty="0">
                        <a:solidFill>
                          <a:schemeClr val="tx1"/>
                        </a:solidFill>
                      </a:endParaRPr>
                    </a:p>
                  </a:txBody>
                  <a:tcPr>
                    <a:solidFill>
                      <a:srgbClr val="D5E3CF"/>
                    </a:solidFill>
                  </a:tcPr>
                </a:tc>
                <a:tc>
                  <a:txBody>
                    <a:bodyPr/>
                    <a:lstStyle/>
                    <a:p>
                      <a:r>
                        <a:rPr kumimoji="1" lang="ja-JP" altLang="en-US" sz="1600" dirty="0">
                          <a:solidFill>
                            <a:schemeClr val="tx1"/>
                          </a:solidFill>
                        </a:rPr>
                        <a:t>（次ページへ続く）</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74767423"/>
                  </a:ext>
                </a:extLst>
              </a:tr>
            </a:tbl>
          </a:graphicData>
        </a:graphic>
      </p:graphicFrame>
      <p:sp>
        <p:nvSpPr>
          <p:cNvPr id="3" name="テキスト ボックス 2">
            <a:extLst>
              <a:ext uri="{FF2B5EF4-FFF2-40B4-BE49-F238E27FC236}">
                <a16:creationId xmlns:a16="http://schemas.microsoft.com/office/drawing/2014/main" id="{D172FC60-E7BA-48A2-B63E-EF399A6DDF7F}"/>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10922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053B8BE-1E1B-4CFD-92B4-CD08369735FD}"/>
              </a:ext>
            </a:extLst>
          </p:cNvPr>
          <p:cNvGraphicFramePr>
            <a:graphicFrameLocks noGrp="1"/>
          </p:cNvGraphicFramePr>
          <p:nvPr>
            <p:extLst>
              <p:ext uri="{D42A27DB-BD31-4B8C-83A1-F6EECF244321}">
                <p14:modId xmlns:p14="http://schemas.microsoft.com/office/powerpoint/2010/main" val="3858777800"/>
              </p:ext>
            </p:extLst>
          </p:nvPr>
        </p:nvGraphicFramePr>
        <p:xfrm>
          <a:off x="159026" y="127173"/>
          <a:ext cx="11873947" cy="6639560"/>
        </p:xfrm>
        <a:graphic>
          <a:graphicData uri="http://schemas.openxmlformats.org/drawingml/2006/table">
            <a:tbl>
              <a:tblPr firstRow="1" bandRow="1">
                <a:tableStyleId>{93296810-A885-4BE3-A3E7-6D5BEEA58F35}</a:tableStyleId>
              </a:tblPr>
              <a:tblGrid>
                <a:gridCol w="1020416">
                  <a:extLst>
                    <a:ext uri="{9D8B030D-6E8A-4147-A177-3AD203B41FA5}">
                      <a16:colId xmlns:a16="http://schemas.microsoft.com/office/drawing/2014/main" val="3748378819"/>
                    </a:ext>
                  </a:extLst>
                </a:gridCol>
                <a:gridCol w="1537252">
                  <a:extLst>
                    <a:ext uri="{9D8B030D-6E8A-4147-A177-3AD203B41FA5}">
                      <a16:colId xmlns:a16="http://schemas.microsoft.com/office/drawing/2014/main" val="1206553781"/>
                    </a:ext>
                  </a:extLst>
                </a:gridCol>
                <a:gridCol w="1205948">
                  <a:extLst>
                    <a:ext uri="{9D8B030D-6E8A-4147-A177-3AD203B41FA5}">
                      <a16:colId xmlns:a16="http://schemas.microsoft.com/office/drawing/2014/main" val="810519340"/>
                    </a:ext>
                  </a:extLst>
                </a:gridCol>
                <a:gridCol w="1258957">
                  <a:extLst>
                    <a:ext uri="{9D8B030D-6E8A-4147-A177-3AD203B41FA5}">
                      <a16:colId xmlns:a16="http://schemas.microsoft.com/office/drawing/2014/main" val="3150623413"/>
                    </a:ext>
                  </a:extLst>
                </a:gridCol>
                <a:gridCol w="2464904">
                  <a:extLst>
                    <a:ext uri="{9D8B030D-6E8A-4147-A177-3AD203B41FA5}">
                      <a16:colId xmlns:a16="http://schemas.microsoft.com/office/drawing/2014/main" val="2663861250"/>
                    </a:ext>
                  </a:extLst>
                </a:gridCol>
                <a:gridCol w="2705935">
                  <a:extLst>
                    <a:ext uri="{9D8B030D-6E8A-4147-A177-3AD203B41FA5}">
                      <a16:colId xmlns:a16="http://schemas.microsoft.com/office/drawing/2014/main" val="1694014973"/>
                    </a:ext>
                  </a:extLst>
                </a:gridCol>
                <a:gridCol w="1680535">
                  <a:extLst>
                    <a:ext uri="{9D8B030D-6E8A-4147-A177-3AD203B41FA5}">
                      <a16:colId xmlns:a16="http://schemas.microsoft.com/office/drawing/2014/main" val="36607207"/>
                    </a:ext>
                  </a:extLst>
                </a:gridCol>
              </a:tblGrid>
              <a:tr h="176106">
                <a:tc rowSpan="2">
                  <a:txBody>
                    <a:bodyPr/>
                    <a:lstStyle/>
                    <a:p>
                      <a:pPr algn="ctr"/>
                      <a:r>
                        <a:rPr kumimoji="1" lang="ja-JP" altLang="en-US" sz="1600" dirty="0"/>
                        <a:t>整理番号</a:t>
                      </a:r>
                    </a:p>
                  </a:txBody>
                  <a:tcPr anchor="ctr"/>
                </a:tc>
                <a:tc rowSpan="2">
                  <a:txBody>
                    <a:bodyPr/>
                    <a:lstStyle/>
                    <a:p>
                      <a:pPr algn="ctr"/>
                      <a:r>
                        <a:rPr kumimoji="1" lang="ja-JP" altLang="en-US" sz="1600" dirty="0"/>
                        <a:t>指標名</a:t>
                      </a:r>
                    </a:p>
                  </a:txBody>
                  <a:tcPr anchor="ctr"/>
                </a:tc>
                <a:tc rowSpan="2">
                  <a:txBody>
                    <a:bodyPr/>
                    <a:lstStyle/>
                    <a:p>
                      <a:pPr algn="ctr"/>
                      <a:r>
                        <a:rPr kumimoji="1" lang="ja-JP" altLang="en-US" sz="1600" dirty="0"/>
                        <a:t>分析対象</a:t>
                      </a:r>
                      <a:endParaRPr kumimoji="1" lang="en-US" altLang="ja-JP" sz="1600" dirty="0"/>
                    </a:p>
                    <a:p>
                      <a:pPr algn="ctr"/>
                      <a:r>
                        <a:rPr kumimoji="1" lang="ja-JP" altLang="en-US" sz="1600" dirty="0"/>
                        <a:t>資　　料</a:t>
                      </a:r>
                    </a:p>
                  </a:txBody>
                  <a:tcPr anchor="ctr"/>
                </a:tc>
                <a:tc rowSpan="2">
                  <a:txBody>
                    <a:bodyPr/>
                    <a:lstStyle/>
                    <a:p>
                      <a:pPr algn="ctr"/>
                      <a:r>
                        <a:rPr kumimoji="1" lang="ja-JP" altLang="en-US" sz="1600" dirty="0"/>
                        <a:t>財務諸表等</a:t>
                      </a:r>
                      <a:endParaRPr kumimoji="1" lang="en-US" altLang="ja-JP" sz="1600" dirty="0"/>
                    </a:p>
                    <a:p>
                      <a:pPr algn="ctr"/>
                      <a:r>
                        <a:rPr kumimoji="1" lang="ja-JP" altLang="en-US" sz="1600" dirty="0"/>
                        <a:t>の該当箇所</a:t>
                      </a:r>
                    </a:p>
                  </a:txBody>
                  <a:tcPr anchor="ctr"/>
                </a:tc>
                <a:tc gridSpan="3">
                  <a:txBody>
                    <a:bodyPr/>
                    <a:lstStyle/>
                    <a:p>
                      <a:pPr algn="ctr"/>
                      <a:r>
                        <a:rPr kumimoji="1" lang="ja-JP" altLang="en-US" sz="1600" dirty="0"/>
                        <a:t>分析対象勘定科目</a:t>
                      </a:r>
                    </a:p>
                  </a:txBody>
                  <a:tcP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3961557578"/>
                  </a:ext>
                </a:extLst>
              </a:tr>
              <a:tr h="37084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600" dirty="0"/>
                    </a:p>
                  </a:txBody>
                  <a:tcPr/>
                </a:tc>
                <a:tc>
                  <a:txBody>
                    <a:bodyPr/>
                    <a:lstStyle/>
                    <a:p>
                      <a:pPr algn="ctr"/>
                      <a:r>
                        <a:rPr kumimoji="1" lang="ja-JP" altLang="en-US" sz="1600" dirty="0"/>
                        <a:t>款</a:t>
                      </a:r>
                    </a:p>
                  </a:txBody>
                  <a:tcPr/>
                </a:tc>
                <a:tc>
                  <a:txBody>
                    <a:bodyPr/>
                    <a:lstStyle/>
                    <a:p>
                      <a:pPr algn="ctr"/>
                      <a:r>
                        <a:rPr kumimoji="1" lang="ja-JP" altLang="en-US" sz="1600" dirty="0"/>
                        <a:t>項</a:t>
                      </a:r>
                    </a:p>
                  </a:txBody>
                  <a:tcPr/>
                </a:tc>
                <a:tc>
                  <a:txBody>
                    <a:bodyPr/>
                    <a:lstStyle/>
                    <a:p>
                      <a:pPr algn="ctr"/>
                      <a:r>
                        <a:rPr kumimoji="1" lang="ja-JP" altLang="en-US" sz="1600" dirty="0"/>
                        <a:t>目</a:t>
                      </a:r>
                    </a:p>
                  </a:txBody>
                  <a:tcPr/>
                </a:tc>
                <a:extLst>
                  <a:ext uri="{0D108BD9-81ED-4DB2-BD59-A6C34878D82A}">
                    <a16:rowId xmlns:a16="http://schemas.microsoft.com/office/drawing/2014/main" val="3183240749"/>
                  </a:ext>
                </a:extLst>
              </a:tr>
              <a:tr h="370840">
                <a:tc>
                  <a:txBody>
                    <a:bodyPr/>
                    <a:lstStyle/>
                    <a:p>
                      <a:endParaRPr kumimoji="1" lang="ja-JP" altLang="en-US" sz="1600" dirty="0"/>
                    </a:p>
                  </a:txBody>
                  <a:tcPr anchor="ctr"/>
                </a:tc>
                <a:tc>
                  <a:txBody>
                    <a:bodyPr/>
                    <a:lstStyle/>
                    <a:p>
                      <a:endParaRPr kumimoji="1" lang="ja-JP" altLang="en-US" sz="1600" dirty="0"/>
                    </a:p>
                  </a:txBody>
                  <a:tcPr anchor="ctr"/>
                </a:tc>
                <a:tc>
                  <a:txBody>
                    <a:bodyPr/>
                    <a:lstStyle/>
                    <a:p>
                      <a:endParaRPr kumimoji="1" lang="ja-JP" altLang="en-US" sz="1600" dirty="0"/>
                    </a:p>
                  </a:txBody>
                  <a:tcPr anchor="ctr"/>
                </a:tc>
                <a:tc>
                  <a:txBody>
                    <a:bodyPr/>
                    <a:lstStyle/>
                    <a:p>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（前ページから続く）</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885789384"/>
                  </a:ext>
                </a:extLst>
              </a:tr>
              <a:tr h="37084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安全－９</a:t>
                      </a:r>
                    </a:p>
                    <a:p>
                      <a:endParaRPr kumimoji="1" lang="ja-JP" altLang="en-US" sz="1600" dirty="0">
                        <a:solidFill>
                          <a:schemeClr val="tx1"/>
                        </a:solidFill>
                      </a:endParaRPr>
                    </a:p>
                  </a:txBody>
                  <a:tcPr anchor="ctr">
                    <a:solidFill>
                      <a:srgbClr val="D5E3CF"/>
                    </a:solidFill>
                  </a:tcPr>
                </a:tc>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600" dirty="0">
                          <a:solidFill>
                            <a:schemeClr val="tx1"/>
                          </a:solidFill>
                          <a:latin typeface="游ゴシック" panose="020B0400000000000000" pitchFamily="50" charset="-128"/>
                          <a:ea typeface="游ゴシック" panose="020B0400000000000000" pitchFamily="50" charset="-128"/>
                        </a:rPr>
                        <a:t>現金預金積立金保有</a:t>
                      </a:r>
                      <a:r>
                        <a:rPr kumimoji="1" lang="ja-JP" altLang="en-US" sz="1600" dirty="0">
                          <a:solidFill>
                            <a:schemeClr val="tx1"/>
                          </a:solidFill>
                          <a:latin typeface="游ゴシック" panose="020B0400000000000000" pitchFamily="50" charset="-128"/>
                          <a:ea typeface="游ゴシック" panose="020B0400000000000000" pitchFamily="50" charset="-128"/>
                        </a:rPr>
                        <a:t>比率</a:t>
                      </a:r>
                    </a:p>
                    <a:p>
                      <a:endParaRPr kumimoji="1" lang="ja-JP" altLang="en-US" sz="1600" dirty="0">
                        <a:solidFill>
                          <a:schemeClr val="tx1"/>
                        </a:solidFill>
                      </a:endParaRPr>
                    </a:p>
                  </a:txBody>
                  <a:tcPr anchor="ctr">
                    <a:solidFill>
                      <a:srgbClr val="D5E3CF"/>
                    </a:solidFill>
                  </a:tcPr>
                </a:tc>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貸借対照表</a:t>
                      </a:r>
                    </a:p>
                    <a:p>
                      <a:endParaRPr kumimoji="1" lang="ja-JP" altLang="en-US" sz="1600" dirty="0">
                        <a:solidFill>
                          <a:schemeClr val="tx1"/>
                        </a:solidFill>
                      </a:endParaRPr>
                    </a:p>
                  </a:txBody>
                  <a:tcPr anchor="ctr">
                    <a:solidFill>
                      <a:srgbClr val="D5E3CF"/>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⑦</a:t>
                      </a:r>
                      <a:endParaRPr kumimoji="1" lang="en-US" altLang="ja-JP" sz="1600" dirty="0">
                        <a:solidFill>
                          <a:schemeClr val="tx1"/>
                        </a:solidFill>
                      </a:endParaRPr>
                    </a:p>
                  </a:txBody>
                  <a:tcPr anchor="ctr">
                    <a:solidFill>
                      <a:srgbClr val="D5E3CF"/>
                    </a:solidFill>
                  </a:tcPr>
                </a:tc>
                <a:tc rowSpan="3">
                  <a:txBody>
                    <a:bodyPr/>
                    <a:lstStyle/>
                    <a:p>
                      <a:r>
                        <a:rPr kumimoji="1" lang="ja-JP" altLang="en-US" sz="1600" dirty="0">
                          <a:solidFill>
                            <a:schemeClr val="tx1"/>
                          </a:solidFill>
                        </a:rPr>
                        <a:t>特定資産</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（各種積立資産計）</a:t>
                      </a:r>
                      <a:endParaRPr kumimoji="1" lang="en-US" altLang="ja-JP" sz="1600" dirty="0">
                        <a:solidFill>
                          <a:schemeClr val="tx1"/>
                        </a:solidFill>
                      </a:endParaRPr>
                    </a:p>
                    <a:p>
                      <a:endParaRPr kumimoji="1" lang="ja-JP" altLang="en-US" sz="1600" dirty="0">
                        <a:solidFill>
                          <a:schemeClr val="tx1"/>
                        </a:solidFill>
                      </a:endParaRPr>
                    </a:p>
                  </a:txBody>
                  <a:tcPr anchor="ctr">
                    <a:solidFill>
                      <a:srgbClr val="D5E3CF"/>
                    </a:solidFill>
                  </a:tcPr>
                </a:tc>
                <a:tc>
                  <a:txBody>
                    <a:bodyPr/>
                    <a:lstStyle/>
                    <a:p>
                      <a:r>
                        <a:rPr kumimoji="1" lang="ja-JP" altLang="en-US" sz="1600" dirty="0"/>
                        <a:t>施設更新積立資産</a:t>
                      </a:r>
                    </a:p>
                  </a:txBody>
                  <a:tcPr>
                    <a:solidFill>
                      <a:srgbClr val="D5E3CF"/>
                    </a:solidFill>
                  </a:tcPr>
                </a:tc>
                <a:tc>
                  <a:txBody>
                    <a:bodyPr/>
                    <a:lstStyle/>
                    <a:p>
                      <a:endParaRPr kumimoji="1" lang="ja-JP" altLang="en-US" sz="1600" dirty="0"/>
                    </a:p>
                  </a:txBody>
                  <a:tcPr>
                    <a:solidFill>
                      <a:srgbClr val="D5E3CF"/>
                    </a:solidFill>
                  </a:tcPr>
                </a:tc>
                <a:extLst>
                  <a:ext uri="{0D108BD9-81ED-4DB2-BD59-A6C34878D82A}">
                    <a16:rowId xmlns:a16="http://schemas.microsoft.com/office/drawing/2014/main" val="3138551268"/>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減債積立資産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35462725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r>
                        <a:rPr kumimoji="1" lang="ja-JP" altLang="en-US" sz="1600" dirty="0">
                          <a:solidFill>
                            <a:schemeClr val="tx1"/>
                          </a:solidFill>
                        </a:rPr>
                        <a:t>建物等更新積立資産</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595623612"/>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②</a:t>
                      </a:r>
                    </a:p>
                  </a:txBody>
                  <a:tcPr>
                    <a:solidFill>
                      <a:srgbClr val="D5E3CF"/>
                    </a:solidFill>
                  </a:tcPr>
                </a:tc>
                <a:tc>
                  <a:txBody>
                    <a:bodyPr/>
                    <a:lstStyle/>
                    <a:p>
                      <a:r>
                        <a:rPr kumimoji="1" lang="ja-JP" altLang="en-US" sz="1600" dirty="0">
                          <a:solidFill>
                            <a:schemeClr val="tx1"/>
                          </a:solidFill>
                        </a:rPr>
                        <a:t>流動資産合計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74767423"/>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⑤</a:t>
                      </a:r>
                    </a:p>
                  </a:txBody>
                  <a:tcPr>
                    <a:solidFill>
                      <a:srgbClr val="D5E3CF"/>
                    </a:solidFill>
                  </a:tcPr>
                </a:tc>
                <a:tc>
                  <a:txBody>
                    <a:bodyPr/>
                    <a:lstStyle/>
                    <a:p>
                      <a:r>
                        <a:rPr kumimoji="1" lang="ja-JP" altLang="en-US" sz="1600" dirty="0">
                          <a:solidFill>
                            <a:schemeClr val="tx1"/>
                          </a:solidFill>
                        </a:rPr>
                        <a:t>固定資産合計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479798503"/>
                  </a:ext>
                </a:extLst>
              </a:tr>
              <a:tr h="370840">
                <a:tc rowSpan="3">
                  <a:txBody>
                    <a:bodyPr/>
                    <a:lstStyle/>
                    <a:p>
                      <a:r>
                        <a:rPr kumimoji="1" lang="ja-JP" altLang="en-US" sz="1600" dirty="0">
                          <a:solidFill>
                            <a:schemeClr val="tx1"/>
                          </a:solidFill>
                        </a:rPr>
                        <a:t>安全－</a:t>
                      </a:r>
                      <a:r>
                        <a:rPr kumimoji="1" lang="en-US" altLang="ja-JP" sz="1600" dirty="0">
                          <a:solidFill>
                            <a:schemeClr val="tx1"/>
                          </a:solidFill>
                        </a:rPr>
                        <a:t>10</a:t>
                      </a:r>
                      <a:endParaRPr kumimoji="1" lang="ja-JP" altLang="en-US" sz="1600" dirty="0">
                        <a:solidFill>
                          <a:schemeClr val="tx1"/>
                        </a:solidFill>
                      </a:endParaRPr>
                    </a:p>
                  </a:txBody>
                  <a:tcPr anchor="ctr">
                    <a:solidFill>
                      <a:srgbClr val="EBF1E9"/>
                    </a:solidFill>
                  </a:tcPr>
                </a:tc>
                <a:tc rowSpan="3">
                  <a:txBody>
                    <a:bodyPr/>
                    <a:lstStyle/>
                    <a:p>
                      <a:r>
                        <a:rPr kumimoji="1" lang="zh-TW" altLang="en-US" sz="1600" dirty="0">
                          <a:solidFill>
                            <a:schemeClr val="tx1"/>
                          </a:solidFill>
                          <a:latin typeface="游ゴシック" panose="020B0400000000000000" pitchFamily="50" charset="-128"/>
                          <a:ea typeface="游ゴシック" panose="020B0400000000000000" pitchFamily="50" charset="-128"/>
                        </a:rPr>
                        <a:t>施設更新積立資産保有比率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solidFill>
                      <a:srgbClr val="EBF1E9"/>
                    </a:solidFill>
                  </a:tcPr>
                </a:tc>
                <a:tc rowSpan="3">
                  <a:txBody>
                    <a:bodyPr/>
                    <a:lstStyle/>
                    <a:p>
                      <a:r>
                        <a:rPr kumimoji="1" lang="ja-JP" altLang="en-US" sz="1600" dirty="0">
                          <a:solidFill>
                            <a:schemeClr val="tx1"/>
                          </a:solidFill>
                        </a:rPr>
                        <a:t>貸借対照表</a:t>
                      </a:r>
                      <a:endParaRPr kumimoji="1" lang="en-US" altLang="ja-JP" sz="1600" dirty="0">
                        <a:solidFill>
                          <a:schemeClr val="tx1"/>
                        </a:solidFill>
                      </a:endParaRPr>
                    </a:p>
                    <a:p>
                      <a:r>
                        <a:rPr kumimoji="1" lang="ja-JP" altLang="en-US" sz="1600" dirty="0">
                          <a:solidFill>
                            <a:schemeClr val="tx1"/>
                          </a:solidFill>
                        </a:rPr>
                        <a:t>・注記</a:t>
                      </a:r>
                    </a:p>
                  </a:txBody>
                  <a:tcPr anchor="ctr">
                    <a:solidFill>
                      <a:srgbClr val="EBF1E9"/>
                    </a:solidFill>
                  </a:tcPr>
                </a:tc>
                <a:tc>
                  <a:txBody>
                    <a:bodyPr/>
                    <a:lstStyle/>
                    <a:p>
                      <a:pPr algn="ctr"/>
                      <a:r>
                        <a:rPr kumimoji="1" lang="ja-JP" altLang="en-US" sz="1600" dirty="0">
                          <a:solidFill>
                            <a:schemeClr val="tx1"/>
                          </a:solidFill>
                        </a:rPr>
                        <a:t>⑧</a:t>
                      </a:r>
                    </a:p>
                  </a:txBody>
                  <a:tcPr/>
                </a:tc>
                <a:tc>
                  <a:txBody>
                    <a:bodyPr/>
                    <a:lstStyle/>
                    <a:p>
                      <a:r>
                        <a:rPr kumimoji="1" lang="ja-JP" altLang="en-US" sz="1600" dirty="0">
                          <a:solidFill>
                            <a:schemeClr val="tx1"/>
                          </a:solidFill>
                        </a:rPr>
                        <a:t>特定資産</a:t>
                      </a:r>
                    </a:p>
                  </a:txBody>
                  <a:tcPr/>
                </a:tc>
                <a:tc>
                  <a:txBody>
                    <a:bodyPr/>
                    <a:lstStyle/>
                    <a:p>
                      <a:r>
                        <a:rPr kumimoji="1" lang="ja-JP" altLang="en-US" sz="1600" dirty="0">
                          <a:solidFill>
                            <a:schemeClr val="tx1"/>
                          </a:solidFill>
                        </a:rPr>
                        <a:t>施設更新積立資産</a:t>
                      </a:r>
                    </a:p>
                  </a:txBody>
                  <a:tcPr/>
                </a:tc>
                <a:tc>
                  <a:txBody>
                    <a:bodyPr/>
                    <a:lstStyle/>
                    <a:p>
                      <a:endParaRPr kumimoji="1" lang="ja-JP" altLang="en-US" sz="1600" dirty="0">
                        <a:solidFill>
                          <a:schemeClr val="tx1"/>
                        </a:solidFill>
                      </a:endParaRPr>
                    </a:p>
                  </a:txBody>
                  <a:tcPr/>
                </a:tc>
                <a:extLst>
                  <a:ext uri="{0D108BD9-81ED-4DB2-BD59-A6C34878D82A}">
                    <a16:rowId xmlns:a16="http://schemas.microsoft.com/office/drawing/2014/main" val="278151620"/>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㉙</a:t>
                      </a:r>
                    </a:p>
                  </a:txBody>
                  <a:tcPr>
                    <a:solidFill>
                      <a:srgbClr val="EBF1E9"/>
                    </a:solidFill>
                  </a:tcPr>
                </a:tc>
                <a:tc>
                  <a:txBody>
                    <a:bodyPr/>
                    <a:lstStyle/>
                    <a:p>
                      <a:r>
                        <a:rPr kumimoji="1" lang="ja-JP" altLang="en-US" sz="1600" dirty="0">
                          <a:solidFill>
                            <a:schemeClr val="tx1"/>
                          </a:solidFill>
                        </a:rPr>
                        <a:t>所有土地改良施設</a:t>
                      </a:r>
                    </a:p>
                  </a:txBody>
                  <a:tcPr>
                    <a:solidFill>
                      <a:srgbClr val="EBF1E9"/>
                    </a:solidFill>
                  </a:tcPr>
                </a:tc>
                <a:tc>
                  <a:txBody>
                    <a:bodyPr/>
                    <a:lstStyle/>
                    <a:p>
                      <a:r>
                        <a:rPr kumimoji="1" lang="ja-JP" altLang="en-US" sz="1600" dirty="0">
                          <a:solidFill>
                            <a:schemeClr val="tx1"/>
                          </a:solidFill>
                        </a:rPr>
                        <a:t>減価償却累計額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1598147143"/>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㉘</a:t>
                      </a:r>
                    </a:p>
                  </a:txBody>
                  <a:tcPr>
                    <a:solidFill>
                      <a:srgbClr val="EBF1E9"/>
                    </a:solidFill>
                  </a:tcPr>
                </a:tc>
                <a:tc>
                  <a:txBody>
                    <a:bodyPr/>
                    <a:lstStyle/>
                    <a:p>
                      <a:r>
                        <a:rPr kumimoji="1" lang="ja-JP" altLang="en-US" sz="1300" dirty="0">
                          <a:solidFill>
                            <a:schemeClr val="tx1"/>
                          </a:solidFill>
                        </a:rPr>
                        <a:t>受託土地改良施設使用収益権</a:t>
                      </a:r>
                    </a:p>
                  </a:txBody>
                  <a:tcPr anchor="ctr">
                    <a:solidFill>
                      <a:srgbClr val="EBF1E9"/>
                    </a:solidFill>
                  </a:tcPr>
                </a:tc>
                <a:tc>
                  <a:txBody>
                    <a:bodyPr/>
                    <a:lstStyle/>
                    <a:p>
                      <a:r>
                        <a:rPr kumimoji="1" lang="ja-JP" altLang="en-US" sz="1600" dirty="0">
                          <a:solidFill>
                            <a:schemeClr val="tx1"/>
                          </a:solidFill>
                        </a:rPr>
                        <a:t>減価償却累計額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832169756"/>
                  </a:ext>
                </a:extLst>
              </a:tr>
              <a:tr h="370840">
                <a:tc rowSpan="4">
                  <a:txBody>
                    <a:bodyPr/>
                    <a:lstStyle/>
                    <a:p>
                      <a:r>
                        <a:rPr kumimoji="1" lang="ja-JP" altLang="en-US" sz="1600" dirty="0">
                          <a:solidFill>
                            <a:schemeClr val="tx1"/>
                          </a:solidFill>
                        </a:rPr>
                        <a:t>収支－１</a:t>
                      </a:r>
                    </a:p>
                  </a:txBody>
                  <a:tcPr anchor="ctr">
                    <a:solidFill>
                      <a:srgbClr val="D5E3CF"/>
                    </a:solidFill>
                  </a:tcPr>
                </a:tc>
                <a:tc rowSpan="4">
                  <a:txBody>
                    <a:bodyPr/>
                    <a:lstStyle/>
                    <a:p>
                      <a:r>
                        <a:rPr kumimoji="1" lang="ja-JP" altLang="en-US" sz="1600" dirty="0">
                          <a:solidFill>
                            <a:schemeClr val="tx1"/>
                          </a:solidFill>
                        </a:rPr>
                        <a:t>賦課金納付率</a:t>
                      </a:r>
                    </a:p>
                  </a:txBody>
                  <a:tcPr anchor="ctr">
                    <a:solidFill>
                      <a:srgbClr val="D5E3CF"/>
                    </a:solidFill>
                  </a:tcPr>
                </a:tc>
                <a:tc rowSpan="4">
                  <a:txBody>
                    <a:bodyPr/>
                    <a:lstStyle/>
                    <a:p>
                      <a:r>
                        <a:rPr kumimoji="1" lang="ja-JP" altLang="en-US" sz="1600" dirty="0">
                          <a:solidFill>
                            <a:schemeClr val="tx1"/>
                          </a:solidFill>
                        </a:rPr>
                        <a:t>事業報告書</a:t>
                      </a:r>
                    </a:p>
                  </a:txBody>
                  <a:tcPr anchor="ctr">
                    <a:solidFill>
                      <a:srgbClr val="D5E3CF"/>
                    </a:solidFill>
                  </a:tcPr>
                </a:tc>
                <a:tc rowSpan="2">
                  <a:txBody>
                    <a:bodyPr/>
                    <a:lstStyle/>
                    <a:p>
                      <a:pPr algn="ctr"/>
                      <a:r>
                        <a:rPr kumimoji="1" lang="ja-JP" altLang="en-US" sz="1600" dirty="0">
                          <a:solidFill>
                            <a:schemeClr val="tx1"/>
                          </a:solidFill>
                        </a:rPr>
                        <a:t>㉚</a:t>
                      </a:r>
                      <a:endParaRPr kumimoji="1" lang="en-US" altLang="ja-JP" sz="1600" dirty="0">
                        <a:solidFill>
                          <a:schemeClr val="tx1"/>
                        </a:solidFill>
                      </a:endParaRPr>
                    </a:p>
                  </a:txBody>
                  <a:tcPr anchor="ctr">
                    <a:solidFill>
                      <a:srgbClr val="D5E3CF"/>
                    </a:solidFill>
                  </a:tcPr>
                </a:tc>
                <a:tc>
                  <a:txBody>
                    <a:bodyPr/>
                    <a:lstStyle/>
                    <a:p>
                      <a:r>
                        <a:rPr kumimoji="1" lang="ja-JP" altLang="en-US" sz="1600" dirty="0">
                          <a:solidFill>
                            <a:schemeClr val="tx1"/>
                          </a:solidFill>
                        </a:rPr>
                        <a:t>経常賦課金</a:t>
                      </a:r>
                    </a:p>
                  </a:txBody>
                  <a:tcPr anchor="ctr"/>
                </a:tc>
                <a:tc>
                  <a:txBody>
                    <a:bodyPr/>
                    <a:lstStyle/>
                    <a:p>
                      <a:r>
                        <a:rPr kumimoji="1" lang="ja-JP" altLang="en-US" sz="1600" dirty="0">
                          <a:solidFill>
                            <a:schemeClr val="tx1"/>
                          </a:solidFill>
                        </a:rPr>
                        <a:t>賦課調定額</a:t>
                      </a:r>
                    </a:p>
                  </a:txBody>
                  <a:tcPr/>
                </a:tc>
                <a:tc>
                  <a:txBody>
                    <a:bodyPr/>
                    <a:lstStyle/>
                    <a:p>
                      <a:endParaRPr kumimoji="1" lang="ja-JP" altLang="en-US" sz="1600" dirty="0">
                        <a:solidFill>
                          <a:schemeClr val="tx1"/>
                        </a:solidFill>
                      </a:endParaRPr>
                    </a:p>
                  </a:txBody>
                  <a:tcPr/>
                </a:tc>
                <a:extLst>
                  <a:ext uri="{0D108BD9-81ED-4DB2-BD59-A6C34878D82A}">
                    <a16:rowId xmlns:a16="http://schemas.microsoft.com/office/drawing/2014/main" val="553082788"/>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pPr algn="ct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特別賦課金</a:t>
                      </a:r>
                    </a:p>
                  </a:txBody>
                  <a:tcPr anchor="ctr">
                    <a:solidFill>
                      <a:srgbClr val="D5E3CF"/>
                    </a:solidFill>
                  </a:tcPr>
                </a:tc>
                <a:tc>
                  <a:txBody>
                    <a:bodyPr/>
                    <a:lstStyle/>
                    <a:p>
                      <a:r>
                        <a:rPr kumimoji="1" lang="ja-JP" altLang="en-US" sz="1600" dirty="0">
                          <a:solidFill>
                            <a:schemeClr val="tx1"/>
                          </a:solidFill>
                        </a:rPr>
                        <a:t>賦課調定額</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069468474"/>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rowSpan="2">
                  <a:txBody>
                    <a:bodyPr/>
                    <a:lstStyle/>
                    <a:p>
                      <a:pPr algn="ctr"/>
                      <a:r>
                        <a:rPr kumimoji="1" lang="ja-JP" altLang="en-US" sz="1600" dirty="0">
                          <a:solidFill>
                            <a:schemeClr val="tx1"/>
                          </a:solidFill>
                        </a:rPr>
                        <a:t>㉛</a:t>
                      </a:r>
                    </a:p>
                  </a:txBody>
                  <a:tcPr anchor="ctr">
                    <a:solidFill>
                      <a:srgbClr val="D5E3CF"/>
                    </a:solidFill>
                  </a:tcPr>
                </a:tc>
                <a:tc>
                  <a:txBody>
                    <a:bodyPr/>
                    <a:lstStyle/>
                    <a:p>
                      <a:r>
                        <a:rPr kumimoji="1" lang="ja-JP" altLang="en-US" sz="1600" dirty="0">
                          <a:solidFill>
                            <a:schemeClr val="tx1"/>
                          </a:solidFill>
                        </a:rPr>
                        <a:t>経常賦課金</a:t>
                      </a:r>
                    </a:p>
                  </a:txBody>
                  <a:tcPr anchor="ctr">
                    <a:solidFill>
                      <a:srgbClr val="D5E3CF"/>
                    </a:solidFill>
                  </a:tcPr>
                </a:tc>
                <a:tc>
                  <a:txBody>
                    <a:bodyPr/>
                    <a:lstStyle/>
                    <a:p>
                      <a:r>
                        <a:rPr kumimoji="1" lang="ja-JP" altLang="en-US" sz="1600" dirty="0">
                          <a:solidFill>
                            <a:schemeClr val="tx1"/>
                          </a:solidFill>
                        </a:rPr>
                        <a:t>賦課徴収額</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606116019"/>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pPr algn="ct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特別賦課金</a:t>
                      </a:r>
                    </a:p>
                  </a:txBody>
                  <a:tcPr anchor="ctr">
                    <a:solidFill>
                      <a:srgbClr val="D5E3CF"/>
                    </a:solidFill>
                  </a:tcPr>
                </a:tc>
                <a:tc>
                  <a:txBody>
                    <a:bodyPr/>
                    <a:lstStyle/>
                    <a:p>
                      <a:r>
                        <a:rPr kumimoji="1" lang="ja-JP" altLang="en-US" sz="1600" dirty="0">
                          <a:solidFill>
                            <a:schemeClr val="tx1"/>
                          </a:solidFill>
                        </a:rPr>
                        <a:t>賦課徴収額</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969759971"/>
                  </a:ext>
                </a:extLst>
              </a:tr>
              <a:tr h="370840">
                <a:tc rowSpan="3">
                  <a:txBody>
                    <a:bodyPr/>
                    <a:lstStyle/>
                    <a:p>
                      <a:r>
                        <a:rPr kumimoji="1" lang="ja-JP" altLang="en-US" sz="1600" dirty="0">
                          <a:solidFill>
                            <a:schemeClr val="tx1"/>
                          </a:solidFill>
                        </a:rPr>
                        <a:t>収支－２</a:t>
                      </a:r>
                    </a:p>
                  </a:txBody>
                  <a:tcPr anchor="ctr">
                    <a:solidFill>
                      <a:srgbClr val="EBF1E9"/>
                    </a:solidFill>
                  </a:tcPr>
                </a:tc>
                <a:tc rowSpan="3">
                  <a:txBody>
                    <a:bodyPr/>
                    <a:lstStyle/>
                    <a:p>
                      <a:r>
                        <a:rPr kumimoji="1" lang="ja-JP" altLang="en-US" sz="1600" dirty="0">
                          <a:solidFill>
                            <a:schemeClr val="tx1"/>
                          </a:solidFill>
                        </a:rPr>
                        <a:t>不納欠損比率</a:t>
                      </a:r>
                    </a:p>
                  </a:txBody>
                  <a:tcPr anchor="ctr">
                    <a:solidFill>
                      <a:srgbClr val="EBF1E9"/>
                    </a:solidFill>
                  </a:tcPr>
                </a:tc>
                <a:tc rowSpan="3">
                  <a:txBody>
                    <a:bodyPr/>
                    <a:lstStyle/>
                    <a:p>
                      <a:r>
                        <a:rPr kumimoji="1" lang="ja-JP" altLang="en-US" sz="1600" dirty="0">
                          <a:solidFill>
                            <a:schemeClr val="tx1"/>
                          </a:solidFill>
                        </a:rPr>
                        <a:t>正味財産増減計算書・貸借対照表</a:t>
                      </a:r>
                    </a:p>
                  </a:txBody>
                  <a:tcPr anchor="ctr">
                    <a:solidFill>
                      <a:srgbClr val="EBF1E9"/>
                    </a:solidFill>
                  </a:tcPr>
                </a:tc>
                <a:tc>
                  <a:txBody>
                    <a:bodyPr/>
                    <a:lstStyle/>
                    <a:p>
                      <a:pPr algn="ctr"/>
                      <a:r>
                        <a:rPr kumimoji="1" lang="ja-JP" altLang="en-US" sz="1600" dirty="0">
                          <a:solidFill>
                            <a:schemeClr val="tx1"/>
                          </a:solidFill>
                        </a:rPr>
                        <a:t>㉔</a:t>
                      </a:r>
                    </a:p>
                  </a:txBody>
                  <a:tcPr anchor="ctr">
                    <a:solidFill>
                      <a:srgbClr val="EBF1E9"/>
                    </a:solidFill>
                  </a:tcPr>
                </a:tc>
                <a:tc>
                  <a:txBody>
                    <a:bodyPr/>
                    <a:lstStyle/>
                    <a:p>
                      <a:r>
                        <a:rPr kumimoji="1" lang="ja-JP" altLang="en-US" sz="1600" dirty="0">
                          <a:solidFill>
                            <a:schemeClr val="tx1"/>
                          </a:solidFill>
                        </a:rPr>
                        <a:t>不納欠損</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849937808"/>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➃</a:t>
                      </a:r>
                    </a:p>
                  </a:txBody>
                  <a:tcPr anchor="ctr">
                    <a:solidFill>
                      <a:srgbClr val="EBF1E9"/>
                    </a:solidFill>
                  </a:tcPr>
                </a:tc>
                <a:tc>
                  <a:txBody>
                    <a:bodyPr/>
                    <a:lstStyle/>
                    <a:p>
                      <a:r>
                        <a:rPr kumimoji="1" lang="ja-JP" altLang="en-US" sz="1600" dirty="0">
                          <a:solidFill>
                            <a:schemeClr val="tx1"/>
                          </a:solidFill>
                        </a:rPr>
                        <a:t>未収賦課金等</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4067845585"/>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⑨</a:t>
                      </a:r>
                    </a:p>
                  </a:txBody>
                  <a:tcPr anchor="ctr">
                    <a:solidFill>
                      <a:srgbClr val="EBF1E9"/>
                    </a:solidFill>
                  </a:tcPr>
                </a:tc>
                <a:tc>
                  <a:txBody>
                    <a:bodyPr/>
                    <a:lstStyle/>
                    <a:p>
                      <a:r>
                        <a:rPr kumimoji="1" lang="ja-JP" altLang="en-US" sz="1600" dirty="0">
                          <a:solidFill>
                            <a:schemeClr val="tx1"/>
                          </a:solidFill>
                        </a:rPr>
                        <a:t>長期未収賦課金等</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1919214154"/>
                  </a:ext>
                </a:extLst>
              </a:tr>
            </a:tbl>
          </a:graphicData>
        </a:graphic>
      </p:graphicFrame>
      <p:sp>
        <p:nvSpPr>
          <p:cNvPr id="3" name="テキスト ボックス 2">
            <a:extLst>
              <a:ext uri="{FF2B5EF4-FFF2-40B4-BE49-F238E27FC236}">
                <a16:creationId xmlns:a16="http://schemas.microsoft.com/office/drawing/2014/main" id="{5C2B35BE-9A1B-4AD3-BEE1-FBCC30418EBB}"/>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75325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053B8BE-1E1B-4CFD-92B4-CD08369735FD}"/>
              </a:ext>
            </a:extLst>
          </p:cNvPr>
          <p:cNvGraphicFramePr>
            <a:graphicFrameLocks noGrp="1"/>
          </p:cNvGraphicFramePr>
          <p:nvPr>
            <p:extLst>
              <p:ext uri="{D42A27DB-BD31-4B8C-83A1-F6EECF244321}">
                <p14:modId xmlns:p14="http://schemas.microsoft.com/office/powerpoint/2010/main" val="2474708993"/>
              </p:ext>
            </p:extLst>
          </p:nvPr>
        </p:nvGraphicFramePr>
        <p:xfrm>
          <a:off x="159026" y="458478"/>
          <a:ext cx="11873947" cy="4785360"/>
        </p:xfrm>
        <a:graphic>
          <a:graphicData uri="http://schemas.openxmlformats.org/drawingml/2006/table">
            <a:tbl>
              <a:tblPr firstRow="1" bandRow="1">
                <a:tableStyleId>{93296810-A885-4BE3-A3E7-6D5BEEA58F35}</a:tableStyleId>
              </a:tblPr>
              <a:tblGrid>
                <a:gridCol w="1020416">
                  <a:extLst>
                    <a:ext uri="{9D8B030D-6E8A-4147-A177-3AD203B41FA5}">
                      <a16:colId xmlns:a16="http://schemas.microsoft.com/office/drawing/2014/main" val="3748378819"/>
                    </a:ext>
                  </a:extLst>
                </a:gridCol>
                <a:gridCol w="1537252">
                  <a:extLst>
                    <a:ext uri="{9D8B030D-6E8A-4147-A177-3AD203B41FA5}">
                      <a16:colId xmlns:a16="http://schemas.microsoft.com/office/drawing/2014/main" val="1206553781"/>
                    </a:ext>
                  </a:extLst>
                </a:gridCol>
                <a:gridCol w="1205948">
                  <a:extLst>
                    <a:ext uri="{9D8B030D-6E8A-4147-A177-3AD203B41FA5}">
                      <a16:colId xmlns:a16="http://schemas.microsoft.com/office/drawing/2014/main" val="810519340"/>
                    </a:ext>
                  </a:extLst>
                </a:gridCol>
                <a:gridCol w="1258957">
                  <a:extLst>
                    <a:ext uri="{9D8B030D-6E8A-4147-A177-3AD203B41FA5}">
                      <a16:colId xmlns:a16="http://schemas.microsoft.com/office/drawing/2014/main" val="3150623413"/>
                    </a:ext>
                  </a:extLst>
                </a:gridCol>
                <a:gridCol w="2464904">
                  <a:extLst>
                    <a:ext uri="{9D8B030D-6E8A-4147-A177-3AD203B41FA5}">
                      <a16:colId xmlns:a16="http://schemas.microsoft.com/office/drawing/2014/main" val="2663861250"/>
                    </a:ext>
                  </a:extLst>
                </a:gridCol>
                <a:gridCol w="2705935">
                  <a:extLst>
                    <a:ext uri="{9D8B030D-6E8A-4147-A177-3AD203B41FA5}">
                      <a16:colId xmlns:a16="http://schemas.microsoft.com/office/drawing/2014/main" val="1694014973"/>
                    </a:ext>
                  </a:extLst>
                </a:gridCol>
                <a:gridCol w="1680535">
                  <a:extLst>
                    <a:ext uri="{9D8B030D-6E8A-4147-A177-3AD203B41FA5}">
                      <a16:colId xmlns:a16="http://schemas.microsoft.com/office/drawing/2014/main" val="36607207"/>
                    </a:ext>
                  </a:extLst>
                </a:gridCol>
              </a:tblGrid>
              <a:tr h="176106">
                <a:tc rowSpan="2">
                  <a:txBody>
                    <a:bodyPr/>
                    <a:lstStyle/>
                    <a:p>
                      <a:pPr algn="ctr"/>
                      <a:r>
                        <a:rPr kumimoji="1" lang="ja-JP" altLang="en-US" sz="1600" dirty="0"/>
                        <a:t>整理番号</a:t>
                      </a:r>
                    </a:p>
                  </a:txBody>
                  <a:tcPr anchor="ctr"/>
                </a:tc>
                <a:tc rowSpan="2">
                  <a:txBody>
                    <a:bodyPr/>
                    <a:lstStyle/>
                    <a:p>
                      <a:pPr algn="ctr"/>
                      <a:r>
                        <a:rPr kumimoji="1" lang="ja-JP" altLang="en-US" sz="1600" dirty="0"/>
                        <a:t>指標名</a:t>
                      </a:r>
                    </a:p>
                  </a:txBody>
                  <a:tcPr anchor="ctr"/>
                </a:tc>
                <a:tc rowSpan="2">
                  <a:txBody>
                    <a:bodyPr/>
                    <a:lstStyle/>
                    <a:p>
                      <a:pPr algn="ctr"/>
                      <a:r>
                        <a:rPr kumimoji="1" lang="ja-JP" altLang="en-US" sz="1600" dirty="0"/>
                        <a:t>分析対象</a:t>
                      </a:r>
                      <a:endParaRPr kumimoji="1" lang="en-US" altLang="ja-JP" sz="1600" dirty="0"/>
                    </a:p>
                    <a:p>
                      <a:pPr algn="ctr"/>
                      <a:r>
                        <a:rPr kumimoji="1" lang="ja-JP" altLang="en-US" sz="1600" dirty="0"/>
                        <a:t>資　　料</a:t>
                      </a:r>
                    </a:p>
                  </a:txBody>
                  <a:tcPr anchor="ctr"/>
                </a:tc>
                <a:tc rowSpan="2">
                  <a:txBody>
                    <a:bodyPr/>
                    <a:lstStyle/>
                    <a:p>
                      <a:pPr algn="ctr"/>
                      <a:r>
                        <a:rPr kumimoji="1" lang="ja-JP" altLang="en-US" sz="1600" dirty="0"/>
                        <a:t>財務諸表等</a:t>
                      </a:r>
                      <a:endParaRPr kumimoji="1" lang="en-US" altLang="ja-JP" sz="1600" dirty="0"/>
                    </a:p>
                    <a:p>
                      <a:pPr algn="ctr"/>
                      <a:r>
                        <a:rPr kumimoji="1" lang="ja-JP" altLang="en-US" sz="1600" dirty="0"/>
                        <a:t>の該当箇所</a:t>
                      </a:r>
                    </a:p>
                  </a:txBody>
                  <a:tcPr anchor="ctr"/>
                </a:tc>
                <a:tc gridSpan="3">
                  <a:txBody>
                    <a:bodyPr/>
                    <a:lstStyle/>
                    <a:p>
                      <a:pPr algn="ctr"/>
                      <a:r>
                        <a:rPr kumimoji="1" lang="ja-JP" altLang="en-US" sz="1600" dirty="0"/>
                        <a:t>分析対象勘定科目</a:t>
                      </a:r>
                    </a:p>
                  </a:txBody>
                  <a:tcP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3961557578"/>
                  </a:ext>
                </a:extLst>
              </a:tr>
              <a:tr h="37084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600" dirty="0"/>
                    </a:p>
                  </a:txBody>
                  <a:tcPr/>
                </a:tc>
                <a:tc>
                  <a:txBody>
                    <a:bodyPr/>
                    <a:lstStyle/>
                    <a:p>
                      <a:pPr algn="ctr"/>
                      <a:r>
                        <a:rPr kumimoji="1" lang="ja-JP" altLang="en-US" sz="1600" dirty="0"/>
                        <a:t>款</a:t>
                      </a:r>
                    </a:p>
                  </a:txBody>
                  <a:tcPr/>
                </a:tc>
                <a:tc>
                  <a:txBody>
                    <a:bodyPr/>
                    <a:lstStyle/>
                    <a:p>
                      <a:pPr algn="ctr"/>
                      <a:r>
                        <a:rPr kumimoji="1" lang="ja-JP" altLang="en-US" sz="1600" dirty="0"/>
                        <a:t>項</a:t>
                      </a:r>
                    </a:p>
                  </a:txBody>
                  <a:tcPr/>
                </a:tc>
                <a:tc>
                  <a:txBody>
                    <a:bodyPr/>
                    <a:lstStyle/>
                    <a:p>
                      <a:pPr algn="ctr"/>
                      <a:r>
                        <a:rPr kumimoji="1" lang="ja-JP" altLang="en-US" sz="1600" dirty="0"/>
                        <a:t>目</a:t>
                      </a:r>
                    </a:p>
                  </a:txBody>
                  <a:tcPr/>
                </a:tc>
                <a:extLst>
                  <a:ext uri="{0D108BD9-81ED-4DB2-BD59-A6C34878D82A}">
                    <a16:rowId xmlns:a16="http://schemas.microsoft.com/office/drawing/2014/main" val="3183240749"/>
                  </a:ext>
                </a:extLst>
              </a:tr>
              <a:tr h="370840">
                <a:tc rowSpan="3">
                  <a:txBody>
                    <a:bodyPr/>
                    <a:lstStyle/>
                    <a:p>
                      <a:pPr algn="ctr"/>
                      <a:r>
                        <a:rPr kumimoji="1" lang="ja-JP" altLang="en-US" sz="1600" dirty="0">
                          <a:solidFill>
                            <a:schemeClr val="tx1"/>
                          </a:solidFill>
                        </a:rPr>
                        <a:t>収支－３</a:t>
                      </a:r>
                    </a:p>
                  </a:txBody>
                  <a:tcPr anchor="ctr">
                    <a:solidFill>
                      <a:srgbClr val="EBF1E9"/>
                    </a:solidFill>
                  </a:tcPr>
                </a:tc>
                <a:tc rowSpan="3">
                  <a:txBody>
                    <a:bodyPr/>
                    <a:lstStyle/>
                    <a:p>
                      <a:r>
                        <a:rPr kumimoji="1" lang="ja-JP" altLang="en-US" sz="1600" dirty="0">
                          <a:solidFill>
                            <a:schemeClr val="tx1"/>
                          </a:solidFill>
                        </a:rPr>
                        <a:t>賦課金収入比率</a:t>
                      </a:r>
                      <a:endParaRPr kumimoji="1" lang="en-US" altLang="ja-JP" sz="1600" dirty="0">
                        <a:solidFill>
                          <a:schemeClr val="tx1"/>
                        </a:solidFill>
                      </a:endParaRPr>
                    </a:p>
                  </a:txBody>
                  <a:tcPr anchor="ctr">
                    <a:solidFill>
                      <a:srgbClr val="EBF1E9"/>
                    </a:solidFill>
                  </a:tcPr>
                </a:tc>
                <a:tc rowSpan="3">
                  <a:txBody>
                    <a:bodyPr/>
                    <a:lstStyle/>
                    <a:p>
                      <a:r>
                        <a:rPr kumimoji="1" lang="ja-JP" altLang="en-US" sz="1600" dirty="0">
                          <a:solidFill>
                            <a:schemeClr val="tx1"/>
                          </a:solidFill>
                        </a:rPr>
                        <a:t>正味財産増減計算書</a:t>
                      </a:r>
                    </a:p>
                  </a:txBody>
                  <a:tcPr anchor="ctr">
                    <a:solidFill>
                      <a:srgbClr val="EBF1E9"/>
                    </a:solidFill>
                  </a:tcPr>
                </a:tc>
                <a:tc rowSpan="2">
                  <a:txBody>
                    <a:bodyPr/>
                    <a:lstStyle/>
                    <a:p>
                      <a:pPr algn="ctr"/>
                      <a:r>
                        <a:rPr kumimoji="1" lang="ja-JP" altLang="en-US" sz="1600" dirty="0">
                          <a:solidFill>
                            <a:schemeClr val="tx1"/>
                          </a:solidFill>
                        </a:rPr>
                        <a:t>⑯</a:t>
                      </a:r>
                    </a:p>
                  </a:txBody>
                  <a:tcPr anchor="ctr">
                    <a:solidFill>
                      <a:srgbClr val="EBF1E9"/>
                    </a:solidFill>
                  </a:tcPr>
                </a:tc>
                <a:tc rowSpan="2">
                  <a:txBody>
                    <a:bodyPr/>
                    <a:lstStyle/>
                    <a:p>
                      <a:r>
                        <a:rPr kumimoji="1" lang="ja-JP" altLang="en-US" sz="1600" dirty="0">
                          <a:solidFill>
                            <a:schemeClr val="tx1"/>
                          </a:solidFill>
                        </a:rPr>
                        <a:t>土地改良事業収入</a:t>
                      </a:r>
                    </a:p>
                  </a:txBody>
                  <a:tcPr anchor="ctr">
                    <a:solidFill>
                      <a:srgbClr val="EBF1E9"/>
                    </a:solidFill>
                  </a:tcPr>
                </a:tc>
                <a:tc>
                  <a:txBody>
                    <a:bodyPr/>
                    <a:lstStyle/>
                    <a:p>
                      <a:r>
                        <a:rPr kumimoji="1" lang="ja-JP" altLang="en-US" sz="1600" dirty="0"/>
                        <a:t>経常賦課金</a:t>
                      </a:r>
                    </a:p>
                  </a:txBody>
                  <a:tcPr>
                    <a:solidFill>
                      <a:srgbClr val="EBF1E9"/>
                    </a:solidFill>
                  </a:tcPr>
                </a:tc>
                <a:tc>
                  <a:txBody>
                    <a:bodyPr/>
                    <a:lstStyle/>
                    <a:p>
                      <a:endParaRPr kumimoji="1" lang="ja-JP" altLang="en-US" sz="1600" dirty="0"/>
                    </a:p>
                  </a:txBody>
                  <a:tcPr>
                    <a:solidFill>
                      <a:srgbClr val="EBF1E9"/>
                    </a:solidFill>
                  </a:tcPr>
                </a:tc>
                <a:extLst>
                  <a:ext uri="{0D108BD9-81ED-4DB2-BD59-A6C34878D82A}">
                    <a16:rowId xmlns:a16="http://schemas.microsoft.com/office/drawing/2014/main" val="3538784673"/>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pPr algn="ctr"/>
                      <a:endParaRPr kumimoji="1" lang="ja-JP" altLang="en-US" sz="1600" dirty="0"/>
                    </a:p>
                  </a:txBody>
                  <a:tcPr anchor="ctr"/>
                </a:tc>
                <a:tc vMerge="1">
                  <a:txBody>
                    <a:bodyPr/>
                    <a:lstStyle/>
                    <a:p>
                      <a:endParaRPr kumimoji="1" lang="ja-JP" altLang="en-US" sz="1600" dirty="0"/>
                    </a:p>
                  </a:txBody>
                  <a:tcPr/>
                </a:tc>
                <a:tc>
                  <a:txBody>
                    <a:bodyPr/>
                    <a:lstStyle/>
                    <a:p>
                      <a:r>
                        <a:rPr kumimoji="1" lang="ja-JP" altLang="en-US" sz="1600" dirty="0">
                          <a:solidFill>
                            <a:schemeClr val="tx1"/>
                          </a:solidFill>
                        </a:rPr>
                        <a:t>特別賦課金</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480404970"/>
                  </a:ext>
                </a:extLst>
              </a:tr>
              <a:tr h="370840">
                <a:tc vMerge="1">
                  <a:txBody>
                    <a:bodyPr/>
                    <a:lstStyle/>
                    <a:p>
                      <a:pPr algn="ctr"/>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⑮</a:t>
                      </a:r>
                    </a:p>
                  </a:txBody>
                  <a:tcPr anchor="ctr">
                    <a:solidFill>
                      <a:srgbClr val="EBF1E9"/>
                    </a:solidFill>
                  </a:tcPr>
                </a:tc>
                <a:tc>
                  <a:txBody>
                    <a:bodyPr/>
                    <a:lstStyle/>
                    <a:p>
                      <a:r>
                        <a:rPr kumimoji="1" lang="ja-JP" altLang="en-US" sz="1600" dirty="0">
                          <a:solidFill>
                            <a:schemeClr val="tx1"/>
                          </a:solidFill>
                        </a:rPr>
                        <a:t>経常収入計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749676188"/>
                  </a:ext>
                </a:extLst>
              </a:tr>
              <a:tr h="370840">
                <a:tc rowSpan="2">
                  <a:txBody>
                    <a:bodyPr/>
                    <a:lstStyle/>
                    <a:p>
                      <a:r>
                        <a:rPr kumimoji="1" lang="ja-JP" altLang="en-US" sz="1600" dirty="0">
                          <a:solidFill>
                            <a:schemeClr val="tx1"/>
                          </a:solidFill>
                        </a:rPr>
                        <a:t>収支－４</a:t>
                      </a:r>
                    </a:p>
                  </a:txBody>
                  <a:tcPr anchor="ctr">
                    <a:solidFill>
                      <a:srgbClr val="D5E3CF"/>
                    </a:solidFill>
                  </a:tcPr>
                </a:tc>
                <a:tc rowSpan="2">
                  <a:txBody>
                    <a:bodyPr/>
                    <a:lstStyle/>
                    <a:p>
                      <a:r>
                        <a:rPr kumimoji="1" lang="ja-JP" altLang="en-US" sz="1600" dirty="0">
                          <a:solidFill>
                            <a:schemeClr val="tx1"/>
                          </a:solidFill>
                        </a:rPr>
                        <a:t>補助金収入率</a:t>
                      </a:r>
                    </a:p>
                  </a:txBody>
                  <a:tcPr anchor="ctr">
                    <a:solidFill>
                      <a:srgbClr val="D5E3CF"/>
                    </a:solidFill>
                  </a:tcPr>
                </a:tc>
                <a:tc rowSpan="2">
                  <a:txBody>
                    <a:bodyPr/>
                    <a:lstStyle/>
                    <a:p>
                      <a:r>
                        <a:rPr kumimoji="1" lang="ja-JP" altLang="en-US" sz="1600" dirty="0">
                          <a:solidFill>
                            <a:schemeClr val="tx1"/>
                          </a:solidFill>
                        </a:rPr>
                        <a:t>正味財産増減計算書</a:t>
                      </a:r>
                    </a:p>
                  </a:txBody>
                  <a:tcPr anchor="ctr">
                    <a:solidFill>
                      <a:srgbClr val="D5E3CF"/>
                    </a:solidFill>
                  </a:tcPr>
                </a:tc>
                <a:tc>
                  <a:txBody>
                    <a:bodyPr/>
                    <a:lstStyle/>
                    <a:p>
                      <a:pPr algn="ctr"/>
                      <a:r>
                        <a:rPr kumimoji="1" lang="ja-JP" altLang="en-US" sz="1600" dirty="0">
                          <a:solidFill>
                            <a:schemeClr val="tx1"/>
                          </a:solidFill>
                        </a:rPr>
                        <a:t>⑱</a:t>
                      </a:r>
                    </a:p>
                  </a:txBody>
                  <a:tcPr>
                    <a:solidFill>
                      <a:srgbClr val="D5E3CF"/>
                    </a:solidFill>
                  </a:tcPr>
                </a:tc>
                <a:tc>
                  <a:txBody>
                    <a:bodyPr/>
                    <a:lstStyle/>
                    <a:p>
                      <a:r>
                        <a:rPr kumimoji="1" lang="ja-JP" altLang="en-US" sz="1600" dirty="0">
                          <a:solidFill>
                            <a:schemeClr val="tx1"/>
                          </a:solidFill>
                        </a:rPr>
                        <a:t>受取補助金等</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885789384"/>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⑮</a:t>
                      </a:r>
                    </a:p>
                  </a:txBody>
                  <a:tcPr>
                    <a:solidFill>
                      <a:srgbClr val="D5E3CF"/>
                    </a:solidFill>
                  </a:tcPr>
                </a:tc>
                <a:tc>
                  <a:txBody>
                    <a:bodyPr/>
                    <a:lstStyle/>
                    <a:p>
                      <a:r>
                        <a:rPr kumimoji="1" lang="ja-JP" altLang="en-US" sz="1600" dirty="0">
                          <a:solidFill>
                            <a:schemeClr val="tx1"/>
                          </a:solidFill>
                        </a:rPr>
                        <a:t>経常収入計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1141549757"/>
                  </a:ext>
                </a:extLst>
              </a:tr>
              <a:tr h="370840">
                <a:tc rowSpan="2">
                  <a:txBody>
                    <a:bodyPr/>
                    <a:lstStyle/>
                    <a:p>
                      <a:r>
                        <a:rPr kumimoji="1" lang="ja-JP" altLang="en-US" sz="1600" dirty="0">
                          <a:solidFill>
                            <a:schemeClr val="tx1"/>
                          </a:solidFill>
                        </a:rPr>
                        <a:t>収支－５</a:t>
                      </a:r>
                    </a:p>
                  </a:txBody>
                  <a:tcPr anchor="ctr">
                    <a:solidFill>
                      <a:srgbClr val="EBF1E9"/>
                    </a:solidFill>
                  </a:tcPr>
                </a:tc>
                <a:tc rowSpan="2">
                  <a:txBody>
                    <a:bodyPr/>
                    <a:lstStyle/>
                    <a:p>
                      <a:r>
                        <a:rPr kumimoji="1" lang="ja-JP" altLang="en-US" sz="1600" dirty="0">
                          <a:solidFill>
                            <a:schemeClr val="tx1"/>
                          </a:solidFill>
                        </a:rPr>
                        <a:t>受託等収入率</a:t>
                      </a:r>
                    </a:p>
                  </a:txBody>
                  <a:tcPr anchor="ctr">
                    <a:solidFill>
                      <a:srgbClr val="EBF1E9"/>
                    </a:solidFill>
                  </a:tcPr>
                </a:tc>
                <a:tc rowSpan="2">
                  <a:txBody>
                    <a:bodyPr/>
                    <a:lstStyle/>
                    <a:p>
                      <a:r>
                        <a:rPr kumimoji="1" lang="ja-JP" altLang="en-US" sz="1600" dirty="0">
                          <a:solidFill>
                            <a:schemeClr val="tx1"/>
                          </a:solidFill>
                        </a:rPr>
                        <a:t>正味財産増減計算書</a:t>
                      </a:r>
                    </a:p>
                  </a:txBody>
                  <a:tcPr anchor="ctr">
                    <a:solidFill>
                      <a:srgbClr val="EBF1E9"/>
                    </a:solidFill>
                  </a:tcPr>
                </a:tc>
                <a:tc>
                  <a:txBody>
                    <a:bodyPr/>
                    <a:lstStyle/>
                    <a:p>
                      <a:pPr algn="ctr"/>
                      <a:r>
                        <a:rPr kumimoji="1" lang="ja-JP" altLang="en-US" sz="1600" dirty="0">
                          <a:solidFill>
                            <a:schemeClr val="tx1"/>
                          </a:solidFill>
                        </a:rPr>
                        <a:t>⑲</a:t>
                      </a:r>
                    </a:p>
                  </a:txBody>
                  <a:tcPr>
                    <a:solidFill>
                      <a:srgbClr val="EBF1E9"/>
                    </a:solidFill>
                  </a:tcPr>
                </a:tc>
                <a:tc>
                  <a:txBody>
                    <a:bodyPr/>
                    <a:lstStyle/>
                    <a:p>
                      <a:r>
                        <a:rPr kumimoji="1" lang="ja-JP" altLang="en-US" sz="1600" dirty="0">
                          <a:solidFill>
                            <a:schemeClr val="tx1"/>
                          </a:solidFill>
                        </a:rPr>
                        <a:t>受取業務受託料</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5283327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⑮</a:t>
                      </a:r>
                    </a:p>
                  </a:txBody>
                  <a:tcPr>
                    <a:solidFill>
                      <a:srgbClr val="EBF1E9"/>
                    </a:solidFill>
                  </a:tcPr>
                </a:tc>
                <a:tc>
                  <a:txBody>
                    <a:bodyPr/>
                    <a:lstStyle/>
                    <a:p>
                      <a:r>
                        <a:rPr kumimoji="1" lang="ja-JP" altLang="en-US" sz="1600" dirty="0">
                          <a:solidFill>
                            <a:schemeClr val="tx1"/>
                          </a:solidFill>
                        </a:rPr>
                        <a:t>経常収入計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84006872"/>
                  </a:ext>
                </a:extLst>
              </a:tr>
              <a:tr h="370840">
                <a:tc rowSpan="2">
                  <a:txBody>
                    <a:bodyPr/>
                    <a:lstStyle/>
                    <a:p>
                      <a:r>
                        <a:rPr kumimoji="1" lang="ja-JP" altLang="en-US" sz="1600" dirty="0">
                          <a:solidFill>
                            <a:schemeClr val="tx1"/>
                          </a:solidFill>
                        </a:rPr>
                        <a:t>収支－６</a:t>
                      </a:r>
                    </a:p>
                  </a:txBody>
                  <a:tcPr anchor="ctr">
                    <a:solidFill>
                      <a:srgbClr val="D5E3CF"/>
                    </a:solidFill>
                  </a:tcPr>
                </a:tc>
                <a:tc rowSpan="2">
                  <a:txBody>
                    <a:bodyPr/>
                    <a:lstStyle/>
                    <a:p>
                      <a:r>
                        <a:rPr kumimoji="1" lang="ja-JP" altLang="en-US" sz="1600" dirty="0">
                          <a:solidFill>
                            <a:schemeClr val="tx1"/>
                          </a:solidFill>
                        </a:rPr>
                        <a:t>附帯事業収入率</a:t>
                      </a:r>
                    </a:p>
                  </a:txBody>
                  <a:tcPr anchor="ctr">
                    <a:solidFill>
                      <a:srgbClr val="D5E3CF"/>
                    </a:solidFill>
                  </a:tcPr>
                </a:tc>
                <a:tc rowSpan="2">
                  <a:txBody>
                    <a:bodyPr/>
                    <a:lstStyle/>
                    <a:p>
                      <a:r>
                        <a:rPr kumimoji="1" lang="ja-JP" altLang="en-US" sz="1600" dirty="0">
                          <a:solidFill>
                            <a:schemeClr val="tx1"/>
                          </a:solidFill>
                        </a:rPr>
                        <a:t>正味財産増減計算書</a:t>
                      </a:r>
                    </a:p>
                  </a:txBody>
                  <a:tcPr anchor="ctr">
                    <a:solidFill>
                      <a:srgbClr val="D5E3CF"/>
                    </a:solidFill>
                  </a:tcPr>
                </a:tc>
                <a:tc>
                  <a:txBody>
                    <a:bodyPr/>
                    <a:lstStyle/>
                    <a:p>
                      <a:pPr algn="ctr"/>
                      <a:r>
                        <a:rPr kumimoji="1" lang="ja-JP" altLang="en-US" sz="1600" dirty="0">
                          <a:solidFill>
                            <a:schemeClr val="tx1"/>
                          </a:solidFill>
                        </a:rPr>
                        <a:t>⑰</a:t>
                      </a:r>
                    </a:p>
                  </a:txBody>
                  <a:tcPr>
                    <a:solidFill>
                      <a:srgbClr val="D5E3CF"/>
                    </a:solidFill>
                  </a:tcPr>
                </a:tc>
                <a:tc>
                  <a:txBody>
                    <a:bodyPr/>
                    <a:lstStyle/>
                    <a:p>
                      <a:r>
                        <a:rPr kumimoji="1" lang="ja-JP" altLang="en-US" sz="1600" dirty="0">
                          <a:solidFill>
                            <a:schemeClr val="tx1"/>
                          </a:solidFill>
                        </a:rPr>
                        <a:t>附帯事業収入</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722562539"/>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⑮</a:t>
                      </a:r>
                    </a:p>
                  </a:txBody>
                  <a:tcPr>
                    <a:solidFill>
                      <a:srgbClr val="D5E3CF"/>
                    </a:solidFill>
                  </a:tcPr>
                </a:tc>
                <a:tc>
                  <a:txBody>
                    <a:bodyPr/>
                    <a:lstStyle/>
                    <a:p>
                      <a:r>
                        <a:rPr kumimoji="1" lang="ja-JP" altLang="en-US" sz="1600" dirty="0">
                          <a:solidFill>
                            <a:schemeClr val="tx1"/>
                          </a:solidFill>
                        </a:rPr>
                        <a:t>経常収入計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855790589"/>
                  </a:ext>
                </a:extLst>
              </a:tr>
              <a:tr h="370840">
                <a:tc rowSpan="2">
                  <a:txBody>
                    <a:bodyPr/>
                    <a:lstStyle/>
                    <a:p>
                      <a:pPr algn="ctr"/>
                      <a:r>
                        <a:rPr kumimoji="1" lang="ja-JP" altLang="en-US" sz="1600" dirty="0">
                          <a:solidFill>
                            <a:schemeClr val="tx1"/>
                          </a:solidFill>
                        </a:rPr>
                        <a:t>ｺｽﾄ－１</a:t>
                      </a:r>
                    </a:p>
                  </a:txBody>
                  <a:tcPr anchor="ctr">
                    <a:solidFill>
                      <a:srgbClr val="EBF1E9"/>
                    </a:solidFill>
                  </a:tcPr>
                </a:tc>
                <a:tc rowSpan="2">
                  <a:txBody>
                    <a:bodyPr/>
                    <a:lstStyle/>
                    <a:p>
                      <a:r>
                        <a:rPr kumimoji="1" lang="ja-JP" altLang="en-US" sz="1600" dirty="0">
                          <a:solidFill>
                            <a:schemeClr val="tx1"/>
                          </a:solidFill>
                        </a:rPr>
                        <a:t>一般管理費比率</a:t>
                      </a:r>
                    </a:p>
                  </a:txBody>
                  <a:tcPr anchor="ctr">
                    <a:solidFill>
                      <a:srgbClr val="EBF1E9"/>
                    </a:solidFill>
                  </a:tcPr>
                </a:tc>
                <a:tc rowSpan="2">
                  <a:txBody>
                    <a:bodyPr/>
                    <a:lstStyle/>
                    <a:p>
                      <a:r>
                        <a:rPr kumimoji="1" lang="ja-JP" altLang="en-US" sz="1600" dirty="0">
                          <a:solidFill>
                            <a:schemeClr val="tx1"/>
                          </a:solidFill>
                        </a:rPr>
                        <a:t>正味財産増減計算書</a:t>
                      </a:r>
                    </a:p>
                  </a:txBody>
                  <a:tcPr anchor="ctr">
                    <a:solidFill>
                      <a:srgbClr val="EBF1E9"/>
                    </a:solidFill>
                  </a:tcPr>
                </a:tc>
                <a:tc>
                  <a:txBody>
                    <a:bodyPr/>
                    <a:lstStyle/>
                    <a:p>
                      <a:pPr algn="ctr"/>
                      <a:r>
                        <a:rPr kumimoji="1" lang="ja-JP" altLang="en-US" sz="1600" dirty="0">
                          <a:solidFill>
                            <a:schemeClr val="tx1"/>
                          </a:solidFill>
                        </a:rPr>
                        <a:t>㉒</a:t>
                      </a:r>
                    </a:p>
                  </a:txBody>
                  <a:tcPr>
                    <a:solidFill>
                      <a:srgbClr val="EBF1E9"/>
                    </a:solidFill>
                  </a:tcPr>
                </a:tc>
                <a:tc>
                  <a:txBody>
                    <a:bodyPr/>
                    <a:lstStyle/>
                    <a:p>
                      <a:r>
                        <a:rPr kumimoji="1" lang="ja-JP" altLang="en-US" sz="1600" dirty="0">
                          <a:solidFill>
                            <a:schemeClr val="tx1"/>
                          </a:solidFill>
                        </a:rPr>
                        <a:t>一般管理費</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3510539776"/>
                  </a:ext>
                </a:extLst>
              </a:tr>
              <a:tr h="370840">
                <a:tc vMerge="1">
                  <a:txBody>
                    <a:bodyPr/>
                    <a:lstStyle/>
                    <a:p>
                      <a:endParaRPr kumimoji="1" lang="ja-JP" altLang="en-US" sz="1600" dirty="0"/>
                    </a:p>
                  </a:txBody>
                  <a:tcPr anchor="ctr"/>
                </a:tc>
                <a:tc vMerge="1">
                  <a:txBody>
                    <a:bodyPr/>
                    <a:lstStyle/>
                    <a:p>
                      <a:endParaRPr kumimoji="1" lang="ja-JP" altLang="en-US" sz="1600" dirty="0"/>
                    </a:p>
                  </a:txBody>
                  <a:tcPr anchor="ctr"/>
                </a:tc>
                <a:tc vMerge="1">
                  <a:txBody>
                    <a:bodyPr/>
                    <a:lstStyle/>
                    <a:p>
                      <a:endParaRPr kumimoji="1" lang="ja-JP" altLang="en-US" sz="1600" dirty="0"/>
                    </a:p>
                  </a:txBody>
                  <a:tcPr anchor="ctr"/>
                </a:tc>
                <a:tc>
                  <a:txBody>
                    <a:bodyPr/>
                    <a:lstStyle/>
                    <a:p>
                      <a:pPr algn="ctr"/>
                      <a:r>
                        <a:rPr kumimoji="1" lang="ja-JP" altLang="en-US" sz="1600" dirty="0">
                          <a:solidFill>
                            <a:schemeClr val="tx1"/>
                          </a:solidFill>
                        </a:rPr>
                        <a:t>⑳</a:t>
                      </a:r>
                    </a:p>
                  </a:txBody>
                  <a:tcPr>
                    <a:solidFill>
                      <a:srgbClr val="EBF1E9"/>
                    </a:solidFill>
                  </a:tcPr>
                </a:tc>
                <a:tc>
                  <a:txBody>
                    <a:bodyPr/>
                    <a:lstStyle/>
                    <a:p>
                      <a:r>
                        <a:rPr kumimoji="1" lang="ja-JP" altLang="en-US" sz="1600" dirty="0">
                          <a:solidFill>
                            <a:schemeClr val="tx1"/>
                          </a:solidFill>
                        </a:rPr>
                        <a:t>経常支出計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072731615"/>
                  </a:ext>
                </a:extLst>
              </a:tr>
            </a:tbl>
          </a:graphicData>
        </a:graphic>
      </p:graphicFrame>
      <p:sp>
        <p:nvSpPr>
          <p:cNvPr id="3" name="テキスト ボックス 2">
            <a:extLst>
              <a:ext uri="{FF2B5EF4-FFF2-40B4-BE49-F238E27FC236}">
                <a16:creationId xmlns:a16="http://schemas.microsoft.com/office/drawing/2014/main" id="{CB8D3504-9194-46CA-994B-F4E210D2A6A1}"/>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75045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053B8BE-1E1B-4CFD-92B4-CD08369735FD}"/>
              </a:ext>
            </a:extLst>
          </p:cNvPr>
          <p:cNvGraphicFramePr>
            <a:graphicFrameLocks noGrp="1"/>
          </p:cNvGraphicFramePr>
          <p:nvPr>
            <p:extLst>
              <p:ext uri="{D42A27DB-BD31-4B8C-83A1-F6EECF244321}">
                <p14:modId xmlns:p14="http://schemas.microsoft.com/office/powerpoint/2010/main" val="3395743096"/>
              </p:ext>
            </p:extLst>
          </p:nvPr>
        </p:nvGraphicFramePr>
        <p:xfrm>
          <a:off x="159026" y="458478"/>
          <a:ext cx="11873947" cy="5013246"/>
        </p:xfrm>
        <a:graphic>
          <a:graphicData uri="http://schemas.openxmlformats.org/drawingml/2006/table">
            <a:tbl>
              <a:tblPr firstRow="1" bandRow="1">
                <a:tableStyleId>{93296810-A885-4BE3-A3E7-6D5BEEA58F35}</a:tableStyleId>
              </a:tblPr>
              <a:tblGrid>
                <a:gridCol w="1020416">
                  <a:extLst>
                    <a:ext uri="{9D8B030D-6E8A-4147-A177-3AD203B41FA5}">
                      <a16:colId xmlns:a16="http://schemas.microsoft.com/office/drawing/2014/main" val="3748378819"/>
                    </a:ext>
                  </a:extLst>
                </a:gridCol>
                <a:gridCol w="1537252">
                  <a:extLst>
                    <a:ext uri="{9D8B030D-6E8A-4147-A177-3AD203B41FA5}">
                      <a16:colId xmlns:a16="http://schemas.microsoft.com/office/drawing/2014/main" val="1206553781"/>
                    </a:ext>
                  </a:extLst>
                </a:gridCol>
                <a:gridCol w="1205948">
                  <a:extLst>
                    <a:ext uri="{9D8B030D-6E8A-4147-A177-3AD203B41FA5}">
                      <a16:colId xmlns:a16="http://schemas.microsoft.com/office/drawing/2014/main" val="810519340"/>
                    </a:ext>
                  </a:extLst>
                </a:gridCol>
                <a:gridCol w="1258957">
                  <a:extLst>
                    <a:ext uri="{9D8B030D-6E8A-4147-A177-3AD203B41FA5}">
                      <a16:colId xmlns:a16="http://schemas.microsoft.com/office/drawing/2014/main" val="3150623413"/>
                    </a:ext>
                  </a:extLst>
                </a:gridCol>
                <a:gridCol w="2464904">
                  <a:extLst>
                    <a:ext uri="{9D8B030D-6E8A-4147-A177-3AD203B41FA5}">
                      <a16:colId xmlns:a16="http://schemas.microsoft.com/office/drawing/2014/main" val="2663861250"/>
                    </a:ext>
                  </a:extLst>
                </a:gridCol>
                <a:gridCol w="2705935">
                  <a:extLst>
                    <a:ext uri="{9D8B030D-6E8A-4147-A177-3AD203B41FA5}">
                      <a16:colId xmlns:a16="http://schemas.microsoft.com/office/drawing/2014/main" val="1694014973"/>
                    </a:ext>
                  </a:extLst>
                </a:gridCol>
                <a:gridCol w="1680535">
                  <a:extLst>
                    <a:ext uri="{9D8B030D-6E8A-4147-A177-3AD203B41FA5}">
                      <a16:colId xmlns:a16="http://schemas.microsoft.com/office/drawing/2014/main" val="36607207"/>
                    </a:ext>
                  </a:extLst>
                </a:gridCol>
              </a:tblGrid>
              <a:tr h="176106">
                <a:tc rowSpan="2">
                  <a:txBody>
                    <a:bodyPr/>
                    <a:lstStyle/>
                    <a:p>
                      <a:pPr algn="ctr"/>
                      <a:r>
                        <a:rPr kumimoji="1" lang="ja-JP" altLang="en-US" sz="1600" dirty="0"/>
                        <a:t>整理番号</a:t>
                      </a:r>
                    </a:p>
                  </a:txBody>
                  <a:tcPr anchor="ctr"/>
                </a:tc>
                <a:tc rowSpan="2">
                  <a:txBody>
                    <a:bodyPr/>
                    <a:lstStyle/>
                    <a:p>
                      <a:pPr algn="ctr"/>
                      <a:r>
                        <a:rPr kumimoji="1" lang="ja-JP" altLang="en-US" sz="1600" dirty="0"/>
                        <a:t>指標名</a:t>
                      </a:r>
                    </a:p>
                  </a:txBody>
                  <a:tcPr anchor="ctr"/>
                </a:tc>
                <a:tc rowSpan="2">
                  <a:txBody>
                    <a:bodyPr/>
                    <a:lstStyle/>
                    <a:p>
                      <a:pPr algn="ctr"/>
                      <a:r>
                        <a:rPr kumimoji="1" lang="ja-JP" altLang="en-US" sz="1600" dirty="0"/>
                        <a:t>分析対象</a:t>
                      </a:r>
                      <a:endParaRPr kumimoji="1" lang="en-US" altLang="ja-JP" sz="1600" dirty="0"/>
                    </a:p>
                    <a:p>
                      <a:pPr algn="ctr"/>
                      <a:r>
                        <a:rPr kumimoji="1" lang="ja-JP" altLang="en-US" sz="1600" dirty="0"/>
                        <a:t>資　　料</a:t>
                      </a:r>
                    </a:p>
                  </a:txBody>
                  <a:tcPr anchor="ctr"/>
                </a:tc>
                <a:tc rowSpan="2">
                  <a:txBody>
                    <a:bodyPr/>
                    <a:lstStyle/>
                    <a:p>
                      <a:pPr algn="ctr"/>
                      <a:r>
                        <a:rPr kumimoji="1" lang="ja-JP" altLang="en-US" sz="1600" dirty="0"/>
                        <a:t>財務諸表等</a:t>
                      </a:r>
                      <a:endParaRPr kumimoji="1" lang="en-US" altLang="ja-JP" sz="1600" dirty="0"/>
                    </a:p>
                    <a:p>
                      <a:pPr algn="ctr"/>
                      <a:r>
                        <a:rPr kumimoji="1" lang="ja-JP" altLang="en-US" sz="1600" dirty="0"/>
                        <a:t>の該当箇所</a:t>
                      </a:r>
                    </a:p>
                  </a:txBody>
                  <a:tcPr anchor="ctr"/>
                </a:tc>
                <a:tc gridSpan="3">
                  <a:txBody>
                    <a:bodyPr/>
                    <a:lstStyle/>
                    <a:p>
                      <a:pPr algn="ctr"/>
                      <a:r>
                        <a:rPr kumimoji="1" lang="ja-JP" altLang="en-US" sz="1600" dirty="0"/>
                        <a:t>分析対象勘定科目</a:t>
                      </a:r>
                    </a:p>
                  </a:txBody>
                  <a:tcP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3961557578"/>
                  </a:ext>
                </a:extLst>
              </a:tr>
              <a:tr h="37084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600" dirty="0"/>
                    </a:p>
                  </a:txBody>
                  <a:tcPr/>
                </a:tc>
                <a:tc>
                  <a:txBody>
                    <a:bodyPr/>
                    <a:lstStyle/>
                    <a:p>
                      <a:pPr algn="ctr"/>
                      <a:r>
                        <a:rPr kumimoji="1" lang="ja-JP" altLang="en-US" sz="1600" dirty="0"/>
                        <a:t>款</a:t>
                      </a:r>
                    </a:p>
                  </a:txBody>
                  <a:tcPr/>
                </a:tc>
                <a:tc>
                  <a:txBody>
                    <a:bodyPr/>
                    <a:lstStyle/>
                    <a:p>
                      <a:pPr algn="ctr"/>
                      <a:r>
                        <a:rPr kumimoji="1" lang="ja-JP" altLang="en-US" sz="1600" dirty="0"/>
                        <a:t>項</a:t>
                      </a:r>
                    </a:p>
                  </a:txBody>
                  <a:tcPr/>
                </a:tc>
                <a:tc>
                  <a:txBody>
                    <a:bodyPr/>
                    <a:lstStyle/>
                    <a:p>
                      <a:pPr algn="ctr"/>
                      <a:r>
                        <a:rPr kumimoji="1" lang="ja-JP" altLang="en-US" sz="1600" dirty="0"/>
                        <a:t>目</a:t>
                      </a:r>
                    </a:p>
                  </a:txBody>
                  <a:tcPr/>
                </a:tc>
                <a:extLst>
                  <a:ext uri="{0D108BD9-81ED-4DB2-BD59-A6C34878D82A}">
                    <a16:rowId xmlns:a16="http://schemas.microsoft.com/office/drawing/2014/main" val="3183240749"/>
                  </a:ext>
                </a:extLst>
              </a:tr>
              <a:tr h="370840">
                <a:tc rowSpan="9">
                  <a:txBody>
                    <a:bodyPr/>
                    <a:lstStyle/>
                    <a:p>
                      <a:pPr algn="ctr"/>
                      <a:r>
                        <a:rPr kumimoji="1" lang="ja-JP" altLang="en-US" sz="1600" dirty="0">
                          <a:solidFill>
                            <a:schemeClr val="tx1"/>
                          </a:solidFill>
                        </a:rPr>
                        <a:t>ｺｽﾄ－２</a:t>
                      </a:r>
                    </a:p>
                  </a:txBody>
                  <a:tcPr anchor="ctr">
                    <a:solidFill>
                      <a:srgbClr val="EBF1E9"/>
                    </a:solidFill>
                  </a:tcPr>
                </a:tc>
                <a:tc rowSpan="9">
                  <a:txBody>
                    <a:bodyPr/>
                    <a:lstStyle/>
                    <a:p>
                      <a:r>
                        <a:rPr kumimoji="1" lang="ja-JP" altLang="en-US" sz="1600" dirty="0">
                          <a:solidFill>
                            <a:schemeClr val="tx1"/>
                          </a:solidFill>
                        </a:rPr>
                        <a:t>人件費比率</a:t>
                      </a:r>
                    </a:p>
                  </a:txBody>
                  <a:tcPr anchor="ctr">
                    <a:solidFill>
                      <a:srgbClr val="EBF1E9"/>
                    </a:solidFill>
                  </a:tcPr>
                </a:tc>
                <a:tc rowSpan="9">
                  <a:txBody>
                    <a:bodyPr/>
                    <a:lstStyle/>
                    <a:p>
                      <a:r>
                        <a:rPr kumimoji="1" lang="ja-JP" altLang="en-US" sz="1600" dirty="0">
                          <a:solidFill>
                            <a:schemeClr val="tx1"/>
                          </a:solidFill>
                        </a:rPr>
                        <a:t>正味財産増減計算書</a:t>
                      </a:r>
                    </a:p>
                  </a:txBody>
                  <a:tcPr anchor="ctr">
                    <a:solidFill>
                      <a:srgbClr val="EBF1E9"/>
                    </a:solidFill>
                  </a:tcPr>
                </a:tc>
                <a:tc rowSpan="8">
                  <a:txBody>
                    <a:bodyPr/>
                    <a:lstStyle/>
                    <a:p>
                      <a:pPr algn="ctr"/>
                      <a:r>
                        <a:rPr kumimoji="1" lang="ja-JP" altLang="en-US" sz="1600" dirty="0">
                          <a:solidFill>
                            <a:schemeClr val="tx1"/>
                          </a:solidFill>
                        </a:rPr>
                        <a:t>㉜</a:t>
                      </a:r>
                      <a:endParaRPr kumimoji="1" lang="en-US" altLang="ja-JP" sz="1600" dirty="0">
                        <a:solidFill>
                          <a:schemeClr val="tx1"/>
                        </a:solidFill>
                      </a:endParaRPr>
                    </a:p>
                    <a:p>
                      <a:pPr algn="ctr"/>
                      <a:r>
                        <a:rPr kumimoji="1" lang="ja-JP" altLang="en-US" sz="1600" dirty="0">
                          <a:solidFill>
                            <a:schemeClr val="tx1"/>
                          </a:solidFill>
                        </a:rPr>
                        <a:t>㉓</a:t>
                      </a:r>
                    </a:p>
                  </a:txBody>
                  <a:tcPr anchor="ctr">
                    <a:solidFill>
                      <a:srgbClr val="EBF1E9"/>
                    </a:solidFill>
                  </a:tcPr>
                </a:tc>
                <a:tc rowSpan="8">
                  <a:txBody>
                    <a:bodyPr/>
                    <a:lstStyle/>
                    <a:p>
                      <a:r>
                        <a:rPr kumimoji="1" lang="ja-JP" altLang="en-US" sz="1600" dirty="0">
                          <a:solidFill>
                            <a:schemeClr val="tx1"/>
                          </a:solidFill>
                        </a:rPr>
                        <a:t>土地改良事業費</a:t>
                      </a:r>
                      <a:endParaRPr kumimoji="1" lang="en-US" altLang="ja-JP" sz="1600" dirty="0">
                        <a:solidFill>
                          <a:schemeClr val="tx1"/>
                        </a:solidFill>
                      </a:endParaRPr>
                    </a:p>
                    <a:p>
                      <a:r>
                        <a:rPr kumimoji="1" lang="ja-JP" altLang="en-US" sz="1600" dirty="0">
                          <a:solidFill>
                            <a:schemeClr val="tx1"/>
                          </a:solidFill>
                        </a:rPr>
                        <a:t>一般管理費</a:t>
                      </a:r>
                    </a:p>
                  </a:txBody>
                  <a:tcPr anchor="ctr">
                    <a:solidFill>
                      <a:srgbClr val="EBF1E9"/>
                    </a:solidFill>
                  </a:tcPr>
                </a:tc>
                <a:tc rowSpan="8">
                  <a:txBody>
                    <a:bodyPr/>
                    <a:lstStyle/>
                    <a:p>
                      <a:r>
                        <a:rPr kumimoji="1" lang="ja-JP" altLang="en-US" sz="1600" dirty="0">
                          <a:solidFill>
                            <a:schemeClr val="tx1"/>
                          </a:solidFill>
                        </a:rPr>
                        <a:t>維持管理費</a:t>
                      </a:r>
                      <a:endParaRPr kumimoji="1" lang="en-US" altLang="ja-JP" sz="1600" dirty="0">
                        <a:solidFill>
                          <a:schemeClr val="tx1"/>
                        </a:solidFill>
                      </a:endParaRPr>
                    </a:p>
                    <a:p>
                      <a:r>
                        <a:rPr kumimoji="1" lang="ja-JP" altLang="en-US" sz="1600" dirty="0">
                          <a:solidFill>
                            <a:schemeClr val="tx1"/>
                          </a:solidFill>
                        </a:rPr>
                        <a:t>運営事務費</a:t>
                      </a:r>
                    </a:p>
                  </a:txBody>
                  <a:tcPr anchor="ctr">
                    <a:solidFill>
                      <a:srgbClr val="EBF1E9"/>
                    </a:solidFill>
                  </a:tcPr>
                </a:tc>
                <a:tc>
                  <a:txBody>
                    <a:bodyPr/>
                    <a:lstStyle/>
                    <a:p>
                      <a:r>
                        <a:rPr kumimoji="1" lang="ja-JP" altLang="en-US" sz="1600" dirty="0"/>
                        <a:t>役員報酬</a:t>
                      </a:r>
                    </a:p>
                  </a:txBody>
                  <a:tcPr>
                    <a:solidFill>
                      <a:srgbClr val="EBF1E9"/>
                    </a:solidFill>
                  </a:tcPr>
                </a:tc>
                <a:extLst>
                  <a:ext uri="{0D108BD9-81ED-4DB2-BD59-A6C34878D82A}">
                    <a16:rowId xmlns:a16="http://schemas.microsoft.com/office/drawing/2014/main" val="56384240"/>
                  </a:ext>
                </a:extLst>
              </a:tr>
              <a:tr h="370840">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pPr algn="ctr"/>
                      <a:endParaRPr kumimoji="1" lang="ja-JP" altLang="en-US" sz="1600" dirty="0"/>
                    </a:p>
                  </a:txBody>
                  <a:tcPr>
                    <a:solidFill>
                      <a:srgbClr val="EBF1E9"/>
                    </a:solidFill>
                  </a:tcPr>
                </a:tc>
                <a:tc vMerge="1">
                  <a:txBody>
                    <a:bodyPr/>
                    <a:lstStyle/>
                    <a:p>
                      <a:endParaRPr kumimoji="1" lang="ja-JP" altLang="en-US" sz="1600" dirty="0"/>
                    </a:p>
                  </a:txBody>
                  <a:tcPr>
                    <a:solidFill>
                      <a:srgbClr val="EBF1E9"/>
                    </a:solidFill>
                  </a:tcPr>
                </a:tc>
                <a:tc vMerge="1">
                  <a:txBody>
                    <a:bodyPr/>
                    <a:lstStyle/>
                    <a:p>
                      <a:endParaRPr kumimoji="1" lang="ja-JP" altLang="en-US" sz="1600" dirty="0"/>
                    </a:p>
                  </a:txBody>
                  <a:tcPr/>
                </a:tc>
                <a:tc>
                  <a:txBody>
                    <a:bodyPr/>
                    <a:lstStyle/>
                    <a:p>
                      <a:r>
                        <a:rPr kumimoji="1" lang="ja-JP" altLang="en-US" sz="1600" dirty="0"/>
                        <a:t>給与手当</a:t>
                      </a:r>
                    </a:p>
                  </a:txBody>
                  <a:tcPr>
                    <a:solidFill>
                      <a:srgbClr val="EBF1E9"/>
                    </a:solidFill>
                  </a:tcPr>
                </a:tc>
                <a:extLst>
                  <a:ext uri="{0D108BD9-81ED-4DB2-BD59-A6C34878D82A}">
                    <a16:rowId xmlns:a16="http://schemas.microsoft.com/office/drawing/2014/main" val="1099559467"/>
                  </a:ext>
                </a:extLst>
              </a:tr>
              <a:tr h="370840">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pPr algn="ctr"/>
                      <a:endParaRPr kumimoji="1" lang="ja-JP" altLang="en-US" sz="1600" dirty="0"/>
                    </a:p>
                  </a:txBody>
                  <a:tcPr>
                    <a:solidFill>
                      <a:srgbClr val="EBF1E9"/>
                    </a:solidFill>
                  </a:tcPr>
                </a:tc>
                <a:tc vMerge="1">
                  <a:txBody>
                    <a:bodyPr/>
                    <a:lstStyle/>
                    <a:p>
                      <a:endParaRPr kumimoji="1" lang="ja-JP" altLang="en-US" sz="1600" dirty="0"/>
                    </a:p>
                  </a:txBody>
                  <a:tcPr>
                    <a:solidFill>
                      <a:srgbClr val="EBF1E9"/>
                    </a:solidFill>
                  </a:tcPr>
                </a:tc>
                <a:tc vMerge="1">
                  <a:txBody>
                    <a:bodyPr/>
                    <a:lstStyle/>
                    <a:p>
                      <a:endParaRPr kumimoji="1" lang="ja-JP" altLang="en-US" sz="1600" dirty="0"/>
                    </a:p>
                  </a:txBody>
                  <a:tcPr/>
                </a:tc>
                <a:tc>
                  <a:txBody>
                    <a:bodyPr/>
                    <a:lstStyle/>
                    <a:p>
                      <a:r>
                        <a:rPr kumimoji="1" lang="ja-JP" altLang="en-US" sz="1600" dirty="0">
                          <a:solidFill>
                            <a:schemeClr val="tx1"/>
                          </a:solidFill>
                        </a:rPr>
                        <a:t>臨時雇賃金</a:t>
                      </a:r>
                    </a:p>
                  </a:txBody>
                  <a:tcPr anchor="ctr">
                    <a:solidFill>
                      <a:srgbClr val="EBF1E9"/>
                    </a:solidFill>
                  </a:tcPr>
                </a:tc>
                <a:extLst>
                  <a:ext uri="{0D108BD9-81ED-4DB2-BD59-A6C34878D82A}">
                    <a16:rowId xmlns:a16="http://schemas.microsoft.com/office/drawing/2014/main" val="2952266209"/>
                  </a:ext>
                </a:extLst>
              </a:tr>
              <a:tr h="370840">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pPr algn="ctr"/>
                      <a:endParaRPr kumimoji="1" lang="ja-JP" altLang="en-US" sz="1600" dirty="0"/>
                    </a:p>
                  </a:txBody>
                  <a:tcPr>
                    <a:solidFill>
                      <a:srgbClr val="EBF1E9"/>
                    </a:solidFill>
                  </a:tcPr>
                </a:tc>
                <a:tc vMerge="1">
                  <a:txBody>
                    <a:bodyPr/>
                    <a:lstStyle/>
                    <a:p>
                      <a:endParaRPr kumimoji="1" lang="ja-JP" altLang="en-US" sz="1600" dirty="0"/>
                    </a:p>
                  </a:txBody>
                  <a:tcPr>
                    <a:solidFill>
                      <a:srgbClr val="EBF1E9"/>
                    </a:solidFill>
                  </a:tcPr>
                </a:tc>
                <a:tc vMerge="1">
                  <a:txBody>
                    <a:bodyPr/>
                    <a:lstStyle/>
                    <a:p>
                      <a:endParaRPr kumimoji="1" lang="ja-JP" altLang="en-US" sz="1600" dirty="0"/>
                    </a:p>
                  </a:txBody>
                  <a:tcPr/>
                </a:tc>
                <a:tc>
                  <a:txBody>
                    <a:bodyPr/>
                    <a:lstStyle/>
                    <a:p>
                      <a:r>
                        <a:rPr kumimoji="1" lang="ja-JP" altLang="en-US" sz="1400" dirty="0">
                          <a:solidFill>
                            <a:schemeClr val="tx1"/>
                          </a:solidFill>
                        </a:rPr>
                        <a:t>賞与引当金繰入額</a:t>
                      </a:r>
                    </a:p>
                  </a:txBody>
                  <a:tcPr>
                    <a:solidFill>
                      <a:srgbClr val="EBF1E9"/>
                    </a:solidFill>
                  </a:tcPr>
                </a:tc>
                <a:extLst>
                  <a:ext uri="{0D108BD9-81ED-4DB2-BD59-A6C34878D82A}">
                    <a16:rowId xmlns:a16="http://schemas.microsoft.com/office/drawing/2014/main" val="277464722"/>
                  </a:ext>
                </a:extLst>
              </a:tr>
              <a:tr h="370840">
                <a:tc vMerge="1">
                  <a:txBody>
                    <a:bodyPr/>
                    <a:lstStyle/>
                    <a:p>
                      <a:endParaRPr kumimoji="1" lang="ja-JP" altLang="en-US"/>
                    </a:p>
                  </a:txBody>
                  <a:tcPr>
                    <a:solidFill>
                      <a:srgbClr val="EBF1E9"/>
                    </a:solidFill>
                  </a:tcPr>
                </a:tc>
                <a:tc vMerge="1">
                  <a:txBody>
                    <a:bodyPr/>
                    <a:lstStyle/>
                    <a:p>
                      <a:endParaRPr kumimoji="1" lang="ja-JP" altLang="en-US"/>
                    </a:p>
                  </a:txBody>
                  <a:tcPr>
                    <a:solidFill>
                      <a:srgbClr val="EBF1E9"/>
                    </a:solidFill>
                  </a:tcPr>
                </a:tc>
                <a:tc vMerge="1">
                  <a:txBody>
                    <a:bodyPr/>
                    <a:lstStyle/>
                    <a:p>
                      <a:endParaRPr kumimoji="1" lang="ja-JP" altLang="en-US"/>
                    </a:p>
                  </a:txBody>
                  <a:tcPr>
                    <a:solidFill>
                      <a:srgbClr val="EBF1E9"/>
                    </a:solidFill>
                  </a:tcPr>
                </a:tc>
                <a:tc vMerge="1">
                  <a:txBody>
                    <a:bodyPr/>
                    <a:lstStyle/>
                    <a:p>
                      <a:pPr algn="ctr"/>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退職給付費用</a:t>
                      </a:r>
                    </a:p>
                  </a:txBody>
                  <a:tcPr>
                    <a:solidFill>
                      <a:srgbClr val="EBF1E9"/>
                    </a:solidFill>
                  </a:tcPr>
                </a:tc>
                <a:extLst>
                  <a:ext uri="{0D108BD9-81ED-4DB2-BD59-A6C34878D82A}">
                    <a16:rowId xmlns:a16="http://schemas.microsoft.com/office/drawing/2014/main" val="3742143522"/>
                  </a:ext>
                </a:extLst>
              </a:tr>
              <a:tr h="390446">
                <a:tc vMerge="1">
                  <a:txBody>
                    <a:bodyPr/>
                    <a:lstStyle/>
                    <a:p>
                      <a:endParaRPr kumimoji="1" lang="ja-JP" altLang="en-US"/>
                    </a:p>
                  </a:txBody>
                  <a:tcPr>
                    <a:solidFill>
                      <a:srgbClr val="EBF1E9"/>
                    </a:solidFill>
                  </a:tcPr>
                </a:tc>
                <a:tc vMerge="1">
                  <a:txBody>
                    <a:bodyPr/>
                    <a:lstStyle/>
                    <a:p>
                      <a:endParaRPr kumimoji="1" lang="ja-JP" altLang="en-US"/>
                    </a:p>
                  </a:txBody>
                  <a:tcPr>
                    <a:solidFill>
                      <a:srgbClr val="EBF1E9"/>
                    </a:solidFill>
                  </a:tcPr>
                </a:tc>
                <a:tc vMerge="1">
                  <a:txBody>
                    <a:bodyPr/>
                    <a:lstStyle/>
                    <a:p>
                      <a:endParaRPr kumimoji="1" lang="ja-JP" altLang="en-US"/>
                    </a:p>
                  </a:txBody>
                  <a:tcPr>
                    <a:solidFill>
                      <a:srgbClr val="EBF1E9"/>
                    </a:solidFill>
                  </a:tcPr>
                </a:tc>
                <a:tc vMerge="1">
                  <a:txBody>
                    <a:bodyPr/>
                    <a:lstStyle/>
                    <a:p>
                      <a:pPr algn="ctr"/>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tc>
                <a:tc>
                  <a:txBody>
                    <a:bodyPr/>
                    <a:lstStyle/>
                    <a:p>
                      <a:r>
                        <a:rPr kumimoji="1" lang="ja-JP" altLang="en-US" sz="1600" dirty="0">
                          <a:solidFill>
                            <a:schemeClr val="tx1"/>
                          </a:solidFill>
                        </a:rPr>
                        <a:t>福利厚生費</a:t>
                      </a:r>
                      <a:endParaRPr kumimoji="1" lang="en-US" altLang="ja-JP" sz="1600" dirty="0">
                        <a:solidFill>
                          <a:schemeClr val="tx1"/>
                        </a:solidFill>
                      </a:endParaRPr>
                    </a:p>
                  </a:txBody>
                  <a:tcPr>
                    <a:solidFill>
                      <a:srgbClr val="EBF1E9"/>
                    </a:solidFill>
                  </a:tcPr>
                </a:tc>
                <a:extLst>
                  <a:ext uri="{0D108BD9-81ED-4DB2-BD59-A6C34878D82A}">
                    <a16:rowId xmlns:a16="http://schemas.microsoft.com/office/drawing/2014/main" val="4120733697"/>
                  </a:ext>
                </a:extLst>
              </a:tr>
              <a:tr h="3708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600" dirty="0">
                        <a:solidFill>
                          <a:schemeClr val="tx1"/>
                        </a:solidFill>
                      </a:endParaRPr>
                    </a:p>
                  </a:txBody>
                  <a:tcPr>
                    <a:solidFill>
                      <a:srgbClr val="EBF1E9"/>
                    </a:solidFill>
                  </a:tcPr>
                </a:tc>
                <a:tc vMerge="1">
                  <a:txBody>
                    <a:bodyPr/>
                    <a:lstStyle/>
                    <a:p>
                      <a:endParaRPr kumimoji="1" lang="ja-JP" altLang="en-US" sz="1600" dirty="0">
                        <a:solidFill>
                          <a:schemeClr val="tx1"/>
                        </a:solidFill>
                      </a:endParaRPr>
                    </a:p>
                  </a:txBody>
                  <a:tcPr>
                    <a:solidFill>
                      <a:srgbClr val="EBF1E9"/>
                    </a:solidFill>
                  </a:tcPr>
                </a:tc>
                <a:tc vMerge="1">
                  <a:txBody>
                    <a:bodyPr/>
                    <a:lstStyle/>
                    <a:p>
                      <a:endParaRPr kumimoji="1" lang="ja-JP" altLang="en-US" sz="1600" dirty="0">
                        <a:solidFill>
                          <a:schemeClr val="tx1"/>
                        </a:solidFill>
                      </a:endParaRPr>
                    </a:p>
                  </a:txBody>
                  <a:tcPr>
                    <a:solidFill>
                      <a:srgbClr val="EBF1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役員退任慰労引当金繰入額</a:t>
                      </a:r>
                      <a:endParaRPr kumimoji="1" lang="en-US" altLang="ja-JP" sz="1600" dirty="0">
                        <a:solidFill>
                          <a:schemeClr val="tx1"/>
                        </a:solidFill>
                      </a:endParaRPr>
                    </a:p>
                  </a:txBody>
                  <a:tcPr>
                    <a:solidFill>
                      <a:srgbClr val="EBF1E9"/>
                    </a:solidFill>
                  </a:tcPr>
                </a:tc>
                <a:extLst>
                  <a:ext uri="{0D108BD9-81ED-4DB2-BD59-A6C34878D82A}">
                    <a16:rowId xmlns:a16="http://schemas.microsoft.com/office/drawing/2014/main" val="3960448383"/>
                  </a:ext>
                </a:extLst>
              </a:tr>
              <a:tr h="3708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600" dirty="0">
                        <a:solidFill>
                          <a:schemeClr val="tx1"/>
                        </a:solidFill>
                      </a:endParaRPr>
                    </a:p>
                  </a:txBody>
                  <a:tcPr>
                    <a:solidFill>
                      <a:srgbClr val="EBF1E9"/>
                    </a:solidFill>
                  </a:tcPr>
                </a:tc>
                <a:tc vMerge="1">
                  <a:txBody>
                    <a:bodyPr/>
                    <a:lstStyle/>
                    <a:p>
                      <a:endParaRPr kumimoji="1" lang="ja-JP" altLang="en-US" sz="1600" dirty="0">
                        <a:solidFill>
                          <a:schemeClr val="tx1"/>
                        </a:solidFill>
                      </a:endParaRPr>
                    </a:p>
                  </a:txBody>
                  <a:tcPr>
                    <a:solidFill>
                      <a:srgbClr val="EBF1E9"/>
                    </a:solidFill>
                  </a:tcPr>
                </a:tc>
                <a:tc vMerge="1">
                  <a:txBody>
                    <a:bodyPr/>
                    <a:lstStyle/>
                    <a:p>
                      <a:endParaRPr kumimoji="1" lang="ja-JP" altLang="en-US" sz="1600" dirty="0">
                        <a:solidFill>
                          <a:schemeClr val="tx1"/>
                        </a:solidFill>
                      </a:endParaRPr>
                    </a:p>
                  </a:txBody>
                  <a:tcPr>
                    <a:solidFill>
                      <a:srgbClr val="EBF1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賞与</a:t>
                      </a:r>
                      <a:endParaRPr kumimoji="1" lang="en-US" altLang="ja-JP" sz="1600" dirty="0">
                        <a:solidFill>
                          <a:schemeClr val="tx1"/>
                        </a:solidFill>
                      </a:endParaRPr>
                    </a:p>
                  </a:txBody>
                  <a:tcPr>
                    <a:solidFill>
                      <a:srgbClr val="EBF1E9"/>
                    </a:solidFill>
                  </a:tcPr>
                </a:tc>
                <a:extLst>
                  <a:ext uri="{0D108BD9-81ED-4DB2-BD59-A6C34878D82A}">
                    <a16:rowId xmlns:a16="http://schemas.microsoft.com/office/drawing/2014/main" val="3369278997"/>
                  </a:ext>
                </a:extLst>
              </a:tr>
              <a:tr h="370840">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vMerge="1">
                  <a:txBody>
                    <a:bodyPr/>
                    <a:lstStyle/>
                    <a:p>
                      <a:endParaRPr kumimoji="1" lang="ja-JP" altLang="en-US" sz="1600" dirty="0"/>
                    </a:p>
                  </a:txBody>
                  <a:tcPr anchor="ctr">
                    <a:solidFill>
                      <a:srgbClr val="EBF1E9"/>
                    </a:solidFill>
                  </a:tcPr>
                </a:tc>
                <a:tc>
                  <a:txBody>
                    <a:bodyPr/>
                    <a:lstStyle/>
                    <a:p>
                      <a:pPr algn="ctr"/>
                      <a:r>
                        <a:rPr kumimoji="1" lang="ja-JP" altLang="en-US" sz="1600" dirty="0">
                          <a:solidFill>
                            <a:schemeClr val="tx1"/>
                          </a:solidFill>
                        </a:rPr>
                        <a:t>⑳</a:t>
                      </a:r>
                    </a:p>
                  </a:txBody>
                  <a:tcPr>
                    <a:solidFill>
                      <a:srgbClr val="EBF1E9"/>
                    </a:solidFill>
                  </a:tcPr>
                </a:tc>
                <a:tc>
                  <a:txBody>
                    <a:bodyPr/>
                    <a:lstStyle/>
                    <a:p>
                      <a:r>
                        <a:rPr kumimoji="1" lang="ja-JP" altLang="en-US" sz="1600" dirty="0">
                          <a:solidFill>
                            <a:schemeClr val="tx1"/>
                          </a:solidFill>
                        </a:rPr>
                        <a:t>経常支出計</a:t>
                      </a: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tc>
                  <a:txBody>
                    <a:bodyPr/>
                    <a:lstStyle/>
                    <a:p>
                      <a:endParaRPr kumimoji="1" lang="ja-JP" altLang="en-US" sz="1600" dirty="0">
                        <a:solidFill>
                          <a:schemeClr val="tx1"/>
                        </a:solidFill>
                      </a:endParaRPr>
                    </a:p>
                  </a:txBody>
                  <a:tcPr>
                    <a:solidFill>
                      <a:srgbClr val="EBF1E9"/>
                    </a:solidFill>
                  </a:tcPr>
                </a:tc>
                <a:extLst>
                  <a:ext uri="{0D108BD9-81ED-4DB2-BD59-A6C34878D82A}">
                    <a16:rowId xmlns:a16="http://schemas.microsoft.com/office/drawing/2014/main" val="224569098"/>
                  </a:ext>
                </a:extLst>
              </a:tr>
              <a:tr h="370840">
                <a:tc rowSpan="2">
                  <a:txBody>
                    <a:bodyPr/>
                    <a:lstStyle/>
                    <a:p>
                      <a:pPr algn="ctr"/>
                      <a:r>
                        <a:rPr kumimoji="1" lang="ja-JP" altLang="en-US" sz="1600" dirty="0">
                          <a:solidFill>
                            <a:schemeClr val="tx1"/>
                          </a:solidFill>
                        </a:rPr>
                        <a:t>ｺｽﾄ－３</a:t>
                      </a:r>
                    </a:p>
                  </a:txBody>
                  <a:tcPr anchor="ctr">
                    <a:solidFill>
                      <a:srgbClr val="D5E3CF"/>
                    </a:solidFill>
                  </a:tcPr>
                </a:tc>
                <a:tc rowSpan="2">
                  <a:txBody>
                    <a:bodyPr/>
                    <a:lstStyle/>
                    <a:p>
                      <a:r>
                        <a:rPr kumimoji="1" lang="ja-JP" altLang="en-US" sz="1600" dirty="0">
                          <a:solidFill>
                            <a:schemeClr val="tx1"/>
                          </a:solidFill>
                        </a:rPr>
                        <a:t>維持管理費比率</a:t>
                      </a:r>
                    </a:p>
                  </a:txBody>
                  <a:tcPr anchor="ctr">
                    <a:solidFill>
                      <a:srgbClr val="D5E3CF"/>
                    </a:solidFill>
                  </a:tcPr>
                </a:tc>
                <a:tc rowSpan="2">
                  <a:txBody>
                    <a:bodyPr/>
                    <a:lstStyle/>
                    <a:p>
                      <a:r>
                        <a:rPr kumimoji="1" lang="ja-JP" altLang="en-US" sz="1600" dirty="0">
                          <a:solidFill>
                            <a:schemeClr val="tx1"/>
                          </a:solidFill>
                        </a:rPr>
                        <a:t>正味財産増減計算書</a:t>
                      </a:r>
                    </a:p>
                  </a:txBody>
                  <a:tcPr anchor="ctr">
                    <a:solidFill>
                      <a:srgbClr val="D5E3CF"/>
                    </a:solidFill>
                  </a:tcPr>
                </a:tc>
                <a:tc>
                  <a:txBody>
                    <a:bodyPr/>
                    <a:lstStyle/>
                    <a:p>
                      <a:pPr algn="ctr"/>
                      <a:r>
                        <a:rPr kumimoji="1" lang="ja-JP" altLang="en-US" sz="1600" dirty="0">
                          <a:solidFill>
                            <a:schemeClr val="tx1"/>
                          </a:solidFill>
                        </a:rPr>
                        <a:t>㉑</a:t>
                      </a:r>
                    </a:p>
                  </a:txBody>
                  <a:tcPr anchor="ctr">
                    <a:solidFill>
                      <a:srgbClr val="D5E3CF"/>
                    </a:solidFill>
                  </a:tcPr>
                </a:tc>
                <a:tc>
                  <a:txBody>
                    <a:bodyPr/>
                    <a:lstStyle/>
                    <a:p>
                      <a:r>
                        <a:rPr kumimoji="1" lang="ja-JP" altLang="en-US" sz="1600" dirty="0">
                          <a:solidFill>
                            <a:schemeClr val="tx1"/>
                          </a:solidFill>
                        </a:rPr>
                        <a:t>土地改良事業費</a:t>
                      </a:r>
                    </a:p>
                  </a:txBody>
                  <a:tcPr>
                    <a:solidFill>
                      <a:srgbClr val="D5E3CF"/>
                    </a:solidFill>
                  </a:tcPr>
                </a:tc>
                <a:tc>
                  <a:txBody>
                    <a:bodyPr/>
                    <a:lstStyle/>
                    <a:p>
                      <a:r>
                        <a:rPr kumimoji="1" lang="ja-JP" altLang="en-US" sz="1600" dirty="0">
                          <a:solidFill>
                            <a:schemeClr val="tx1"/>
                          </a:solidFill>
                        </a:rPr>
                        <a:t>維持管理費</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3528332719"/>
                  </a:ext>
                </a:extLst>
              </a:tr>
              <a:tr h="370840">
                <a:tc vMerge="1">
                  <a:txBody>
                    <a:bodyPr/>
                    <a:lstStyle/>
                    <a:p>
                      <a:endParaRPr kumimoji="1" lang="ja-JP" altLang="en-US" sz="1600" dirty="0"/>
                    </a:p>
                  </a:txBody>
                  <a:tcPr/>
                </a:tc>
                <a:tc vMerge="1">
                  <a:txBody>
                    <a:bodyPr/>
                    <a:lstStyle/>
                    <a:p>
                      <a:endParaRPr kumimoji="1" lang="ja-JP" altLang="en-US" sz="1600" dirty="0"/>
                    </a:p>
                  </a:txBody>
                  <a:tcPr/>
                </a:tc>
                <a:tc vMerge="1">
                  <a:txBody>
                    <a:bodyPr/>
                    <a:lstStyle/>
                    <a:p>
                      <a:endParaRPr kumimoji="1" lang="ja-JP" altLang="en-US" sz="1600" dirty="0"/>
                    </a:p>
                  </a:txBody>
                  <a:tcPr/>
                </a:tc>
                <a:tc>
                  <a:txBody>
                    <a:bodyPr/>
                    <a:lstStyle/>
                    <a:p>
                      <a:pPr algn="ctr"/>
                      <a:r>
                        <a:rPr kumimoji="1" lang="ja-JP" altLang="en-US" sz="1600" dirty="0">
                          <a:solidFill>
                            <a:schemeClr val="tx1"/>
                          </a:solidFill>
                        </a:rPr>
                        <a:t>⑳</a:t>
                      </a:r>
                    </a:p>
                  </a:txBody>
                  <a:tcPr anchor="ctr">
                    <a:solidFill>
                      <a:srgbClr val="D5E3CF"/>
                    </a:solidFill>
                  </a:tcPr>
                </a:tc>
                <a:tc>
                  <a:txBody>
                    <a:bodyPr/>
                    <a:lstStyle/>
                    <a:p>
                      <a:r>
                        <a:rPr kumimoji="1" lang="ja-JP" altLang="en-US" sz="1600" dirty="0">
                          <a:solidFill>
                            <a:schemeClr val="tx1"/>
                          </a:solidFill>
                        </a:rPr>
                        <a:t>経常支出計</a:t>
                      </a: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tc>
                  <a:txBody>
                    <a:bodyPr/>
                    <a:lstStyle/>
                    <a:p>
                      <a:endParaRPr kumimoji="1" lang="ja-JP" altLang="en-US" sz="1600" dirty="0">
                        <a:solidFill>
                          <a:schemeClr val="tx1"/>
                        </a:solidFill>
                      </a:endParaRPr>
                    </a:p>
                  </a:txBody>
                  <a:tcPr>
                    <a:solidFill>
                      <a:srgbClr val="D5E3CF"/>
                    </a:solidFill>
                  </a:tcPr>
                </a:tc>
                <a:extLst>
                  <a:ext uri="{0D108BD9-81ED-4DB2-BD59-A6C34878D82A}">
                    <a16:rowId xmlns:a16="http://schemas.microsoft.com/office/drawing/2014/main" val="284006872"/>
                  </a:ext>
                </a:extLst>
              </a:tr>
            </a:tbl>
          </a:graphicData>
        </a:graphic>
      </p:graphicFrame>
      <p:sp>
        <p:nvSpPr>
          <p:cNvPr id="5" name="テキスト ボックス 4">
            <a:extLst>
              <a:ext uri="{FF2B5EF4-FFF2-40B4-BE49-F238E27FC236}">
                <a16:creationId xmlns:a16="http://schemas.microsoft.com/office/drawing/2014/main" id="{EF71735B-925C-42CF-8F71-C3B6964D0F0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22</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2D36DEB2-9E35-3248-181F-508DFCBC1D82}"/>
              </a:ext>
            </a:extLst>
          </p:cNvPr>
          <p:cNvSpPr txBox="1"/>
          <p:nvPr/>
        </p:nvSpPr>
        <p:spPr>
          <a:xfrm>
            <a:off x="159026" y="5841696"/>
            <a:ext cx="9317582" cy="338554"/>
          </a:xfrm>
          <a:prstGeom prst="rect">
            <a:avLst/>
          </a:prstGeom>
          <a:noFill/>
        </p:spPr>
        <p:txBody>
          <a:bodyPr wrap="square" rtlCol="0">
            <a:spAutoFit/>
          </a:bodyPr>
          <a:lstStyle/>
          <a:p>
            <a:r>
              <a:rPr kumimoji="1" lang="en-US" altLang="ja-JP" sz="1600" dirty="0"/>
              <a:t>※</a:t>
            </a:r>
            <a:r>
              <a:rPr kumimoji="1" lang="ja-JP" altLang="en-US" sz="1600" dirty="0"/>
              <a:t>それぞれの土地改良区の実態に即して、必要な勘定科目を使用して分析を行ってください。</a:t>
            </a:r>
          </a:p>
        </p:txBody>
      </p:sp>
    </p:spTree>
    <p:extLst>
      <p:ext uri="{BB962C8B-B14F-4D97-AF65-F5344CB8AC3E}">
        <p14:creationId xmlns:p14="http://schemas.microsoft.com/office/powerpoint/2010/main" val="1172871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249039780"/>
              </p:ext>
            </p:extLst>
          </p:nvPr>
        </p:nvGraphicFramePr>
        <p:xfrm>
          <a:off x="1033669" y="1577008"/>
          <a:ext cx="4134678" cy="4901374"/>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r>
                        <a:rPr kumimoji="1" lang="ja-JP" altLang="en-US" sz="1600" dirty="0">
                          <a:solidFill>
                            <a:srgbClr val="FF0000"/>
                          </a:solidFill>
                        </a:rPr>
                        <a:t>②流動資産合計</a:t>
                      </a:r>
                    </a:p>
                  </a:txBody>
                  <a:tcPr/>
                </a:tc>
                <a:tc>
                  <a:txBody>
                    <a:bodyPr/>
                    <a:lstStyle/>
                    <a:p>
                      <a:r>
                        <a:rPr kumimoji="1" lang="ja-JP" altLang="en-US" dirty="0"/>
                        <a:t>（負債）</a:t>
                      </a:r>
                      <a:endParaRPr kumimoji="1" lang="en-US" altLang="ja-JP" dirty="0"/>
                    </a:p>
                    <a:p>
                      <a:endParaRPr kumimoji="1" lang="en-US" altLang="ja-JP" dirty="0"/>
                    </a:p>
                    <a:p>
                      <a:r>
                        <a:rPr kumimoji="1" lang="ja-JP" altLang="en-US" sz="1600" dirty="0">
                          <a:solidFill>
                            <a:srgbClr val="FF0000"/>
                          </a:solidFill>
                        </a:rPr>
                        <a:t>⑪流動負債合計</a:t>
                      </a:r>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1" y="512139"/>
            <a:ext cx="5155094" cy="830997"/>
          </a:xfrm>
          <a:prstGeom prst="rect">
            <a:avLst/>
          </a:prstGeom>
          <a:noFill/>
        </p:spPr>
        <p:txBody>
          <a:bodyPr wrap="square" rtlCol="0">
            <a:spAutoFit/>
          </a:bodyPr>
          <a:lstStyle/>
          <a:p>
            <a:r>
              <a:rPr kumimoji="1" lang="ja-JP" altLang="en-US" sz="2400" dirty="0"/>
              <a:t>財務分析を行いましょう（その１）</a:t>
            </a:r>
            <a:endParaRPr kumimoji="1" lang="en-US" altLang="ja-JP" sz="2400" dirty="0"/>
          </a:p>
          <a:p>
            <a:r>
              <a:rPr kumimoji="1" lang="ja-JP" altLang="en-US" sz="2400" dirty="0">
                <a:solidFill>
                  <a:srgbClr val="0070C0"/>
                </a:solidFill>
              </a:rPr>
              <a:t>安全性分析－１　流動比率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635745"/>
            <a:ext cx="6003235" cy="2677656"/>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t>　流動比率とは、流動資産（１年以内に現金化が予定される資産）の流動負債（１年以内に支払いを要する負債）に対する割合を言い、土地改良区の短期的な債務の支払能力を見る尺度です。</a:t>
            </a:r>
            <a:endParaRPr lang="en-US" altLang="ja-JP" dirty="0"/>
          </a:p>
          <a:p>
            <a:r>
              <a:rPr lang="ja-JP" altLang="en-US" dirty="0"/>
              <a:t>　流動比率が高い場合は、短期的に返済すべき債務に対して、比較的早期に現金化を図ることができる資産が多いことを示しており、短期的な債務の返済能力があると言えます。</a:t>
            </a:r>
            <a:endParaRPr kumimoji="1" lang="ja-JP" altLang="en-US"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544600"/>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流動比率＝②流動資産合計</a:t>
            </a:r>
            <a:r>
              <a:rPr lang="en-US" altLang="ja-JP" dirty="0"/>
              <a:t>÷</a:t>
            </a:r>
            <a:r>
              <a:rPr lang="ja-JP" altLang="en-US" dirty="0"/>
              <a:t>⑪流動負債合計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514463"/>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流動比率＝</a:t>
            </a:r>
            <a:r>
              <a:rPr lang="ja-JP" altLang="en-US" u="sng" dirty="0"/>
              <a:t>②</a:t>
            </a:r>
            <a:r>
              <a:rPr lang="ja-JP" altLang="en-US" u="sng" dirty="0">
                <a:highlight>
                  <a:srgbClr val="FFFF00"/>
                </a:highlight>
              </a:rPr>
              <a:t>　　　　　円</a:t>
            </a:r>
            <a:r>
              <a:rPr lang="en-US" altLang="ja-JP" dirty="0"/>
              <a:t>÷</a:t>
            </a:r>
            <a:r>
              <a:rPr lang="ja-JP" altLang="en-US" dirty="0"/>
              <a:t>⑪</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流動比率＝</a:t>
            </a:r>
            <a:r>
              <a:rPr lang="ja-JP" altLang="en-US" u="sng" dirty="0"/>
              <a:t>②</a:t>
            </a:r>
            <a:r>
              <a:rPr lang="ja-JP" altLang="en-US" u="sng" dirty="0">
                <a:highlight>
                  <a:srgbClr val="FFFF00"/>
                </a:highlight>
              </a:rPr>
              <a:t>　　　　　円</a:t>
            </a:r>
            <a:r>
              <a:rPr lang="en-US" altLang="ja-JP" dirty="0"/>
              <a:t>÷</a:t>
            </a:r>
            <a:r>
              <a:rPr lang="ja-JP" altLang="en-US" u="sng" dirty="0"/>
              <a:t>⑪</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0E7BDF1C-2154-4EBC-ACD1-A323B9172A2A}"/>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86885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742121" y="512139"/>
            <a:ext cx="5022573"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a:t>
            </a:r>
            <a:r>
              <a:rPr kumimoji="1" lang="ja-JP" altLang="en-US" sz="2400" dirty="0"/>
              <a:t>）</a:t>
            </a:r>
            <a:endParaRPr kumimoji="1" lang="en-US" altLang="ja-JP" sz="2400" dirty="0"/>
          </a:p>
          <a:p>
            <a:r>
              <a:rPr kumimoji="1" lang="ja-JP" altLang="en-US" sz="2400" dirty="0">
                <a:solidFill>
                  <a:srgbClr val="0070C0"/>
                </a:solidFill>
              </a:rPr>
              <a:t>安全性分析－１　流動比率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30088" y="1504791"/>
            <a:ext cx="5022573"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流動比率＝</a:t>
            </a:r>
            <a:r>
              <a:rPr lang="ja-JP" altLang="en-US" u="sng" dirty="0">
                <a:highlight>
                  <a:srgbClr val="FFFF00"/>
                </a:highlight>
              </a:rPr>
              <a:t>　　　　％</a:t>
            </a:r>
            <a:endParaRPr lang="en-US" altLang="ja-JP" u="sng" dirty="0">
              <a:highlight>
                <a:srgbClr val="FFFF00"/>
              </a:highlight>
            </a:endParaRPr>
          </a:p>
          <a:p>
            <a:r>
              <a:rPr lang="ja-JP" altLang="en-US" dirty="0"/>
              <a:t>　令和○年度　流動比率＝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673781061"/>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solidFill>
                            <a:schemeClr val="bg1"/>
                          </a:solidFill>
                        </a:rPr>
                        <a:t>流動比率の</a:t>
                      </a:r>
                      <a:r>
                        <a:rPr kumimoji="1" lang="ja-JP" altLang="en-US" sz="1800" dirty="0"/>
                        <a:t>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245.5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287.5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265.2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249.0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382.4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689.7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166.8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264.9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249.3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282.9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254.1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274.6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382.4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191.6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167.1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648.3</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166.8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231.8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225.5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806.1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228.6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705.9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624.0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459.7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1,812.2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64694" y="722183"/>
            <a:ext cx="6241775" cy="2677656"/>
          </a:xfrm>
          <a:prstGeom prst="rect">
            <a:avLst/>
          </a:prstGeom>
          <a:noFill/>
        </p:spPr>
        <p:txBody>
          <a:bodyPr wrap="square" rtlCol="0">
            <a:spAutoFit/>
          </a:bodyPr>
          <a:lstStyle/>
          <a:p>
            <a:r>
              <a:rPr kumimoji="1" lang="ja-JP" altLang="en-US" sz="2400" dirty="0">
                <a:solidFill>
                  <a:srgbClr val="FF0000"/>
                </a:solidFill>
              </a:rPr>
              <a:t>分析結果の着眼点</a:t>
            </a:r>
            <a:endParaRPr kumimoji="1" lang="en-US" altLang="ja-JP" sz="2400" dirty="0">
              <a:solidFill>
                <a:srgbClr val="FF0000"/>
              </a:solidFill>
            </a:endParaRPr>
          </a:p>
          <a:p>
            <a:r>
              <a:rPr kumimoji="1" lang="ja-JP" altLang="en-US" sz="1600" dirty="0"/>
              <a:t>　</a:t>
            </a:r>
            <a:r>
              <a:rPr kumimoji="1" lang="ja-JP" altLang="en-US" dirty="0"/>
              <a:t>流動比率は、数値が高ければ高いほど短期的な貸借の返済能力が高く、</a:t>
            </a:r>
            <a:r>
              <a:rPr kumimoji="1" lang="en-US" altLang="ja-JP" dirty="0"/>
              <a:t>100</a:t>
            </a:r>
            <a:r>
              <a:rPr kumimoji="1" lang="ja-JP" altLang="en-US" dirty="0"/>
              <a:t>％を下回ると資金ショートを起こす恐れがあるとされています。経年変化をみて、比率が低下していませんか。</a:t>
            </a:r>
            <a:endParaRPr kumimoji="1" lang="en-US" altLang="ja-JP" dirty="0"/>
          </a:p>
          <a:p>
            <a:r>
              <a:rPr kumimoji="1" lang="ja-JP" altLang="en-US" dirty="0"/>
              <a:t>　流動比率の数値を改善するには、流動資産を増やすか、流動負債を減らすための運営の改善が必要となります。</a:t>
            </a:r>
            <a:endParaRPr kumimoji="1" lang="en-US" altLang="ja-JP" dirty="0"/>
          </a:p>
          <a:p>
            <a:r>
              <a:rPr kumimoji="1" lang="ja-JP" altLang="en-US" dirty="0"/>
              <a:t>　分析結果を踏まえて、土地改良区の運営の改善点等について、整理してみましょう。　</a:t>
            </a:r>
          </a:p>
        </p:txBody>
      </p:sp>
      <p:cxnSp>
        <p:nvCxnSpPr>
          <p:cNvPr id="12" name="直線コネクタ 11">
            <a:extLst>
              <a:ext uri="{FF2B5EF4-FFF2-40B4-BE49-F238E27FC236}">
                <a16:creationId xmlns:a16="http://schemas.microsoft.com/office/drawing/2014/main" id="{FCC19E07-7ED0-455E-BD59-870AFA78745D}"/>
              </a:ext>
            </a:extLst>
          </p:cNvPr>
          <p:cNvCxnSpPr>
            <a:cxnSpLocks/>
          </p:cNvCxnSpPr>
          <p:nvPr/>
        </p:nvCxnSpPr>
        <p:spPr>
          <a:xfrm>
            <a:off x="377687" y="3476974"/>
            <a:ext cx="113504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FAF6DF6-8F17-4D50-9730-1EFED97C058E}"/>
              </a:ext>
            </a:extLst>
          </p:cNvPr>
          <p:cNvCxnSpPr>
            <a:cxnSpLocks/>
          </p:cNvCxnSpPr>
          <p:nvPr/>
        </p:nvCxnSpPr>
        <p:spPr>
          <a:xfrm>
            <a:off x="377687" y="3831469"/>
            <a:ext cx="113504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C10F9F22-7A54-4B38-99E0-AAF4122902BB}"/>
              </a:ext>
            </a:extLst>
          </p:cNvPr>
          <p:cNvSpPr txBox="1"/>
          <p:nvPr/>
        </p:nvSpPr>
        <p:spPr>
          <a:xfrm>
            <a:off x="108763" y="2807139"/>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05A9794D-E329-41F3-8380-D6B8237C4F2C}"/>
              </a:ext>
            </a:extLst>
          </p:cNvPr>
          <p:cNvCxnSpPr/>
          <p:nvPr/>
        </p:nvCxnSpPr>
        <p:spPr>
          <a:xfrm flipV="1">
            <a:off x="11125201" y="614238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A67FBB9C-9849-4719-B4FC-5B223EF7846E}"/>
              </a:ext>
            </a:extLst>
          </p:cNvPr>
          <p:cNvCxnSpPr/>
          <p:nvPr/>
        </p:nvCxnSpPr>
        <p:spPr>
          <a:xfrm flipV="1">
            <a:off x="7467596" y="615563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75A37C5-7AA9-4405-9320-7E2EC4E4FC0C}"/>
              </a:ext>
            </a:extLst>
          </p:cNvPr>
          <p:cNvCxnSpPr/>
          <p:nvPr/>
        </p:nvCxnSpPr>
        <p:spPr>
          <a:xfrm flipV="1">
            <a:off x="3840888" y="6143501"/>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0110CF68-71A3-45AA-B1FF-AC8EB8AA19BD}"/>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24</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24834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3480386733"/>
              </p:ext>
            </p:extLst>
          </p:nvPr>
        </p:nvGraphicFramePr>
        <p:xfrm>
          <a:off x="1033669" y="1577008"/>
          <a:ext cx="4134678" cy="4901374"/>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⑤固定資産合計</a:t>
                      </a:r>
                    </a:p>
                  </a:txBody>
                  <a:tcPr/>
                </a:tc>
                <a:tc>
                  <a:txBody>
                    <a:bodyPr/>
                    <a:lstStyle/>
                    <a:p>
                      <a:r>
                        <a:rPr kumimoji="1" lang="ja-JP" altLang="en-US" dirty="0"/>
                        <a:t>（負債）</a:t>
                      </a:r>
                      <a:endParaRPr kumimoji="1" lang="en-US" altLang="ja-JP" dirty="0"/>
                    </a:p>
                    <a:p>
                      <a:endParaRPr kumimoji="1" lang="en-US" altLang="ja-JP" dirty="0"/>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⑭正味財産合計</a:t>
                      </a: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1" y="512139"/>
            <a:ext cx="5155094" cy="830997"/>
          </a:xfrm>
          <a:prstGeom prst="rect">
            <a:avLst/>
          </a:prstGeom>
          <a:noFill/>
        </p:spPr>
        <p:txBody>
          <a:bodyPr wrap="square" rtlCol="0">
            <a:spAutoFit/>
          </a:bodyPr>
          <a:lstStyle/>
          <a:p>
            <a:r>
              <a:rPr kumimoji="1" lang="ja-JP" altLang="en-US" sz="2400" dirty="0"/>
              <a:t>財務分析を行いましょう（その２）</a:t>
            </a:r>
            <a:endParaRPr kumimoji="1" lang="en-US" altLang="ja-JP" sz="2400" dirty="0"/>
          </a:p>
          <a:p>
            <a:r>
              <a:rPr kumimoji="1" lang="ja-JP" altLang="en-US" sz="2400" dirty="0">
                <a:solidFill>
                  <a:srgbClr val="0070C0"/>
                </a:solidFill>
              </a:rPr>
              <a:t>安全性分析－２　固定比率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635745"/>
            <a:ext cx="6003235" cy="2677656"/>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t>　固定比率は、固定資産への投資額と正味財産を比較したもので、固定資産に投資した資金が、どのくらい正味財産でまかなわれているかを表しています。固定比率を見れば、土地改良区の長期的な支払能力（長期的な安全性）が分かります。一般的に、固定資産への投資を回収するには長期間を要するため、できるだけ返済義務のない資金（正味財産）でまかなわれていたほうが良いとされています。</a:t>
            </a:r>
            <a:endParaRPr kumimoji="1" lang="ja-JP" altLang="en-US"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544600"/>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固定比率＝⑤固定資産合計</a:t>
            </a:r>
            <a:r>
              <a:rPr lang="en-US" altLang="ja-JP" dirty="0"/>
              <a:t>÷</a:t>
            </a:r>
            <a:r>
              <a:rPr lang="ja-JP" altLang="en-US" dirty="0"/>
              <a:t>⑭正味財産合計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514463"/>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固定比率＝⑤</a:t>
            </a:r>
            <a:r>
              <a:rPr lang="ja-JP" altLang="en-US" u="sng" dirty="0">
                <a:highlight>
                  <a:srgbClr val="FFFF00"/>
                </a:highlight>
              </a:rPr>
              <a:t>　　　　　円</a:t>
            </a:r>
            <a:r>
              <a:rPr lang="en-US" altLang="ja-JP" dirty="0"/>
              <a:t>÷</a:t>
            </a:r>
            <a:r>
              <a:rPr lang="ja-JP" altLang="en-US" dirty="0"/>
              <a:t>⑭</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固定比率＝⑤</a:t>
            </a:r>
            <a:r>
              <a:rPr lang="ja-JP" altLang="en-US" u="sng" dirty="0">
                <a:highlight>
                  <a:srgbClr val="FFFF00"/>
                </a:highlight>
              </a:rPr>
              <a:t>　　　　　円</a:t>
            </a:r>
            <a:r>
              <a:rPr lang="en-US" altLang="ja-JP" dirty="0"/>
              <a:t>÷</a:t>
            </a:r>
            <a:r>
              <a:rPr lang="ja-JP" altLang="en-US" dirty="0"/>
              <a:t>⑭</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0ADA9BF8-7D57-4E10-A07B-13B8A34247D9}"/>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64142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22852" y="512139"/>
            <a:ext cx="5141842" cy="830997"/>
          </a:xfrm>
          <a:prstGeom prst="rect">
            <a:avLst/>
          </a:prstGeom>
          <a:noFill/>
        </p:spPr>
        <p:txBody>
          <a:bodyPr wrap="square" rtlCol="0">
            <a:spAutoFit/>
          </a:bodyPr>
          <a:lstStyle/>
          <a:p>
            <a:r>
              <a:rPr kumimoji="1" lang="ja-JP" altLang="en-US" sz="2400" dirty="0"/>
              <a:t>財務分析を行いましょう（その２）</a:t>
            </a:r>
            <a:endParaRPr kumimoji="1" lang="en-US" altLang="ja-JP" sz="2400" dirty="0"/>
          </a:p>
          <a:p>
            <a:r>
              <a:rPr kumimoji="1" lang="ja-JP" altLang="en-US" sz="2400" dirty="0">
                <a:solidFill>
                  <a:srgbClr val="0070C0"/>
                </a:solidFill>
              </a:rPr>
              <a:t>安全性分析－２　固定比率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509276"/>
            <a:ext cx="5141843"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固定比率＝</a:t>
            </a:r>
            <a:r>
              <a:rPr lang="ja-JP" altLang="en-US" u="sng" dirty="0">
                <a:highlight>
                  <a:srgbClr val="FFFF00"/>
                </a:highlight>
              </a:rPr>
              <a:t>　　　　　％</a:t>
            </a:r>
            <a:endParaRPr lang="en-US" altLang="ja-JP" u="sng" dirty="0">
              <a:highlight>
                <a:srgbClr val="FFFF00"/>
              </a:highlight>
            </a:endParaRPr>
          </a:p>
          <a:p>
            <a:r>
              <a:rPr lang="ja-JP" altLang="en-US" dirty="0"/>
              <a:t>　令和○年度　固定比率＝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2409298417"/>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固定比率の参考値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103.5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104.1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103.6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104.2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101.3</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102.8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109.3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109.6</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102.7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109.8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103.6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100.3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100.7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99.5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698433" y="240158"/>
            <a:ext cx="6241775" cy="3231654"/>
          </a:xfrm>
          <a:prstGeom prst="rect">
            <a:avLst/>
          </a:prstGeom>
          <a:noFill/>
        </p:spPr>
        <p:txBody>
          <a:bodyPr wrap="square" rtlCol="0">
            <a:spAutoFit/>
          </a:bodyPr>
          <a:lstStyle/>
          <a:p>
            <a:r>
              <a:rPr kumimoji="1" lang="ja-JP" altLang="en-US" sz="2400" dirty="0">
                <a:solidFill>
                  <a:srgbClr val="FF0000"/>
                </a:solidFill>
              </a:rPr>
              <a:t>分析結果の着眼点</a:t>
            </a:r>
            <a:endParaRPr kumimoji="1" lang="en-US" altLang="ja-JP" sz="2400" dirty="0">
              <a:solidFill>
                <a:srgbClr val="FF0000"/>
              </a:solidFill>
            </a:endParaRPr>
          </a:p>
          <a:p>
            <a:r>
              <a:rPr kumimoji="1" lang="ja-JP" altLang="en-US" dirty="0"/>
              <a:t>　</a:t>
            </a:r>
            <a:r>
              <a:rPr lang="ja-JP" altLang="en-US" dirty="0"/>
              <a:t>固定比率が</a:t>
            </a:r>
            <a:r>
              <a:rPr lang="en-US" altLang="ja-JP" dirty="0"/>
              <a:t>100</a:t>
            </a:r>
            <a:r>
              <a:rPr lang="ja-JP" altLang="en-US" dirty="0"/>
              <a:t>％以下であれば、土地改良区が長期的に保有する固定資産を正味財産だけでカバーできており、運営は安全な水準にあると考えられます。また、経年変化を見て、比率が増加していませんか。</a:t>
            </a:r>
            <a:endParaRPr kumimoji="1" lang="en-US" altLang="ja-JP" dirty="0"/>
          </a:p>
          <a:p>
            <a:r>
              <a:rPr kumimoji="1" lang="ja-JP" altLang="en-US" dirty="0"/>
              <a:t>　固定比率の数値を改善するには、</a:t>
            </a:r>
            <a:r>
              <a:rPr lang="ja-JP" altLang="en-US" dirty="0"/>
              <a:t>固定資産を減少させる（減少させるには「除却・売却を行う」又は「そのまま使用を続ける」等の方法があります。）か、正味財産を増加させるための運営の改善が必要となります。</a:t>
            </a:r>
          </a:p>
          <a:p>
            <a:r>
              <a:rPr kumimoji="1" lang="ja-JP" altLang="en-US" dirty="0"/>
              <a:t>　分析結果を踏まえて、土地改良区の運営の改善点等について、整理してみましょう。</a:t>
            </a:r>
          </a:p>
        </p:txBody>
      </p:sp>
      <p:cxnSp>
        <p:nvCxnSpPr>
          <p:cNvPr id="13" name="直線コネクタ 12">
            <a:extLst>
              <a:ext uri="{FF2B5EF4-FFF2-40B4-BE49-F238E27FC236}">
                <a16:creationId xmlns:a16="http://schemas.microsoft.com/office/drawing/2014/main" id="{CFAF6DF6-8F17-4D50-9730-1EFED97C058E}"/>
              </a:ext>
            </a:extLst>
          </p:cNvPr>
          <p:cNvCxnSpPr>
            <a:cxnSpLocks/>
          </p:cNvCxnSpPr>
          <p:nvPr/>
        </p:nvCxnSpPr>
        <p:spPr>
          <a:xfrm>
            <a:off x="424070" y="3429000"/>
            <a:ext cx="1118483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24070" y="3806448"/>
            <a:ext cx="1118483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72587AD-4393-4E8D-B6CC-27B746A491C3}"/>
              </a:ext>
            </a:extLst>
          </p:cNvPr>
          <p:cNvSpPr txBox="1"/>
          <p:nvPr/>
        </p:nvSpPr>
        <p:spPr>
          <a:xfrm>
            <a:off x="125896" y="282120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E4D31225-8BE4-4D82-8572-BF958BC32E31}"/>
              </a:ext>
            </a:extLst>
          </p:cNvPr>
          <p:cNvCxnSpPr/>
          <p:nvPr/>
        </p:nvCxnSpPr>
        <p:spPr>
          <a:xfrm flipV="1">
            <a:off x="3836203" y="615287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F4AD112-A9E7-49E5-BAFA-30BD191EDF53}"/>
              </a:ext>
            </a:extLst>
          </p:cNvPr>
          <p:cNvCxnSpPr/>
          <p:nvPr/>
        </p:nvCxnSpPr>
        <p:spPr>
          <a:xfrm flipV="1">
            <a:off x="7463323" y="616459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8EFC892-420B-4763-A870-28AC822BEDE7}"/>
              </a:ext>
            </a:extLst>
          </p:cNvPr>
          <p:cNvCxnSpPr/>
          <p:nvPr/>
        </p:nvCxnSpPr>
        <p:spPr>
          <a:xfrm flipV="1">
            <a:off x="11102168" y="6159905"/>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75E1A52E-253B-40DD-A73C-AC42D86EF51A}"/>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917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E3BFABA-B4C7-41E6-9CC3-78C3ABB9574F}"/>
              </a:ext>
            </a:extLst>
          </p:cNvPr>
          <p:cNvSpPr txBox="1"/>
          <p:nvPr/>
        </p:nvSpPr>
        <p:spPr>
          <a:xfrm>
            <a:off x="463826" y="265044"/>
            <a:ext cx="11264348" cy="6385979"/>
          </a:xfrm>
          <a:prstGeom prst="rect">
            <a:avLst/>
          </a:prstGeom>
          <a:noFill/>
        </p:spPr>
        <p:txBody>
          <a:bodyPr wrap="square" rtlCol="0">
            <a:spAutoFit/>
          </a:bodyPr>
          <a:lstStyle/>
          <a:p>
            <a:pPr>
              <a:lnSpc>
                <a:spcPct val="150000"/>
              </a:lnSpc>
            </a:pPr>
            <a:r>
              <a:rPr kumimoji="1" lang="ja-JP" altLang="en-US" sz="2400" dirty="0"/>
              <a:t>目次</a:t>
            </a:r>
            <a:endParaRPr kumimoji="1" lang="en-US" altLang="ja-JP" sz="2400" dirty="0"/>
          </a:p>
          <a:p>
            <a:pPr>
              <a:lnSpc>
                <a:spcPts val="3000"/>
              </a:lnSpc>
            </a:pPr>
            <a:r>
              <a:rPr kumimoji="1" lang="ja-JP" altLang="en-US" dirty="0"/>
              <a:t>○土地改良区における財務分析とは　　・・・・・・・・・・・・・・・・・・・・・・・・・・・・１</a:t>
            </a:r>
            <a:endParaRPr kumimoji="1" lang="en-US" altLang="ja-JP" dirty="0"/>
          </a:p>
          <a:p>
            <a:pPr>
              <a:lnSpc>
                <a:spcPts val="3000"/>
              </a:lnSpc>
            </a:pPr>
            <a:r>
              <a:rPr kumimoji="1" lang="ja-JP" altLang="en-US" dirty="0"/>
              <a:t>○土地改良区財務分析の３つの分類　　・</a:t>
            </a:r>
            <a:r>
              <a:rPr lang="ja-JP" altLang="en-US" dirty="0"/>
              <a:t>・・・・・・・・・・・・・・・・・・・・・・</a:t>
            </a:r>
            <a:r>
              <a:rPr kumimoji="1" lang="ja-JP" altLang="en-US" dirty="0"/>
              <a:t>・・・・・２</a:t>
            </a:r>
            <a:endParaRPr kumimoji="1" lang="en-US" altLang="ja-JP" dirty="0"/>
          </a:p>
          <a:p>
            <a:pPr>
              <a:lnSpc>
                <a:spcPts val="3000"/>
              </a:lnSpc>
            </a:pPr>
            <a:r>
              <a:rPr kumimoji="1" lang="ja-JP" altLang="en-US" dirty="0"/>
              <a:t>　・「安全性分析」の具体的な指標について</a:t>
            </a:r>
            <a:endParaRPr kumimoji="1" lang="en-US" altLang="ja-JP" dirty="0"/>
          </a:p>
          <a:p>
            <a:pPr>
              <a:lnSpc>
                <a:spcPts val="3000"/>
              </a:lnSpc>
            </a:pPr>
            <a:r>
              <a:rPr kumimoji="1" lang="ja-JP" altLang="en-US" dirty="0"/>
              <a:t>　・「収支分析」の具体的な指標に</a:t>
            </a:r>
            <a:r>
              <a:rPr lang="ja-JP" altLang="en-US" dirty="0"/>
              <a:t>ついて</a:t>
            </a:r>
            <a:endParaRPr kumimoji="1" lang="en-US" altLang="ja-JP" dirty="0"/>
          </a:p>
          <a:p>
            <a:pPr>
              <a:lnSpc>
                <a:spcPts val="3000"/>
              </a:lnSpc>
            </a:pPr>
            <a:r>
              <a:rPr kumimoji="1" lang="ja-JP" altLang="en-US" dirty="0"/>
              <a:t>　・「コスト分析」の具体的な指標に</a:t>
            </a:r>
            <a:r>
              <a:rPr lang="ja-JP" altLang="en-US" dirty="0"/>
              <a:t>ついて</a:t>
            </a:r>
            <a:endParaRPr kumimoji="1" lang="en-US" altLang="ja-JP" dirty="0"/>
          </a:p>
          <a:p>
            <a:pPr>
              <a:lnSpc>
                <a:spcPts val="3000"/>
              </a:lnSpc>
            </a:pPr>
            <a:r>
              <a:rPr kumimoji="1" lang="ja-JP" altLang="en-US" dirty="0"/>
              <a:t>○財務分析を始める前に、</a:t>
            </a:r>
            <a:r>
              <a:rPr lang="ja-JP" altLang="en-US" dirty="0"/>
              <a:t>　　・・・・・・・・・・・・・・・・・・・・・・・・・・・・・・・・８</a:t>
            </a:r>
            <a:endParaRPr kumimoji="1" lang="en-US" altLang="ja-JP" dirty="0"/>
          </a:p>
          <a:p>
            <a:pPr>
              <a:lnSpc>
                <a:spcPts val="3000"/>
              </a:lnSpc>
            </a:pPr>
            <a:r>
              <a:rPr kumimoji="1" lang="ja-JP" altLang="en-US" dirty="0"/>
              <a:t>　・土地改良区が作成する財務諸表等の基礎知識を改めて確認しましょう</a:t>
            </a:r>
            <a:endParaRPr kumimoji="1" lang="en-US" altLang="ja-JP" dirty="0"/>
          </a:p>
          <a:p>
            <a:pPr>
              <a:lnSpc>
                <a:spcPts val="3000"/>
              </a:lnSpc>
            </a:pPr>
            <a:r>
              <a:rPr kumimoji="1" lang="ja-JP" altLang="en-US" dirty="0"/>
              <a:t>　・土地改良区が作成した財務諸表等をチェックリストにより再度確認しましょう</a:t>
            </a:r>
            <a:endParaRPr kumimoji="1" lang="en-US" altLang="ja-JP" dirty="0"/>
          </a:p>
          <a:p>
            <a:pPr>
              <a:lnSpc>
                <a:spcPts val="3000"/>
              </a:lnSpc>
            </a:pPr>
            <a:r>
              <a:rPr kumimoji="1" lang="ja-JP" altLang="en-US" dirty="0"/>
              <a:t>○財務分析に必要な書類等を準備しましょう</a:t>
            </a:r>
            <a:r>
              <a:rPr lang="ja-JP" altLang="en-US" dirty="0"/>
              <a:t>　　・・・・・・・・・・・・・・・・・・・・・・・１５</a:t>
            </a:r>
            <a:endParaRPr kumimoji="1" lang="en-US" altLang="ja-JP" dirty="0"/>
          </a:p>
          <a:p>
            <a:pPr>
              <a:lnSpc>
                <a:spcPts val="3000"/>
              </a:lnSpc>
            </a:pPr>
            <a:r>
              <a:rPr kumimoji="1" lang="ja-JP" altLang="en-US" dirty="0"/>
              <a:t>○財務分析とその評価を行いましょう</a:t>
            </a:r>
            <a:r>
              <a:rPr lang="ja-JP" altLang="en-US" dirty="0"/>
              <a:t>　　・・・・・・・・・・・・・・・・・・・・・・・・・・２３</a:t>
            </a:r>
            <a:endParaRPr kumimoji="1" lang="en-US" altLang="ja-JP" dirty="0"/>
          </a:p>
          <a:p>
            <a:pPr>
              <a:lnSpc>
                <a:spcPts val="3000"/>
              </a:lnSpc>
            </a:pPr>
            <a:r>
              <a:rPr kumimoji="1" lang="ja-JP" altLang="en-US" dirty="0"/>
              <a:t>　・１９項目の財務分析を行いましょう</a:t>
            </a:r>
            <a:endParaRPr kumimoji="1" lang="en-US" altLang="ja-JP" dirty="0"/>
          </a:p>
          <a:p>
            <a:pPr>
              <a:lnSpc>
                <a:spcPts val="3000"/>
              </a:lnSpc>
            </a:pPr>
            <a:r>
              <a:rPr kumimoji="1" lang="ja-JP" altLang="en-US" dirty="0"/>
              <a:t>　・１９項目の財務分析結果の評価を行いましょう（経年の比較を含む。）</a:t>
            </a:r>
            <a:endParaRPr kumimoji="1" lang="en-US" altLang="ja-JP" dirty="0"/>
          </a:p>
          <a:p>
            <a:pPr>
              <a:lnSpc>
                <a:spcPts val="3000"/>
              </a:lnSpc>
            </a:pPr>
            <a:r>
              <a:rPr kumimoji="1" lang="ja-JP" altLang="en-US" dirty="0"/>
              <a:t>　・財務分析結果の評価を踏まえ、土地改良区の運営の改善点等について整理しましょう</a:t>
            </a:r>
            <a:endParaRPr kumimoji="1" lang="en-US" altLang="ja-JP" dirty="0"/>
          </a:p>
          <a:p>
            <a:pPr>
              <a:lnSpc>
                <a:spcPts val="3000"/>
              </a:lnSpc>
            </a:pPr>
            <a:r>
              <a:rPr kumimoji="1" lang="ja-JP" altLang="en-US" dirty="0"/>
              <a:t>○最後に、</a:t>
            </a:r>
            <a:r>
              <a:rPr lang="ja-JP" altLang="en-US" dirty="0"/>
              <a:t>　　・・・・・・・・・・・・・・・・・・・・・・・・・・・・・・・・・・・・・・６１</a:t>
            </a:r>
            <a:endParaRPr lang="en-US" altLang="ja-JP" dirty="0"/>
          </a:p>
          <a:p>
            <a:pPr>
              <a:lnSpc>
                <a:spcPts val="3000"/>
              </a:lnSpc>
            </a:pPr>
            <a:r>
              <a:rPr kumimoji="1" lang="ja-JP" altLang="en-US" dirty="0"/>
              <a:t>〇</a:t>
            </a:r>
            <a:r>
              <a:rPr lang="zh-TW" altLang="en-US" dirty="0">
                <a:latin typeface="游ゴシック" panose="020B0400000000000000" pitchFamily="50" charset="-128"/>
                <a:ea typeface="游ゴシック" panose="020B0400000000000000" pitchFamily="50" charset="-128"/>
              </a:rPr>
              <a:t>土地改良区財務諸表分析指標</a:t>
            </a:r>
            <a:r>
              <a:rPr lang="en-US" altLang="zh-TW" dirty="0">
                <a:latin typeface="游ゴシック" panose="020B0400000000000000" pitchFamily="50" charset="-128"/>
                <a:ea typeface="游ゴシック" panose="020B0400000000000000" pitchFamily="50" charset="-128"/>
              </a:rPr>
              <a:t>19</a:t>
            </a:r>
            <a:r>
              <a:rPr lang="zh-TW" altLang="en-US" dirty="0">
                <a:latin typeface="游ゴシック" panose="020B0400000000000000" pitchFamily="50" charset="-128"/>
                <a:ea typeface="游ゴシック" panose="020B0400000000000000" pitchFamily="50" charset="-128"/>
              </a:rPr>
              <a:t>種一覧</a:t>
            </a:r>
            <a:r>
              <a:rPr lang="en-US" altLang="ja-JP" dirty="0"/>
              <a:t>【</a:t>
            </a:r>
            <a:r>
              <a:rPr lang="ja-JP" altLang="en-US" dirty="0"/>
              <a:t>別添資料</a:t>
            </a:r>
            <a:r>
              <a:rPr lang="en-US" altLang="ja-JP" dirty="0"/>
              <a:t>】</a:t>
            </a:r>
            <a:r>
              <a:rPr lang="ja-JP" altLang="en-US" dirty="0">
                <a:latin typeface="游ゴシック" panose="020B0400000000000000" pitchFamily="50" charset="-128"/>
                <a:ea typeface="游ゴシック" panose="020B0400000000000000" pitchFamily="50" charset="-128"/>
              </a:rPr>
              <a:t>　　・・・・・・・・・・・・・・・・・・・６２</a:t>
            </a:r>
            <a:endParaRPr kumimoji="1"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68405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920658300"/>
              </p:ext>
            </p:extLst>
          </p:nvPr>
        </p:nvGraphicFramePr>
        <p:xfrm>
          <a:off x="1033669" y="1577008"/>
          <a:ext cx="4134678" cy="4901374"/>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⑤固定資産合計</a:t>
                      </a: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⑫固定負債合計</a:t>
                      </a:r>
                    </a:p>
                    <a:p>
                      <a:endParaRPr kumimoji="1" lang="en-US" altLang="ja-JP" dirty="0"/>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⑭正味財産合計</a:t>
                      </a: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404546"/>
            <a:ext cx="5155094" cy="1200329"/>
          </a:xfrm>
          <a:prstGeom prst="rect">
            <a:avLst/>
          </a:prstGeom>
          <a:noFill/>
        </p:spPr>
        <p:txBody>
          <a:bodyPr wrap="square" rtlCol="0">
            <a:spAutoFit/>
          </a:bodyPr>
          <a:lstStyle/>
          <a:p>
            <a:r>
              <a:rPr kumimoji="1" lang="ja-JP" altLang="en-US" sz="2400" dirty="0"/>
              <a:t>財務分析を行いましょう（その３）</a:t>
            </a:r>
            <a:endParaRPr kumimoji="1" lang="en-US" altLang="ja-JP" sz="2400" dirty="0"/>
          </a:p>
          <a:p>
            <a:r>
              <a:rPr kumimoji="1" lang="ja-JP" altLang="en-US" sz="2400" dirty="0">
                <a:solidFill>
                  <a:srgbClr val="0070C0"/>
                </a:solidFill>
              </a:rPr>
              <a:t>安全性分析－３　固定資産固定負債</a:t>
            </a:r>
            <a:endParaRPr kumimoji="1" lang="en-US" altLang="ja-JP" sz="2400" dirty="0">
              <a:solidFill>
                <a:srgbClr val="0070C0"/>
              </a:solidFill>
            </a:endParaRPr>
          </a:p>
          <a:p>
            <a:r>
              <a:rPr kumimoji="1" lang="ja-JP" altLang="en-US" sz="2400" dirty="0">
                <a:solidFill>
                  <a:srgbClr val="0070C0"/>
                </a:solidFill>
              </a:rPr>
              <a:t>　　　　　　　　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635745"/>
            <a:ext cx="6003235" cy="2123658"/>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latin typeface="+mn-ea"/>
              </a:rPr>
              <a:t>　固定資産固定負債比率は、正味財産と</a:t>
            </a:r>
            <a:r>
              <a:rPr lang="ja-JP" altLang="en-US" dirty="0"/>
              <a:t>固定負債の合計額に対して、固定資産がどのぐらいの割合になっているかを示す数値です。 土地改良区の行う事業及び運営に必要な固定資産が安定した資金で賄えているかどうかを表し、財務状況の把握に用いられます。 固定資産固定負債比率は低い方が望ましいとされています。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173544"/>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固定資産固定負債比率＝⑤固定資産合計</a:t>
            </a:r>
            <a:r>
              <a:rPr lang="en-US" altLang="ja-JP" dirty="0"/>
              <a:t>÷</a:t>
            </a:r>
            <a:r>
              <a:rPr lang="ja-JP" altLang="en-US" dirty="0"/>
              <a:t>（⑫固定負債</a:t>
            </a:r>
            <a:endParaRPr lang="en-US" altLang="ja-JP" dirty="0"/>
          </a:p>
          <a:p>
            <a:r>
              <a:rPr lang="ja-JP" altLang="en-US" dirty="0"/>
              <a:t>　　　　　　　　　　　合計＋⑭正味財産合計）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47470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固定資産固定負債比率＝⑤</a:t>
            </a:r>
            <a:r>
              <a:rPr lang="ja-JP" altLang="en-US" u="sng" dirty="0">
                <a:highlight>
                  <a:srgbClr val="FFFF00"/>
                </a:highlight>
              </a:rPr>
              <a:t>　　　　円</a:t>
            </a:r>
            <a:r>
              <a:rPr lang="en-US" altLang="ja-JP" dirty="0"/>
              <a:t>÷</a:t>
            </a:r>
            <a:r>
              <a:rPr lang="ja-JP" altLang="en-US" dirty="0"/>
              <a:t>（⑫</a:t>
            </a:r>
            <a:r>
              <a:rPr lang="ja-JP" altLang="en-US" u="sng" dirty="0">
                <a:highlight>
                  <a:srgbClr val="FFFF00"/>
                </a:highlight>
              </a:rPr>
              <a:t>　　　円＋</a:t>
            </a:r>
            <a:endParaRPr lang="en-US" altLang="ja-JP" u="sng" dirty="0">
              <a:highlight>
                <a:srgbClr val="FFFF00"/>
              </a:highlight>
            </a:endParaRPr>
          </a:p>
          <a:p>
            <a:r>
              <a:rPr lang="ja-JP" altLang="en-US" dirty="0"/>
              <a:t>　　　　　　　　　　　⑭</a:t>
            </a:r>
            <a:r>
              <a:rPr lang="ja-JP" altLang="en-US" u="sng" dirty="0">
                <a:highlight>
                  <a:srgbClr val="FFFF00"/>
                </a:highlight>
              </a:rPr>
              <a:t>　　　　円）</a:t>
            </a:r>
            <a:r>
              <a:rPr lang="en-US" altLang="ja-JP" dirty="0"/>
              <a:t>×100</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固定資産固定負債比率＝⑤</a:t>
            </a:r>
            <a:r>
              <a:rPr lang="ja-JP" altLang="en-US" u="sng" dirty="0">
                <a:highlight>
                  <a:srgbClr val="FFFF00"/>
                </a:highlight>
              </a:rPr>
              <a:t>　　　　円</a:t>
            </a:r>
            <a:r>
              <a:rPr lang="en-US" altLang="ja-JP" dirty="0"/>
              <a:t>÷</a:t>
            </a:r>
            <a:r>
              <a:rPr lang="ja-JP" altLang="en-US" dirty="0"/>
              <a:t>（⑫</a:t>
            </a:r>
            <a:r>
              <a:rPr lang="ja-JP" altLang="en-US" u="sng" dirty="0">
                <a:highlight>
                  <a:srgbClr val="FFFF00"/>
                </a:highlight>
              </a:rPr>
              <a:t>　　　円＋</a:t>
            </a:r>
            <a:endParaRPr lang="en-US" altLang="ja-JP" u="sng" dirty="0">
              <a:highlight>
                <a:srgbClr val="FFFF00"/>
              </a:highlight>
            </a:endParaRPr>
          </a:p>
          <a:p>
            <a:r>
              <a:rPr lang="ja-JP" altLang="en-US" dirty="0"/>
              <a:t>　　　　　　　　　　　⑭</a:t>
            </a:r>
            <a:r>
              <a:rPr lang="ja-JP" altLang="en-US" u="sng" dirty="0">
                <a:highlight>
                  <a:srgbClr val="FFFF00"/>
                </a:highlight>
              </a:rPr>
              <a:t>　　　　円）</a:t>
            </a:r>
            <a:r>
              <a:rPr lang="en-US" altLang="ja-JP" dirty="0"/>
              <a:t>×100</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6955F62D-86E8-4780-BE31-1C59997775B3}"/>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67990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394936"/>
            <a:ext cx="5141842" cy="1200329"/>
          </a:xfrm>
          <a:prstGeom prst="rect">
            <a:avLst/>
          </a:prstGeom>
          <a:noFill/>
        </p:spPr>
        <p:txBody>
          <a:bodyPr wrap="square" rtlCol="0">
            <a:spAutoFit/>
          </a:bodyPr>
          <a:lstStyle/>
          <a:p>
            <a:r>
              <a:rPr kumimoji="1" lang="ja-JP" altLang="en-US" sz="2400" dirty="0"/>
              <a:t>財務分析を行いましょう（その３）</a:t>
            </a:r>
            <a:endParaRPr kumimoji="1" lang="en-US" altLang="ja-JP" sz="2400" dirty="0"/>
          </a:p>
          <a:p>
            <a:r>
              <a:rPr kumimoji="1" lang="ja-JP" altLang="en-US" sz="2400" dirty="0">
                <a:solidFill>
                  <a:srgbClr val="0070C0"/>
                </a:solidFill>
              </a:rPr>
              <a:t>安全性分析－３　固定資産固定負債</a:t>
            </a:r>
            <a:endParaRPr kumimoji="1" lang="en-US" altLang="ja-JP" sz="2400" dirty="0">
              <a:solidFill>
                <a:srgbClr val="0070C0"/>
              </a:solidFill>
            </a:endParaRPr>
          </a:p>
          <a:p>
            <a:r>
              <a:rPr kumimoji="1" lang="ja-JP" altLang="en-US" sz="2400" dirty="0">
                <a:solidFill>
                  <a:srgbClr val="0070C0"/>
                </a:solidFill>
              </a:rPr>
              <a:t>　　　　　　　　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573319"/>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固定資産固定負債比率＝</a:t>
            </a:r>
            <a:r>
              <a:rPr lang="ja-JP" altLang="en-US" u="sng" dirty="0">
                <a:highlight>
                  <a:srgbClr val="FFFF00"/>
                </a:highlight>
              </a:rPr>
              <a:t>　　　％</a:t>
            </a:r>
            <a:endParaRPr lang="en-US" altLang="ja-JP" u="sng" dirty="0">
              <a:highlight>
                <a:srgbClr val="FFFF00"/>
              </a:highlight>
            </a:endParaRPr>
          </a:p>
          <a:p>
            <a:r>
              <a:rPr lang="ja-JP" altLang="en-US" dirty="0"/>
              <a:t>　令和○年度　固定資産固定負債比率＝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540877835"/>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固定資産固定負債比率の参考値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98.7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95.2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94.9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98.7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99.6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58068" y="227327"/>
            <a:ext cx="6241775" cy="3020186"/>
          </a:xfrm>
          <a:prstGeom prst="rect">
            <a:avLst/>
          </a:prstGeom>
          <a:noFill/>
        </p:spPr>
        <p:txBody>
          <a:bodyPr wrap="square" rtlCol="0">
            <a:spAutoFit/>
          </a:bodyPr>
          <a:lstStyle/>
          <a:p>
            <a:r>
              <a:rPr lang="ja-JP" altLang="en-US" sz="2400" dirty="0">
                <a:solidFill>
                  <a:srgbClr val="FF0000"/>
                </a:solidFill>
                <a:latin typeface="+mn-ea"/>
              </a:rPr>
              <a:t>分析結果の着眼点</a:t>
            </a:r>
            <a:endParaRPr lang="en-US" altLang="ja-JP" sz="2400" dirty="0">
              <a:solidFill>
                <a:srgbClr val="FF0000"/>
              </a:solidFill>
              <a:latin typeface="+mn-ea"/>
            </a:endParaRPr>
          </a:p>
          <a:p>
            <a:pPr>
              <a:lnSpc>
                <a:spcPts val="2000"/>
              </a:lnSpc>
            </a:pPr>
            <a:r>
              <a:rPr lang="ja-JP" altLang="en-US" sz="1600" dirty="0">
                <a:latin typeface="+mn-ea"/>
              </a:rPr>
              <a:t>　固定資産固定負債比率は、</a:t>
            </a:r>
            <a:r>
              <a:rPr lang="en-US" altLang="ja-JP" sz="1600" dirty="0">
                <a:latin typeface="+mn-ea"/>
              </a:rPr>
              <a:t>100%</a:t>
            </a:r>
            <a:r>
              <a:rPr lang="ja-JP" altLang="en-US" sz="1600" dirty="0">
                <a:latin typeface="+mn-ea"/>
              </a:rPr>
              <a:t>を基準に土地改良区の財務状況が健全か健全でないかの判断が行われます。</a:t>
            </a:r>
            <a:r>
              <a:rPr lang="ja-JP" altLang="en-US" sz="1600" dirty="0"/>
              <a:t>また、経年変化を見て、比率が増加していませんか。</a:t>
            </a:r>
            <a:endParaRPr lang="en-US" altLang="ja-JP" sz="1600" dirty="0"/>
          </a:p>
          <a:p>
            <a:pPr>
              <a:lnSpc>
                <a:spcPts val="2000"/>
              </a:lnSpc>
            </a:pPr>
            <a:r>
              <a:rPr lang="ja-JP" altLang="en-US" sz="1600" dirty="0">
                <a:latin typeface="+mn-ea"/>
              </a:rPr>
              <a:t>　固定資産固定負債比率は計算式のとおり固定資産、正味財産、固定負債を増減させることによって、改善が図れます。「固定資産の減少」「正味財産と固定負債の増加」が本比率を低下させることにつながりますが、借入である固定負債を増やすことは、却って土地改良区の財務状況に悪影響を与えます。</a:t>
            </a:r>
            <a:endParaRPr lang="en-US" altLang="ja-JP" sz="1600" dirty="0">
              <a:latin typeface="+mn-ea"/>
            </a:endParaRPr>
          </a:p>
          <a:p>
            <a:pPr>
              <a:lnSpc>
                <a:spcPts val="2000"/>
              </a:lnSpc>
            </a:pPr>
            <a:r>
              <a:rPr kumimoji="1" lang="ja-JP" altLang="en-US" sz="1600" dirty="0"/>
              <a:t>　分析結果を踏まえて、土地改良区の運営の改善点等を整理しましょう。　</a:t>
            </a:r>
          </a:p>
        </p:txBody>
      </p: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04191" y="3793196"/>
            <a:ext cx="1148300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1436D30-3A45-4B51-B57F-37A978A96F1A}"/>
              </a:ext>
            </a:extLst>
          </p:cNvPr>
          <p:cNvCxnSpPr>
            <a:cxnSpLocks/>
          </p:cNvCxnSpPr>
          <p:nvPr/>
        </p:nvCxnSpPr>
        <p:spPr>
          <a:xfrm>
            <a:off x="404191" y="3429000"/>
            <a:ext cx="1148300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0C0DF5BD-7721-4B7C-99BF-B8DB13AB18BE}"/>
              </a:ext>
            </a:extLst>
          </p:cNvPr>
          <p:cNvSpPr txBox="1"/>
          <p:nvPr/>
        </p:nvSpPr>
        <p:spPr>
          <a:xfrm>
            <a:off x="404191" y="282120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B4140E4A-83E5-4700-AE70-37D754A448E0}"/>
              </a:ext>
            </a:extLst>
          </p:cNvPr>
          <p:cNvCxnSpPr/>
          <p:nvPr/>
        </p:nvCxnSpPr>
        <p:spPr>
          <a:xfrm flipV="1">
            <a:off x="3836203" y="616694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212B3EF-6D54-43A7-9F5E-5B4245737652}"/>
              </a:ext>
            </a:extLst>
          </p:cNvPr>
          <p:cNvCxnSpPr/>
          <p:nvPr/>
        </p:nvCxnSpPr>
        <p:spPr>
          <a:xfrm flipV="1">
            <a:off x="7475046" y="617632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1142C0E4-4A91-4A4A-94F2-6BFDDA2DB876}"/>
              </a:ext>
            </a:extLst>
          </p:cNvPr>
          <p:cNvCxnSpPr/>
          <p:nvPr/>
        </p:nvCxnSpPr>
        <p:spPr>
          <a:xfrm flipV="1">
            <a:off x="11099825" y="615756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53AA2A3C-EF4F-465F-AF6E-92C6930F9905}"/>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19176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3200719397"/>
              </p:ext>
            </p:extLst>
          </p:nvPr>
        </p:nvGraphicFramePr>
        <p:xfrm>
          <a:off x="1033669" y="1577008"/>
          <a:ext cx="4134678" cy="4901374"/>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ja-JP" altLang="en-US"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⑩負債合計</a:t>
                      </a:r>
                      <a:endParaRPr kumimoji="1" lang="en-US" altLang="ja-JP" dirty="0"/>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⑭正味財産合計</a:t>
                      </a: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457554"/>
            <a:ext cx="5155094" cy="830997"/>
          </a:xfrm>
          <a:prstGeom prst="rect">
            <a:avLst/>
          </a:prstGeom>
          <a:noFill/>
        </p:spPr>
        <p:txBody>
          <a:bodyPr wrap="square" rtlCol="0">
            <a:spAutoFit/>
          </a:bodyPr>
          <a:lstStyle/>
          <a:p>
            <a:r>
              <a:rPr kumimoji="1" lang="ja-JP" altLang="en-US" sz="2400" dirty="0"/>
              <a:t>財務分析を行いましょう（その４）</a:t>
            </a:r>
            <a:endParaRPr kumimoji="1" lang="en-US" altLang="ja-JP" sz="2400" dirty="0"/>
          </a:p>
          <a:p>
            <a:r>
              <a:rPr kumimoji="1" lang="ja-JP" altLang="en-US" sz="2400" dirty="0">
                <a:solidFill>
                  <a:srgbClr val="0070C0"/>
                </a:solidFill>
              </a:rPr>
              <a:t>安全性分析－４　正味財産比率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635745"/>
            <a:ext cx="6003235" cy="2677656"/>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latin typeface="+mn-ea"/>
              </a:rPr>
              <a:t>　正味財産比率は</a:t>
            </a:r>
            <a:r>
              <a:rPr lang="ja-JP" altLang="en-US" dirty="0"/>
              <a:t>、返済不要の財産である正味財産が総資本に占める割合を示す指標であり、土地改良区の安全性を評価するうえで最も基本となる分析指標です。正味財産比率は、高ければ高いほど財務的には安定しているといえます。</a:t>
            </a:r>
            <a:endParaRPr lang="en-US" altLang="ja-JP" dirty="0"/>
          </a:p>
          <a:p>
            <a:r>
              <a:rPr lang="ja-JP" altLang="en-US" dirty="0"/>
              <a:t>　正味財産比率の高い土地改良区は、その事業や運営に当たりお金を外部から調達する必要がなく、返済不要の資本を元手に事業や運営を行っていることを意味します。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342360"/>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正味財産比率＝⑭正味財産合計</a:t>
            </a:r>
            <a:r>
              <a:rPr lang="en-US" altLang="ja-JP" dirty="0"/>
              <a:t>÷</a:t>
            </a:r>
            <a:r>
              <a:rPr lang="ja-JP" altLang="en-US" dirty="0"/>
              <a:t>（⑩負債合計＋⑭正味</a:t>
            </a:r>
            <a:endParaRPr lang="en-US" altLang="ja-JP" dirty="0"/>
          </a:p>
          <a:p>
            <a:r>
              <a:rPr lang="ja-JP" altLang="en-US" dirty="0"/>
              <a:t>　　　　　　　財産合計）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47470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正味財産比率＝⑭</a:t>
            </a:r>
            <a:r>
              <a:rPr lang="ja-JP" altLang="en-US" u="sng" dirty="0">
                <a:highlight>
                  <a:srgbClr val="FFFF00"/>
                </a:highlight>
              </a:rPr>
              <a:t>　　　　円</a:t>
            </a:r>
            <a:r>
              <a:rPr lang="en-US" altLang="ja-JP" dirty="0"/>
              <a:t>÷</a:t>
            </a:r>
            <a:r>
              <a:rPr lang="ja-JP" altLang="en-US" dirty="0"/>
              <a:t>（⑩</a:t>
            </a:r>
            <a:r>
              <a:rPr lang="ja-JP" altLang="en-US" u="sng" dirty="0">
                <a:highlight>
                  <a:srgbClr val="FFFF00"/>
                </a:highlight>
              </a:rPr>
              <a:t>　　　円＋</a:t>
            </a:r>
            <a:endParaRPr lang="en-US" altLang="ja-JP" u="sng" dirty="0">
              <a:highlight>
                <a:srgbClr val="FFFF00"/>
              </a:highlight>
            </a:endParaRPr>
          </a:p>
          <a:p>
            <a:r>
              <a:rPr lang="ja-JP" altLang="en-US" dirty="0"/>
              <a:t>　　　　　　　</a:t>
            </a:r>
            <a:r>
              <a:rPr lang="ja-JP" altLang="en-US" u="sng" dirty="0"/>
              <a:t>⑭</a:t>
            </a:r>
            <a:r>
              <a:rPr lang="ja-JP" altLang="en-US" u="sng" dirty="0">
                <a:highlight>
                  <a:srgbClr val="FFFF00"/>
                </a:highlight>
              </a:rPr>
              <a:t>　　　円）</a:t>
            </a:r>
            <a:r>
              <a:rPr lang="en-US" altLang="ja-JP" dirty="0"/>
              <a:t>×100</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正味財産比率＝⑭</a:t>
            </a:r>
            <a:r>
              <a:rPr lang="ja-JP" altLang="en-US" u="sng" dirty="0">
                <a:highlight>
                  <a:srgbClr val="FFFF00"/>
                </a:highlight>
              </a:rPr>
              <a:t>　　　　円</a:t>
            </a:r>
            <a:r>
              <a:rPr lang="en-US" altLang="ja-JP" dirty="0"/>
              <a:t>÷</a:t>
            </a:r>
            <a:r>
              <a:rPr lang="ja-JP" altLang="en-US" dirty="0"/>
              <a:t>（⑩</a:t>
            </a:r>
            <a:r>
              <a:rPr lang="ja-JP" altLang="en-US" u="sng" dirty="0">
                <a:highlight>
                  <a:srgbClr val="FFFF00"/>
                </a:highlight>
              </a:rPr>
              <a:t>　　　円＋</a:t>
            </a:r>
            <a:endParaRPr lang="en-US" altLang="ja-JP" u="sng" dirty="0">
              <a:highlight>
                <a:srgbClr val="FFFF00"/>
              </a:highlight>
            </a:endParaRPr>
          </a:p>
          <a:p>
            <a:r>
              <a:rPr lang="ja-JP" altLang="en-US" dirty="0"/>
              <a:t>　　　　　　　</a:t>
            </a:r>
            <a:r>
              <a:rPr lang="ja-JP" altLang="en-US" u="sng" dirty="0"/>
              <a:t>⑭</a:t>
            </a:r>
            <a:r>
              <a:rPr lang="ja-JP" altLang="en-US" u="sng" dirty="0">
                <a:highlight>
                  <a:srgbClr val="FFFF00"/>
                </a:highlight>
              </a:rPr>
              <a:t>　　　円）</a:t>
            </a:r>
            <a:r>
              <a:rPr lang="en-US" altLang="ja-JP" dirty="0"/>
              <a:t>×100</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573E437D-F4A9-4F58-A534-50F8C5D9F2D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774161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財務分析を行いましょう（その４）</a:t>
            </a:r>
            <a:endParaRPr kumimoji="1" lang="en-US" altLang="ja-JP" sz="2400" dirty="0"/>
          </a:p>
          <a:p>
            <a:r>
              <a:rPr kumimoji="1" lang="ja-JP" altLang="en-US" sz="2400" dirty="0">
                <a:solidFill>
                  <a:srgbClr val="0070C0"/>
                </a:solidFill>
              </a:rPr>
              <a:t>安全性分析－４　正味財産比率　　　　　　</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373195"/>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正味財産比率＝</a:t>
            </a:r>
            <a:r>
              <a:rPr lang="ja-JP" altLang="en-US" u="sng" dirty="0">
                <a:highlight>
                  <a:srgbClr val="FFFF00"/>
                </a:highlight>
              </a:rPr>
              <a:t>　　　　％</a:t>
            </a:r>
            <a:endParaRPr lang="en-US" altLang="ja-JP" u="sng" dirty="0">
              <a:highlight>
                <a:srgbClr val="FFFF00"/>
              </a:highlight>
            </a:endParaRPr>
          </a:p>
          <a:p>
            <a:r>
              <a:rPr lang="ja-JP" altLang="en-US" dirty="0"/>
              <a:t>　令和○年度　正味財産比率＝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513918297"/>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正味財産比率の参考値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91.8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91.6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94.1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93.8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92.9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95.3</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94.1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90.8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96.7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95.8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36558" y="218648"/>
            <a:ext cx="6241775" cy="3231654"/>
          </a:xfrm>
          <a:prstGeom prst="rect">
            <a:avLst/>
          </a:prstGeom>
          <a:noFill/>
        </p:spPr>
        <p:txBody>
          <a:bodyPr wrap="square" rtlCol="0">
            <a:spAutoFit/>
          </a:bodyPr>
          <a:lstStyle/>
          <a:p>
            <a:r>
              <a:rPr lang="ja-JP" altLang="en-US" sz="2400" dirty="0">
                <a:solidFill>
                  <a:srgbClr val="FF0000"/>
                </a:solidFill>
                <a:latin typeface="+mn-ea"/>
              </a:rPr>
              <a:t>分析結果の着眼点</a:t>
            </a:r>
            <a:endParaRPr lang="en-US" altLang="ja-JP" sz="2400" dirty="0">
              <a:solidFill>
                <a:srgbClr val="FF0000"/>
              </a:solidFill>
              <a:latin typeface="+mn-ea"/>
            </a:endParaRPr>
          </a:p>
          <a:p>
            <a:r>
              <a:rPr lang="ja-JP" altLang="en-US" sz="1600" dirty="0">
                <a:latin typeface="+mn-ea"/>
              </a:rPr>
              <a:t>　</a:t>
            </a:r>
            <a:r>
              <a:rPr lang="ja-JP" altLang="en-US" dirty="0">
                <a:latin typeface="+mn-ea"/>
              </a:rPr>
              <a:t>正味財産比率の</a:t>
            </a:r>
            <a:r>
              <a:rPr lang="ja-JP" altLang="en-US" dirty="0"/>
              <a:t>低い状態が続いている土地改良区は、借入金等に依存した運営となっており、資金繰りが厳しいことが予想できます。厳しい資金繰りの継続は、賦課金の引き上げに繋がる恐れがあります。</a:t>
            </a:r>
            <a:endParaRPr lang="en-US" altLang="ja-JP" dirty="0"/>
          </a:p>
          <a:p>
            <a:r>
              <a:rPr lang="ja-JP" altLang="en-US" dirty="0"/>
              <a:t>　正味財産比率を高めるには、分母である負債合計を圧縮するか、分子である正味財産を拡大するかのいずれかです。改善方策としては、運営資金の圧縮、不良資産、遊休資産の処分等の対応が考えられます。</a:t>
            </a:r>
            <a:endParaRPr lang="en-US" altLang="ja-JP" dirty="0"/>
          </a:p>
          <a:p>
            <a:r>
              <a:rPr lang="ja-JP" altLang="en-US" dirty="0"/>
              <a:t>　分析結果を踏まえて、土地改良区の運営の改善点等について、整理しましょう。</a:t>
            </a:r>
          </a:p>
        </p:txBody>
      </p: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04190" y="3846205"/>
            <a:ext cx="113372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1436D30-3A45-4B51-B57F-37A978A96F1A}"/>
              </a:ext>
            </a:extLst>
          </p:cNvPr>
          <p:cNvCxnSpPr>
            <a:cxnSpLocks/>
          </p:cNvCxnSpPr>
          <p:nvPr/>
        </p:nvCxnSpPr>
        <p:spPr>
          <a:xfrm>
            <a:off x="404190" y="3429000"/>
            <a:ext cx="113372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5DA28E7D-6513-4143-AE36-BD4F95DA104D}"/>
              </a:ext>
            </a:extLst>
          </p:cNvPr>
          <p:cNvSpPr txBox="1"/>
          <p:nvPr/>
        </p:nvSpPr>
        <p:spPr>
          <a:xfrm>
            <a:off x="1937" y="2767989"/>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8DA0C1F8-9ED0-48D9-98B3-209270B28022}"/>
              </a:ext>
            </a:extLst>
          </p:cNvPr>
          <p:cNvCxnSpPr/>
          <p:nvPr/>
        </p:nvCxnSpPr>
        <p:spPr>
          <a:xfrm flipV="1">
            <a:off x="3850272" y="6152879"/>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BE59F0B-B1D3-44DD-BCD5-863E137E7452}"/>
              </a:ext>
            </a:extLst>
          </p:cNvPr>
          <p:cNvCxnSpPr/>
          <p:nvPr/>
        </p:nvCxnSpPr>
        <p:spPr>
          <a:xfrm flipV="1">
            <a:off x="7446915" y="616225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333567A-F2CA-4E4D-8AA7-6E04BAEE4890}"/>
              </a:ext>
            </a:extLst>
          </p:cNvPr>
          <p:cNvCxnSpPr/>
          <p:nvPr/>
        </p:nvCxnSpPr>
        <p:spPr>
          <a:xfrm flipV="1">
            <a:off x="11085761" y="615756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FD18080-B0EA-40B5-A987-2807F6BDD515}"/>
              </a:ext>
            </a:extLst>
          </p:cNvPr>
          <p:cNvSpPr txBox="1"/>
          <p:nvPr/>
        </p:nvSpPr>
        <p:spPr>
          <a:xfrm>
            <a:off x="11065565" y="6550223"/>
            <a:ext cx="781879" cy="307777"/>
          </a:xfrm>
          <a:prstGeom prst="rect">
            <a:avLst/>
          </a:prstGeom>
          <a:noFill/>
        </p:spPr>
        <p:txBody>
          <a:bodyPr wrap="square" rtlCol="0">
            <a:spAutoFit/>
          </a:bodyPr>
          <a:lstStyle/>
          <a:p>
            <a:pPr algn="r"/>
            <a:r>
              <a:rPr lang="en-US" altLang="ja-JP" sz="1400" dirty="0">
                <a:latin typeface="ＭＳ ゴシック" panose="020B0609070205080204" pitchFamily="49" charset="-128"/>
                <a:ea typeface="ＭＳ ゴシック" panose="020B0609070205080204" pitchFamily="49" charset="-128"/>
              </a:rPr>
              <a:t>30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06492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1332685937"/>
              </p:ext>
            </p:extLst>
          </p:nvPr>
        </p:nvGraphicFramePr>
        <p:xfrm>
          <a:off x="795130" y="1817255"/>
          <a:ext cx="3435626" cy="4117723"/>
        </p:xfrm>
        <a:graphic>
          <a:graphicData uri="http://schemas.openxmlformats.org/drawingml/2006/table">
            <a:tbl>
              <a:tblPr firstRow="1" bandRow="1">
                <a:tableStyleId>{00A15C55-8517-42AA-B614-E9B94910E393}</a:tableStyleId>
              </a:tblPr>
              <a:tblGrid>
                <a:gridCol w="1717813">
                  <a:extLst>
                    <a:ext uri="{9D8B030D-6E8A-4147-A177-3AD203B41FA5}">
                      <a16:colId xmlns:a16="http://schemas.microsoft.com/office/drawing/2014/main" val="1624631285"/>
                    </a:ext>
                  </a:extLst>
                </a:gridCol>
                <a:gridCol w="1717813">
                  <a:extLst>
                    <a:ext uri="{9D8B030D-6E8A-4147-A177-3AD203B41FA5}">
                      <a16:colId xmlns:a16="http://schemas.microsoft.com/office/drawing/2014/main" val="3633323956"/>
                    </a:ext>
                  </a:extLst>
                </a:gridCol>
              </a:tblGrid>
              <a:tr h="342029">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593723">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ja-JP" altLang="en-US"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extLst>
                  <a:ext uri="{0D108BD9-81ED-4DB2-BD59-A6C34878D82A}">
                    <a16:rowId xmlns:a16="http://schemas.microsoft.com/office/drawing/2014/main" val="1821015501"/>
                  </a:ext>
                </a:extLst>
              </a:tr>
              <a:tr h="1083093">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424070" y="457554"/>
            <a:ext cx="5340624" cy="1446550"/>
          </a:xfrm>
          <a:prstGeom prst="rect">
            <a:avLst/>
          </a:prstGeom>
          <a:noFill/>
        </p:spPr>
        <p:txBody>
          <a:bodyPr wrap="square" rtlCol="0">
            <a:spAutoFit/>
          </a:bodyPr>
          <a:lstStyle/>
          <a:p>
            <a:r>
              <a:rPr kumimoji="1" lang="ja-JP" altLang="en-US" sz="2400" dirty="0"/>
              <a:t>財務分析を行いましょう（その５）</a:t>
            </a:r>
            <a:endParaRPr kumimoji="1" lang="en-US" altLang="ja-JP" sz="2400" dirty="0"/>
          </a:p>
          <a:p>
            <a:r>
              <a:rPr kumimoji="1" lang="ja-JP" altLang="en-US" sz="2400" dirty="0">
                <a:solidFill>
                  <a:srgbClr val="0070C0"/>
                </a:solidFill>
              </a:rPr>
              <a:t>安全性分析－５　土地改良施設減価</a:t>
            </a:r>
            <a:endParaRPr kumimoji="1" lang="en-US" altLang="ja-JP" sz="2400" dirty="0">
              <a:solidFill>
                <a:srgbClr val="0070C0"/>
              </a:solidFill>
            </a:endParaRPr>
          </a:p>
          <a:p>
            <a:r>
              <a:rPr lang="ja-JP" altLang="en-US" sz="2400" dirty="0">
                <a:solidFill>
                  <a:srgbClr val="0070C0"/>
                </a:solidFill>
              </a:rPr>
              <a:t>　　　　　　　　</a:t>
            </a:r>
            <a:r>
              <a:rPr kumimoji="1" lang="ja-JP" altLang="en-US" sz="2400" dirty="0">
                <a:solidFill>
                  <a:srgbClr val="0070C0"/>
                </a:solidFill>
              </a:rPr>
              <a:t>償却率</a:t>
            </a:r>
            <a:endParaRPr kumimoji="1" lang="en-US" altLang="ja-JP" sz="2400" dirty="0">
              <a:solidFill>
                <a:srgbClr val="0070C0"/>
              </a:solidFill>
            </a:endParaRPr>
          </a:p>
          <a:p>
            <a:r>
              <a:rPr kumimoji="1" lang="ja-JP" altLang="en-US" sz="1600" dirty="0">
                <a:solidFill>
                  <a:srgbClr val="0070C0"/>
                </a:solidFill>
              </a:rPr>
              <a:t>　　　　　　　　　　　　（</a:t>
            </a:r>
            <a:r>
              <a:rPr lang="ja-JP" altLang="en-US" sz="1600" dirty="0">
                <a:solidFill>
                  <a:srgbClr val="0070C0"/>
                </a:solidFill>
              </a:rPr>
              <a:t>土地改良施設</a:t>
            </a:r>
            <a:r>
              <a:rPr kumimoji="1" lang="ja-JP" altLang="en-US" sz="1600" dirty="0">
                <a:solidFill>
                  <a:srgbClr val="0070C0"/>
                </a:solidFill>
              </a:rPr>
              <a:t>老朽化比率）</a:t>
            </a:r>
            <a:endParaRPr kumimoji="1" lang="ja-JP" altLang="en-US" sz="4000" dirty="0">
              <a:solidFill>
                <a:srgbClr val="0070C0"/>
              </a:solidFill>
            </a:endParaRP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16477"/>
            <a:ext cx="6003235" cy="2677656"/>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t>　土地改良施設減価償却率</a:t>
            </a:r>
            <a:r>
              <a:rPr lang="en-US" altLang="ja-JP" dirty="0"/>
              <a:t>(</a:t>
            </a:r>
            <a:r>
              <a:rPr lang="ja-JP" altLang="en-US" dirty="0"/>
              <a:t>土地改良施設老朽化比率</a:t>
            </a:r>
            <a:r>
              <a:rPr lang="en-US" altLang="ja-JP" dirty="0"/>
              <a:t>)</a:t>
            </a:r>
            <a:r>
              <a:rPr lang="ja-JP" altLang="en-US" dirty="0"/>
              <a:t>とは、土地改良施設の老朽化を表す指標です。</a:t>
            </a:r>
            <a:endParaRPr lang="en-US" altLang="ja-JP" dirty="0"/>
          </a:p>
          <a:p>
            <a:r>
              <a:rPr lang="ja-JP" altLang="en-US" dirty="0"/>
              <a:t>　減価償却とは、時の経過等によって価値が減っていく資産について、価値の減少を反映させる会計処理です。減価償却累計額が大きい、すなわち土地改良施設減価償却率が大きいほど、土地改良施設を取得してからの経過期間が長く、資産価値が減少していることを表していま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182045"/>
            <a:ext cx="6003235" cy="1292662"/>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土地改良施設減価償却率＝（㉖＋㉘の減価償却累計額）</a:t>
            </a:r>
            <a:endParaRPr lang="en-US" altLang="ja-JP" dirty="0"/>
          </a:p>
          <a:p>
            <a:r>
              <a:rPr lang="ja-JP" altLang="en-US" dirty="0"/>
              <a:t>　　　　　　　　　　　　</a:t>
            </a:r>
            <a:r>
              <a:rPr lang="en-US" altLang="ja-JP" dirty="0"/>
              <a:t>÷</a:t>
            </a:r>
            <a:r>
              <a:rPr lang="ja-JP" altLang="en-US" dirty="0"/>
              <a:t>（㉕＋㉗の取得価額）</a:t>
            </a:r>
            <a:endParaRPr lang="en-US" altLang="ja-JP" dirty="0"/>
          </a:p>
          <a:p>
            <a:r>
              <a:rPr lang="ja-JP" altLang="en-US" dirty="0"/>
              <a:t>　　　　　　　　　　　　</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279711"/>
            <a:ext cx="6427306"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土地改良施設減価償却率＝（㉖＋㉘）</a:t>
            </a:r>
            <a:r>
              <a:rPr lang="ja-JP" altLang="en-US" u="sng" dirty="0">
                <a:highlight>
                  <a:srgbClr val="FFFF00"/>
                </a:highlight>
              </a:rPr>
              <a:t>　　　円</a:t>
            </a:r>
            <a:r>
              <a:rPr lang="en-US" altLang="ja-JP" dirty="0"/>
              <a:t>÷</a:t>
            </a:r>
            <a:r>
              <a:rPr lang="ja-JP" altLang="en-US" dirty="0"/>
              <a:t>（㉕＋㉗）</a:t>
            </a:r>
            <a:endParaRPr lang="en-US" altLang="ja-JP" dirty="0"/>
          </a:p>
          <a:p>
            <a:r>
              <a:rPr lang="ja-JP" altLang="en-US" dirty="0"/>
              <a:t>　　　　　　　　　　</a:t>
            </a:r>
            <a:r>
              <a:rPr lang="ja-JP" altLang="en-US" u="sng" dirty="0">
                <a:highlight>
                  <a:srgbClr val="FFFF00"/>
                </a:highlight>
              </a:rPr>
              <a:t>　　　　円</a:t>
            </a:r>
            <a:r>
              <a:rPr lang="en-US" altLang="ja-JP" dirty="0"/>
              <a:t>×</a:t>
            </a:r>
            <a:r>
              <a:rPr lang="ja-JP" altLang="en-US" dirty="0"/>
              <a:t>１００＝</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土地改良施設減価償却率＝（㉖＋㉘）</a:t>
            </a:r>
            <a:r>
              <a:rPr lang="ja-JP" altLang="en-US" u="sng" dirty="0">
                <a:highlight>
                  <a:srgbClr val="FFFF00"/>
                </a:highlight>
              </a:rPr>
              <a:t>　　　円</a:t>
            </a:r>
            <a:r>
              <a:rPr lang="en-US" altLang="ja-JP" dirty="0"/>
              <a:t>÷</a:t>
            </a:r>
            <a:r>
              <a:rPr lang="ja-JP" altLang="en-US" dirty="0"/>
              <a:t>（㉕＋㉗）</a:t>
            </a:r>
            <a:endParaRPr lang="en-US" altLang="ja-JP" dirty="0"/>
          </a:p>
          <a:p>
            <a:r>
              <a:rPr lang="ja-JP" altLang="en-US" dirty="0"/>
              <a:t>　　　　　　　　　　</a:t>
            </a:r>
            <a:r>
              <a:rPr lang="ja-JP" altLang="en-US" u="sng" dirty="0">
                <a:highlight>
                  <a:srgbClr val="FFFF00"/>
                </a:highlight>
              </a:rPr>
              <a:t>　　　　円</a:t>
            </a:r>
            <a:r>
              <a:rPr lang="en-US" altLang="ja-JP" dirty="0"/>
              <a:t>×</a:t>
            </a:r>
            <a:r>
              <a:rPr lang="ja-JP" altLang="en-US" dirty="0"/>
              <a:t>１００＝</a:t>
            </a:r>
            <a:r>
              <a:rPr lang="ja-JP" altLang="en-US" u="sng" dirty="0">
                <a:highlight>
                  <a:srgbClr val="FFFF00"/>
                </a:highlight>
              </a:rPr>
              <a:t>　　　％</a:t>
            </a:r>
            <a:endParaRPr lang="en-US" altLang="ja-JP" u="sng" dirty="0">
              <a:highlight>
                <a:srgbClr val="FFFF00"/>
              </a:highlight>
            </a:endParaRPr>
          </a:p>
        </p:txBody>
      </p:sp>
      <p:sp>
        <p:nvSpPr>
          <p:cNvPr id="5" name="テキスト ボックス 4">
            <a:extLst>
              <a:ext uri="{FF2B5EF4-FFF2-40B4-BE49-F238E27FC236}">
                <a16:creationId xmlns:a16="http://schemas.microsoft.com/office/drawing/2014/main" id="{6A3D9CC8-91FB-407E-9D81-9809B92DCDCD}"/>
              </a:ext>
            </a:extLst>
          </p:cNvPr>
          <p:cNvSpPr txBox="1"/>
          <p:nvPr/>
        </p:nvSpPr>
        <p:spPr>
          <a:xfrm>
            <a:off x="79512" y="5947491"/>
            <a:ext cx="9543882" cy="830997"/>
          </a:xfrm>
          <a:prstGeom prst="rect">
            <a:avLst/>
          </a:prstGeom>
          <a:noFill/>
        </p:spPr>
        <p:txBody>
          <a:bodyPr wrap="square" rtlCol="0">
            <a:spAutoFit/>
          </a:bodyPr>
          <a:lstStyle/>
          <a:p>
            <a:r>
              <a:rPr kumimoji="1" lang="ja-JP" altLang="en-US" sz="1600" dirty="0"/>
              <a:t>貸借対照表注記から、</a:t>
            </a:r>
            <a:endParaRPr kumimoji="1" lang="en-US" altLang="ja-JP" sz="1600" dirty="0"/>
          </a:p>
          <a:p>
            <a:r>
              <a:rPr kumimoji="1" lang="ja-JP" altLang="en-US" sz="1600" dirty="0">
                <a:solidFill>
                  <a:srgbClr val="FF0000"/>
                </a:solidFill>
              </a:rPr>
              <a:t>所有土地改良施設の、㉕取得価額（総額）、㉖減価償却累計額（総額）</a:t>
            </a:r>
            <a:endParaRPr kumimoji="1" lang="en-US" altLang="ja-JP" sz="1600" dirty="0">
              <a:solidFill>
                <a:srgbClr val="FF0000"/>
              </a:solidFill>
            </a:endParaRPr>
          </a:p>
          <a:p>
            <a:r>
              <a:rPr kumimoji="1" lang="ja-JP" altLang="en-US" sz="1600" dirty="0">
                <a:solidFill>
                  <a:srgbClr val="FF0000"/>
                </a:solidFill>
              </a:rPr>
              <a:t>受託土地改良施設使用収益権の、㉗取得価額（土地改良区分）、㉘減価償却累計額（土地改良区分）</a:t>
            </a:r>
          </a:p>
        </p:txBody>
      </p:sp>
      <p:sp>
        <p:nvSpPr>
          <p:cNvPr id="8" name="テキスト ボックス 7">
            <a:extLst>
              <a:ext uri="{FF2B5EF4-FFF2-40B4-BE49-F238E27FC236}">
                <a16:creationId xmlns:a16="http://schemas.microsoft.com/office/drawing/2014/main" id="{140074B6-2F22-4653-8FE7-D9ACEE8233D9}"/>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658592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482481" y="313782"/>
            <a:ext cx="5141842" cy="1477328"/>
          </a:xfrm>
          <a:prstGeom prst="rect">
            <a:avLst/>
          </a:prstGeom>
          <a:noFill/>
        </p:spPr>
        <p:txBody>
          <a:bodyPr wrap="square" rtlCol="0">
            <a:spAutoFit/>
          </a:bodyPr>
          <a:lstStyle/>
          <a:p>
            <a:r>
              <a:rPr kumimoji="1" lang="ja-JP" altLang="en-US" sz="2400" dirty="0"/>
              <a:t>財務分析を行いましょう（その５）</a:t>
            </a:r>
            <a:endParaRPr kumimoji="1" lang="en-US" altLang="ja-JP" sz="2400" dirty="0"/>
          </a:p>
          <a:p>
            <a:r>
              <a:rPr kumimoji="1" lang="ja-JP" altLang="en-US" sz="2400" dirty="0">
                <a:solidFill>
                  <a:srgbClr val="0070C0"/>
                </a:solidFill>
              </a:rPr>
              <a:t>安全性分析－５　</a:t>
            </a:r>
            <a:r>
              <a:rPr lang="ja-JP" altLang="en-US" sz="2400" dirty="0">
                <a:solidFill>
                  <a:srgbClr val="0070C0"/>
                </a:solidFill>
              </a:rPr>
              <a:t>土地改良施設</a:t>
            </a:r>
            <a:r>
              <a:rPr kumimoji="1" lang="ja-JP" altLang="en-US" sz="2400" dirty="0">
                <a:solidFill>
                  <a:srgbClr val="0070C0"/>
                </a:solidFill>
              </a:rPr>
              <a:t>減価</a:t>
            </a:r>
            <a:endParaRPr kumimoji="1" lang="en-US" altLang="ja-JP" sz="2400" dirty="0">
              <a:solidFill>
                <a:srgbClr val="0070C0"/>
              </a:solidFill>
            </a:endParaRPr>
          </a:p>
          <a:p>
            <a:r>
              <a:rPr lang="ja-JP" altLang="en-US" sz="2400" dirty="0">
                <a:solidFill>
                  <a:srgbClr val="0070C0"/>
                </a:solidFill>
              </a:rPr>
              <a:t>　　　　　　　　</a:t>
            </a:r>
            <a:r>
              <a:rPr kumimoji="1" lang="ja-JP" altLang="en-US" sz="2400" dirty="0">
                <a:solidFill>
                  <a:srgbClr val="0070C0"/>
                </a:solidFill>
              </a:rPr>
              <a:t>償却率</a:t>
            </a:r>
            <a:endParaRPr kumimoji="1" lang="en-US" altLang="ja-JP" sz="2400" dirty="0">
              <a:solidFill>
                <a:srgbClr val="0070C0"/>
              </a:solidFill>
            </a:endParaRPr>
          </a:p>
          <a:p>
            <a:pPr algn="r"/>
            <a:r>
              <a:rPr kumimoji="1" lang="ja-JP" altLang="en-US" sz="1600" dirty="0">
                <a:solidFill>
                  <a:srgbClr val="0070C0"/>
                </a:solidFill>
              </a:rPr>
              <a:t>（土地改良施設老朽化比率）</a:t>
            </a:r>
            <a:endParaRPr kumimoji="1" lang="ja-JP" altLang="en-US" sz="2000" dirty="0">
              <a:solidFill>
                <a:srgbClr val="0070C0"/>
              </a:solidFill>
            </a:endParaRP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61987" y="1724952"/>
            <a:ext cx="5490172"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土地改良施設減価償却＝</a:t>
            </a:r>
            <a:r>
              <a:rPr lang="ja-JP" altLang="en-US" u="sng" dirty="0">
                <a:highlight>
                  <a:srgbClr val="FFFF00"/>
                </a:highlight>
              </a:rPr>
              <a:t>　　　　％</a:t>
            </a:r>
            <a:endParaRPr lang="en-US" altLang="ja-JP" u="sng" dirty="0">
              <a:highlight>
                <a:srgbClr val="FFFF00"/>
              </a:highlight>
            </a:endParaRPr>
          </a:p>
          <a:p>
            <a:r>
              <a:rPr lang="ja-JP" altLang="en-US" dirty="0"/>
              <a:t>　令和○年度　土地改良施設減価償却＝</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932264493"/>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lang="ja-JP" altLang="en-US" dirty="0">
                          <a:solidFill>
                            <a:schemeClr val="bg1"/>
                          </a:solidFill>
                        </a:rPr>
                        <a:t>土地改良施設</a:t>
                      </a:r>
                      <a:r>
                        <a:rPr kumimoji="1" lang="ja-JP" altLang="en-US" sz="1800" dirty="0"/>
                        <a:t>減価償却率の参考値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74.7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76.6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81.0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74.3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78.1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79.5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74.6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76.6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81.6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86.1</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74.3</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64.8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64.4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75.2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64.7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64.2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77.2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69.8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68.0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44816" y="287059"/>
            <a:ext cx="6447184" cy="3020186"/>
          </a:xfrm>
          <a:prstGeom prst="rect">
            <a:avLst/>
          </a:prstGeom>
          <a:noFill/>
        </p:spPr>
        <p:txBody>
          <a:bodyPr wrap="square" rtlCol="0">
            <a:spAutoFit/>
          </a:bodyPr>
          <a:lstStyle/>
          <a:p>
            <a:r>
              <a:rPr lang="ja-JP" altLang="en-US" sz="2400" dirty="0">
                <a:solidFill>
                  <a:srgbClr val="FF0000"/>
                </a:solidFill>
              </a:rPr>
              <a:t>分析結果の着眼点</a:t>
            </a:r>
            <a:endParaRPr lang="en-US" altLang="ja-JP" sz="2400" dirty="0">
              <a:solidFill>
                <a:srgbClr val="FF0000"/>
              </a:solidFill>
            </a:endParaRPr>
          </a:p>
          <a:p>
            <a:pPr>
              <a:lnSpc>
                <a:spcPts val="2000"/>
              </a:lnSpc>
            </a:pPr>
            <a:r>
              <a:rPr lang="ja-JP" altLang="en-US" sz="1600" dirty="0"/>
              <a:t>　土地改良施設減価償却率（土地改良施設老朽化比率）により、施設の更新時期と会計上の価額での更新費用の把握が可能となります。</a:t>
            </a:r>
            <a:endParaRPr lang="en-US" altLang="ja-JP" sz="1600" dirty="0"/>
          </a:p>
          <a:p>
            <a:pPr>
              <a:lnSpc>
                <a:spcPts val="2000"/>
              </a:lnSpc>
            </a:pPr>
            <a:r>
              <a:rPr lang="ja-JP" altLang="en-US" sz="1600" dirty="0"/>
              <a:t>　特に、土地改良施設については、地域農業を継続・発展させるため、計画的な更新時期の検討と更新費用の積立を行うことが重要です。</a:t>
            </a:r>
            <a:endParaRPr lang="en-US" altLang="ja-JP" sz="1600" dirty="0"/>
          </a:p>
          <a:p>
            <a:pPr>
              <a:lnSpc>
                <a:spcPts val="2000"/>
              </a:lnSpc>
            </a:pPr>
            <a:r>
              <a:rPr lang="ja-JP" altLang="en-US" sz="1600" dirty="0"/>
              <a:t>　一方、土地改良施設減価償却率から把握できる更新費用は、会計上の取得原価によるものなので、実際の更新費用の積立に向けては、再建設費ベースでの積立を行うことが望ましいこととなります。</a:t>
            </a:r>
            <a:endParaRPr lang="en-US" altLang="ja-JP" sz="1600" dirty="0"/>
          </a:p>
          <a:p>
            <a:pPr>
              <a:lnSpc>
                <a:spcPts val="2000"/>
              </a:lnSpc>
            </a:pPr>
            <a:r>
              <a:rPr kumimoji="1" lang="ja-JP" altLang="en-US" sz="1600" dirty="0"/>
              <a:t>　分析結果を踏まえて、土地改良区の運営の改善点等について、整理しましょう。　</a:t>
            </a:r>
          </a:p>
        </p:txBody>
      </p:sp>
      <p:cxnSp>
        <p:nvCxnSpPr>
          <p:cNvPr id="13" name="直線コネクタ 12">
            <a:extLst>
              <a:ext uri="{FF2B5EF4-FFF2-40B4-BE49-F238E27FC236}">
                <a16:creationId xmlns:a16="http://schemas.microsoft.com/office/drawing/2014/main" id="{CFAF6DF6-8F17-4D50-9730-1EFED97C058E}"/>
              </a:ext>
            </a:extLst>
          </p:cNvPr>
          <p:cNvCxnSpPr>
            <a:cxnSpLocks/>
          </p:cNvCxnSpPr>
          <p:nvPr/>
        </p:nvCxnSpPr>
        <p:spPr>
          <a:xfrm>
            <a:off x="616226" y="3429000"/>
            <a:ext cx="1124447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616226" y="3832952"/>
            <a:ext cx="1124447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3430496-4256-4955-B257-82C5CA7A5D43}"/>
              </a:ext>
            </a:extLst>
          </p:cNvPr>
          <p:cNvSpPr txBox="1"/>
          <p:nvPr/>
        </p:nvSpPr>
        <p:spPr>
          <a:xfrm>
            <a:off x="404191" y="2860963"/>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BD787F79-5758-4226-B90E-CBB23D49C4CC}"/>
              </a:ext>
            </a:extLst>
          </p:cNvPr>
          <p:cNvCxnSpPr/>
          <p:nvPr/>
        </p:nvCxnSpPr>
        <p:spPr>
          <a:xfrm flipV="1">
            <a:off x="3836203" y="6152875"/>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B7EFF99-0449-436A-88D9-799F6821B8A0}"/>
              </a:ext>
            </a:extLst>
          </p:cNvPr>
          <p:cNvCxnSpPr/>
          <p:nvPr/>
        </p:nvCxnSpPr>
        <p:spPr>
          <a:xfrm flipV="1">
            <a:off x="7465671" y="615287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DA39F69D-E4C8-4A4F-B4FE-8149BFCD9535}"/>
              </a:ext>
            </a:extLst>
          </p:cNvPr>
          <p:cNvCxnSpPr/>
          <p:nvPr/>
        </p:nvCxnSpPr>
        <p:spPr>
          <a:xfrm flipV="1">
            <a:off x="11081069" y="616694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5C9463F3-18A5-4E71-8C0C-ABCDA1BF646F}"/>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65055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4011222727"/>
              </p:ext>
            </p:extLst>
          </p:nvPr>
        </p:nvGraphicFramePr>
        <p:xfrm>
          <a:off x="1033669" y="1577008"/>
          <a:ext cx="4134678" cy="4901374"/>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⑤固定資産合計</a:t>
                      </a:r>
                      <a:endParaRPr kumimoji="1" lang="en-US" altLang="ja-JP" sz="1600" dirty="0">
                        <a:solidFill>
                          <a:srgbClr val="FF0000"/>
                        </a:solidFill>
                      </a:endParaRPr>
                    </a:p>
                    <a:p>
                      <a:endParaRPr kumimoji="1" lang="en-US" altLang="ja-JP" sz="1600" dirty="0">
                        <a:solidFill>
                          <a:srgbClr val="FF0000"/>
                        </a:solidFill>
                      </a:endParaRPr>
                    </a:p>
                    <a:p>
                      <a:endParaRPr kumimoji="1" lang="ja-JP" altLang="en-US"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固定負債</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⑬各種借入金残高</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trike="noStrike" dirty="0">
                          <a:solidFill>
                            <a:srgbClr val="FF0000"/>
                          </a:solidFill>
                        </a:rPr>
                        <a:t>・</a:t>
                      </a:r>
                      <a:r>
                        <a:rPr kumimoji="1" lang="ja-JP" altLang="en-US" sz="1600" dirty="0">
                          <a:solidFill>
                            <a:srgbClr val="FF0000"/>
                          </a:solidFill>
                        </a:rPr>
                        <a:t>公庫資金等長期借</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　入金</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trike="noStrike" dirty="0">
                          <a:solidFill>
                            <a:srgbClr val="FF0000"/>
                          </a:solidFill>
                        </a:rPr>
                        <a:t>・</a:t>
                      </a:r>
                      <a:r>
                        <a:rPr kumimoji="1" lang="ja-JP" altLang="en-US" sz="1600" dirty="0">
                          <a:solidFill>
                            <a:srgbClr val="FF0000"/>
                          </a:solidFill>
                        </a:rPr>
                        <a:t>その他長期借入金</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strike="sngStrike" dirty="0">
                        <a:solidFill>
                          <a:schemeClr val="accent6">
                            <a:lumMod val="75000"/>
                          </a:schemeClr>
                        </a:solidFill>
                      </a:endParaRPr>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1200329"/>
          </a:xfrm>
          <a:prstGeom prst="rect">
            <a:avLst/>
          </a:prstGeom>
          <a:noFill/>
        </p:spPr>
        <p:txBody>
          <a:bodyPr wrap="square" rtlCol="0">
            <a:spAutoFit/>
          </a:bodyPr>
          <a:lstStyle/>
          <a:p>
            <a:r>
              <a:rPr kumimoji="1" lang="ja-JP" altLang="en-US" sz="2400" dirty="0"/>
              <a:t>財務分析を行いましょう（その６）</a:t>
            </a:r>
            <a:endParaRPr kumimoji="1" lang="en-US" altLang="ja-JP" sz="2400" dirty="0"/>
          </a:p>
          <a:p>
            <a:r>
              <a:rPr kumimoji="1" lang="ja-JP" altLang="en-US" sz="2400" dirty="0">
                <a:solidFill>
                  <a:srgbClr val="0070C0"/>
                </a:solidFill>
              </a:rPr>
              <a:t>安全性分析－６　固定資産取得借入</a:t>
            </a:r>
            <a:endParaRPr kumimoji="1" lang="en-US" altLang="ja-JP" sz="2400" dirty="0">
              <a:solidFill>
                <a:srgbClr val="0070C0"/>
              </a:solidFill>
            </a:endParaRPr>
          </a:p>
          <a:p>
            <a:r>
              <a:rPr kumimoji="1" lang="ja-JP" altLang="en-US" sz="2400" dirty="0">
                <a:solidFill>
                  <a:srgbClr val="0070C0"/>
                </a:solidFill>
              </a:rPr>
              <a:t>　　　　　　　　</a:t>
            </a:r>
            <a:r>
              <a:rPr lang="ja-JP" altLang="en-US" sz="2400" dirty="0">
                <a:solidFill>
                  <a:srgbClr val="0070C0"/>
                </a:solidFill>
              </a:rPr>
              <a:t>金比率</a:t>
            </a:r>
            <a:endParaRPr kumimoji="1" lang="ja-JP" altLang="en-US" sz="2400" dirty="0">
              <a:solidFill>
                <a:srgbClr val="0070C0"/>
              </a:solidFill>
            </a:endParaRP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4" y="734221"/>
            <a:ext cx="6206911" cy="2123658"/>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a:t>
            </a:r>
            <a:r>
              <a:rPr lang="zh-TW" altLang="en-US" dirty="0">
                <a:latin typeface="游ゴシック" panose="020B0400000000000000" pitchFamily="50" charset="-128"/>
                <a:ea typeface="游ゴシック" panose="020B0400000000000000" pitchFamily="50" charset="-128"/>
              </a:rPr>
              <a:t>固定資産取得借入金比率</a:t>
            </a:r>
            <a:r>
              <a:rPr lang="ja-JP" altLang="en-US" dirty="0"/>
              <a:t>は、土地改良区の固定資産のうち借入金がどれくらいの割合があるのかを示す指標です。</a:t>
            </a:r>
            <a:endParaRPr lang="en-US" altLang="ja-JP" dirty="0"/>
          </a:p>
          <a:p>
            <a:pPr fontAlgn="base"/>
            <a:r>
              <a:rPr lang="ja-JP" altLang="en-US" dirty="0"/>
              <a:t>　土地改良区の借入が多いのか少ないのかという一つの目安となります。</a:t>
            </a:r>
            <a:endParaRPr lang="en-US" altLang="ja-JP" dirty="0"/>
          </a:p>
          <a:p>
            <a:pPr fontAlgn="base"/>
            <a:r>
              <a:rPr lang="ja-JP" altLang="en-US" dirty="0"/>
              <a:t>　土地改良区の財務運営の健全性を把握するための指標のひとつです。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173544"/>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zh-TW" altLang="en-US" dirty="0">
                <a:latin typeface="游ゴシック" panose="020B0400000000000000" pitchFamily="50" charset="-128"/>
                <a:ea typeface="游ゴシック" panose="020B0400000000000000" pitchFamily="50" charset="-128"/>
              </a:rPr>
              <a:t>固定資産取得借入金比率</a:t>
            </a:r>
            <a:r>
              <a:rPr lang="ja-JP" altLang="en-US" dirty="0"/>
              <a:t>＝⑬各種借入金残高</a:t>
            </a:r>
            <a:endParaRPr lang="en-US" altLang="ja-JP" dirty="0"/>
          </a:p>
          <a:p>
            <a:r>
              <a:rPr lang="ja-JP" altLang="en-US" dirty="0"/>
              <a:t>　　　　　　　　　　　　</a:t>
            </a:r>
            <a:r>
              <a:rPr lang="en-US" altLang="ja-JP" dirty="0"/>
              <a:t>÷</a:t>
            </a:r>
            <a:r>
              <a:rPr lang="ja-JP" altLang="en-US" dirty="0"/>
              <a:t>⑤固定資産合計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47470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固定資産取得借入金比率</a:t>
            </a:r>
            <a:endParaRPr lang="en-US" altLang="ja-JP" dirty="0"/>
          </a:p>
          <a:p>
            <a:r>
              <a:rPr lang="ja-JP" altLang="en-US" dirty="0"/>
              <a:t>　＝⑬</a:t>
            </a:r>
            <a:r>
              <a:rPr lang="ja-JP" altLang="en-US" u="sng" dirty="0">
                <a:highlight>
                  <a:srgbClr val="FFFF00"/>
                </a:highlight>
              </a:rPr>
              <a:t>　　　　円</a:t>
            </a:r>
            <a:r>
              <a:rPr lang="en-US" altLang="ja-JP" dirty="0"/>
              <a:t>÷</a:t>
            </a:r>
            <a:r>
              <a:rPr lang="ja-JP" altLang="en-US" dirty="0"/>
              <a:t>⑤</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固定資産取得借入金比率</a:t>
            </a:r>
            <a:endParaRPr lang="en-US" altLang="ja-JP" dirty="0"/>
          </a:p>
          <a:p>
            <a:r>
              <a:rPr lang="ja-JP" altLang="en-US" dirty="0"/>
              <a:t>　＝⑬</a:t>
            </a:r>
            <a:r>
              <a:rPr lang="ja-JP" altLang="en-US" u="sng" dirty="0">
                <a:highlight>
                  <a:srgbClr val="FFFF00"/>
                </a:highlight>
              </a:rPr>
              <a:t>　　　　円</a:t>
            </a:r>
            <a:r>
              <a:rPr lang="en-US" altLang="ja-JP" dirty="0"/>
              <a:t>÷</a:t>
            </a:r>
            <a:r>
              <a:rPr lang="ja-JP" altLang="en-US" dirty="0"/>
              <a:t>⑤</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EF680565-B92F-4740-ADBB-94637AAA22CC}"/>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98077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1200329"/>
          </a:xfrm>
          <a:prstGeom prst="rect">
            <a:avLst/>
          </a:prstGeom>
          <a:noFill/>
        </p:spPr>
        <p:txBody>
          <a:bodyPr wrap="square" rtlCol="0">
            <a:spAutoFit/>
          </a:bodyPr>
          <a:lstStyle/>
          <a:p>
            <a:r>
              <a:rPr kumimoji="1" lang="ja-JP" altLang="en-US" sz="2400" dirty="0"/>
              <a:t>財務分析を行いましょう（その６）</a:t>
            </a:r>
            <a:endParaRPr kumimoji="1" lang="en-US" altLang="ja-JP" sz="2400" dirty="0"/>
          </a:p>
          <a:p>
            <a:r>
              <a:rPr kumimoji="1" lang="ja-JP" altLang="en-US" sz="2400" dirty="0">
                <a:solidFill>
                  <a:srgbClr val="0070C0"/>
                </a:solidFill>
              </a:rPr>
              <a:t>安全性分析－６　固定資産取得借入</a:t>
            </a:r>
            <a:endParaRPr kumimoji="1" lang="en-US" altLang="ja-JP" sz="2400" dirty="0">
              <a:solidFill>
                <a:srgbClr val="0070C0"/>
              </a:solidFill>
            </a:endParaRPr>
          </a:p>
          <a:p>
            <a:r>
              <a:rPr kumimoji="1" lang="ja-JP" altLang="en-US" sz="2400" dirty="0">
                <a:solidFill>
                  <a:srgbClr val="0070C0"/>
                </a:solidFill>
              </a:rPr>
              <a:t>　　　　　　　　金比率　　　　　　</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20148" y="1648273"/>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a:t>
            </a:r>
            <a:r>
              <a:rPr lang="zh-TW" altLang="en-US" dirty="0">
                <a:latin typeface="游ゴシック" panose="020B0400000000000000" pitchFamily="50" charset="-128"/>
                <a:ea typeface="游ゴシック" panose="020B0400000000000000" pitchFamily="50" charset="-128"/>
              </a:rPr>
              <a:t>固定資産取得借入金比率</a:t>
            </a:r>
            <a:r>
              <a:rPr lang="ja-JP" altLang="en-US" dirty="0">
                <a:latin typeface="游ゴシック" panose="020B0400000000000000" pitchFamily="50" charset="-128"/>
                <a:ea typeface="游ゴシック" panose="020B0400000000000000" pitchFamily="50" charset="-128"/>
              </a:rPr>
              <a:t>＝</a:t>
            </a:r>
            <a:r>
              <a:rPr lang="ja-JP" altLang="en-US" u="sng" dirty="0">
                <a:highlight>
                  <a:srgbClr val="FFFF00"/>
                </a:highlight>
                <a:latin typeface="游ゴシック" panose="020B0400000000000000" pitchFamily="50" charset="-128"/>
                <a:ea typeface="游ゴシック" panose="020B0400000000000000" pitchFamily="50" charset="-128"/>
              </a:rPr>
              <a:t>　　％</a:t>
            </a:r>
            <a:endParaRPr lang="en-US" altLang="ja-JP" u="sng" dirty="0">
              <a:highlight>
                <a:srgbClr val="FFFF00"/>
              </a:highlight>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令和○年度　</a:t>
            </a:r>
            <a:r>
              <a:rPr lang="zh-TW" altLang="en-US" dirty="0">
                <a:latin typeface="游ゴシック" panose="020B0400000000000000" pitchFamily="50" charset="-128"/>
                <a:ea typeface="游ゴシック" panose="020B0400000000000000" pitchFamily="50" charset="-128"/>
              </a:rPr>
              <a:t>固定資産取得借入金比率</a:t>
            </a:r>
            <a:r>
              <a:rPr lang="ja-JP" altLang="en-US" dirty="0">
                <a:latin typeface="游ゴシック" panose="020B0400000000000000" pitchFamily="50" charset="-128"/>
                <a:ea typeface="游ゴシック" panose="020B0400000000000000" pitchFamily="50" charset="-128"/>
              </a:rPr>
              <a:t>＝</a:t>
            </a:r>
            <a:r>
              <a:rPr lang="ja-JP" altLang="en-US" u="sng" dirty="0">
                <a:highlight>
                  <a:srgbClr val="FFFF00"/>
                </a:highlight>
                <a:latin typeface="游ゴシック" panose="020B0400000000000000" pitchFamily="50" charset="-128"/>
                <a:ea typeface="游ゴシック" panose="020B0400000000000000" pitchFamily="50" charset="-128"/>
              </a:rPr>
              <a:t>　　％</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879303404"/>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zh-TW" altLang="en-US" sz="1800" dirty="0">
                          <a:latin typeface="游ゴシック" panose="020B0400000000000000" pitchFamily="50" charset="-128"/>
                          <a:ea typeface="游ゴシック" panose="020B0400000000000000" pitchFamily="50" charset="-128"/>
                        </a:rPr>
                        <a:t>固定資産取得借入金比率</a:t>
                      </a:r>
                      <a:r>
                        <a:rPr kumimoji="1" lang="ja-JP" altLang="en-US" sz="1800" dirty="0"/>
                        <a:t>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3.6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854146" y="264193"/>
            <a:ext cx="6241775" cy="2923877"/>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a:t>
            </a:r>
            <a:r>
              <a:rPr lang="zh-TW" altLang="en-US" sz="1600" dirty="0">
                <a:latin typeface="游ゴシック" panose="020B0400000000000000" pitchFamily="50" charset="-128"/>
                <a:ea typeface="游ゴシック" panose="020B0400000000000000" pitchFamily="50" charset="-128"/>
              </a:rPr>
              <a:t>固定資産取得借入金比率</a:t>
            </a:r>
            <a:r>
              <a:rPr lang="ja-JP" altLang="en-US" sz="1600" dirty="0"/>
              <a:t>が高い土地改良区は、将来、償還する必要のある負債残高が高いことを示します。経年変化を見て、比率が増加していませんか。</a:t>
            </a:r>
          </a:p>
          <a:p>
            <a:pPr fontAlgn="base"/>
            <a:r>
              <a:rPr lang="ja-JP" altLang="en-US" sz="1600" dirty="0"/>
              <a:t>　土地改良区の運営上、</a:t>
            </a:r>
            <a:r>
              <a:rPr lang="zh-TW" altLang="en-US" sz="1600" dirty="0">
                <a:latin typeface="游ゴシック" panose="020B0400000000000000" pitchFamily="50" charset="-128"/>
                <a:ea typeface="游ゴシック" panose="020B0400000000000000" pitchFamily="50" charset="-128"/>
              </a:rPr>
              <a:t>固定資産取得借入金比率</a:t>
            </a:r>
            <a:r>
              <a:rPr lang="ja-JP" altLang="en-US" sz="1600" dirty="0"/>
              <a:t>が高いからといって、必ずしもその運営に問題があることにはつながりませんが、比率は低いに越したことはないので、今後の資金調達に当たって、有利子負担の資金以外からの調達（事前積立金の取り崩し）等を検討することも重要です。</a:t>
            </a:r>
            <a:endParaRPr lang="en-US" altLang="ja-JP" sz="1600" dirty="0"/>
          </a:p>
          <a:p>
            <a:pPr fontAlgn="base"/>
            <a:r>
              <a:rPr kumimoji="1" lang="ja-JP" altLang="en-US" sz="1600" dirty="0"/>
              <a:t>　分析結果を踏まえて、土地改良区の運営の改善点等について、整理しましょう。　</a:t>
            </a:r>
          </a:p>
        </p:txBody>
      </p: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520148" y="3832952"/>
            <a:ext cx="1132729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1436D30-3A45-4B51-B57F-37A978A96F1A}"/>
              </a:ext>
            </a:extLst>
          </p:cNvPr>
          <p:cNvCxnSpPr>
            <a:cxnSpLocks/>
          </p:cNvCxnSpPr>
          <p:nvPr/>
        </p:nvCxnSpPr>
        <p:spPr>
          <a:xfrm>
            <a:off x="520148" y="3429000"/>
            <a:ext cx="1132729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D982E43-1B21-4BF1-B43A-546C52F9B7E9}"/>
              </a:ext>
            </a:extLst>
          </p:cNvPr>
          <p:cNvSpPr txBox="1"/>
          <p:nvPr/>
        </p:nvSpPr>
        <p:spPr>
          <a:xfrm>
            <a:off x="165038" y="282120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944B6D39-5FEE-43BB-9853-3E45C894C5DA}"/>
              </a:ext>
            </a:extLst>
          </p:cNvPr>
          <p:cNvCxnSpPr/>
          <p:nvPr/>
        </p:nvCxnSpPr>
        <p:spPr>
          <a:xfrm flipV="1">
            <a:off x="3864335" y="6181011"/>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ADC3516-6F08-4BB1-A971-68914F9B5EDF}"/>
              </a:ext>
            </a:extLst>
          </p:cNvPr>
          <p:cNvCxnSpPr/>
          <p:nvPr/>
        </p:nvCxnSpPr>
        <p:spPr>
          <a:xfrm flipV="1">
            <a:off x="7465674" y="616694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3B9FB1C0-4FBA-4BF3-A929-2DC841C878CE}"/>
              </a:ext>
            </a:extLst>
          </p:cNvPr>
          <p:cNvCxnSpPr/>
          <p:nvPr/>
        </p:nvCxnSpPr>
        <p:spPr>
          <a:xfrm flipV="1">
            <a:off x="11067001" y="615287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E362472-84E9-4A09-8A9F-6D5C6AD0A5B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34</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72707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180382335"/>
              </p:ext>
            </p:extLst>
          </p:nvPr>
        </p:nvGraphicFramePr>
        <p:xfrm>
          <a:off x="1033669" y="1577008"/>
          <a:ext cx="4134678" cy="4907280"/>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①資産合計</a:t>
                      </a:r>
                      <a:endParaRPr kumimoji="1" lang="en-US" altLang="ja-JP"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固定負債</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⑬各種借入金残高</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trike="noStrike" dirty="0">
                          <a:solidFill>
                            <a:srgbClr val="FF0000"/>
                          </a:solidFill>
                        </a:rPr>
                        <a:t>・</a:t>
                      </a:r>
                      <a:r>
                        <a:rPr kumimoji="1" lang="ja-JP" altLang="en-US" sz="1600" dirty="0">
                          <a:solidFill>
                            <a:srgbClr val="FF0000"/>
                          </a:solidFill>
                        </a:rPr>
                        <a:t>公庫資金等長期借</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　入金</a:t>
                      </a: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trike="noStrike" dirty="0">
                          <a:solidFill>
                            <a:srgbClr val="FF0000"/>
                          </a:solidFill>
                        </a:rPr>
                        <a:t>・</a:t>
                      </a:r>
                      <a:r>
                        <a:rPr kumimoji="1" lang="ja-JP" altLang="en-US" sz="1600" dirty="0">
                          <a:solidFill>
                            <a:srgbClr val="FF0000"/>
                          </a:solidFill>
                        </a:rPr>
                        <a:t>その他長期借入金</a:t>
                      </a:r>
                      <a:endParaRPr kumimoji="1" lang="en-US" altLang="ja-JP" sz="1600" dirty="0">
                        <a:solidFill>
                          <a:srgbClr val="FF0000"/>
                        </a:solidFill>
                      </a:endParaRPr>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財務分析を行いましょう（その７）</a:t>
            </a:r>
            <a:endParaRPr kumimoji="1" lang="en-US" altLang="ja-JP" sz="2400" dirty="0"/>
          </a:p>
          <a:p>
            <a:r>
              <a:rPr kumimoji="1" lang="ja-JP" altLang="en-US" sz="2400" dirty="0">
                <a:solidFill>
                  <a:srgbClr val="0070C0"/>
                </a:solidFill>
              </a:rPr>
              <a:t>安全性分析－７　総資産借入金比率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635745"/>
            <a:ext cx="6003235" cy="2123658"/>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総資産借入金比率は、土地改良区の総資産のうち借入金がどれくらいの割合があるのかを示す指標です。</a:t>
            </a:r>
            <a:endParaRPr lang="en-US" altLang="ja-JP" dirty="0"/>
          </a:p>
          <a:p>
            <a:pPr fontAlgn="base"/>
            <a:r>
              <a:rPr lang="ja-JP" altLang="en-US" dirty="0"/>
              <a:t>　土地改良区の借入が多いのか少ないのかという一つの目安となります。</a:t>
            </a:r>
            <a:endParaRPr lang="en-US" altLang="ja-JP" dirty="0"/>
          </a:p>
          <a:p>
            <a:pPr fontAlgn="base"/>
            <a:r>
              <a:rPr lang="ja-JP" altLang="en-US" dirty="0"/>
              <a:t>　土地改良区の財務運営の健全性を把握するための指標のひとつです。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173544"/>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総資産借入金比率＝⑬各種借入金残高</a:t>
            </a:r>
            <a:r>
              <a:rPr lang="en-US" altLang="ja-JP" dirty="0"/>
              <a:t>÷</a:t>
            </a:r>
            <a:r>
              <a:rPr lang="ja-JP" altLang="en-US" dirty="0"/>
              <a:t>①資産合計　　　　　　　　　　　　　　</a:t>
            </a:r>
            <a:endParaRPr lang="en-US" altLang="ja-JP" dirty="0"/>
          </a:p>
          <a:p>
            <a:r>
              <a:rPr lang="ja-JP" altLang="en-US" dirty="0"/>
              <a:t>　　　　　　　　　</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47470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総資産借入金比率</a:t>
            </a:r>
            <a:endParaRPr lang="en-US" altLang="ja-JP" dirty="0"/>
          </a:p>
          <a:p>
            <a:r>
              <a:rPr lang="ja-JP" altLang="en-US" dirty="0"/>
              <a:t>　＝⑬</a:t>
            </a:r>
            <a:r>
              <a:rPr lang="ja-JP" altLang="en-US" u="sng" dirty="0">
                <a:highlight>
                  <a:srgbClr val="FFFF00"/>
                </a:highlight>
              </a:rPr>
              <a:t>　　　　円</a:t>
            </a:r>
            <a:r>
              <a:rPr lang="en-US" altLang="ja-JP" dirty="0"/>
              <a:t>÷</a:t>
            </a:r>
            <a:r>
              <a:rPr lang="ja-JP" altLang="en-US" dirty="0"/>
              <a:t>①</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総資産借入金比率</a:t>
            </a:r>
            <a:endParaRPr lang="en-US" altLang="ja-JP" dirty="0"/>
          </a:p>
          <a:p>
            <a:r>
              <a:rPr lang="ja-JP" altLang="en-US" dirty="0"/>
              <a:t>　＝⑬</a:t>
            </a:r>
            <a:r>
              <a:rPr lang="ja-JP" altLang="en-US" u="sng" dirty="0">
                <a:highlight>
                  <a:srgbClr val="FFFF00"/>
                </a:highlight>
              </a:rPr>
              <a:t>　　　　円</a:t>
            </a:r>
            <a:r>
              <a:rPr lang="en-US" altLang="ja-JP" dirty="0"/>
              <a:t>÷</a:t>
            </a:r>
            <a:r>
              <a:rPr lang="ja-JP" altLang="en-US" dirty="0"/>
              <a:t>①</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4AFD1014-667E-4C93-A1A2-8431F64ACE48}"/>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780946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財務分析を行いましょう（その７）</a:t>
            </a:r>
            <a:endParaRPr kumimoji="1" lang="en-US" altLang="ja-JP" sz="2400" dirty="0"/>
          </a:p>
          <a:p>
            <a:r>
              <a:rPr kumimoji="1" lang="ja-JP" altLang="en-US" sz="2400" dirty="0">
                <a:solidFill>
                  <a:srgbClr val="0070C0"/>
                </a:solidFill>
              </a:rPr>
              <a:t>安全性分析－７　総資産借入金比率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483976"/>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総資産借入金比率＝</a:t>
            </a:r>
            <a:r>
              <a:rPr lang="ja-JP" altLang="en-US" u="sng" dirty="0">
                <a:highlight>
                  <a:srgbClr val="FFFF00"/>
                </a:highlight>
              </a:rPr>
              <a:t>　　　％</a:t>
            </a:r>
            <a:endParaRPr lang="en-US" altLang="ja-JP" u="sng" dirty="0">
              <a:highlight>
                <a:srgbClr val="FFFF00"/>
              </a:highlight>
            </a:endParaRPr>
          </a:p>
          <a:p>
            <a:r>
              <a:rPr lang="ja-JP" altLang="en-US" dirty="0"/>
              <a:t>　令和○年度　総資産借入金比率＝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361604817"/>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総資産借入金比率の参考値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3.5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64694" y="295314"/>
            <a:ext cx="6241775" cy="2923877"/>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総資産借入金比率が高い土地改良区は、将来、償還する必要のある負債残高が高いことを示します。経年変化を見て、比率が増加していませんか。</a:t>
            </a:r>
          </a:p>
          <a:p>
            <a:pPr fontAlgn="base"/>
            <a:r>
              <a:rPr lang="ja-JP" altLang="en-US" sz="1600" dirty="0"/>
              <a:t>　土地改良区の運営上、総資産借入金比率が高いからといって、必ずしもその運営に問題があることにはつながりませんが、比率は低いに越したことはないので、今後の資金調達に当たって、有利子負担の資金以外からの調達（事前積立金の取り崩し）等を検討することも重要です。</a:t>
            </a:r>
            <a:endParaRPr lang="en-US" altLang="ja-JP" sz="1600" dirty="0"/>
          </a:p>
          <a:p>
            <a:pPr fontAlgn="base"/>
            <a:r>
              <a:rPr kumimoji="1" lang="ja-JP" altLang="en-US" sz="1600" dirty="0"/>
              <a:t>　分析結果を踏まえて、土地改良区の運営の改善点等について、整理しましょう。</a:t>
            </a:r>
          </a:p>
        </p:txBody>
      </p: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24070" y="3832952"/>
            <a:ext cx="1146313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1436D30-3A45-4B51-B57F-37A978A96F1A}"/>
              </a:ext>
            </a:extLst>
          </p:cNvPr>
          <p:cNvCxnSpPr>
            <a:cxnSpLocks/>
          </p:cNvCxnSpPr>
          <p:nvPr/>
        </p:nvCxnSpPr>
        <p:spPr>
          <a:xfrm>
            <a:off x="404191" y="3452191"/>
            <a:ext cx="1159565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53188916-4F18-4566-A045-19DDE75828E7}"/>
              </a:ext>
            </a:extLst>
          </p:cNvPr>
          <p:cNvSpPr txBox="1"/>
          <p:nvPr/>
        </p:nvSpPr>
        <p:spPr>
          <a:xfrm>
            <a:off x="404191" y="282120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2826AF21-46ED-44B0-B640-D297E3176A45}"/>
              </a:ext>
            </a:extLst>
          </p:cNvPr>
          <p:cNvCxnSpPr/>
          <p:nvPr/>
        </p:nvCxnSpPr>
        <p:spPr>
          <a:xfrm flipV="1">
            <a:off x="3836201" y="616694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83E631E4-FC48-4BBE-87E8-119B1C44FBFC}"/>
              </a:ext>
            </a:extLst>
          </p:cNvPr>
          <p:cNvCxnSpPr/>
          <p:nvPr/>
        </p:nvCxnSpPr>
        <p:spPr>
          <a:xfrm flipV="1">
            <a:off x="7475047" y="616225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A773F5D-52DD-4FF8-8CA6-981578EBE0A8}"/>
              </a:ext>
            </a:extLst>
          </p:cNvPr>
          <p:cNvCxnSpPr/>
          <p:nvPr/>
        </p:nvCxnSpPr>
        <p:spPr>
          <a:xfrm flipV="1">
            <a:off x="11090440" y="614818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FF03CB66-3B65-4C83-A2AF-A2F9C7EF5304}"/>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15218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46B41B1-57CC-4347-949F-543E9B0A6250}"/>
              </a:ext>
            </a:extLst>
          </p:cNvPr>
          <p:cNvSpPr/>
          <p:nvPr/>
        </p:nvSpPr>
        <p:spPr>
          <a:xfrm>
            <a:off x="344556" y="794801"/>
            <a:ext cx="11502888" cy="5755422"/>
          </a:xfrm>
          <a:prstGeom prst="rect">
            <a:avLst/>
          </a:prstGeom>
        </p:spPr>
        <p:txBody>
          <a:bodyPr wrap="square">
            <a:spAutoFit/>
          </a:bodyPr>
          <a:lstStyle/>
          <a:p>
            <a:r>
              <a:rPr lang="ja-JP" altLang="en-US" sz="3200" b="1" u="sng" dirty="0">
                <a:solidFill>
                  <a:schemeClr val="accent1"/>
                </a:solidFill>
              </a:rPr>
              <a:t>土地改良区における財務分析とは</a:t>
            </a:r>
            <a:endParaRPr lang="en-US" altLang="ja-JP" sz="3200" b="1" u="sng" dirty="0">
              <a:solidFill>
                <a:schemeClr val="accent1"/>
              </a:solidFill>
            </a:endParaRPr>
          </a:p>
          <a:p>
            <a:endParaRPr lang="ja-JP" altLang="en-US" sz="2400" b="1" dirty="0"/>
          </a:p>
          <a:p>
            <a:r>
              <a:rPr lang="ja-JP" altLang="en-US" sz="2400" dirty="0"/>
              <a:t>　土地改良区における財務分析とは、土地改良法第</a:t>
            </a:r>
            <a:r>
              <a:rPr lang="en-US" altLang="ja-JP" sz="2400" dirty="0"/>
              <a:t>29</a:t>
            </a:r>
            <a:r>
              <a:rPr lang="ja-JP" altLang="en-US" sz="2400" dirty="0"/>
              <a:t>条の２の規定及び土地改良区会計基準（平成</a:t>
            </a:r>
            <a:r>
              <a:rPr lang="en-US" altLang="ja-JP" sz="2400" dirty="0"/>
              <a:t>31</a:t>
            </a:r>
            <a:r>
              <a:rPr lang="ja-JP" altLang="en-US" sz="2400" dirty="0"/>
              <a:t>年２月</a:t>
            </a:r>
            <a:r>
              <a:rPr lang="en-US" altLang="ja-JP" sz="2400" dirty="0"/>
              <a:t>14</a:t>
            </a:r>
            <a:r>
              <a:rPr lang="ja-JP" altLang="en-US" sz="2400" dirty="0"/>
              <a:t>日付け</a:t>
            </a:r>
            <a:r>
              <a:rPr lang="en-US" altLang="ja-JP" sz="2400" dirty="0"/>
              <a:t>30</a:t>
            </a:r>
            <a:r>
              <a:rPr lang="ja-JP" altLang="en-US" sz="2400" dirty="0"/>
              <a:t>農振第</a:t>
            </a:r>
            <a:r>
              <a:rPr lang="en-US" altLang="ja-JP" sz="2400" dirty="0"/>
              <a:t>2938</a:t>
            </a:r>
            <a:r>
              <a:rPr lang="ja-JP" altLang="en-US" sz="2400" dirty="0"/>
              <a:t>号 農林水産省農村振興局長通知）に基づき作成することとされている決算関係書類のうち貸借対照表や正味財産増減計算書等の財務諸表等の数字に基づいて、土地改良区の安全性・収支・コストを分析し、運営形態が近い全国の土地改良区の指標との比較や、それぞれの土地改良区での経年変化を比較し、分析・評価することです。</a:t>
            </a:r>
            <a:endParaRPr lang="en-US" altLang="ja-JP" sz="2400" dirty="0"/>
          </a:p>
          <a:p>
            <a:r>
              <a:rPr lang="ja-JP" altLang="en-US" sz="2400" dirty="0"/>
              <a:t>　土地改良区で財務分析を行い、これを用いて分析・評価することで、それぞれの土地改良区での現状と、運営上の課題などを具体的に把握することができます。</a:t>
            </a:r>
            <a:endParaRPr lang="en-US" altLang="ja-JP" sz="2400" dirty="0"/>
          </a:p>
          <a:p>
            <a:r>
              <a:rPr lang="ja-JP" altLang="en-US" sz="2400" dirty="0"/>
              <a:t>　財務分析結果を基に、土地改良区の運営に「問題はないか」 、「改善する点はないか」等をチェックし、正確な現状把握と将来予測をすることで、理事会、総会又は総代会で、より良い意思決定を行い、より良い土地改良区の運営の実現を目指すことです。</a:t>
            </a:r>
            <a:endParaRPr lang="en-US" altLang="ja-JP" sz="2400" dirty="0"/>
          </a:p>
          <a:p>
            <a:r>
              <a:rPr lang="ja-JP" altLang="en-US" sz="2400" dirty="0"/>
              <a:t>　</a:t>
            </a:r>
            <a:endParaRPr lang="ja-JP" altLang="en-US" sz="2400" dirty="0">
              <a:highlight>
                <a:srgbClr val="00FF00"/>
              </a:highlight>
            </a:endParaRPr>
          </a:p>
        </p:txBody>
      </p:sp>
      <p:sp>
        <p:nvSpPr>
          <p:cNvPr id="2" name="テキスト ボックス 1">
            <a:extLst>
              <a:ext uri="{FF2B5EF4-FFF2-40B4-BE49-F238E27FC236}">
                <a16:creationId xmlns:a16="http://schemas.microsoft.com/office/drawing/2014/main" id="{377AA33A-38FD-4734-92E9-214E89717119}"/>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367307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248427842"/>
              </p:ext>
            </p:extLst>
          </p:nvPr>
        </p:nvGraphicFramePr>
        <p:xfrm>
          <a:off x="1033669" y="1577008"/>
          <a:ext cx="4134678" cy="4907280"/>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⑩負債合計</a:t>
                      </a:r>
                      <a:endParaRPr kumimoji="1" lang="en-US" altLang="ja-JP" sz="1600" dirty="0">
                        <a:solidFill>
                          <a:srgbClr val="FF0000"/>
                        </a:solidFill>
                      </a:endParaRPr>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⑭正味財産合計</a:t>
                      </a:r>
                      <a:endParaRPr kumimoji="1" lang="en-US" altLang="ja-JP" sz="1600" dirty="0">
                        <a:solidFill>
                          <a:srgbClr val="FF0000"/>
                        </a:solidFill>
                      </a:endParaRPr>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1200329"/>
          </a:xfrm>
          <a:prstGeom prst="rect">
            <a:avLst/>
          </a:prstGeom>
          <a:noFill/>
        </p:spPr>
        <p:txBody>
          <a:bodyPr wrap="square" rtlCol="0">
            <a:spAutoFit/>
          </a:bodyPr>
          <a:lstStyle/>
          <a:p>
            <a:r>
              <a:rPr kumimoji="1" lang="ja-JP" altLang="en-US" sz="2400" dirty="0"/>
              <a:t>財務分析を行いましょう（その８）</a:t>
            </a:r>
            <a:endParaRPr kumimoji="1" lang="en-US" altLang="ja-JP" sz="2400" dirty="0"/>
          </a:p>
          <a:p>
            <a:r>
              <a:rPr kumimoji="1" lang="ja-JP" altLang="en-US" sz="2400" dirty="0">
                <a:solidFill>
                  <a:srgbClr val="0070C0"/>
                </a:solidFill>
              </a:rPr>
              <a:t>安全性分析－８　</a:t>
            </a:r>
            <a:r>
              <a:rPr lang="zh-TW" altLang="en-US" sz="2400" dirty="0">
                <a:solidFill>
                  <a:srgbClr val="0070C0"/>
                </a:solidFill>
                <a:latin typeface="游ゴシック" panose="020B0400000000000000" pitchFamily="50" charset="-128"/>
                <a:ea typeface="游ゴシック" panose="020B0400000000000000" pitchFamily="50" charset="-128"/>
              </a:rPr>
              <a:t>負債高正味財産</a:t>
            </a:r>
            <a:endParaRPr lang="en-US" altLang="zh-TW" sz="2400" dirty="0">
              <a:solidFill>
                <a:srgbClr val="0070C0"/>
              </a:solidFill>
              <a:latin typeface="游ゴシック" panose="020B0400000000000000" pitchFamily="50" charset="-128"/>
              <a:ea typeface="游ゴシック" panose="020B0400000000000000" pitchFamily="50" charset="-128"/>
            </a:endParaRPr>
          </a:p>
          <a:p>
            <a:r>
              <a:rPr lang="ja-JP" altLang="en-US" sz="2400" dirty="0">
                <a:solidFill>
                  <a:srgbClr val="0070C0"/>
                </a:solidFill>
                <a:latin typeface="游ゴシック" panose="020B0400000000000000" pitchFamily="50" charset="-128"/>
                <a:ea typeface="游ゴシック" panose="020B0400000000000000" pitchFamily="50" charset="-128"/>
              </a:rPr>
              <a:t>　　　　　　　　</a:t>
            </a:r>
            <a:r>
              <a:rPr lang="zh-TW" altLang="en-US" sz="2400" dirty="0">
                <a:solidFill>
                  <a:srgbClr val="0070C0"/>
                </a:solidFill>
                <a:latin typeface="游ゴシック" panose="020B0400000000000000" pitchFamily="50" charset="-128"/>
                <a:ea typeface="游ゴシック" panose="020B0400000000000000" pitchFamily="50" charset="-128"/>
              </a:rPr>
              <a:t>比率</a:t>
            </a:r>
            <a:endParaRPr kumimoji="1" lang="ja-JP" altLang="en-US" sz="2400" strike="sngStrike" dirty="0">
              <a:solidFill>
                <a:srgbClr val="0070C0"/>
              </a:solidFill>
            </a:endParaRP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847777"/>
            <a:ext cx="6003235" cy="1846659"/>
          </a:xfrm>
          <a:prstGeom prst="rect">
            <a:avLst/>
          </a:prstGeom>
          <a:noFill/>
        </p:spPr>
        <p:txBody>
          <a:bodyPr wrap="square" rtlCol="0">
            <a:spAutoFit/>
          </a:bodyPr>
          <a:lstStyle/>
          <a:p>
            <a:r>
              <a:rPr lang="ja-JP" altLang="en-US" sz="2400" dirty="0">
                <a:solidFill>
                  <a:srgbClr val="FF0000"/>
                </a:solidFill>
                <a:latin typeface="游ゴシック" panose="020B0400000000000000" pitchFamily="50" charset="-128"/>
                <a:ea typeface="游ゴシック" panose="020B0400000000000000" pitchFamily="50" charset="-128"/>
              </a:rPr>
              <a:t>説明</a:t>
            </a:r>
            <a:endParaRPr lang="en-US" altLang="ja-JP" sz="2400" dirty="0">
              <a:solidFill>
                <a:srgbClr val="FF0000"/>
              </a:solidFill>
              <a:latin typeface="游ゴシック" panose="020B0400000000000000" pitchFamily="50" charset="-128"/>
              <a:ea typeface="游ゴシック" panose="020B0400000000000000" pitchFamily="50" charset="-128"/>
            </a:endParaRPr>
          </a:p>
          <a:p>
            <a:pPr fontAlgn="base"/>
            <a:r>
              <a:rPr lang="ja-JP" altLang="en-US" dirty="0">
                <a:latin typeface="游ゴシック" panose="020B0400000000000000" pitchFamily="50" charset="-128"/>
                <a:ea typeface="游ゴシック" panose="020B0400000000000000" pitchFamily="50" charset="-128"/>
              </a:rPr>
              <a:t>　</a:t>
            </a:r>
            <a:r>
              <a:rPr lang="zh-TW" altLang="en-US" dirty="0">
                <a:latin typeface="游ゴシック" panose="020B0400000000000000" pitchFamily="50" charset="-128"/>
                <a:ea typeface="游ゴシック" panose="020B0400000000000000" pitchFamily="50" charset="-128"/>
              </a:rPr>
              <a:t>負債高正味財産比率</a:t>
            </a:r>
            <a:r>
              <a:rPr lang="ja-JP" altLang="en-US" dirty="0">
                <a:latin typeface="游ゴシック" panose="020B0400000000000000" pitchFamily="50" charset="-128"/>
                <a:ea typeface="游ゴシック" panose="020B0400000000000000" pitchFamily="50" charset="-128"/>
              </a:rPr>
              <a:t>は、負債の返済能力を示す指標で、数値が低いほど返済能力が高く土地改良区の財務が安定していることを示します。</a:t>
            </a:r>
            <a:endParaRPr lang="en-US" altLang="ja-JP" dirty="0">
              <a:latin typeface="游ゴシック" panose="020B0400000000000000" pitchFamily="50" charset="-128"/>
              <a:ea typeface="游ゴシック" panose="020B0400000000000000" pitchFamily="50" charset="-128"/>
            </a:endParaRPr>
          </a:p>
          <a:p>
            <a:pPr fontAlgn="base"/>
            <a:r>
              <a:rPr lang="ja-JP" altLang="en-US" dirty="0">
                <a:latin typeface="游ゴシック" panose="020B0400000000000000" pitchFamily="50" charset="-128"/>
                <a:ea typeface="游ゴシック" panose="020B0400000000000000" pitchFamily="50" charset="-128"/>
              </a:rPr>
              <a:t>　この指標も、土地改良区の財務運営の健全性を把握するための指標のひとつです。</a:t>
            </a:r>
            <a:endParaRPr lang="en-US" altLang="ja-JP" dirty="0">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107284"/>
            <a:ext cx="6003235" cy="1015663"/>
          </a:xfrm>
          <a:prstGeom prst="rect">
            <a:avLst/>
          </a:prstGeom>
          <a:noFill/>
        </p:spPr>
        <p:txBody>
          <a:bodyPr wrap="square" rtlCol="0">
            <a:spAutoFit/>
          </a:bodyPr>
          <a:lstStyle/>
          <a:p>
            <a:r>
              <a:rPr lang="ja-JP" altLang="en-US" sz="2400" dirty="0">
                <a:solidFill>
                  <a:srgbClr val="FF0000"/>
                </a:solidFill>
                <a:latin typeface="游ゴシック" panose="020B0400000000000000" pitchFamily="50" charset="-128"/>
                <a:ea typeface="游ゴシック" panose="020B0400000000000000" pitchFamily="50" charset="-128"/>
              </a:rPr>
              <a:t>計算式</a:t>
            </a:r>
            <a:endParaRPr lang="en-US" altLang="ja-JP" sz="2400" dirty="0">
              <a:solidFill>
                <a:srgbClr val="FF0000"/>
              </a:solidFill>
              <a:latin typeface="游ゴシック" panose="020B0400000000000000" pitchFamily="50" charset="-128"/>
              <a:ea typeface="游ゴシック" panose="020B0400000000000000" pitchFamily="50" charset="-128"/>
            </a:endParaRPr>
          </a:p>
          <a:p>
            <a:r>
              <a:rPr lang="zh-TW" altLang="en-US" dirty="0">
                <a:latin typeface="游ゴシック" panose="020B0400000000000000" pitchFamily="50" charset="-128"/>
                <a:ea typeface="游ゴシック" panose="020B0400000000000000" pitchFamily="50" charset="-128"/>
              </a:rPr>
              <a:t>負債高正味財産比率</a:t>
            </a:r>
            <a:r>
              <a:rPr lang="ja-JP" altLang="en-US" dirty="0">
                <a:latin typeface="游ゴシック" panose="020B0400000000000000" pitchFamily="50" charset="-128"/>
                <a:ea typeface="游ゴシック" panose="020B0400000000000000" pitchFamily="50" charset="-128"/>
              </a:rPr>
              <a:t>＝⑩負債合計</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⑭正味財産合計</a:t>
            </a:r>
            <a:endParaRPr lang="en-US" altLang="ja-JP" dirty="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×100</a:t>
            </a:r>
            <a:endParaRPr kumimoji="1" lang="ja-JP" altLang="en-US"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40844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latin typeface="游ゴシック" panose="020B0400000000000000" pitchFamily="50" charset="-128"/>
                <a:ea typeface="游ゴシック" panose="020B0400000000000000" pitchFamily="50" charset="-128"/>
              </a:rPr>
              <a:t>負債高正味財産比率</a:t>
            </a:r>
            <a:endParaRPr lang="en-US" altLang="ja-JP" dirty="0"/>
          </a:p>
          <a:p>
            <a:r>
              <a:rPr lang="ja-JP" altLang="en-US" dirty="0"/>
              <a:t>　＝⑩</a:t>
            </a:r>
            <a:r>
              <a:rPr lang="ja-JP" altLang="en-US" u="sng" dirty="0">
                <a:highlight>
                  <a:srgbClr val="FFFF00"/>
                </a:highlight>
              </a:rPr>
              <a:t>　　　　円</a:t>
            </a:r>
            <a:r>
              <a:rPr lang="en-US" altLang="ja-JP" dirty="0"/>
              <a:t>÷</a:t>
            </a:r>
            <a:r>
              <a:rPr lang="ja-JP" altLang="en-US" dirty="0"/>
              <a:t>⑭</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latin typeface="游ゴシック" panose="020B0400000000000000" pitchFamily="50" charset="-128"/>
                <a:ea typeface="游ゴシック" panose="020B0400000000000000" pitchFamily="50" charset="-128"/>
              </a:rPr>
              <a:t>負債高正味財産比率</a:t>
            </a:r>
            <a:endParaRPr lang="en-US" altLang="ja-JP" dirty="0"/>
          </a:p>
          <a:p>
            <a:r>
              <a:rPr lang="ja-JP" altLang="en-US" dirty="0"/>
              <a:t>　＝⑩</a:t>
            </a:r>
            <a:r>
              <a:rPr lang="ja-JP" altLang="en-US" u="sng" dirty="0">
                <a:highlight>
                  <a:srgbClr val="FFFF00"/>
                </a:highlight>
              </a:rPr>
              <a:t>　　　　円</a:t>
            </a:r>
            <a:r>
              <a:rPr lang="en-US" altLang="ja-JP" dirty="0"/>
              <a:t>÷</a:t>
            </a:r>
            <a:r>
              <a:rPr lang="ja-JP" altLang="en-US" dirty="0"/>
              <a:t>⑭</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879C2B22-7ECD-486C-9C05-A0E0D80C1C26}"/>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79771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1200329"/>
          </a:xfrm>
          <a:prstGeom prst="rect">
            <a:avLst/>
          </a:prstGeom>
          <a:noFill/>
        </p:spPr>
        <p:txBody>
          <a:bodyPr wrap="square" rtlCol="0">
            <a:spAutoFit/>
          </a:bodyPr>
          <a:lstStyle/>
          <a:p>
            <a:r>
              <a:rPr kumimoji="1" lang="ja-JP" altLang="en-US" sz="2400" dirty="0"/>
              <a:t>財務分析を行いましょう（その８）</a:t>
            </a:r>
            <a:endParaRPr kumimoji="1" lang="en-US" altLang="ja-JP" sz="2400" dirty="0"/>
          </a:p>
          <a:p>
            <a:r>
              <a:rPr kumimoji="1" lang="ja-JP" altLang="en-US" sz="2400" dirty="0">
                <a:solidFill>
                  <a:srgbClr val="0070C0"/>
                </a:solidFill>
              </a:rPr>
              <a:t>安全性分析－８　</a:t>
            </a:r>
            <a:r>
              <a:rPr lang="zh-TW" altLang="en-US" sz="2400" dirty="0">
                <a:solidFill>
                  <a:srgbClr val="0070C0"/>
                </a:solidFill>
                <a:latin typeface="游ゴシック" panose="020B0400000000000000" pitchFamily="50" charset="-128"/>
                <a:ea typeface="游ゴシック" panose="020B0400000000000000" pitchFamily="50" charset="-128"/>
              </a:rPr>
              <a:t>負債高正味財産</a:t>
            </a:r>
            <a:endParaRPr lang="en-US" altLang="zh-TW" sz="2400" dirty="0">
              <a:solidFill>
                <a:srgbClr val="0070C0"/>
              </a:solidFill>
              <a:latin typeface="游ゴシック" panose="020B0400000000000000" pitchFamily="50" charset="-128"/>
              <a:ea typeface="游ゴシック" panose="020B0400000000000000" pitchFamily="50" charset="-128"/>
            </a:endParaRPr>
          </a:p>
          <a:p>
            <a:r>
              <a:rPr lang="ja-JP" altLang="en-US" sz="2400" dirty="0">
                <a:solidFill>
                  <a:srgbClr val="0070C0"/>
                </a:solidFill>
                <a:latin typeface="游ゴシック" panose="020B0400000000000000" pitchFamily="50" charset="-128"/>
                <a:ea typeface="游ゴシック" panose="020B0400000000000000" pitchFamily="50" charset="-128"/>
              </a:rPr>
              <a:t>　　　　　　　　</a:t>
            </a:r>
            <a:r>
              <a:rPr lang="zh-TW" altLang="en-US" sz="2400" dirty="0">
                <a:solidFill>
                  <a:srgbClr val="0070C0"/>
                </a:solidFill>
                <a:latin typeface="游ゴシック" panose="020B0400000000000000" pitchFamily="50" charset="-128"/>
                <a:ea typeface="游ゴシック" panose="020B0400000000000000" pitchFamily="50" charset="-128"/>
              </a:rPr>
              <a:t>比率</a:t>
            </a:r>
            <a:endParaRPr kumimoji="1" lang="ja-JP" altLang="en-US" sz="2400" strike="sngStrike" dirty="0">
              <a:solidFill>
                <a:srgbClr val="0070C0"/>
              </a:solidFill>
            </a:endParaRP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648273"/>
            <a:ext cx="5333998" cy="1200329"/>
          </a:xfrm>
          <a:prstGeom prst="rect">
            <a:avLst/>
          </a:prstGeom>
          <a:noFill/>
        </p:spPr>
        <p:txBody>
          <a:bodyPr wrap="square" rtlCol="0">
            <a:spAutoFit/>
          </a:bodyPr>
          <a:lstStyle/>
          <a:p>
            <a:r>
              <a:rPr lang="ja-JP" altLang="en-US" dirty="0">
                <a:solidFill>
                  <a:srgbClr val="FF0000"/>
                </a:solidFill>
                <a:latin typeface="游ゴシック" panose="020B0400000000000000" pitchFamily="50" charset="-128"/>
                <a:ea typeface="游ゴシック" panose="020B0400000000000000" pitchFamily="50" charset="-128"/>
              </a:rPr>
              <a:t>　計算の結果を、下表の参考値と比較及び経年変化を見て、運営上の課題等を整理しましょう。</a:t>
            </a:r>
            <a:endParaRPr lang="en-US" altLang="ja-JP" dirty="0">
              <a:solidFill>
                <a:srgbClr val="FF0000"/>
              </a:solidFill>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令和○年度　負債高正味財産比率＝</a:t>
            </a:r>
            <a:r>
              <a:rPr lang="ja-JP" altLang="en-US" u="sng" dirty="0">
                <a:highlight>
                  <a:srgbClr val="FFFF00"/>
                </a:highlight>
                <a:latin typeface="游ゴシック" panose="020B0400000000000000" pitchFamily="50" charset="-128"/>
                <a:ea typeface="游ゴシック" panose="020B0400000000000000" pitchFamily="50" charset="-128"/>
              </a:rPr>
              <a:t>　　％</a:t>
            </a:r>
            <a:endParaRPr lang="en-US" altLang="ja-JP" u="sng" dirty="0">
              <a:highlight>
                <a:srgbClr val="FFFF00"/>
              </a:highlight>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令和○年度　</a:t>
            </a:r>
            <a:r>
              <a:rPr lang="zh-TW" altLang="en-US" dirty="0">
                <a:latin typeface="游ゴシック" panose="020B0400000000000000" pitchFamily="50" charset="-128"/>
                <a:ea typeface="游ゴシック" panose="020B0400000000000000" pitchFamily="50" charset="-128"/>
              </a:rPr>
              <a:t>負債高正味財産比率</a:t>
            </a:r>
            <a:r>
              <a:rPr lang="ja-JP" altLang="en-US" dirty="0">
                <a:latin typeface="游ゴシック" panose="020B0400000000000000" pitchFamily="50" charset="-128"/>
                <a:ea typeface="游ゴシック" panose="020B0400000000000000" pitchFamily="50" charset="-128"/>
              </a:rPr>
              <a:t>＝</a:t>
            </a:r>
            <a:r>
              <a:rPr lang="ja-JP" altLang="en-US" u="sng" dirty="0">
                <a:highlight>
                  <a:srgbClr val="FFFF00"/>
                </a:highlight>
                <a:latin typeface="游ゴシック" panose="020B0400000000000000" pitchFamily="50" charset="-128"/>
                <a:ea typeface="游ゴシック" panose="020B0400000000000000" pitchFamily="50" charset="-128"/>
              </a:rPr>
              <a:t>　　％</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3759308884"/>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負債高正味財産比率の参考値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6.2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6.7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4.3</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6.5</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6.2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58068" y="243693"/>
            <a:ext cx="6241775" cy="2923877"/>
          </a:xfrm>
          <a:prstGeom prst="rect">
            <a:avLst/>
          </a:prstGeom>
          <a:noFill/>
        </p:spPr>
        <p:txBody>
          <a:bodyPr wrap="square" rtlCol="0">
            <a:spAutoFit/>
          </a:bodyPr>
          <a:lstStyle/>
          <a:p>
            <a:pPr fontAlgn="base"/>
            <a:r>
              <a:rPr lang="ja-JP" altLang="en-US" sz="2400" dirty="0">
                <a:solidFill>
                  <a:srgbClr val="FF0000"/>
                </a:solidFill>
                <a:latin typeface="游ゴシック" panose="020B0400000000000000" pitchFamily="50" charset="-128"/>
                <a:ea typeface="游ゴシック" panose="020B0400000000000000" pitchFamily="50" charset="-128"/>
              </a:rPr>
              <a:t>分析結果の着眼点</a:t>
            </a:r>
            <a:endParaRPr lang="en-US" altLang="ja-JP" sz="2400" dirty="0">
              <a:solidFill>
                <a:srgbClr val="FF0000"/>
              </a:solidFill>
              <a:latin typeface="游ゴシック" panose="020B0400000000000000" pitchFamily="50" charset="-128"/>
              <a:ea typeface="游ゴシック" panose="020B0400000000000000" pitchFamily="50" charset="-128"/>
            </a:endParaRPr>
          </a:p>
          <a:p>
            <a:pPr fontAlgn="base"/>
            <a:r>
              <a:rPr lang="ja-JP" altLang="en-US" sz="1600" dirty="0">
                <a:latin typeface="游ゴシック" panose="020B0400000000000000" pitchFamily="50" charset="-128"/>
                <a:ea typeface="游ゴシック" panose="020B0400000000000000" pitchFamily="50" charset="-128"/>
              </a:rPr>
              <a:t>　</a:t>
            </a:r>
            <a:r>
              <a:rPr lang="zh-TW" altLang="en-US" sz="1600" dirty="0">
                <a:latin typeface="游ゴシック" panose="020B0400000000000000" pitchFamily="50" charset="-128"/>
                <a:ea typeface="游ゴシック" panose="020B0400000000000000" pitchFamily="50" charset="-128"/>
              </a:rPr>
              <a:t>負債高正味財産比率</a:t>
            </a:r>
            <a:r>
              <a:rPr lang="ja-JP" altLang="en-US" sz="1600" dirty="0">
                <a:latin typeface="游ゴシック" panose="020B0400000000000000" pitchFamily="50" charset="-128"/>
                <a:ea typeface="游ゴシック" panose="020B0400000000000000" pitchFamily="50" charset="-128"/>
              </a:rPr>
              <a:t>は、負債に対する土地改良区の返済能力を示す指標です。</a:t>
            </a:r>
            <a:r>
              <a:rPr lang="zh-TW" altLang="en-US" sz="1600" dirty="0">
                <a:latin typeface="游ゴシック" panose="020B0400000000000000" pitchFamily="50" charset="-128"/>
                <a:ea typeface="游ゴシック" panose="020B0400000000000000" pitchFamily="50" charset="-128"/>
              </a:rPr>
              <a:t>負債高正味財産比率</a:t>
            </a:r>
            <a:r>
              <a:rPr lang="ja-JP" altLang="en-US" sz="1600" dirty="0">
                <a:latin typeface="游ゴシック" panose="020B0400000000000000" pitchFamily="50" charset="-128"/>
                <a:ea typeface="游ゴシック" panose="020B0400000000000000" pitchFamily="50" charset="-128"/>
              </a:rPr>
              <a:t>の数値が低いほど返済能力が高いことを示します。経年変化を見て、比率が増加していませんか。</a:t>
            </a:r>
          </a:p>
          <a:p>
            <a:pPr fontAlgn="base"/>
            <a:r>
              <a:rPr lang="ja-JP" altLang="en-US" sz="1600" dirty="0">
                <a:latin typeface="游ゴシック" panose="020B0400000000000000" pitchFamily="50" charset="-128"/>
                <a:ea typeface="游ゴシック" panose="020B0400000000000000" pitchFamily="50" charset="-128"/>
              </a:rPr>
              <a:t>　</a:t>
            </a:r>
            <a:r>
              <a:rPr lang="zh-TW" altLang="en-US" sz="1600" dirty="0">
                <a:latin typeface="游ゴシック" panose="020B0400000000000000" pitchFamily="50" charset="-128"/>
                <a:ea typeface="游ゴシック" panose="020B0400000000000000" pitchFamily="50" charset="-128"/>
              </a:rPr>
              <a:t>負債高正味財産比率</a:t>
            </a:r>
            <a:r>
              <a:rPr lang="ja-JP" altLang="en-US" sz="1600" dirty="0">
                <a:latin typeface="游ゴシック" panose="020B0400000000000000" pitchFamily="50" charset="-128"/>
                <a:ea typeface="游ゴシック" panose="020B0400000000000000" pitchFamily="50" charset="-128"/>
              </a:rPr>
              <a:t>を改善するには、負債を減らすことが近道ですが、短期的に比率を改善するだけでなく、将来の新たに必要となる負債も見積もりつつ、比率を上げない資金調達を行う検討を行うことが、土地改良区の運営において有意義だと考えます。</a:t>
            </a:r>
            <a:endParaRPr lang="en-US" altLang="ja-JP" sz="1600" dirty="0">
              <a:latin typeface="游ゴシック" panose="020B0400000000000000" pitchFamily="50" charset="-128"/>
              <a:ea typeface="游ゴシック" panose="020B0400000000000000" pitchFamily="50" charset="-128"/>
            </a:endParaRPr>
          </a:p>
          <a:p>
            <a:pPr fontAlgn="base"/>
            <a:r>
              <a:rPr kumimoji="1" lang="ja-JP" altLang="en-US" sz="1600" dirty="0">
                <a:latin typeface="游ゴシック" panose="020B0400000000000000" pitchFamily="50" charset="-128"/>
                <a:ea typeface="游ゴシック" panose="020B0400000000000000" pitchFamily="50" charset="-128"/>
              </a:rPr>
              <a:t>　分析結果を踏まえて、土地改良区の運営の改善点等について、整理しましょう。　</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404191" y="3435626"/>
            <a:ext cx="11430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04191" y="3806448"/>
            <a:ext cx="11430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0DA50C9B-E003-46E2-8BBE-365E169380B8}"/>
              </a:ext>
            </a:extLst>
          </p:cNvPr>
          <p:cNvSpPr txBox="1"/>
          <p:nvPr/>
        </p:nvSpPr>
        <p:spPr>
          <a:xfrm>
            <a:off x="404191" y="2860963"/>
            <a:ext cx="2531166" cy="369332"/>
          </a:xfrm>
          <a:prstGeom prst="rect">
            <a:avLst/>
          </a:prstGeom>
          <a:noFill/>
        </p:spPr>
        <p:txBody>
          <a:bodyPr wrap="square" rtlCol="0">
            <a:spAutoFit/>
          </a:bodyPr>
          <a:lstStyle/>
          <a:p>
            <a:r>
              <a:rPr kumimoji="1" lang="ja-JP" altLang="en-US" dirty="0"/>
              <a:t>（整理結果等のメモ）</a:t>
            </a:r>
          </a:p>
        </p:txBody>
      </p:sp>
      <p:cxnSp>
        <p:nvCxnSpPr>
          <p:cNvPr id="13" name="直線コネクタ 12">
            <a:extLst>
              <a:ext uri="{FF2B5EF4-FFF2-40B4-BE49-F238E27FC236}">
                <a16:creationId xmlns:a16="http://schemas.microsoft.com/office/drawing/2014/main" id="{F273FCAA-F3F2-4AFB-B3F9-4F0DE9D8870B}"/>
              </a:ext>
            </a:extLst>
          </p:cNvPr>
          <p:cNvCxnSpPr/>
          <p:nvPr/>
        </p:nvCxnSpPr>
        <p:spPr>
          <a:xfrm flipV="1">
            <a:off x="3836203" y="616694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03B50DB-3F72-4B61-A790-FEFF89ADBED5}"/>
              </a:ext>
            </a:extLst>
          </p:cNvPr>
          <p:cNvCxnSpPr/>
          <p:nvPr/>
        </p:nvCxnSpPr>
        <p:spPr>
          <a:xfrm flipV="1">
            <a:off x="7479733" y="616694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1AAC23-1A01-4B54-8DA9-0EEDA2FF17DD}"/>
              </a:ext>
            </a:extLst>
          </p:cNvPr>
          <p:cNvCxnSpPr/>
          <p:nvPr/>
        </p:nvCxnSpPr>
        <p:spPr>
          <a:xfrm flipV="1">
            <a:off x="11095136" y="618101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99B1D02-55E8-4CB9-938F-8D0420E316D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09382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4200388514"/>
              </p:ext>
            </p:extLst>
          </p:nvPr>
        </p:nvGraphicFramePr>
        <p:xfrm>
          <a:off x="1033669" y="1577008"/>
          <a:ext cx="4134678" cy="4905975"/>
        </p:xfrm>
        <a:graphic>
          <a:graphicData uri="http://schemas.openxmlformats.org/drawingml/2006/table">
            <a:tbl>
              <a:tblPr firstRow="1" bandRow="1">
                <a:tableStyleId>{00A15C55-8517-42AA-B614-E9B94910E393}</a:tableStyleId>
              </a:tblPr>
              <a:tblGrid>
                <a:gridCol w="2067339">
                  <a:extLst>
                    <a:ext uri="{9D8B030D-6E8A-4147-A177-3AD203B41FA5}">
                      <a16:colId xmlns:a16="http://schemas.microsoft.com/office/drawing/2014/main" val="1624631285"/>
                    </a:ext>
                  </a:extLst>
                </a:gridCol>
                <a:gridCol w="2067339">
                  <a:extLst>
                    <a:ext uri="{9D8B030D-6E8A-4147-A177-3AD203B41FA5}">
                      <a16:colId xmlns:a16="http://schemas.microsoft.com/office/drawing/2014/main" val="3633323956"/>
                    </a:ext>
                  </a:extLst>
                </a:gridCol>
              </a:tblGrid>
              <a:tr h="344254">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921479">
                <a:tc rowSpan="2">
                  <a:txBody>
                    <a:bodyPr/>
                    <a:lstStyle/>
                    <a:p>
                      <a:r>
                        <a:rPr kumimoji="1" lang="ja-JP" altLang="en-US" dirty="0"/>
                        <a:t>（資産）</a:t>
                      </a:r>
                      <a:endParaRPr kumimoji="1" lang="en-US" altLang="ja-JP" dirty="0"/>
                    </a:p>
                    <a:p>
                      <a:endParaRPr kumimoji="1" lang="en-US" altLang="ja-JP" dirty="0">
                        <a:solidFill>
                          <a:srgbClr val="FF0000"/>
                        </a:solidFill>
                      </a:endParaRPr>
                    </a:p>
                    <a:p>
                      <a:r>
                        <a:rPr kumimoji="1" lang="ja-JP" altLang="en-US" sz="1600" dirty="0">
                          <a:solidFill>
                            <a:srgbClr val="FF0000"/>
                          </a:solidFill>
                        </a:rPr>
                        <a:t>③現金及び預金</a:t>
                      </a:r>
                      <a:endParaRPr kumimoji="1" lang="en-US" altLang="ja-JP" sz="1600" dirty="0">
                        <a:solidFill>
                          <a:srgbClr val="FF0000"/>
                        </a:solidFill>
                      </a:endParaRPr>
                    </a:p>
                    <a:p>
                      <a:r>
                        <a:rPr kumimoji="1" lang="ja-JP" altLang="en-US" sz="1600" dirty="0">
                          <a:solidFill>
                            <a:srgbClr val="FF0000"/>
                          </a:solidFill>
                        </a:rPr>
                        <a:t>⑥各種積立金計</a:t>
                      </a:r>
                      <a:endParaRPr kumimoji="1" lang="en-US" altLang="ja-JP" sz="1600" dirty="0">
                        <a:solidFill>
                          <a:srgbClr val="FF0000"/>
                        </a:solidFill>
                      </a:endParaRPr>
                    </a:p>
                    <a:p>
                      <a:r>
                        <a:rPr kumimoji="1" lang="ja-JP" altLang="en-US" sz="1600" dirty="0">
                          <a:solidFill>
                            <a:srgbClr val="FF0000"/>
                          </a:solidFill>
                        </a:rPr>
                        <a:t>⑦各種積立資産計</a:t>
                      </a:r>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②流動資産合計</a:t>
                      </a:r>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⑤固定資産合計</a:t>
                      </a:r>
                      <a:endParaRPr kumimoji="1" lang="en-US" altLang="ja-JP"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txBody>
                  <a:tcPr/>
                </a:tc>
                <a:extLst>
                  <a:ext uri="{0D108BD9-81ED-4DB2-BD59-A6C34878D82A}">
                    <a16:rowId xmlns:a16="http://schemas.microsoft.com/office/drawing/2014/main" val="1821015501"/>
                  </a:ext>
                </a:extLst>
              </a:tr>
              <a:tr h="1614135">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1200329"/>
          </a:xfrm>
          <a:prstGeom prst="rect">
            <a:avLst/>
          </a:prstGeom>
          <a:noFill/>
        </p:spPr>
        <p:txBody>
          <a:bodyPr wrap="square" rtlCol="0">
            <a:spAutoFit/>
          </a:bodyPr>
          <a:lstStyle/>
          <a:p>
            <a:r>
              <a:rPr kumimoji="1" lang="ja-JP" altLang="en-US" sz="2400" dirty="0"/>
              <a:t>財務分析を行いましょう（その９）</a:t>
            </a:r>
            <a:endParaRPr kumimoji="1" lang="en-US" altLang="ja-JP" sz="2400" dirty="0"/>
          </a:p>
          <a:p>
            <a:r>
              <a:rPr kumimoji="1" lang="ja-JP" altLang="en-US" sz="2400" dirty="0">
                <a:solidFill>
                  <a:srgbClr val="0070C0"/>
                </a:solidFill>
              </a:rPr>
              <a:t>安全性分析－９　現金預金積立金</a:t>
            </a:r>
            <a:endParaRPr kumimoji="1" lang="en-US" altLang="ja-JP" sz="2400" dirty="0">
              <a:solidFill>
                <a:srgbClr val="0070C0"/>
              </a:solidFill>
            </a:endParaRPr>
          </a:p>
          <a:p>
            <a:r>
              <a:rPr lang="ja-JP" altLang="en-US" sz="2400" dirty="0">
                <a:solidFill>
                  <a:srgbClr val="0070C0"/>
                </a:solidFill>
              </a:rPr>
              <a:t>　　　　　　　　</a:t>
            </a:r>
            <a:r>
              <a:rPr kumimoji="1" lang="ja-JP" altLang="en-US" sz="2400" dirty="0">
                <a:solidFill>
                  <a:srgbClr val="0070C0"/>
                </a:solidFill>
              </a:rPr>
              <a:t>保有比率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539607" y="980297"/>
            <a:ext cx="6003235" cy="1569660"/>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r>
              <a:rPr lang="ja-JP" altLang="en-US" dirty="0"/>
              <a:t>　現金預金積立金保有比率は、現金預金と各種積立金等の合計額と、総資産（②流動資産合計＋⑤固定資産合計）の比率を見る指標で、数値が高いほど手持ち資金を豊富に保有していることになります。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539606" y="2497687"/>
            <a:ext cx="6972300" cy="1569660"/>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zh-TW" altLang="en-US" dirty="0">
                <a:latin typeface="游ゴシック" panose="020B0400000000000000" pitchFamily="50" charset="-128"/>
                <a:ea typeface="游ゴシック" panose="020B0400000000000000" pitchFamily="50" charset="-128"/>
              </a:rPr>
              <a:t>現金預金積立金保有比率</a:t>
            </a:r>
            <a:r>
              <a:rPr lang="ja-JP" altLang="en-US" dirty="0"/>
              <a:t>＝（③現金及び預金</a:t>
            </a:r>
            <a:endParaRPr lang="en-US" altLang="ja-JP" dirty="0"/>
          </a:p>
          <a:p>
            <a:r>
              <a:rPr lang="ja-JP" altLang="en-US" dirty="0"/>
              <a:t>　　　　　　　　　　　　　　　　＋⑥⑦各種積立金等計）　　　　　　　</a:t>
            </a:r>
            <a:endParaRPr lang="en-US" altLang="ja-JP" dirty="0"/>
          </a:p>
          <a:p>
            <a:r>
              <a:rPr lang="ja-JP" altLang="en-US" dirty="0"/>
              <a:t>　　　　　　　　　　　　</a:t>
            </a:r>
            <a:r>
              <a:rPr lang="en-US" altLang="ja-JP" dirty="0"/>
              <a:t>÷</a:t>
            </a:r>
            <a:r>
              <a:rPr lang="ja-JP" altLang="en-US" dirty="0"/>
              <a:t>（②流動資産合計</a:t>
            </a:r>
            <a:endParaRPr lang="en-US" altLang="ja-JP" dirty="0"/>
          </a:p>
          <a:p>
            <a:r>
              <a:rPr lang="ja-JP" altLang="en-US" dirty="0"/>
              <a:t>　　　　　　　　　　　　　　　　＋⑤固定資産合計）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539606" y="3851858"/>
            <a:ext cx="6102625" cy="2677656"/>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zh-TW" altLang="en-US" dirty="0">
                <a:latin typeface="游ゴシック" panose="020B0400000000000000" pitchFamily="50" charset="-128"/>
                <a:ea typeface="游ゴシック" panose="020B0400000000000000" pitchFamily="50" charset="-128"/>
              </a:rPr>
              <a:t>現金預金積立金保有比率</a:t>
            </a:r>
            <a:endParaRPr lang="en-US" altLang="ja-JP" dirty="0">
              <a:latin typeface="游ゴシック" panose="020B0400000000000000" pitchFamily="50" charset="-128"/>
              <a:ea typeface="游ゴシック" panose="020B0400000000000000" pitchFamily="50" charset="-128"/>
            </a:endParaRPr>
          </a:p>
          <a:p>
            <a:r>
              <a:rPr lang="ja-JP" altLang="en-US" dirty="0"/>
              <a:t>　　　＝（③</a:t>
            </a:r>
            <a:r>
              <a:rPr lang="ja-JP" altLang="en-US" u="sng" dirty="0">
                <a:highlight>
                  <a:srgbClr val="FFFF00"/>
                </a:highlight>
              </a:rPr>
              <a:t>　　　　円</a:t>
            </a:r>
            <a:r>
              <a:rPr lang="ja-JP" altLang="en-US" u="sng" dirty="0"/>
              <a:t>＋（⑥</a:t>
            </a:r>
            <a:r>
              <a:rPr lang="en-US" altLang="ja-JP" u="sng" dirty="0"/>
              <a:t>+</a:t>
            </a:r>
            <a:r>
              <a:rPr lang="ja-JP" altLang="en-US" u="sng" dirty="0"/>
              <a:t>⑦） </a:t>
            </a:r>
            <a:r>
              <a:rPr lang="ja-JP" altLang="en-US" u="sng" dirty="0">
                <a:highlight>
                  <a:srgbClr val="FFFF00"/>
                </a:highlight>
              </a:rPr>
              <a:t>　　　円）</a:t>
            </a:r>
            <a:endParaRPr lang="en-US" altLang="ja-JP" u="sng" dirty="0">
              <a:highlight>
                <a:srgbClr val="FFFF00"/>
              </a:highlight>
            </a:endParaRPr>
          </a:p>
          <a:p>
            <a:r>
              <a:rPr lang="ja-JP" altLang="en-US" dirty="0"/>
              <a:t>　　　　</a:t>
            </a:r>
            <a:r>
              <a:rPr lang="en-US" altLang="ja-JP" dirty="0"/>
              <a:t>÷</a:t>
            </a:r>
            <a:r>
              <a:rPr lang="ja-JP" altLang="en-US" dirty="0"/>
              <a:t>（②</a:t>
            </a:r>
            <a:r>
              <a:rPr lang="en-US" altLang="ja-JP" dirty="0"/>
              <a:t>+</a:t>
            </a:r>
            <a:r>
              <a:rPr lang="ja-JP" altLang="en-US" dirty="0"/>
              <a:t>⑤）</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zh-TW" altLang="en-US" dirty="0">
                <a:latin typeface="游ゴシック" panose="020B0400000000000000" pitchFamily="50" charset="-128"/>
                <a:ea typeface="游ゴシック" panose="020B0400000000000000" pitchFamily="50" charset="-128"/>
              </a:rPr>
              <a:t>現金預金積立金保有比率</a:t>
            </a:r>
            <a:endParaRPr lang="en-US" altLang="ja-JP" dirty="0">
              <a:latin typeface="游ゴシック" panose="020B0400000000000000" pitchFamily="50" charset="-128"/>
              <a:ea typeface="游ゴシック" panose="020B0400000000000000" pitchFamily="50" charset="-128"/>
            </a:endParaRPr>
          </a:p>
          <a:p>
            <a:r>
              <a:rPr lang="ja-JP" altLang="en-US" dirty="0"/>
              <a:t>　　　＝（③</a:t>
            </a:r>
            <a:r>
              <a:rPr lang="ja-JP" altLang="en-US" u="sng" dirty="0">
                <a:highlight>
                  <a:srgbClr val="FFFF00"/>
                </a:highlight>
              </a:rPr>
              <a:t>　　　　円</a:t>
            </a:r>
            <a:r>
              <a:rPr lang="ja-JP" altLang="en-US" u="sng" dirty="0"/>
              <a:t>＋（⑥</a:t>
            </a:r>
            <a:r>
              <a:rPr lang="en-US" altLang="ja-JP" u="sng" dirty="0"/>
              <a:t>+</a:t>
            </a:r>
            <a:r>
              <a:rPr lang="ja-JP" altLang="en-US" u="sng" dirty="0"/>
              <a:t>⑦） </a:t>
            </a:r>
            <a:r>
              <a:rPr lang="ja-JP" altLang="en-US" u="sng" dirty="0">
                <a:highlight>
                  <a:srgbClr val="FFFF00"/>
                </a:highlight>
              </a:rPr>
              <a:t>　　　円）</a:t>
            </a:r>
            <a:endParaRPr lang="en-US" altLang="ja-JP" u="sng" dirty="0">
              <a:highlight>
                <a:srgbClr val="FFFF00"/>
              </a:highlight>
            </a:endParaRPr>
          </a:p>
          <a:p>
            <a:r>
              <a:rPr lang="ja-JP" altLang="en-US" dirty="0"/>
              <a:t>　　　　</a:t>
            </a:r>
            <a:r>
              <a:rPr lang="en-US" altLang="ja-JP" dirty="0"/>
              <a:t>÷</a:t>
            </a:r>
            <a:r>
              <a:rPr lang="ja-JP" altLang="en-US" dirty="0"/>
              <a:t>（②</a:t>
            </a:r>
            <a:r>
              <a:rPr lang="en-US" altLang="ja-JP" dirty="0"/>
              <a:t>+</a:t>
            </a:r>
            <a:r>
              <a:rPr lang="ja-JP" altLang="en-US" dirty="0"/>
              <a:t>⑤）</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sp>
        <p:nvSpPr>
          <p:cNvPr id="8" name="テキスト ボックス 7">
            <a:extLst>
              <a:ext uri="{FF2B5EF4-FFF2-40B4-BE49-F238E27FC236}">
                <a16:creationId xmlns:a16="http://schemas.microsoft.com/office/drawing/2014/main" id="{070C8ED1-297B-4F1C-AB9E-895506D0EF5C}"/>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19148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1200329"/>
          </a:xfrm>
          <a:prstGeom prst="rect">
            <a:avLst/>
          </a:prstGeom>
          <a:noFill/>
        </p:spPr>
        <p:txBody>
          <a:bodyPr wrap="square" rtlCol="0">
            <a:spAutoFit/>
          </a:bodyPr>
          <a:lstStyle/>
          <a:p>
            <a:r>
              <a:rPr kumimoji="1" lang="ja-JP" altLang="en-US" sz="2400" dirty="0"/>
              <a:t>財務分析を行いましょう（その９）</a:t>
            </a:r>
            <a:endParaRPr kumimoji="1" lang="en-US" altLang="ja-JP" sz="2400" dirty="0"/>
          </a:p>
          <a:p>
            <a:r>
              <a:rPr kumimoji="1" lang="ja-JP" altLang="en-US" sz="2400" dirty="0">
                <a:solidFill>
                  <a:srgbClr val="0070C0"/>
                </a:solidFill>
              </a:rPr>
              <a:t>安全性分析－９　現金預金積立金保</a:t>
            </a:r>
            <a:endParaRPr kumimoji="1" lang="en-US" altLang="ja-JP" sz="2400" dirty="0">
              <a:solidFill>
                <a:srgbClr val="0070C0"/>
              </a:solidFill>
            </a:endParaRPr>
          </a:p>
          <a:p>
            <a:r>
              <a:rPr kumimoji="1" lang="ja-JP" altLang="en-US" sz="2400" dirty="0">
                <a:solidFill>
                  <a:srgbClr val="0070C0"/>
                </a:solidFill>
              </a:rPr>
              <a:t>　　　　　　　　有比率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25593" y="1597585"/>
            <a:ext cx="5470293"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a:t>
            </a:r>
            <a:r>
              <a:rPr lang="zh-TW" altLang="en-US" dirty="0">
                <a:latin typeface="游ゴシック" panose="020B0400000000000000" pitchFamily="50" charset="-128"/>
                <a:ea typeface="游ゴシック" panose="020B0400000000000000" pitchFamily="50" charset="-128"/>
              </a:rPr>
              <a:t>現金預金積立金保有</a:t>
            </a:r>
            <a:r>
              <a:rPr lang="ja-JP" altLang="en-US" dirty="0">
                <a:latin typeface="游ゴシック" panose="020B0400000000000000" pitchFamily="50" charset="-128"/>
                <a:ea typeface="游ゴシック" panose="020B0400000000000000" pitchFamily="50" charset="-128"/>
              </a:rPr>
              <a:t>比率＝</a:t>
            </a:r>
            <a:r>
              <a:rPr lang="ja-JP" altLang="en-US" u="sng" dirty="0">
                <a:highlight>
                  <a:srgbClr val="FFFF00"/>
                </a:highlight>
                <a:latin typeface="游ゴシック" panose="020B0400000000000000" pitchFamily="50" charset="-128"/>
                <a:ea typeface="游ゴシック" panose="020B0400000000000000" pitchFamily="50" charset="-128"/>
              </a:rPr>
              <a:t>　　　％</a:t>
            </a:r>
            <a:endParaRPr lang="en-US" altLang="ja-JP" u="sng" dirty="0">
              <a:highlight>
                <a:srgbClr val="FFFF00"/>
              </a:highlight>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令和○年度　</a:t>
            </a:r>
            <a:r>
              <a:rPr lang="zh-TW" altLang="en-US" dirty="0">
                <a:latin typeface="游ゴシック" panose="020B0400000000000000" pitchFamily="50" charset="-128"/>
                <a:ea typeface="游ゴシック" panose="020B0400000000000000" pitchFamily="50" charset="-128"/>
              </a:rPr>
              <a:t>現金預金積立金保有</a:t>
            </a:r>
            <a:r>
              <a:rPr lang="ja-JP" altLang="en-US" dirty="0">
                <a:latin typeface="游ゴシック" panose="020B0400000000000000" pitchFamily="50" charset="-128"/>
                <a:ea typeface="游ゴシック" panose="020B0400000000000000" pitchFamily="50" charset="-128"/>
              </a:rPr>
              <a:t>比率＝</a:t>
            </a:r>
            <a:r>
              <a:rPr lang="ja-JP" altLang="en-US" u="sng" dirty="0">
                <a:highlight>
                  <a:srgbClr val="FFFF00"/>
                </a:highlight>
                <a:latin typeface="游ゴシック" panose="020B0400000000000000" pitchFamily="50" charset="-128"/>
                <a:ea typeface="游ゴシック" panose="020B0400000000000000" pitchFamily="50" charset="-128"/>
              </a:rPr>
              <a:t>　　　％</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252438032"/>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zh-TW" altLang="en-US" sz="1800" dirty="0">
                          <a:latin typeface="游ゴシック" panose="020B0400000000000000" pitchFamily="50" charset="-128"/>
                          <a:ea typeface="游ゴシック" panose="020B0400000000000000" pitchFamily="50" charset="-128"/>
                        </a:rPr>
                        <a:t>現金預金積立金保有</a:t>
                      </a:r>
                      <a:r>
                        <a:rPr kumimoji="1" lang="ja-JP" altLang="en-US" sz="1800" dirty="0">
                          <a:solidFill>
                            <a:schemeClr val="bg1"/>
                          </a:solidFill>
                          <a:latin typeface="游ゴシック" panose="020B0400000000000000" pitchFamily="50" charset="-128"/>
                          <a:ea typeface="游ゴシック" panose="020B0400000000000000" pitchFamily="50" charset="-128"/>
                        </a:rPr>
                        <a:t>比率</a:t>
                      </a:r>
                      <a:r>
                        <a:rPr kumimoji="1" lang="ja-JP" altLang="en-US" sz="1800" dirty="0"/>
                        <a:t>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21.4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12.9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29.3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12.9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7.4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7.1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8.5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2136" y="61977"/>
            <a:ext cx="6241775" cy="3170099"/>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a:t>
            </a:r>
            <a:r>
              <a:rPr lang="zh-TW" altLang="en-US" sz="1600" dirty="0">
                <a:latin typeface="游ゴシック" panose="020B0400000000000000" pitchFamily="50" charset="-128"/>
                <a:ea typeface="游ゴシック" panose="020B0400000000000000" pitchFamily="50" charset="-128"/>
              </a:rPr>
              <a:t>現金預金積立金保有比率</a:t>
            </a:r>
            <a:r>
              <a:rPr lang="ja-JP" altLang="en-US" sz="1600" dirty="0"/>
              <a:t>は、現金預金及び各種積立金等の合計と、総資産の比率を見る指標で、比率が高ければ高いほど手持ち資金保有が豊富にあることを示します。</a:t>
            </a:r>
            <a:endParaRPr lang="en-US" altLang="ja-JP" sz="1600" dirty="0"/>
          </a:p>
          <a:p>
            <a:pPr fontAlgn="base"/>
            <a:r>
              <a:rPr lang="ja-JP" altLang="en-US" sz="1600" dirty="0"/>
              <a:t>　特定資産として積み立てている積立資産は、その特定目的に沿って必要額が適切に積み立てられている必要があり、この視点での確認も必要です。一方、現金預金は、豊富に保有していることに越したことはありませんが、土地改良区は組合員からの賦課金によって運営されていることを踏まえると、その水準が適切かどうか、検証が必要な場合もあると考えます。</a:t>
            </a:r>
            <a:endParaRPr lang="en-US" altLang="ja-JP" sz="1600" dirty="0"/>
          </a:p>
          <a:p>
            <a:pPr fontAlgn="base"/>
            <a:r>
              <a:rPr kumimoji="1" lang="ja-JP" altLang="en-US" sz="1600" dirty="0"/>
              <a:t>　分析結果を踏まえて、土地改良区の運営の改善点等について、整理しましょう。　</a:t>
            </a:r>
          </a:p>
        </p:txBody>
      </p:sp>
      <p:cxnSp>
        <p:nvCxnSpPr>
          <p:cNvPr id="13" name="直線コネクタ 12">
            <a:extLst>
              <a:ext uri="{FF2B5EF4-FFF2-40B4-BE49-F238E27FC236}">
                <a16:creationId xmlns:a16="http://schemas.microsoft.com/office/drawing/2014/main" id="{CFAF6DF6-8F17-4D50-9730-1EFED97C058E}"/>
              </a:ext>
            </a:extLst>
          </p:cNvPr>
          <p:cNvCxnSpPr>
            <a:cxnSpLocks/>
          </p:cNvCxnSpPr>
          <p:nvPr/>
        </p:nvCxnSpPr>
        <p:spPr>
          <a:xfrm flipV="1">
            <a:off x="289915" y="3429000"/>
            <a:ext cx="11681792" cy="2319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298173" y="3832953"/>
            <a:ext cx="1160227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A56512-1520-4EC0-96D9-727FBA7E496C}"/>
              </a:ext>
            </a:extLst>
          </p:cNvPr>
          <p:cNvSpPr txBox="1"/>
          <p:nvPr/>
        </p:nvSpPr>
        <p:spPr>
          <a:xfrm>
            <a:off x="404191" y="282120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4EFA14B6-B229-4A28-88D7-F49CF52A7121}"/>
              </a:ext>
            </a:extLst>
          </p:cNvPr>
          <p:cNvCxnSpPr/>
          <p:nvPr/>
        </p:nvCxnSpPr>
        <p:spPr>
          <a:xfrm flipV="1">
            <a:off x="3822133" y="615288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A524679-2674-450A-A883-5ACEFB0D2B93}"/>
              </a:ext>
            </a:extLst>
          </p:cNvPr>
          <p:cNvCxnSpPr/>
          <p:nvPr/>
        </p:nvCxnSpPr>
        <p:spPr>
          <a:xfrm flipV="1">
            <a:off x="7465672" y="615287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A3A4C37-C6D0-4336-9A77-049786B79DE8}"/>
              </a:ext>
            </a:extLst>
          </p:cNvPr>
          <p:cNvCxnSpPr/>
          <p:nvPr/>
        </p:nvCxnSpPr>
        <p:spPr>
          <a:xfrm flipV="1">
            <a:off x="11078727" y="615053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07722AF2-9278-4281-9638-00C003B6D07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855684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42FA268B-7D03-40FD-97F3-F292DD018858}"/>
              </a:ext>
            </a:extLst>
          </p:cNvPr>
          <p:cNvGraphicFramePr>
            <a:graphicFrameLocks noGrp="1"/>
          </p:cNvGraphicFramePr>
          <p:nvPr>
            <p:extLst>
              <p:ext uri="{D42A27DB-BD31-4B8C-83A1-F6EECF244321}">
                <p14:modId xmlns:p14="http://schemas.microsoft.com/office/powerpoint/2010/main" val="2669622220"/>
              </p:ext>
            </p:extLst>
          </p:nvPr>
        </p:nvGraphicFramePr>
        <p:xfrm>
          <a:off x="1457739" y="1524000"/>
          <a:ext cx="3432314" cy="4351079"/>
        </p:xfrm>
        <a:graphic>
          <a:graphicData uri="http://schemas.openxmlformats.org/drawingml/2006/table">
            <a:tbl>
              <a:tblPr firstRow="1" bandRow="1">
                <a:tableStyleId>{00A15C55-8517-42AA-B614-E9B94910E393}</a:tableStyleId>
              </a:tblPr>
              <a:tblGrid>
                <a:gridCol w="1716157">
                  <a:extLst>
                    <a:ext uri="{9D8B030D-6E8A-4147-A177-3AD203B41FA5}">
                      <a16:colId xmlns:a16="http://schemas.microsoft.com/office/drawing/2014/main" val="1624631285"/>
                    </a:ext>
                  </a:extLst>
                </a:gridCol>
                <a:gridCol w="1716157">
                  <a:extLst>
                    <a:ext uri="{9D8B030D-6E8A-4147-A177-3AD203B41FA5}">
                      <a16:colId xmlns:a16="http://schemas.microsoft.com/office/drawing/2014/main" val="3633323956"/>
                    </a:ext>
                  </a:extLst>
                </a:gridCol>
              </a:tblGrid>
              <a:tr h="330525">
                <a:tc gridSpan="2">
                  <a:txBody>
                    <a:bodyPr/>
                    <a:lstStyle/>
                    <a:p>
                      <a:pPr algn="ctr"/>
                      <a:r>
                        <a:rPr kumimoji="1" lang="ja-JP" altLang="en-US" dirty="0"/>
                        <a:t>貸　借　対　照　表</a:t>
                      </a:r>
                    </a:p>
                  </a:txBody>
                  <a:tcPr/>
                </a:tc>
                <a:tc hMerge="1">
                  <a:txBody>
                    <a:bodyPr/>
                    <a:lstStyle/>
                    <a:p>
                      <a:endParaRPr kumimoji="1" lang="ja-JP" altLang="en-US" dirty="0"/>
                    </a:p>
                  </a:txBody>
                  <a:tcPr/>
                </a:tc>
                <a:extLst>
                  <a:ext uri="{0D108BD9-81ED-4DB2-BD59-A6C34878D82A}">
                    <a16:rowId xmlns:a16="http://schemas.microsoft.com/office/drawing/2014/main" val="3778725956"/>
                  </a:ext>
                </a:extLst>
              </a:tr>
              <a:tr h="2644199">
                <a:tc rowSpan="2">
                  <a:txBody>
                    <a:bodyPr/>
                    <a:lstStyle/>
                    <a:p>
                      <a:r>
                        <a:rPr kumimoji="1" lang="ja-JP" altLang="en-US" dirty="0"/>
                        <a:t>（資産）</a:t>
                      </a:r>
                      <a:endParaRPr kumimoji="1" lang="en-US" altLang="ja-JP" dirty="0"/>
                    </a:p>
                    <a:p>
                      <a:endParaRPr kumimoji="1" lang="en-US" altLang="ja-JP" dirty="0"/>
                    </a:p>
                    <a:p>
                      <a:endParaRPr kumimoji="1" lang="en-US" altLang="ja-JP" sz="1600" dirty="0">
                        <a:solidFill>
                          <a:srgbClr val="FF0000"/>
                        </a:solidFill>
                      </a:endParaRPr>
                    </a:p>
                    <a:p>
                      <a:endParaRPr kumimoji="1" lang="en-US" altLang="ja-JP" sz="1600" dirty="0">
                        <a:solidFill>
                          <a:srgbClr val="FF0000"/>
                        </a:solidFill>
                      </a:endParaRPr>
                    </a:p>
                    <a:p>
                      <a:r>
                        <a:rPr kumimoji="1" lang="ja-JP" altLang="en-US" sz="1600" dirty="0">
                          <a:solidFill>
                            <a:srgbClr val="FF0000"/>
                          </a:solidFill>
                        </a:rPr>
                        <a:t>⑧施設更新積立資産</a:t>
                      </a:r>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solidFill>
                          <a:srgbClr val="FF0000"/>
                        </a:solidFill>
                      </a:endParaRPr>
                    </a:p>
                  </a:txBody>
                  <a:tcPr/>
                </a:tc>
                <a:tc>
                  <a:txBody>
                    <a:bodyPr/>
                    <a:lstStyle/>
                    <a:p>
                      <a:r>
                        <a:rPr kumimoji="1" lang="ja-JP" altLang="en-US" dirty="0"/>
                        <a:t>（負債）</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txBody>
                  <a:tcPr/>
                </a:tc>
                <a:extLst>
                  <a:ext uri="{0D108BD9-81ED-4DB2-BD59-A6C34878D82A}">
                    <a16:rowId xmlns:a16="http://schemas.microsoft.com/office/drawing/2014/main" val="1821015501"/>
                  </a:ext>
                </a:extLst>
              </a:tr>
              <a:tr h="1239468">
                <a:tc vMerge="1">
                  <a:txBody>
                    <a:bodyPr/>
                    <a:lstStyle/>
                    <a:p>
                      <a:endParaRPr kumimoji="1" lang="ja-JP" altLang="en-US" dirty="0"/>
                    </a:p>
                  </a:txBody>
                  <a:tcPr/>
                </a:tc>
                <a:tc>
                  <a:txBody>
                    <a:bodyPr/>
                    <a:lstStyle/>
                    <a:p>
                      <a:r>
                        <a:rPr kumimoji="1" lang="ja-JP" altLang="en-US" dirty="0"/>
                        <a:t>（正味財産）</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endParaRPr>
                    </a:p>
                  </a:txBody>
                  <a:tcPr/>
                </a:tc>
                <a:extLst>
                  <a:ext uri="{0D108BD9-81ED-4DB2-BD59-A6C34878D82A}">
                    <a16:rowId xmlns:a16="http://schemas.microsoft.com/office/drawing/2014/main" val="1338569734"/>
                  </a:ext>
                </a:extLst>
              </a:tr>
            </a:tbl>
          </a:graphicData>
        </a:graphic>
      </p:graphicFrame>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298530"/>
            <a:ext cx="5155094" cy="1200329"/>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10</a:t>
            </a:r>
            <a:r>
              <a:rPr kumimoji="1" lang="ja-JP" altLang="en-US" sz="2400" dirty="0"/>
              <a:t>）</a:t>
            </a:r>
            <a:endParaRPr kumimoji="1" lang="en-US" altLang="ja-JP" sz="2400" dirty="0"/>
          </a:p>
          <a:p>
            <a:r>
              <a:rPr kumimoji="1" lang="ja-JP" altLang="en-US" sz="2400" dirty="0">
                <a:solidFill>
                  <a:srgbClr val="0070C0"/>
                </a:solidFill>
              </a:rPr>
              <a:t>安全性分析－</a:t>
            </a:r>
            <a:r>
              <a:rPr kumimoji="1" lang="en-US" altLang="ja-JP" sz="2400" dirty="0">
                <a:solidFill>
                  <a:srgbClr val="0070C0"/>
                </a:solidFill>
              </a:rPr>
              <a:t>10</a:t>
            </a:r>
            <a:r>
              <a:rPr kumimoji="1" lang="ja-JP" altLang="en-US" sz="2400" dirty="0">
                <a:solidFill>
                  <a:srgbClr val="0070C0"/>
                </a:solidFill>
              </a:rPr>
              <a:t>　</a:t>
            </a:r>
            <a:r>
              <a:rPr lang="ja-JP" altLang="en-US" sz="2400" dirty="0">
                <a:solidFill>
                  <a:srgbClr val="0070C0"/>
                </a:solidFill>
              </a:rPr>
              <a:t>施設更新積立資産</a:t>
            </a:r>
            <a:endParaRPr lang="en-US" altLang="ja-JP" sz="2400" dirty="0">
              <a:solidFill>
                <a:srgbClr val="0070C0"/>
              </a:solidFill>
            </a:endParaRPr>
          </a:p>
          <a:p>
            <a:r>
              <a:rPr lang="ja-JP" altLang="en-US" sz="2400" dirty="0">
                <a:solidFill>
                  <a:srgbClr val="0070C0"/>
                </a:solidFill>
              </a:rPr>
              <a:t>　　　　　　　　保有比率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715255"/>
            <a:ext cx="6003235" cy="1569660"/>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a:t>
            </a:r>
            <a:r>
              <a:rPr lang="zh-TW" altLang="en-US" dirty="0">
                <a:latin typeface="游ゴシック" panose="020B0400000000000000" pitchFamily="50" charset="-128"/>
                <a:ea typeface="游ゴシック" panose="020B0400000000000000" pitchFamily="50" charset="-128"/>
              </a:rPr>
              <a:t>施設更新積立資産保有比率</a:t>
            </a:r>
            <a:r>
              <a:rPr lang="ja-JP" altLang="en-US" dirty="0"/>
              <a:t>は、施設更新積立資産と固定資産（土地改良施設に係る減価償却累計額）との比率を見る指標です。数値が高いほど、施設更新に備える準備が進んでいることを示します。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577201"/>
            <a:ext cx="6220980"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zh-TW" altLang="en-US" dirty="0">
                <a:latin typeface="游ゴシック" panose="020B0400000000000000" pitchFamily="50" charset="-128"/>
                <a:ea typeface="游ゴシック" panose="020B0400000000000000" pitchFamily="50" charset="-128"/>
              </a:rPr>
              <a:t>施設更新積立資産保有比率</a:t>
            </a:r>
            <a:r>
              <a:rPr lang="ja-JP" altLang="en-US" dirty="0"/>
              <a:t>＝⑧施設更新積立資産</a:t>
            </a:r>
            <a:endParaRPr lang="en-US" altLang="ja-JP" dirty="0"/>
          </a:p>
          <a:p>
            <a:r>
              <a:rPr lang="ja-JP" altLang="en-US" dirty="0"/>
              <a:t>　　　　　　　</a:t>
            </a:r>
            <a:r>
              <a:rPr lang="en-US" altLang="ja-JP" dirty="0"/>
              <a:t>÷</a:t>
            </a:r>
            <a:r>
              <a:rPr lang="ja-JP" altLang="en-US" dirty="0"/>
              <a:t>（ ㉙＋㉘の減価償却累計額）</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84378"/>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zh-TW" altLang="en-US" dirty="0">
                <a:latin typeface="游ゴシック" panose="020B0400000000000000" pitchFamily="50" charset="-128"/>
                <a:ea typeface="游ゴシック" panose="020B0400000000000000" pitchFamily="50" charset="-128"/>
              </a:rPr>
              <a:t>施設更新積立資産保有比率</a:t>
            </a:r>
            <a:endParaRPr lang="en-US" altLang="ja-JP" dirty="0">
              <a:latin typeface="游ゴシック" panose="020B0400000000000000" pitchFamily="50" charset="-128"/>
              <a:ea typeface="游ゴシック" panose="020B0400000000000000" pitchFamily="50" charset="-128"/>
            </a:endParaRPr>
          </a:p>
          <a:p>
            <a:r>
              <a:rPr lang="ja-JP" altLang="en-US" dirty="0"/>
              <a:t>　＝⑧</a:t>
            </a:r>
            <a:r>
              <a:rPr lang="ja-JP" altLang="en-US" u="sng" dirty="0">
                <a:highlight>
                  <a:srgbClr val="FFFF00"/>
                </a:highlight>
              </a:rPr>
              <a:t>　　　円</a:t>
            </a:r>
            <a:r>
              <a:rPr lang="en-US" altLang="ja-JP" u="sng" dirty="0"/>
              <a:t>÷</a:t>
            </a:r>
            <a:r>
              <a:rPr lang="ja-JP" altLang="en-US" u="sng" dirty="0"/>
              <a:t>（㉙＋㉘</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r>
              <a:rPr lang="ja-JP" altLang="en-US" u="sng" dirty="0"/>
              <a:t>％</a:t>
            </a:r>
            <a:endParaRPr lang="en-US" altLang="ja-JP" u="sng" dirty="0"/>
          </a:p>
          <a:p>
            <a:r>
              <a:rPr lang="ja-JP" altLang="en-US" dirty="0"/>
              <a:t>令和○年度</a:t>
            </a:r>
            <a:endParaRPr lang="en-US" altLang="ja-JP" dirty="0"/>
          </a:p>
          <a:p>
            <a:r>
              <a:rPr lang="zh-TW" altLang="en-US" dirty="0">
                <a:latin typeface="游ゴシック" panose="020B0400000000000000" pitchFamily="50" charset="-128"/>
                <a:ea typeface="游ゴシック" panose="020B0400000000000000" pitchFamily="50" charset="-128"/>
              </a:rPr>
              <a:t>施設更新積立資産保有比率</a:t>
            </a:r>
            <a:endParaRPr lang="en-US" altLang="ja-JP" dirty="0">
              <a:latin typeface="游ゴシック" panose="020B0400000000000000" pitchFamily="50" charset="-128"/>
              <a:ea typeface="游ゴシック" panose="020B0400000000000000" pitchFamily="50" charset="-128"/>
            </a:endParaRPr>
          </a:p>
          <a:p>
            <a:r>
              <a:rPr lang="ja-JP" altLang="en-US" dirty="0"/>
              <a:t>　＝⑧</a:t>
            </a:r>
            <a:r>
              <a:rPr lang="ja-JP" altLang="en-US" u="sng" dirty="0">
                <a:highlight>
                  <a:srgbClr val="FFFF00"/>
                </a:highlight>
              </a:rPr>
              <a:t>　　　円</a:t>
            </a:r>
            <a:r>
              <a:rPr lang="en-US" altLang="ja-JP" u="sng" dirty="0"/>
              <a:t>÷</a:t>
            </a:r>
            <a:r>
              <a:rPr lang="ja-JP" altLang="en-US" u="sng" dirty="0"/>
              <a:t>（㉙＋㉘</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r>
              <a:rPr lang="ja-JP" altLang="en-US" u="sng" dirty="0"/>
              <a:t>％</a:t>
            </a:r>
            <a:endParaRPr lang="en-US" altLang="ja-JP" u="sng" dirty="0"/>
          </a:p>
        </p:txBody>
      </p:sp>
      <p:sp>
        <p:nvSpPr>
          <p:cNvPr id="8" name="テキスト ボックス 7">
            <a:extLst>
              <a:ext uri="{FF2B5EF4-FFF2-40B4-BE49-F238E27FC236}">
                <a16:creationId xmlns:a16="http://schemas.microsoft.com/office/drawing/2014/main" id="{5C37ABD1-0AD8-4812-AA03-406638315FF7}"/>
              </a:ext>
            </a:extLst>
          </p:cNvPr>
          <p:cNvSpPr txBox="1"/>
          <p:nvPr/>
        </p:nvSpPr>
        <p:spPr>
          <a:xfrm>
            <a:off x="215219" y="5875079"/>
            <a:ext cx="6966816" cy="830997"/>
          </a:xfrm>
          <a:prstGeom prst="rect">
            <a:avLst/>
          </a:prstGeom>
          <a:noFill/>
        </p:spPr>
        <p:txBody>
          <a:bodyPr wrap="square" rtlCol="0">
            <a:spAutoFit/>
          </a:bodyPr>
          <a:lstStyle/>
          <a:p>
            <a:r>
              <a:rPr kumimoji="1" lang="ja-JP" altLang="en-US" sz="1600" dirty="0"/>
              <a:t>貸借対照表注記から、</a:t>
            </a:r>
            <a:endParaRPr kumimoji="1" lang="en-US" altLang="ja-JP" sz="1600" dirty="0"/>
          </a:p>
          <a:p>
            <a:r>
              <a:rPr kumimoji="1" lang="ja-JP" altLang="en-US" sz="1600" dirty="0">
                <a:solidFill>
                  <a:srgbClr val="FF0000"/>
                </a:solidFill>
              </a:rPr>
              <a:t>所有土地改良施設の、㉙減価償却累計額（土地改良区分）</a:t>
            </a:r>
            <a:endParaRPr kumimoji="1" lang="en-US" altLang="ja-JP" sz="1600" dirty="0">
              <a:solidFill>
                <a:srgbClr val="FF0000"/>
              </a:solidFill>
            </a:endParaRPr>
          </a:p>
          <a:p>
            <a:r>
              <a:rPr kumimoji="1" lang="ja-JP" altLang="en-US" sz="1600" dirty="0">
                <a:solidFill>
                  <a:srgbClr val="FF0000"/>
                </a:solidFill>
              </a:rPr>
              <a:t>受託土地改良施設使用収益権の、</a:t>
            </a:r>
            <a:r>
              <a:rPr lang="ja-JP" altLang="en-US" sz="1600" dirty="0">
                <a:solidFill>
                  <a:srgbClr val="FF0000"/>
                </a:solidFill>
              </a:rPr>
              <a:t>㉘</a:t>
            </a:r>
            <a:r>
              <a:rPr kumimoji="1" lang="ja-JP" altLang="en-US" sz="1600" dirty="0">
                <a:solidFill>
                  <a:srgbClr val="FF0000"/>
                </a:solidFill>
              </a:rPr>
              <a:t>減価償却累計額（土地改良区分）</a:t>
            </a:r>
          </a:p>
        </p:txBody>
      </p:sp>
      <p:sp>
        <p:nvSpPr>
          <p:cNvPr id="9" name="テキスト ボックス 8">
            <a:extLst>
              <a:ext uri="{FF2B5EF4-FFF2-40B4-BE49-F238E27FC236}">
                <a16:creationId xmlns:a16="http://schemas.microsoft.com/office/drawing/2014/main" id="{839AE014-7F19-4353-93E1-CDE48B31839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82412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1200329"/>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10</a:t>
            </a:r>
            <a:r>
              <a:rPr kumimoji="1" lang="ja-JP" altLang="en-US" sz="2400" dirty="0"/>
              <a:t>）</a:t>
            </a:r>
            <a:endParaRPr kumimoji="1" lang="en-US" altLang="ja-JP" sz="2400" dirty="0"/>
          </a:p>
          <a:p>
            <a:r>
              <a:rPr kumimoji="1" lang="ja-JP" altLang="en-US" sz="2400" dirty="0">
                <a:solidFill>
                  <a:srgbClr val="0070C0"/>
                </a:solidFill>
              </a:rPr>
              <a:t>安全性分析－</a:t>
            </a:r>
            <a:r>
              <a:rPr kumimoji="1" lang="en-US" altLang="ja-JP" sz="2400" dirty="0">
                <a:solidFill>
                  <a:srgbClr val="0070C0"/>
                </a:solidFill>
              </a:rPr>
              <a:t>10</a:t>
            </a:r>
            <a:r>
              <a:rPr kumimoji="1" lang="ja-JP" altLang="en-US" sz="2400" dirty="0">
                <a:solidFill>
                  <a:srgbClr val="0070C0"/>
                </a:solidFill>
              </a:rPr>
              <a:t>　</a:t>
            </a:r>
            <a:r>
              <a:rPr lang="ja-JP" altLang="en-US" sz="2400" dirty="0">
                <a:solidFill>
                  <a:srgbClr val="0070C0"/>
                </a:solidFill>
              </a:rPr>
              <a:t>施設更新積立資産</a:t>
            </a:r>
            <a:endParaRPr lang="en-US" altLang="ja-JP" sz="2400" dirty="0">
              <a:solidFill>
                <a:srgbClr val="0070C0"/>
              </a:solidFill>
            </a:endParaRPr>
          </a:p>
          <a:p>
            <a:r>
              <a:rPr lang="ja-JP" altLang="en-US" sz="2400" dirty="0">
                <a:solidFill>
                  <a:srgbClr val="0070C0"/>
                </a:solidFill>
              </a:rPr>
              <a:t>　　　　　　　　保有比率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298173" y="1640023"/>
            <a:ext cx="5466521"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a:t>
            </a:r>
            <a:r>
              <a:rPr lang="zh-TW" altLang="en-US" dirty="0">
                <a:latin typeface="游ゴシック" panose="020B0400000000000000" pitchFamily="50" charset="-128"/>
                <a:ea typeface="游ゴシック" panose="020B0400000000000000" pitchFamily="50" charset="-128"/>
              </a:rPr>
              <a:t>施設更新積立資産保有比率</a:t>
            </a:r>
            <a:r>
              <a:rPr lang="ja-JP" altLang="en-US" dirty="0">
                <a:latin typeface="游ゴシック" panose="020B0400000000000000" pitchFamily="50" charset="-128"/>
                <a:ea typeface="游ゴシック" panose="020B0400000000000000" pitchFamily="50" charset="-128"/>
              </a:rPr>
              <a:t>＝</a:t>
            </a:r>
            <a:r>
              <a:rPr lang="ja-JP" altLang="en-US" u="sng" dirty="0">
                <a:highlight>
                  <a:srgbClr val="FFFF00"/>
                </a:highlight>
                <a:latin typeface="游ゴシック" panose="020B0400000000000000" pitchFamily="50" charset="-128"/>
                <a:ea typeface="游ゴシック" panose="020B0400000000000000" pitchFamily="50" charset="-128"/>
              </a:rPr>
              <a:t>　　％</a:t>
            </a:r>
            <a:endParaRPr lang="en-US" altLang="ja-JP" u="sng" dirty="0">
              <a:highlight>
                <a:srgbClr val="FFFF00"/>
              </a:highlight>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令和○年度　</a:t>
            </a:r>
            <a:r>
              <a:rPr lang="zh-TW" altLang="en-US" dirty="0">
                <a:latin typeface="游ゴシック" panose="020B0400000000000000" pitchFamily="50" charset="-128"/>
                <a:ea typeface="游ゴシック" panose="020B0400000000000000" pitchFamily="50" charset="-128"/>
              </a:rPr>
              <a:t>施設更新積立資産保有比率</a:t>
            </a:r>
            <a:r>
              <a:rPr lang="ja-JP" altLang="en-US" dirty="0">
                <a:latin typeface="游ゴシック" panose="020B0400000000000000" pitchFamily="50" charset="-128"/>
                <a:ea typeface="游ゴシック" panose="020B0400000000000000" pitchFamily="50" charset="-128"/>
              </a:rPr>
              <a:t>＝</a:t>
            </a:r>
            <a:r>
              <a:rPr lang="ja-JP" altLang="en-US" u="sng" dirty="0">
                <a:highlight>
                  <a:srgbClr val="FFFF00"/>
                </a:highlight>
                <a:latin typeface="游ゴシック" panose="020B0400000000000000" pitchFamily="50" charset="-128"/>
                <a:ea typeface="游ゴシック" panose="020B0400000000000000" pitchFamily="50" charset="-128"/>
              </a:rPr>
              <a:t>　　％</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261627751"/>
              </p:ext>
            </p:extLst>
          </p:nvPr>
        </p:nvGraphicFramePr>
        <p:xfrm>
          <a:off x="185530" y="3947557"/>
          <a:ext cx="11820939" cy="2572507"/>
        </p:xfrm>
        <a:graphic>
          <a:graphicData uri="http://schemas.openxmlformats.org/drawingml/2006/table">
            <a:tbl>
              <a:tblPr firstRow="1" bandRow="1">
                <a:tableStyleId>{00A15C55-8517-42AA-B614-E9B94910E393}</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zh-TW" altLang="en-US" sz="1800" dirty="0">
                          <a:latin typeface="游ゴシック" panose="020B0400000000000000" pitchFamily="50" charset="-128"/>
                          <a:ea typeface="游ゴシック" panose="020B0400000000000000" pitchFamily="50" charset="-128"/>
                        </a:rPr>
                        <a:t>施設更新積立資産保有比率</a:t>
                      </a:r>
                      <a:r>
                        <a:rPr kumimoji="1" lang="ja-JP" altLang="en-US" sz="1800" dirty="0"/>
                        <a:t>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6.0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6.0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0.5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64694" y="6481"/>
            <a:ext cx="6372361" cy="3416320"/>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a:t>
            </a:r>
            <a:r>
              <a:rPr lang="zh-TW" altLang="en-US" sz="1600" dirty="0">
                <a:latin typeface="游ゴシック" panose="020B0400000000000000" pitchFamily="50" charset="-128"/>
                <a:ea typeface="游ゴシック" panose="020B0400000000000000" pitchFamily="50" charset="-128"/>
              </a:rPr>
              <a:t>施設更新積立資産保有比率</a:t>
            </a:r>
            <a:r>
              <a:rPr lang="ja-JP" altLang="en-US" sz="1600" dirty="0"/>
              <a:t>は、土地改良施設の将来の更新に向けた準備状況を計るための指標で、その数値が高ければ高いほど将来の施設更新に向けた準備が進んでいることを示します。経年変化を見て、計画的かつ着実に準備が進んでいると言えますか。</a:t>
            </a:r>
            <a:endParaRPr lang="en-US" altLang="ja-JP" sz="1600" dirty="0"/>
          </a:p>
          <a:p>
            <a:r>
              <a:rPr lang="ja-JP" altLang="en-US" sz="1600" dirty="0"/>
              <a:t>　一方、本分析は、土地改良施設の取得価額をベースに算定されますので、将来、土地改良施設の更新を行おうとする時点で必要となる額が反映されません。</a:t>
            </a:r>
            <a:endParaRPr lang="en-US" altLang="ja-JP" sz="1600" dirty="0"/>
          </a:p>
          <a:p>
            <a:r>
              <a:rPr lang="ja-JP" altLang="en-US" sz="1600" dirty="0"/>
              <a:t>　このことから、「土地改良区が管理する土地改良施設に係る施設更新事業等に要する費用の積立てについて」（平成</a:t>
            </a:r>
            <a:r>
              <a:rPr lang="en-US" altLang="ja-JP" sz="1600" dirty="0"/>
              <a:t>31</a:t>
            </a:r>
            <a:r>
              <a:rPr lang="ja-JP" altLang="en-US" sz="1600" dirty="0"/>
              <a:t>年２月農林水産省農村振興局長通知）に基づき、積立計画を樹立し、必要額を計画的に積み立てていく必要性について検討が必要です。</a:t>
            </a:r>
            <a:r>
              <a:rPr kumimoji="1" lang="ja-JP" altLang="en-US" sz="1600" dirty="0"/>
              <a:t>分析結果を踏まえて、土地改良区の運営の改善点等について、整理しましょう。</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318051" y="3528390"/>
            <a:ext cx="116817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298173" y="3884370"/>
            <a:ext cx="1170167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FD358A9-0B3A-465B-9C35-3E5FBC312A90}"/>
              </a:ext>
            </a:extLst>
          </p:cNvPr>
          <p:cNvSpPr txBox="1"/>
          <p:nvPr/>
        </p:nvSpPr>
        <p:spPr>
          <a:xfrm>
            <a:off x="54945" y="2889915"/>
            <a:ext cx="2531166" cy="369332"/>
          </a:xfrm>
          <a:prstGeom prst="rect">
            <a:avLst/>
          </a:prstGeom>
          <a:noFill/>
        </p:spPr>
        <p:txBody>
          <a:bodyPr wrap="square" rtlCol="0">
            <a:spAutoFit/>
          </a:bodyPr>
          <a:lstStyle/>
          <a:p>
            <a:r>
              <a:rPr kumimoji="1" lang="ja-JP" altLang="en-US" dirty="0"/>
              <a:t>（整理結果等のメモ）</a:t>
            </a:r>
          </a:p>
        </p:txBody>
      </p:sp>
      <p:cxnSp>
        <p:nvCxnSpPr>
          <p:cNvPr id="12" name="直線コネクタ 11">
            <a:extLst>
              <a:ext uri="{FF2B5EF4-FFF2-40B4-BE49-F238E27FC236}">
                <a16:creationId xmlns:a16="http://schemas.microsoft.com/office/drawing/2014/main" id="{E6421A9E-406E-4BE3-A535-0DDE307773F5}"/>
              </a:ext>
            </a:extLst>
          </p:cNvPr>
          <p:cNvCxnSpPr/>
          <p:nvPr/>
        </p:nvCxnSpPr>
        <p:spPr>
          <a:xfrm flipV="1">
            <a:off x="3850268" y="6166945"/>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A71F868-803B-487F-B9A6-C7346F68BD37}"/>
              </a:ext>
            </a:extLst>
          </p:cNvPr>
          <p:cNvCxnSpPr/>
          <p:nvPr/>
        </p:nvCxnSpPr>
        <p:spPr>
          <a:xfrm flipV="1">
            <a:off x="7477386" y="6164599"/>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01A7CB0D-C1BD-4734-89B7-C2F17D7992FC}"/>
              </a:ext>
            </a:extLst>
          </p:cNvPr>
          <p:cNvCxnSpPr/>
          <p:nvPr/>
        </p:nvCxnSpPr>
        <p:spPr>
          <a:xfrm flipV="1">
            <a:off x="11092789" y="615053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47EB704F-18F5-4B95-9D94-F21B4121C995}"/>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881880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11</a:t>
            </a:r>
            <a:r>
              <a:rPr kumimoji="1" lang="ja-JP" altLang="en-US" sz="2400" dirty="0"/>
              <a:t>）</a:t>
            </a:r>
            <a:endParaRPr kumimoji="1" lang="en-US" altLang="ja-JP" sz="2400" dirty="0"/>
          </a:p>
          <a:p>
            <a:r>
              <a:rPr kumimoji="1" lang="ja-JP" altLang="en-US" sz="2400" dirty="0">
                <a:solidFill>
                  <a:srgbClr val="0070C0"/>
                </a:solidFill>
              </a:rPr>
              <a:t>収支分析－１　賦課金納付率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3" y="1083243"/>
            <a:ext cx="6003235" cy="1292662"/>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賦課金納付率は、当該年度の賦課調定額に対する賦課金の徴収率を示します。</a:t>
            </a:r>
            <a:endParaRPr lang="en-US" altLang="ja-JP" dirty="0"/>
          </a:p>
          <a:p>
            <a:pPr fontAlgn="base"/>
            <a:r>
              <a:rPr lang="ja-JP" altLang="en-US" dirty="0"/>
              <a:t>　当然のことですが、</a:t>
            </a:r>
            <a:r>
              <a:rPr lang="en-US" altLang="ja-JP" dirty="0"/>
              <a:t>100</a:t>
            </a:r>
            <a:r>
              <a:rPr lang="ja-JP" altLang="en-US" dirty="0"/>
              <a:t>％が目標です。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3" y="2643462"/>
            <a:ext cx="6241777"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賦課金納付率＝（㉛の賦課徴収額）</a:t>
            </a:r>
            <a:r>
              <a:rPr lang="en-US" altLang="ja-JP" dirty="0"/>
              <a:t>÷</a:t>
            </a:r>
            <a:r>
              <a:rPr lang="ja-JP" altLang="en-US" dirty="0"/>
              <a:t>（㉚の賦課調定額）　　　　　　　　　　　</a:t>
            </a:r>
            <a:endParaRPr lang="en-US" altLang="ja-JP" dirty="0"/>
          </a:p>
          <a:p>
            <a:r>
              <a:rPr lang="ja-JP" altLang="en-US" dirty="0"/>
              <a:t>　　　　　　　</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851858"/>
            <a:ext cx="6102625" cy="2677656"/>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賦課金納付率</a:t>
            </a:r>
            <a:endParaRPr lang="en-US" altLang="ja-JP" dirty="0"/>
          </a:p>
          <a:p>
            <a:r>
              <a:rPr lang="ja-JP" altLang="en-US" dirty="0"/>
              <a:t>　＝（㉛の計</a:t>
            </a:r>
            <a:r>
              <a:rPr lang="ja-JP" altLang="en-US" u="sng" dirty="0">
                <a:highlight>
                  <a:srgbClr val="FFFF00"/>
                </a:highlight>
              </a:rPr>
              <a:t>　　　円</a:t>
            </a:r>
            <a:r>
              <a:rPr lang="ja-JP" altLang="en-US" u="sng" dirty="0"/>
              <a:t>）</a:t>
            </a:r>
            <a:r>
              <a:rPr lang="en-US" altLang="ja-JP" u="sng" dirty="0"/>
              <a:t>÷</a:t>
            </a:r>
            <a:r>
              <a:rPr lang="ja-JP" altLang="en-US" u="sng" dirty="0"/>
              <a:t>（㉚の計</a:t>
            </a:r>
            <a:r>
              <a:rPr lang="ja-JP" altLang="en-US" u="sng" dirty="0">
                <a:highlight>
                  <a:srgbClr val="FFFF00"/>
                </a:highlight>
              </a:rPr>
              <a:t>　　　円）　　</a:t>
            </a:r>
            <a:endParaRPr lang="en-US" altLang="ja-JP" u="sng" dirty="0">
              <a:highlight>
                <a:srgbClr val="FFFF00"/>
              </a:highlight>
            </a:endParaRPr>
          </a:p>
          <a:p>
            <a:r>
              <a:rPr lang="ja-JP" altLang="en-US" dirty="0"/>
              <a:t>　　</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賦課金納付率</a:t>
            </a:r>
            <a:endParaRPr lang="en-US" altLang="ja-JP" dirty="0"/>
          </a:p>
          <a:p>
            <a:r>
              <a:rPr lang="ja-JP" altLang="en-US" dirty="0"/>
              <a:t>　＝（㉛の計</a:t>
            </a:r>
            <a:r>
              <a:rPr lang="ja-JP" altLang="en-US" u="sng" dirty="0">
                <a:highlight>
                  <a:srgbClr val="FFFF00"/>
                </a:highlight>
              </a:rPr>
              <a:t>　　　円</a:t>
            </a:r>
            <a:r>
              <a:rPr lang="ja-JP" altLang="en-US" u="sng" dirty="0"/>
              <a:t>）</a:t>
            </a:r>
            <a:r>
              <a:rPr lang="en-US" altLang="ja-JP" u="sng" dirty="0"/>
              <a:t>÷</a:t>
            </a:r>
            <a:r>
              <a:rPr lang="ja-JP" altLang="en-US" u="sng" dirty="0"/>
              <a:t>（㉚の計</a:t>
            </a:r>
            <a:r>
              <a:rPr lang="ja-JP" altLang="en-US" u="sng" dirty="0">
                <a:highlight>
                  <a:srgbClr val="FFFF00"/>
                </a:highlight>
              </a:rPr>
              <a:t>　　　円） 　　</a:t>
            </a:r>
            <a:endParaRPr lang="en-US" altLang="ja-JP" u="sng" dirty="0">
              <a:highlight>
                <a:srgbClr val="FFFF00"/>
              </a:highlight>
            </a:endParaRPr>
          </a:p>
          <a:p>
            <a:r>
              <a:rPr lang="ja-JP" altLang="en-US" dirty="0"/>
              <a:t>　　</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3763316803"/>
              </p:ext>
            </p:extLst>
          </p:nvPr>
        </p:nvGraphicFramePr>
        <p:xfrm>
          <a:off x="820527" y="1258518"/>
          <a:ext cx="4612863" cy="4310411"/>
        </p:xfrm>
        <a:graphic>
          <a:graphicData uri="http://schemas.openxmlformats.org/drawingml/2006/table">
            <a:tbl>
              <a:tblPr firstRow="1" bandRow="1">
                <a:tableStyleId>{21E4AEA4-8DFA-4A89-87EB-49C32662AFE0}</a:tableStyleId>
              </a:tblPr>
              <a:tblGrid>
                <a:gridCol w="4612863">
                  <a:extLst>
                    <a:ext uri="{9D8B030D-6E8A-4147-A177-3AD203B41FA5}">
                      <a16:colId xmlns:a16="http://schemas.microsoft.com/office/drawing/2014/main" val="1569420451"/>
                    </a:ext>
                  </a:extLst>
                </a:gridCol>
              </a:tblGrid>
              <a:tr h="285342">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1830948">
                <a:tc>
                  <a:txBody>
                    <a:bodyPr/>
                    <a:lstStyle/>
                    <a:p>
                      <a:r>
                        <a:rPr kumimoji="1" lang="en-US" altLang="ja-JP" dirty="0"/>
                        <a:t>Ⅰ</a:t>
                      </a:r>
                      <a:r>
                        <a:rPr kumimoji="1" lang="ja-JP" altLang="en-US" dirty="0"/>
                        <a:t>　一般正味財産増減の部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1260263">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665799">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2F932805-CE9F-4A2C-85DE-A4D9E8E7B6E7}"/>
              </a:ext>
            </a:extLst>
          </p:cNvPr>
          <p:cNvSpPr txBox="1"/>
          <p:nvPr/>
        </p:nvSpPr>
        <p:spPr>
          <a:xfrm>
            <a:off x="847031" y="5794733"/>
            <a:ext cx="4465983" cy="830997"/>
          </a:xfrm>
          <a:prstGeom prst="rect">
            <a:avLst/>
          </a:prstGeom>
          <a:noFill/>
        </p:spPr>
        <p:txBody>
          <a:bodyPr wrap="square" rtlCol="0">
            <a:spAutoFit/>
          </a:bodyPr>
          <a:lstStyle/>
          <a:p>
            <a:r>
              <a:rPr kumimoji="1" lang="ja-JP" altLang="en-US" sz="1600" dirty="0"/>
              <a:t>事業報告書から</a:t>
            </a:r>
            <a:endParaRPr kumimoji="1" lang="en-US" altLang="ja-JP" sz="1600" dirty="0"/>
          </a:p>
          <a:p>
            <a:r>
              <a:rPr kumimoji="1" lang="ja-JP" altLang="en-US" sz="1600" dirty="0">
                <a:solidFill>
                  <a:srgbClr val="FF0000"/>
                </a:solidFill>
              </a:rPr>
              <a:t>経常賦課金の、</a:t>
            </a:r>
            <a:r>
              <a:rPr lang="ja-JP" altLang="en-US" sz="1600" dirty="0">
                <a:solidFill>
                  <a:srgbClr val="FF0000"/>
                </a:solidFill>
              </a:rPr>
              <a:t>㉚</a:t>
            </a:r>
            <a:r>
              <a:rPr kumimoji="1" lang="ja-JP" altLang="en-US" sz="1600" dirty="0">
                <a:solidFill>
                  <a:srgbClr val="FF0000"/>
                </a:solidFill>
              </a:rPr>
              <a:t>賦課調定額、㉛賦課徴収額</a:t>
            </a:r>
            <a:endParaRPr kumimoji="1" lang="en-US" altLang="ja-JP" sz="1600" dirty="0">
              <a:solidFill>
                <a:srgbClr val="FF0000"/>
              </a:solidFill>
            </a:endParaRPr>
          </a:p>
          <a:p>
            <a:r>
              <a:rPr kumimoji="1" lang="ja-JP" altLang="en-US" sz="1600" dirty="0">
                <a:solidFill>
                  <a:srgbClr val="FF0000"/>
                </a:solidFill>
              </a:rPr>
              <a:t>特別賦課金の、</a:t>
            </a:r>
            <a:r>
              <a:rPr lang="ja-JP" altLang="en-US" sz="1600" dirty="0">
                <a:solidFill>
                  <a:srgbClr val="FF0000"/>
                </a:solidFill>
              </a:rPr>
              <a:t>㉚賦課調定額、㉛賦課徴収額</a:t>
            </a:r>
            <a:endParaRPr lang="en-US" altLang="ja-JP" sz="1600" dirty="0">
              <a:solidFill>
                <a:srgbClr val="FF0000"/>
              </a:solidFill>
            </a:endParaRPr>
          </a:p>
        </p:txBody>
      </p:sp>
      <p:sp>
        <p:nvSpPr>
          <p:cNvPr id="10" name="テキスト ボックス 9">
            <a:extLst>
              <a:ext uri="{FF2B5EF4-FFF2-40B4-BE49-F238E27FC236}">
                <a16:creationId xmlns:a16="http://schemas.microsoft.com/office/drawing/2014/main" id="{48024F55-A5E5-4F73-8D88-F29A4ED023F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9062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11</a:t>
            </a:r>
            <a:r>
              <a:rPr kumimoji="1" lang="ja-JP" altLang="en-US" sz="2400" dirty="0"/>
              <a:t>）</a:t>
            </a:r>
            <a:endParaRPr kumimoji="1" lang="en-US" altLang="ja-JP" sz="2400" dirty="0"/>
          </a:p>
          <a:p>
            <a:r>
              <a:rPr kumimoji="1" lang="ja-JP" altLang="en-US" sz="2400" dirty="0">
                <a:solidFill>
                  <a:srgbClr val="0070C0"/>
                </a:solidFill>
              </a:rPr>
              <a:t>収支分析－１　賦課金納付率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327282"/>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賦課金納付率＝</a:t>
            </a:r>
            <a:r>
              <a:rPr lang="ja-JP" altLang="en-US" u="sng" dirty="0">
                <a:highlight>
                  <a:srgbClr val="FFFF00"/>
                </a:highlight>
              </a:rPr>
              <a:t>　　　　％</a:t>
            </a:r>
            <a:endParaRPr lang="en-US" altLang="ja-JP" u="sng" dirty="0">
              <a:highlight>
                <a:srgbClr val="FFFF00"/>
              </a:highlight>
            </a:endParaRPr>
          </a:p>
          <a:p>
            <a:r>
              <a:rPr lang="ja-JP" altLang="en-US" dirty="0"/>
              <a:t>　令和○年度　賦課金納付率＝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2069940883"/>
              </p:ext>
            </p:extLst>
          </p:nvPr>
        </p:nvGraphicFramePr>
        <p:xfrm>
          <a:off x="185530" y="3947557"/>
          <a:ext cx="11820939" cy="2572507"/>
        </p:xfrm>
        <a:graphic>
          <a:graphicData uri="http://schemas.openxmlformats.org/drawingml/2006/table">
            <a:tbl>
              <a:tblPr firstRow="1" bandRow="1">
                <a:tableStyleId>{21E4AEA4-8DFA-4A89-87EB-49C32662AFE0}</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賦課金納付率の参考値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98.9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98.7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96.6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97.1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98.8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99.8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44000" y="43831"/>
            <a:ext cx="6241775" cy="3170099"/>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賦課金納付率は、当該年度の賦課調定額に対する賦課金の徴収率です。</a:t>
            </a:r>
            <a:r>
              <a:rPr lang="en-US" altLang="ja-JP" sz="1600" dirty="0"/>
              <a:t>100</a:t>
            </a:r>
            <a:r>
              <a:rPr lang="ja-JP" altLang="en-US" sz="1600" dirty="0"/>
              <a:t>％納付されるよう適切に管理していく必要があります。</a:t>
            </a:r>
            <a:endParaRPr lang="en-US" altLang="ja-JP" sz="1600" dirty="0"/>
          </a:p>
          <a:p>
            <a:pPr fontAlgn="base"/>
            <a:r>
              <a:rPr lang="ja-JP" altLang="en-US" sz="1600" dirty="0"/>
              <a:t>　未納があった場合、適切な時期に督促等の手続きを行っていますか。未納となっている理由は把握していますか。滞納処分の必要性について、検討していますか。</a:t>
            </a:r>
            <a:endParaRPr lang="en-US" altLang="ja-JP" sz="1600" dirty="0"/>
          </a:p>
          <a:p>
            <a:pPr fontAlgn="base"/>
            <a:r>
              <a:rPr lang="ja-JP" altLang="en-US" sz="1600" dirty="0"/>
              <a:t>　経年の変化を見て、未納者が、特定の人に偏っていませんか。　</a:t>
            </a:r>
            <a:endParaRPr lang="en-US" altLang="ja-JP" sz="1600" dirty="0"/>
          </a:p>
          <a:p>
            <a:pPr fontAlgn="base"/>
            <a:r>
              <a:rPr lang="ja-JP" altLang="en-US" sz="1600" dirty="0"/>
              <a:t>　将来、未収賦課金の不納欠損を行うようなことが生じれば、土地改良区の運営に影響を及ぼすので、未収賦課金全般について、その管理や徴収体制が構築されているか点検が必要です。</a:t>
            </a:r>
            <a:endParaRPr lang="en-US" altLang="ja-JP" sz="1600" dirty="0"/>
          </a:p>
          <a:p>
            <a:pPr fontAlgn="base"/>
            <a:r>
              <a:rPr kumimoji="1" lang="ja-JP" altLang="en-US" sz="1600" dirty="0"/>
              <a:t>　分析結果を踏まえて、土地改良区の運営の改善等について、整理してください。　</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flipV="1">
            <a:off x="318051" y="3448878"/>
            <a:ext cx="11476383" cy="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298173" y="3859456"/>
            <a:ext cx="1149626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1202E03D-115D-4D6B-A586-D038E1101C13}"/>
              </a:ext>
            </a:extLst>
          </p:cNvPr>
          <p:cNvSpPr txBox="1"/>
          <p:nvPr/>
        </p:nvSpPr>
        <p:spPr>
          <a:xfrm>
            <a:off x="121817" y="2753926"/>
            <a:ext cx="2531166" cy="369332"/>
          </a:xfrm>
          <a:prstGeom prst="rect">
            <a:avLst/>
          </a:prstGeom>
          <a:noFill/>
        </p:spPr>
        <p:txBody>
          <a:bodyPr wrap="square" rtlCol="0">
            <a:spAutoFit/>
          </a:bodyPr>
          <a:lstStyle/>
          <a:p>
            <a:r>
              <a:rPr kumimoji="1" lang="ja-JP" altLang="en-US" dirty="0"/>
              <a:t>（整理結果等のメモ）</a:t>
            </a:r>
          </a:p>
        </p:txBody>
      </p:sp>
      <p:cxnSp>
        <p:nvCxnSpPr>
          <p:cNvPr id="13" name="直線コネクタ 12">
            <a:extLst>
              <a:ext uri="{FF2B5EF4-FFF2-40B4-BE49-F238E27FC236}">
                <a16:creationId xmlns:a16="http://schemas.microsoft.com/office/drawing/2014/main" id="{367A26BD-B13F-49C6-A85E-468256A7E472}"/>
              </a:ext>
            </a:extLst>
          </p:cNvPr>
          <p:cNvCxnSpPr/>
          <p:nvPr/>
        </p:nvCxnSpPr>
        <p:spPr>
          <a:xfrm flipV="1">
            <a:off x="3850267" y="615288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14EE1E3-E858-485E-B213-C860C2DCA7FC}"/>
              </a:ext>
            </a:extLst>
          </p:cNvPr>
          <p:cNvCxnSpPr/>
          <p:nvPr/>
        </p:nvCxnSpPr>
        <p:spPr>
          <a:xfrm flipV="1">
            <a:off x="7477388" y="6150533"/>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8685FB6-5BB0-4E6E-9158-936044FEBBB7}"/>
              </a:ext>
            </a:extLst>
          </p:cNvPr>
          <p:cNvCxnSpPr/>
          <p:nvPr/>
        </p:nvCxnSpPr>
        <p:spPr>
          <a:xfrm flipV="1">
            <a:off x="11078722" y="615053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8253AFFB-CF0F-4A58-BFBF-25ACA0BD17E8}"/>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44</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251278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12</a:t>
            </a:r>
            <a:r>
              <a:rPr kumimoji="1" lang="ja-JP" altLang="en-US" sz="2400" dirty="0"/>
              <a:t>）</a:t>
            </a:r>
            <a:endParaRPr kumimoji="1" lang="en-US" altLang="ja-JP" sz="2400" dirty="0"/>
          </a:p>
          <a:p>
            <a:r>
              <a:rPr kumimoji="1" lang="ja-JP" altLang="en-US" sz="2400" dirty="0">
                <a:solidFill>
                  <a:srgbClr val="0070C0"/>
                </a:solidFill>
              </a:rPr>
              <a:t>収支分析－２　不納欠損比率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3" y="1195787"/>
            <a:ext cx="6003235" cy="1015663"/>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不納欠損比率は、未収賦課金額に占める当期での不納欠損額を比率で把握する指標です。</a:t>
            </a:r>
            <a:endParaRPr lang="en-US" altLang="ja-JP" dirty="0"/>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3" y="2643462"/>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不納欠損比率＝㉔不納欠損</a:t>
            </a:r>
            <a:r>
              <a:rPr lang="en-US" altLang="ja-JP" dirty="0"/>
              <a:t>÷</a:t>
            </a:r>
            <a:r>
              <a:rPr lang="ja-JP" altLang="en-US" dirty="0"/>
              <a:t>（➃未収賦課金等</a:t>
            </a:r>
            <a:r>
              <a:rPr lang="en-US" altLang="ja-JP" dirty="0"/>
              <a:t>+</a:t>
            </a:r>
            <a:r>
              <a:rPr lang="ja-JP" altLang="en-US" dirty="0"/>
              <a:t>⑨長期</a:t>
            </a:r>
            <a:endParaRPr lang="en-US" altLang="ja-JP" dirty="0"/>
          </a:p>
          <a:p>
            <a:r>
              <a:rPr lang="ja-JP" altLang="en-US" dirty="0"/>
              <a:t>　　　　　　　未収賦課金等）</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15665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不納欠損比率</a:t>
            </a:r>
            <a:endParaRPr lang="en-US" altLang="ja-JP" dirty="0"/>
          </a:p>
          <a:p>
            <a:r>
              <a:rPr lang="ja-JP" altLang="en-US" dirty="0"/>
              <a:t>　＝㉔</a:t>
            </a:r>
            <a:r>
              <a:rPr lang="ja-JP" altLang="en-US" u="sng" dirty="0">
                <a:highlight>
                  <a:srgbClr val="FFFF00"/>
                </a:highlight>
              </a:rPr>
              <a:t>　　　円</a:t>
            </a:r>
            <a:r>
              <a:rPr lang="en-US" altLang="ja-JP" u="sng" dirty="0"/>
              <a:t>÷</a:t>
            </a:r>
            <a:r>
              <a:rPr lang="ja-JP" altLang="en-US" u="sng" dirty="0"/>
              <a:t>（➃</a:t>
            </a:r>
            <a:r>
              <a:rPr lang="en-US" altLang="ja-JP" u="sng" dirty="0"/>
              <a:t>+</a:t>
            </a:r>
            <a:r>
              <a:rPr lang="ja-JP" altLang="en-US" u="sng" dirty="0"/>
              <a:t>⑨</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不納欠損比率</a:t>
            </a:r>
            <a:endParaRPr lang="en-US" altLang="ja-JP" dirty="0"/>
          </a:p>
          <a:p>
            <a:r>
              <a:rPr lang="ja-JP" altLang="en-US" dirty="0"/>
              <a:t>　＝㉔</a:t>
            </a:r>
            <a:r>
              <a:rPr lang="ja-JP" altLang="en-US" u="sng" dirty="0">
                <a:highlight>
                  <a:srgbClr val="FFFF00"/>
                </a:highlight>
              </a:rPr>
              <a:t>　　　円</a:t>
            </a:r>
            <a:r>
              <a:rPr lang="en-US" altLang="ja-JP" u="sng" dirty="0"/>
              <a:t>÷</a:t>
            </a:r>
            <a:r>
              <a:rPr lang="ja-JP" altLang="en-US" u="sng" dirty="0"/>
              <a:t>（➃</a:t>
            </a:r>
            <a:r>
              <a:rPr lang="en-US" altLang="ja-JP" u="sng" dirty="0"/>
              <a:t>+</a:t>
            </a:r>
            <a:r>
              <a:rPr lang="ja-JP" altLang="en-US" u="sng" dirty="0"/>
              <a:t>⑨</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2898009392"/>
              </p:ext>
            </p:extLst>
          </p:nvPr>
        </p:nvGraphicFramePr>
        <p:xfrm>
          <a:off x="820527" y="1258518"/>
          <a:ext cx="4612863" cy="4310411"/>
        </p:xfrm>
        <a:graphic>
          <a:graphicData uri="http://schemas.openxmlformats.org/drawingml/2006/table">
            <a:tbl>
              <a:tblPr firstRow="1" bandRow="1">
                <a:tableStyleId>{21E4AEA4-8DFA-4A89-87EB-49C32662AFE0}</a:tableStyleId>
              </a:tblPr>
              <a:tblGrid>
                <a:gridCol w="4612863">
                  <a:extLst>
                    <a:ext uri="{9D8B030D-6E8A-4147-A177-3AD203B41FA5}">
                      <a16:colId xmlns:a16="http://schemas.microsoft.com/office/drawing/2014/main" val="1569420451"/>
                    </a:ext>
                  </a:extLst>
                </a:gridCol>
              </a:tblGrid>
              <a:tr h="285342">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1830948">
                <a:tc>
                  <a:txBody>
                    <a:bodyPr/>
                    <a:lstStyle/>
                    <a:p>
                      <a:r>
                        <a:rPr kumimoji="1" lang="en-US" altLang="ja-JP" dirty="0"/>
                        <a:t>Ⅰ</a:t>
                      </a:r>
                      <a:r>
                        <a:rPr kumimoji="1" lang="ja-JP" altLang="en-US" dirty="0"/>
                        <a:t>　一般正味財産増減の部</a:t>
                      </a:r>
                      <a:endParaRPr kumimoji="1" lang="en-US" altLang="ja-JP" dirty="0"/>
                    </a:p>
                    <a:p>
                      <a:endParaRPr kumimoji="1" lang="en-US" altLang="ja-JP" sz="1600" dirty="0"/>
                    </a:p>
                    <a:p>
                      <a:r>
                        <a:rPr kumimoji="1" lang="ja-JP" altLang="en-US" sz="1600" dirty="0"/>
                        <a:t>２　経常外増減の部</a:t>
                      </a:r>
                      <a:endParaRPr kumimoji="1" lang="en-US" altLang="ja-JP" sz="1600" dirty="0"/>
                    </a:p>
                    <a:p>
                      <a:r>
                        <a:rPr kumimoji="1" lang="ja-JP" altLang="en-US" sz="1600" dirty="0"/>
                        <a:t>（２）経常外支出</a:t>
                      </a:r>
                      <a:endParaRPr kumimoji="1" lang="en-US" altLang="ja-JP" sz="1600" dirty="0"/>
                    </a:p>
                    <a:p>
                      <a:r>
                        <a:rPr kumimoji="1" lang="ja-JP" altLang="en-US" sz="1600" dirty="0"/>
                        <a:t>　　</a:t>
                      </a:r>
                      <a:r>
                        <a:rPr kumimoji="1" lang="ja-JP" altLang="en-US" sz="1600" dirty="0">
                          <a:solidFill>
                            <a:srgbClr val="FF0000"/>
                          </a:solidFill>
                        </a:rPr>
                        <a:t>㉔不納欠損</a:t>
                      </a:r>
                    </a:p>
                    <a:p>
                      <a:endParaRPr kumimoji="1" lang="ja-JP" altLang="en-US" dirty="0"/>
                    </a:p>
                  </a:txBody>
                  <a:tcPr/>
                </a:tc>
                <a:extLst>
                  <a:ext uri="{0D108BD9-81ED-4DB2-BD59-A6C34878D82A}">
                    <a16:rowId xmlns:a16="http://schemas.microsoft.com/office/drawing/2014/main" val="587103650"/>
                  </a:ext>
                </a:extLst>
              </a:tr>
              <a:tr h="1260263">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665799">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2F932805-CE9F-4A2C-85DE-A4D9E8E7B6E7}"/>
              </a:ext>
            </a:extLst>
          </p:cNvPr>
          <p:cNvSpPr txBox="1"/>
          <p:nvPr/>
        </p:nvSpPr>
        <p:spPr>
          <a:xfrm>
            <a:off x="847031" y="5794733"/>
            <a:ext cx="4465983" cy="830997"/>
          </a:xfrm>
          <a:prstGeom prst="rect">
            <a:avLst/>
          </a:prstGeom>
          <a:noFill/>
        </p:spPr>
        <p:txBody>
          <a:bodyPr wrap="square" rtlCol="0">
            <a:spAutoFit/>
          </a:bodyPr>
          <a:lstStyle/>
          <a:p>
            <a:r>
              <a:rPr kumimoji="1" lang="ja-JP" altLang="en-US" sz="1600" dirty="0"/>
              <a:t>貸借対照表から、</a:t>
            </a:r>
            <a:endParaRPr kumimoji="1" lang="en-US" altLang="ja-JP" sz="1600" dirty="0"/>
          </a:p>
          <a:p>
            <a:r>
              <a:rPr kumimoji="1" lang="ja-JP" altLang="en-US" sz="1600" dirty="0">
                <a:solidFill>
                  <a:srgbClr val="FF0000"/>
                </a:solidFill>
              </a:rPr>
              <a:t>流動資産の、➃未収賦課金等</a:t>
            </a:r>
            <a:endParaRPr lang="en-US" altLang="ja-JP" sz="1600" dirty="0">
              <a:solidFill>
                <a:srgbClr val="FF0000"/>
              </a:solidFill>
            </a:endParaRPr>
          </a:p>
          <a:p>
            <a:r>
              <a:rPr kumimoji="1" lang="ja-JP" altLang="en-US" sz="1600" dirty="0">
                <a:solidFill>
                  <a:srgbClr val="FF0000"/>
                </a:solidFill>
              </a:rPr>
              <a:t>その他固定資産の、⑨長期未収賦課金等</a:t>
            </a:r>
          </a:p>
        </p:txBody>
      </p:sp>
      <p:sp>
        <p:nvSpPr>
          <p:cNvPr id="10" name="テキスト ボックス 9">
            <a:extLst>
              <a:ext uri="{FF2B5EF4-FFF2-40B4-BE49-F238E27FC236}">
                <a16:creationId xmlns:a16="http://schemas.microsoft.com/office/drawing/2014/main" id="{90A66DAA-6B62-41C0-9B78-32809D4B7ADB}"/>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97625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12</a:t>
            </a:r>
            <a:r>
              <a:rPr kumimoji="1" lang="ja-JP" altLang="en-US" sz="2400" dirty="0"/>
              <a:t>）</a:t>
            </a:r>
            <a:endParaRPr kumimoji="1" lang="en-US" altLang="ja-JP" sz="2400" dirty="0"/>
          </a:p>
          <a:p>
            <a:r>
              <a:rPr kumimoji="1" lang="ja-JP" altLang="en-US" sz="2400" dirty="0">
                <a:solidFill>
                  <a:srgbClr val="0070C0"/>
                </a:solidFill>
              </a:rPr>
              <a:t>収支分析－２　不納欠損比率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380290"/>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不納欠損比率＝</a:t>
            </a:r>
            <a:r>
              <a:rPr lang="ja-JP" altLang="en-US" u="sng" dirty="0">
                <a:highlight>
                  <a:srgbClr val="FFFF00"/>
                </a:highlight>
              </a:rPr>
              <a:t>　　　　％</a:t>
            </a:r>
            <a:endParaRPr lang="en-US" altLang="ja-JP" u="sng" dirty="0">
              <a:highlight>
                <a:srgbClr val="FFFF00"/>
              </a:highlight>
            </a:endParaRPr>
          </a:p>
          <a:p>
            <a:r>
              <a:rPr lang="ja-JP" altLang="en-US" dirty="0"/>
              <a:t>　令和○年度　不納欠損比率＝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268584118"/>
              </p:ext>
            </p:extLst>
          </p:nvPr>
        </p:nvGraphicFramePr>
        <p:xfrm>
          <a:off x="185530" y="3947557"/>
          <a:ext cx="11820939" cy="2572507"/>
        </p:xfrm>
        <a:graphic>
          <a:graphicData uri="http://schemas.openxmlformats.org/drawingml/2006/table">
            <a:tbl>
              <a:tblPr firstRow="1" bandRow="1">
                <a:tableStyleId>{21E4AEA4-8DFA-4A89-87EB-49C32662AFE0}</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不納欠損比率の参考値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11.8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11.8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0.3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 </a:t>
                      </a:r>
                    </a:p>
                  </a:txBody>
                  <a:tcPr marL="9525" marR="9525" marT="9525" marB="0" anchor="ctr"/>
                </a:tc>
                <a:tc>
                  <a:txBody>
                    <a:bodyPr/>
                    <a:lstStyle/>
                    <a:p>
                      <a:pPr algn="r" fontAlgn="ct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11.6 </a:t>
                      </a:r>
                    </a:p>
                  </a:txBody>
                  <a:tcPr marL="9525" marR="9525" marT="9525" marB="0" anchor="ctr"/>
                </a:tc>
                <a:tc>
                  <a:txBody>
                    <a:bodyPr/>
                    <a:lstStyle/>
                    <a:p>
                      <a:pPr algn="r" fontAlgn="ct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58068" y="35473"/>
            <a:ext cx="6241775" cy="3170099"/>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不納欠損比率は、未収賦課金額に対する当期の不納欠損額を比率で把握する指標です。</a:t>
            </a:r>
            <a:endParaRPr lang="en-US" altLang="ja-JP" sz="1600" dirty="0"/>
          </a:p>
          <a:p>
            <a:pPr fontAlgn="base"/>
            <a:r>
              <a:rPr lang="ja-JP" altLang="en-US" sz="1600" dirty="0"/>
              <a:t>　未収賦課金について、不納欠損処理を行わざるを得なくなった理由と、経緯はどのような内容ですか。組合員に説明したときに、十分な理解が得られるものとなっていますか。</a:t>
            </a:r>
            <a:endParaRPr lang="en-US" altLang="ja-JP" sz="1600" dirty="0"/>
          </a:p>
          <a:p>
            <a:pPr fontAlgn="base"/>
            <a:r>
              <a:rPr lang="ja-JP" altLang="en-US" sz="1600" dirty="0"/>
              <a:t>　何故、時効が成立したのでしょうか。滞納処分はなぜ行わなかったのでしょうか。未収賦課金の債権管理は適切でしたか。</a:t>
            </a:r>
            <a:endParaRPr lang="en-US" altLang="ja-JP" sz="1600" dirty="0"/>
          </a:p>
          <a:p>
            <a:pPr fontAlgn="base"/>
            <a:r>
              <a:rPr lang="ja-JP" altLang="en-US" sz="1600" dirty="0"/>
              <a:t>　再度、未収賦課金全般について、その管理や徴収体制に問題がないか、確認する必要はありませんか。</a:t>
            </a:r>
            <a:endParaRPr lang="en-US" altLang="ja-JP" sz="1600" dirty="0"/>
          </a:p>
          <a:p>
            <a:pPr fontAlgn="base"/>
            <a:r>
              <a:rPr kumimoji="1" lang="ja-JP" altLang="en-US" sz="1600" dirty="0"/>
              <a:t>　分析結果を踏まえて、土地改良区の運営の改善点等について、整理してみましょう。　</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318051" y="3429000"/>
            <a:ext cx="1147638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318051" y="3779944"/>
            <a:ext cx="1147638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9A6E4314-C3F4-4320-BFEF-AEFDF3FD83AE}"/>
              </a:ext>
            </a:extLst>
          </p:cNvPr>
          <p:cNvSpPr txBox="1"/>
          <p:nvPr/>
        </p:nvSpPr>
        <p:spPr>
          <a:xfrm>
            <a:off x="424070" y="2681968"/>
            <a:ext cx="2531166" cy="369332"/>
          </a:xfrm>
          <a:prstGeom prst="rect">
            <a:avLst/>
          </a:prstGeom>
          <a:noFill/>
        </p:spPr>
        <p:txBody>
          <a:bodyPr wrap="square" rtlCol="0">
            <a:spAutoFit/>
          </a:bodyPr>
          <a:lstStyle/>
          <a:p>
            <a:r>
              <a:rPr kumimoji="1" lang="ja-JP" altLang="en-US" dirty="0"/>
              <a:t>（整理結果等のメモ）</a:t>
            </a:r>
          </a:p>
        </p:txBody>
      </p:sp>
      <p:cxnSp>
        <p:nvCxnSpPr>
          <p:cNvPr id="13" name="直線コネクタ 12">
            <a:extLst>
              <a:ext uri="{FF2B5EF4-FFF2-40B4-BE49-F238E27FC236}">
                <a16:creationId xmlns:a16="http://schemas.microsoft.com/office/drawing/2014/main" id="{312609D1-527D-42BC-A3C4-2CC62A834668}"/>
              </a:ext>
            </a:extLst>
          </p:cNvPr>
          <p:cNvCxnSpPr/>
          <p:nvPr/>
        </p:nvCxnSpPr>
        <p:spPr>
          <a:xfrm flipV="1">
            <a:off x="3822131" y="615287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3034C023-A7D6-4F10-95A8-14F44733D3DA}"/>
              </a:ext>
            </a:extLst>
          </p:cNvPr>
          <p:cNvCxnSpPr/>
          <p:nvPr/>
        </p:nvCxnSpPr>
        <p:spPr>
          <a:xfrm flipV="1">
            <a:off x="7463322" y="6150534"/>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9A69FE2-65C7-47EE-8466-DB3BAC8430CD}"/>
              </a:ext>
            </a:extLst>
          </p:cNvPr>
          <p:cNvCxnSpPr/>
          <p:nvPr/>
        </p:nvCxnSpPr>
        <p:spPr>
          <a:xfrm flipV="1">
            <a:off x="11092793" y="6150532"/>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2521E69C-6FF9-40B1-BE3B-D15AC3E57316}"/>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6642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B111CE8-D037-47C2-9270-4DCA4308A107}"/>
              </a:ext>
            </a:extLst>
          </p:cNvPr>
          <p:cNvSpPr txBox="1"/>
          <p:nvPr/>
        </p:nvSpPr>
        <p:spPr>
          <a:xfrm>
            <a:off x="97809" y="240804"/>
            <a:ext cx="11996381" cy="6309420"/>
          </a:xfrm>
          <a:prstGeom prst="rect">
            <a:avLst/>
          </a:prstGeom>
          <a:noFill/>
        </p:spPr>
        <p:txBody>
          <a:bodyPr wrap="square" rtlCol="0">
            <a:spAutoFit/>
          </a:bodyPr>
          <a:lstStyle/>
          <a:p>
            <a:r>
              <a:rPr lang="ja-JP" altLang="en-US" sz="3200" b="1" u="sng" dirty="0">
                <a:solidFill>
                  <a:schemeClr val="accent1"/>
                </a:solidFill>
              </a:rPr>
              <a:t>土地改良区財務分析の３つの分類</a:t>
            </a:r>
            <a:endParaRPr lang="en-US" altLang="ja-JP" sz="3200" b="1" u="sng" dirty="0">
              <a:solidFill>
                <a:schemeClr val="accent1"/>
              </a:solidFill>
            </a:endParaRPr>
          </a:p>
          <a:p>
            <a:r>
              <a:rPr lang="ja-JP" altLang="en-US" sz="2400" dirty="0"/>
              <a:t>　土地改良区財務分析は、その目的によって「安全性分析」、「収支分析」及び「コスト分析」の３種類に分類します。</a:t>
            </a:r>
            <a:endParaRPr lang="en-US" altLang="ja-JP" sz="2400" dirty="0"/>
          </a:p>
          <a:p>
            <a:endParaRPr lang="en-US" altLang="ja-JP" sz="2400" b="1" u="sng" dirty="0">
              <a:solidFill>
                <a:schemeClr val="accent1"/>
              </a:solidFill>
            </a:endParaRPr>
          </a:p>
          <a:p>
            <a:r>
              <a:rPr lang="ja-JP" altLang="en-US" sz="2800" b="1" dirty="0">
                <a:solidFill>
                  <a:schemeClr val="accent4"/>
                </a:solidFill>
              </a:rPr>
              <a:t>・</a:t>
            </a:r>
            <a:r>
              <a:rPr lang="ja-JP" altLang="en-US" sz="2800" b="1" u="sng" dirty="0">
                <a:solidFill>
                  <a:schemeClr val="accent4"/>
                </a:solidFill>
              </a:rPr>
              <a:t>安全性分析</a:t>
            </a:r>
            <a:endParaRPr lang="en-US" altLang="ja-JP" sz="2800" b="1" u="sng" dirty="0">
              <a:solidFill>
                <a:schemeClr val="accent4"/>
              </a:solidFill>
            </a:endParaRPr>
          </a:p>
          <a:p>
            <a:r>
              <a:rPr lang="ja-JP" altLang="en-US" sz="2400" dirty="0"/>
              <a:t>　安全性分析は、貸借対照表の分析から、土地改良区の支払い能力等、経営状態の安全性（財務的に安全なのかどうか）を分析する手法です。土地改良区の安全性分析については、流動比率をはじめ、</a:t>
            </a:r>
            <a:r>
              <a:rPr lang="en-US" altLang="ja-JP" sz="2400" dirty="0"/>
              <a:t>10</a:t>
            </a:r>
            <a:r>
              <a:rPr lang="ja-JP" altLang="en-US" sz="2400" dirty="0"/>
              <a:t>の分析指標を設定しています。</a:t>
            </a:r>
            <a:endParaRPr lang="en-US" altLang="ja-JP" sz="2400" dirty="0"/>
          </a:p>
          <a:p>
            <a:r>
              <a:rPr lang="ja-JP" altLang="en-US" sz="2800" b="1" dirty="0">
                <a:solidFill>
                  <a:schemeClr val="accent2"/>
                </a:solidFill>
              </a:rPr>
              <a:t>・</a:t>
            </a:r>
            <a:r>
              <a:rPr lang="ja-JP" altLang="en-US" sz="2800" b="1" u="sng" dirty="0">
                <a:solidFill>
                  <a:schemeClr val="accent2"/>
                </a:solidFill>
              </a:rPr>
              <a:t>収支分析</a:t>
            </a:r>
            <a:endParaRPr lang="en-US" altLang="ja-JP" sz="2800" b="1" u="sng" dirty="0">
              <a:solidFill>
                <a:schemeClr val="accent2"/>
              </a:solidFill>
            </a:endParaRPr>
          </a:p>
          <a:p>
            <a:r>
              <a:rPr lang="ja-JP" altLang="en-US" sz="2400" dirty="0"/>
              <a:t>　収支分析は、正味財産増減計算書の分析から、土地改良区の賦課金収入の安定性や収入構造について分析する手法です。土地改良区の収支分析については、賦課金納付率をはじめ、６つの分析指標を設定しています。</a:t>
            </a:r>
            <a:endParaRPr lang="en-US" altLang="ja-JP" sz="2400" dirty="0"/>
          </a:p>
          <a:p>
            <a:r>
              <a:rPr lang="ja-JP" altLang="en-US" sz="2800" b="1" dirty="0">
                <a:solidFill>
                  <a:schemeClr val="accent6"/>
                </a:solidFill>
              </a:rPr>
              <a:t>・</a:t>
            </a:r>
            <a:r>
              <a:rPr lang="ja-JP" altLang="en-US" sz="2800" b="1" u="sng" dirty="0">
                <a:solidFill>
                  <a:schemeClr val="accent6"/>
                </a:solidFill>
              </a:rPr>
              <a:t>コスト分析</a:t>
            </a:r>
            <a:endParaRPr lang="en-US" altLang="ja-JP" sz="2800" b="1" u="sng" dirty="0">
              <a:solidFill>
                <a:schemeClr val="accent6"/>
              </a:solidFill>
            </a:endParaRPr>
          </a:p>
          <a:p>
            <a:r>
              <a:rPr lang="ja-JP" altLang="en-US" sz="2400" dirty="0"/>
              <a:t>　コスト分析は、正味財産増減計算書の分析から、土地改良区の一般管理費等の経常支出や、経常収入の妥当性・適切性について分析する手法です。土地改良区のコスト分析は、一般管理費比率をはじめ、３つの分析指標を設定しています。</a:t>
            </a:r>
          </a:p>
        </p:txBody>
      </p:sp>
      <p:sp>
        <p:nvSpPr>
          <p:cNvPr id="4" name="テキスト ボックス 3">
            <a:extLst>
              <a:ext uri="{FF2B5EF4-FFF2-40B4-BE49-F238E27FC236}">
                <a16:creationId xmlns:a16="http://schemas.microsoft.com/office/drawing/2014/main" id="{50E61226-B4FA-4C05-9E78-40842BB53D32}"/>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371351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13</a:t>
            </a:r>
            <a:r>
              <a:rPr kumimoji="1" lang="ja-JP" altLang="en-US" sz="2400" dirty="0"/>
              <a:t>）</a:t>
            </a:r>
            <a:endParaRPr kumimoji="1" lang="en-US" altLang="ja-JP" sz="2400" dirty="0"/>
          </a:p>
          <a:p>
            <a:r>
              <a:rPr lang="ja-JP" altLang="en-US" sz="2400" dirty="0">
                <a:solidFill>
                  <a:srgbClr val="0070C0"/>
                </a:solidFill>
              </a:rPr>
              <a:t>収支</a:t>
            </a:r>
            <a:r>
              <a:rPr kumimoji="1" lang="ja-JP" altLang="en-US" sz="2400" dirty="0">
                <a:solidFill>
                  <a:srgbClr val="0070C0"/>
                </a:solidFill>
              </a:rPr>
              <a:t>分析－３　賦課金収入比率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95984"/>
            <a:ext cx="6003235" cy="1846659"/>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賦課金収入比率は、経常収入に占める賦課金収入の比率を示す指標です。</a:t>
            </a:r>
            <a:endParaRPr lang="en-US" altLang="ja-JP" dirty="0"/>
          </a:p>
          <a:p>
            <a:pPr fontAlgn="base"/>
            <a:r>
              <a:rPr lang="ja-JP" altLang="en-US" dirty="0"/>
              <a:t>　土地改良区の運営経費は、賦課金によって賄われることが基本ですので、基礎的収入がどの程度を占めるかを判断することが可能となります。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749477"/>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賦課金収入率＝⑯の各種賦課金計</a:t>
            </a:r>
            <a:r>
              <a:rPr lang="en-US" altLang="ja-JP" dirty="0"/>
              <a:t>÷</a:t>
            </a:r>
            <a:r>
              <a:rPr lang="ja-JP" altLang="en-US" dirty="0"/>
              <a:t>⑮経常収入計</a:t>
            </a:r>
            <a:endParaRPr lang="en-US" altLang="ja-JP" dirty="0"/>
          </a:p>
          <a:p>
            <a:r>
              <a:rPr lang="ja-JP" altLang="en-US" dirty="0"/>
              <a:t>　　　　　　　</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57874"/>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賦課金収入比率＝（⑯</a:t>
            </a:r>
            <a:r>
              <a:rPr lang="ja-JP" altLang="en-US" u="sng" dirty="0">
                <a:highlight>
                  <a:srgbClr val="FFFF00"/>
                </a:highlight>
              </a:rPr>
              <a:t>　　　円</a:t>
            </a:r>
            <a:r>
              <a:rPr lang="ja-JP" altLang="en-US" u="sng" dirty="0"/>
              <a:t>）</a:t>
            </a:r>
            <a:r>
              <a:rPr lang="en-US" altLang="ja-JP" dirty="0"/>
              <a:t>÷</a:t>
            </a:r>
            <a:r>
              <a:rPr lang="ja-JP" altLang="en-US" dirty="0"/>
              <a:t>⑮</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賦課金収入比率＝（⑯</a:t>
            </a:r>
            <a:r>
              <a:rPr lang="ja-JP" altLang="en-US" u="sng" dirty="0">
                <a:highlight>
                  <a:srgbClr val="FFFF00"/>
                </a:highlight>
              </a:rPr>
              <a:t>　　　円</a:t>
            </a:r>
            <a:r>
              <a:rPr lang="ja-JP" altLang="en-US" u="sng" dirty="0"/>
              <a:t>）</a:t>
            </a:r>
            <a:r>
              <a:rPr lang="en-US" altLang="ja-JP" dirty="0"/>
              <a:t>÷</a:t>
            </a:r>
            <a:r>
              <a:rPr lang="ja-JP" altLang="en-US" dirty="0"/>
              <a:t>⑮</a:t>
            </a:r>
            <a:r>
              <a:rPr lang="ja-JP" altLang="en-US" u="sng" dirty="0">
                <a:highlight>
                  <a:srgbClr val="FFFF00"/>
                </a:highlight>
              </a:rPr>
              <a:t>　　　円</a:t>
            </a:r>
            <a:r>
              <a:rPr lang="en-US" altLang="ja-JP" dirty="0"/>
              <a:t>×100</a:t>
            </a:r>
          </a:p>
          <a:p>
            <a:r>
              <a:rPr lang="ja-JP" altLang="en-US" dirty="0"/>
              <a:t>　　　　　　　＝</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3607329263"/>
              </p:ext>
            </p:extLst>
          </p:nvPr>
        </p:nvGraphicFramePr>
        <p:xfrm>
          <a:off x="820527" y="1364534"/>
          <a:ext cx="4533351" cy="5186680"/>
        </p:xfrm>
        <a:graphic>
          <a:graphicData uri="http://schemas.openxmlformats.org/drawingml/2006/table">
            <a:tbl>
              <a:tblPr firstRow="1" bandRow="1">
                <a:tableStyleId>{93296810-A885-4BE3-A3E7-6D5BEEA58F35}</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solidFill>
                      <a:srgbClr val="ED7D31"/>
                    </a:solidFill>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（１）</a:t>
                      </a:r>
                      <a:r>
                        <a:rPr kumimoji="1" lang="ja-JP" altLang="en-US" sz="1600" dirty="0">
                          <a:solidFill>
                            <a:srgbClr val="FF0000"/>
                          </a:solidFill>
                        </a:rPr>
                        <a:t>⑮経常収入計</a:t>
                      </a:r>
                      <a:endParaRPr kumimoji="1" lang="en-US" altLang="ja-JP" sz="1600" dirty="0">
                        <a:solidFill>
                          <a:srgbClr val="FF0000"/>
                        </a:solidFill>
                      </a:endParaRPr>
                    </a:p>
                    <a:p>
                      <a:r>
                        <a:rPr kumimoji="1" lang="ja-JP" altLang="en-US" sz="1600" dirty="0"/>
                        <a:t>　　　　土地改良事業収入</a:t>
                      </a:r>
                      <a:r>
                        <a:rPr kumimoji="1" lang="ja-JP" altLang="en-US" sz="1600" dirty="0">
                          <a:solidFill>
                            <a:schemeClr val="tx1"/>
                          </a:solidFill>
                        </a:rPr>
                        <a:t>のうち</a:t>
                      </a:r>
                      <a:endParaRPr kumimoji="1" lang="en-US" altLang="ja-JP" sz="1600" dirty="0">
                        <a:solidFill>
                          <a:schemeClr val="tx1"/>
                        </a:solidFill>
                      </a:endParaRPr>
                    </a:p>
                    <a:p>
                      <a:r>
                        <a:rPr kumimoji="1" lang="ja-JP" altLang="en-US" sz="1600" dirty="0"/>
                        <a:t>　　　　　</a:t>
                      </a:r>
                      <a:r>
                        <a:rPr kumimoji="1" lang="ja-JP" altLang="en-US" sz="1600" dirty="0">
                          <a:solidFill>
                            <a:srgbClr val="FF0000"/>
                          </a:solidFill>
                        </a:rPr>
                        <a:t>⑯経常賦課金</a:t>
                      </a:r>
                      <a:endParaRPr kumimoji="1" lang="en-US" altLang="ja-JP" sz="1600" dirty="0">
                        <a:solidFill>
                          <a:srgbClr val="FF0000"/>
                        </a:solidFill>
                      </a:endParaRPr>
                    </a:p>
                    <a:p>
                      <a:r>
                        <a:rPr kumimoji="1" lang="ja-JP" altLang="en-US" sz="1600" dirty="0"/>
                        <a:t>　　　　　</a:t>
                      </a:r>
                      <a:r>
                        <a:rPr kumimoji="1" lang="ja-JP" altLang="en-US" sz="1600" dirty="0">
                          <a:solidFill>
                            <a:srgbClr val="FF0000"/>
                          </a:solidFill>
                        </a:rPr>
                        <a:t>⑯特別賦課金</a:t>
                      </a:r>
                      <a:endParaRPr kumimoji="1" lang="en-US" altLang="ja-JP" sz="1600" dirty="0">
                        <a:solidFill>
                          <a:srgbClr val="FF0000"/>
                        </a:solidFill>
                      </a:endParaRPr>
                    </a:p>
                    <a:p>
                      <a:endParaRPr kumimoji="1" lang="en-US" altLang="ja-JP" sz="1600" dirty="0"/>
                    </a:p>
                    <a:p>
                      <a:endParaRPr kumimoji="1" lang="en-US" altLang="ja-JP" sz="1600" dirty="0"/>
                    </a:p>
                    <a:p>
                      <a:endParaRPr kumimoji="1" lang="ja-JP" altLang="en-US" dirty="0"/>
                    </a:p>
                  </a:txBody>
                  <a:tcPr>
                    <a:solidFill>
                      <a:srgbClr val="F8D7CD"/>
                    </a:solidFill>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solidFill>
                      <a:srgbClr val="FCECE8"/>
                    </a:solidFill>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solidFill>
                      <a:srgbClr val="F8D7CD"/>
                    </a:solidFill>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9677753F-AC9A-4D06-980A-AE773B75098F}"/>
              </a:ext>
            </a:extLst>
          </p:cNvPr>
          <p:cNvSpPr txBox="1"/>
          <p:nvPr/>
        </p:nvSpPr>
        <p:spPr>
          <a:xfrm>
            <a:off x="11065565" y="6550223"/>
            <a:ext cx="781879" cy="307777"/>
          </a:xfrm>
          <a:prstGeom prst="rect">
            <a:avLst/>
          </a:prstGeom>
          <a:noFill/>
        </p:spPr>
        <p:txBody>
          <a:bodyPr wrap="square" rtlCol="0">
            <a:spAutoFit/>
          </a:bodyPr>
          <a:lstStyle/>
          <a:p>
            <a:pPr algn="r"/>
            <a:r>
              <a:rPr lang="en-US" altLang="ja-JP" sz="1400" dirty="0">
                <a:latin typeface="ＭＳ ゴシック" panose="020B0609070205080204" pitchFamily="49" charset="-128"/>
                <a:ea typeface="ＭＳ ゴシック" panose="020B0609070205080204" pitchFamily="49" charset="-128"/>
              </a:rPr>
              <a:t>47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258283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13</a:t>
            </a:r>
            <a:r>
              <a:rPr kumimoji="1" lang="ja-JP" altLang="en-US" sz="2400" dirty="0"/>
              <a:t>）</a:t>
            </a:r>
            <a:endParaRPr kumimoji="1" lang="en-US" altLang="ja-JP" sz="2400" dirty="0"/>
          </a:p>
          <a:p>
            <a:r>
              <a:rPr lang="ja-JP" altLang="en-US" sz="2400" dirty="0">
                <a:solidFill>
                  <a:srgbClr val="0070C0"/>
                </a:solidFill>
              </a:rPr>
              <a:t>収支</a:t>
            </a:r>
            <a:r>
              <a:rPr kumimoji="1" lang="ja-JP" altLang="en-US" sz="2400" dirty="0">
                <a:solidFill>
                  <a:srgbClr val="0070C0"/>
                </a:solidFill>
              </a:rPr>
              <a:t>分析－３　賦課金収入比率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392379"/>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賦課金収入比率＝</a:t>
            </a:r>
            <a:r>
              <a:rPr lang="ja-JP" altLang="en-US" u="sng" dirty="0">
                <a:highlight>
                  <a:srgbClr val="FFFF00"/>
                </a:highlight>
              </a:rPr>
              <a:t>　　　　％</a:t>
            </a:r>
            <a:endParaRPr lang="en-US" altLang="ja-JP" u="sng" dirty="0">
              <a:highlight>
                <a:srgbClr val="FFFF00"/>
              </a:highlight>
            </a:endParaRPr>
          </a:p>
          <a:p>
            <a:r>
              <a:rPr lang="ja-JP" altLang="en-US" dirty="0"/>
              <a:t>　令和○年度　賦課金収入比率＝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234610963"/>
              </p:ext>
            </p:extLst>
          </p:nvPr>
        </p:nvGraphicFramePr>
        <p:xfrm>
          <a:off x="185530" y="3947557"/>
          <a:ext cx="11820939" cy="2572507"/>
        </p:xfrm>
        <a:graphic>
          <a:graphicData uri="http://schemas.openxmlformats.org/drawingml/2006/table">
            <a:tbl>
              <a:tblPr firstRow="1" bandRow="1">
                <a:tableStyleId>{93296810-A885-4BE3-A3E7-6D5BEEA58F35}</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賦課金収入比率の参考値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solidFill>
                      <a:srgbClr val="ED7D31"/>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solidFill>
                      <a:srgbClr val="F8D7CD"/>
                    </a:solidFill>
                  </a:tcPr>
                </a:tc>
                <a:tc gridSpan="4">
                  <a:txBody>
                    <a:bodyPr/>
                    <a:lstStyle/>
                    <a:p>
                      <a:pPr algn="ctr"/>
                      <a:r>
                        <a:rPr kumimoji="1" lang="ja-JP" altLang="en-US" dirty="0"/>
                        <a:t>全　　　体</a:t>
                      </a:r>
                    </a:p>
                  </a:txBody>
                  <a:tcPr>
                    <a:solidFill>
                      <a:srgbClr val="F8D7CD"/>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solidFill>
                      <a:srgbClr val="F8D7CD"/>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solidFill>
                      <a:srgbClr val="F8D7CD"/>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solidFill>
                      <a:srgbClr val="FCECE8"/>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solidFill>
                      <a:srgbClr val="FCECE8"/>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solidFill>
                      <a:srgbClr val="FCECE8"/>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solidFill>
                      <a:srgbClr val="F8D7CD"/>
                    </a:solidFill>
                  </a:tcPr>
                </a:tc>
                <a:tc>
                  <a:txBody>
                    <a:bodyPr/>
                    <a:lstStyle/>
                    <a:p>
                      <a:pPr algn="ctr"/>
                      <a:r>
                        <a:rPr kumimoji="1" lang="ja-JP" altLang="en-US" dirty="0"/>
                        <a:t>大規模</a:t>
                      </a:r>
                    </a:p>
                  </a:txBody>
                  <a:tcPr>
                    <a:solidFill>
                      <a:srgbClr val="F8D7CD"/>
                    </a:solidFill>
                  </a:tcPr>
                </a:tc>
                <a:tc>
                  <a:txBody>
                    <a:bodyPr/>
                    <a:lstStyle/>
                    <a:p>
                      <a:pPr algn="ctr"/>
                      <a:r>
                        <a:rPr kumimoji="1" lang="ja-JP" altLang="en-US" dirty="0"/>
                        <a:t>中規模</a:t>
                      </a:r>
                    </a:p>
                  </a:txBody>
                  <a:tcPr>
                    <a:solidFill>
                      <a:srgbClr val="F8D7CD"/>
                    </a:solidFill>
                  </a:tcPr>
                </a:tc>
                <a:tc>
                  <a:txBody>
                    <a:bodyPr/>
                    <a:lstStyle/>
                    <a:p>
                      <a:pPr algn="ctr"/>
                      <a:r>
                        <a:rPr kumimoji="1" lang="ja-JP" altLang="en-US" dirty="0"/>
                        <a:t>小規模</a:t>
                      </a:r>
                    </a:p>
                  </a:txBody>
                  <a:tcPr>
                    <a:solidFill>
                      <a:srgbClr val="F8D7CD"/>
                    </a:solidFill>
                  </a:tcPr>
                </a:tc>
                <a:tc>
                  <a:txBody>
                    <a:bodyPr/>
                    <a:lstStyle/>
                    <a:p>
                      <a:pPr algn="ctr"/>
                      <a:r>
                        <a:rPr kumimoji="1" lang="ja-JP" altLang="en-US" dirty="0"/>
                        <a:t>計</a:t>
                      </a:r>
                    </a:p>
                  </a:txBody>
                  <a:tcPr>
                    <a:solidFill>
                      <a:srgbClr val="F8D7CD"/>
                    </a:solidFill>
                  </a:tcPr>
                </a:tc>
                <a:tc>
                  <a:txBody>
                    <a:bodyPr/>
                    <a:lstStyle/>
                    <a:p>
                      <a:pPr algn="ctr"/>
                      <a:r>
                        <a:rPr kumimoji="1" lang="ja-JP" altLang="en-US" dirty="0"/>
                        <a:t>大規模</a:t>
                      </a:r>
                    </a:p>
                  </a:txBody>
                  <a:tcPr>
                    <a:solidFill>
                      <a:srgbClr val="F8D7CD"/>
                    </a:solidFill>
                  </a:tcPr>
                </a:tc>
                <a:tc>
                  <a:txBody>
                    <a:bodyPr/>
                    <a:lstStyle/>
                    <a:p>
                      <a:pPr algn="ctr"/>
                      <a:r>
                        <a:rPr kumimoji="1" lang="ja-JP" altLang="en-US" dirty="0"/>
                        <a:t>中規模</a:t>
                      </a:r>
                    </a:p>
                  </a:txBody>
                  <a:tcPr>
                    <a:solidFill>
                      <a:srgbClr val="F8D7CD"/>
                    </a:solidFill>
                  </a:tcPr>
                </a:tc>
                <a:tc>
                  <a:txBody>
                    <a:bodyPr/>
                    <a:lstStyle/>
                    <a:p>
                      <a:pPr algn="ctr"/>
                      <a:r>
                        <a:rPr kumimoji="1" lang="ja-JP" altLang="en-US" dirty="0"/>
                        <a:t>小規模</a:t>
                      </a:r>
                    </a:p>
                  </a:txBody>
                  <a:tcPr>
                    <a:solidFill>
                      <a:srgbClr val="F8D7CD"/>
                    </a:solidFill>
                  </a:tcPr>
                </a:tc>
                <a:tc>
                  <a:txBody>
                    <a:bodyPr/>
                    <a:lstStyle/>
                    <a:p>
                      <a:pPr algn="ctr"/>
                      <a:r>
                        <a:rPr kumimoji="1" lang="ja-JP" altLang="en-US" dirty="0"/>
                        <a:t>計</a:t>
                      </a:r>
                    </a:p>
                  </a:txBody>
                  <a:tcPr>
                    <a:solidFill>
                      <a:srgbClr val="F8D7CD"/>
                    </a:solidFill>
                  </a:tcPr>
                </a:tc>
                <a:tc>
                  <a:txBody>
                    <a:bodyPr/>
                    <a:lstStyle/>
                    <a:p>
                      <a:pPr algn="ctr"/>
                      <a:r>
                        <a:rPr kumimoji="1" lang="ja-JP" altLang="en-US" dirty="0"/>
                        <a:t>大規模</a:t>
                      </a:r>
                    </a:p>
                  </a:txBody>
                  <a:tcPr>
                    <a:solidFill>
                      <a:srgbClr val="F8D7CD"/>
                    </a:solidFill>
                  </a:tcPr>
                </a:tc>
                <a:tc>
                  <a:txBody>
                    <a:bodyPr/>
                    <a:lstStyle/>
                    <a:p>
                      <a:pPr algn="ctr"/>
                      <a:r>
                        <a:rPr kumimoji="1" lang="ja-JP" altLang="en-US" dirty="0"/>
                        <a:t>中規模</a:t>
                      </a:r>
                    </a:p>
                  </a:txBody>
                  <a:tcPr>
                    <a:solidFill>
                      <a:srgbClr val="F8D7CD"/>
                    </a:solidFill>
                  </a:tcPr>
                </a:tc>
                <a:tc>
                  <a:txBody>
                    <a:bodyPr/>
                    <a:lstStyle/>
                    <a:p>
                      <a:pPr algn="ctr"/>
                      <a:r>
                        <a:rPr kumimoji="1" lang="ja-JP" altLang="en-US" dirty="0"/>
                        <a:t>小規模</a:t>
                      </a:r>
                    </a:p>
                  </a:txBody>
                  <a:tcPr>
                    <a:solidFill>
                      <a:srgbClr val="F8D7CD"/>
                    </a:solidFill>
                  </a:tcPr>
                </a:tc>
                <a:extLst>
                  <a:ext uri="{0D108BD9-81ED-4DB2-BD59-A6C34878D82A}">
                    <a16:rowId xmlns:a16="http://schemas.microsoft.com/office/drawing/2014/main" val="2488194066"/>
                  </a:ext>
                </a:extLst>
              </a:tr>
              <a:tr h="367501">
                <a:tc>
                  <a:txBody>
                    <a:bodyPr/>
                    <a:lstStyle/>
                    <a:p>
                      <a:r>
                        <a:rPr kumimoji="1" lang="ja-JP" altLang="en-US" dirty="0"/>
                        <a:t>全　国</a:t>
                      </a:r>
                    </a:p>
                  </a:txBody>
                  <a:tcP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26.5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27.4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23.9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22.2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26.8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27.7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23.8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22.6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21.4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20.5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25.7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20.4 </a:t>
                      </a:r>
                    </a:p>
                  </a:txBody>
                  <a:tcPr marL="9525" marR="9525" marT="9525" marB="0" anchor="ctr">
                    <a:solidFill>
                      <a:srgbClr val="FCECE8"/>
                    </a:solidFill>
                  </a:tcP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solidFill>
                      <a:srgbClr val="F8D7CD"/>
                    </a:solidFill>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23.9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24.3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23.5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22.2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24.2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24.7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23.4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22.6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20.3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19.4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23.9 </a:t>
                      </a:r>
                    </a:p>
                  </a:txBody>
                  <a:tcPr marL="9525" marR="9525" marT="9525" marB="0" anchor="ctr">
                    <a:solidFill>
                      <a:srgbClr val="F8D7CD"/>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20.4 </a:t>
                      </a:r>
                    </a:p>
                  </a:txBody>
                  <a:tcPr marL="9525" marR="9525" marT="9525" marB="0" anchor="ctr">
                    <a:solidFill>
                      <a:srgbClr val="F8D7CD"/>
                    </a:solidFill>
                  </a:tcPr>
                </a:tc>
                <a:extLst>
                  <a:ext uri="{0D108BD9-81ED-4DB2-BD59-A6C34878D82A}">
                    <a16:rowId xmlns:a16="http://schemas.microsoft.com/office/drawing/2014/main" val="2635913122"/>
                  </a:ext>
                </a:extLst>
              </a:tr>
              <a:tr h="367501">
                <a:tc>
                  <a:txBody>
                    <a:bodyPr/>
                    <a:lstStyle/>
                    <a:p>
                      <a:r>
                        <a:rPr kumimoji="1" lang="ja-JP" altLang="en-US" dirty="0"/>
                        <a:t>北海道</a:t>
                      </a:r>
                    </a:p>
                  </a:txBody>
                  <a:tcPr>
                    <a:solidFill>
                      <a:srgbClr val="FCECE8"/>
                    </a:solidFill>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31.4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31.5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29.2 </a:t>
                      </a:r>
                    </a:p>
                  </a:txBody>
                  <a:tcPr marL="9525" marR="9525" marT="9525" marB="0" anchor="ctr">
                    <a:solidFill>
                      <a:srgbClr val="FCECE8"/>
                    </a:solidFill>
                  </a:tcP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31.6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31.6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28.9 </a:t>
                      </a:r>
                    </a:p>
                  </a:txBody>
                  <a:tcPr marL="9525" marR="9525" marT="9525" marB="0" anchor="ctr">
                    <a:solidFill>
                      <a:srgbClr val="FCECE8"/>
                    </a:solidFill>
                  </a:tcP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27.4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26.0 </a:t>
                      </a:r>
                    </a:p>
                  </a:txBody>
                  <a:tcPr marL="9525" marR="9525" marT="9525" marB="0" anchor="ctr">
                    <a:solidFill>
                      <a:srgbClr val="FCECE8"/>
                    </a:solidFill>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30.1 </a:t>
                      </a:r>
                    </a:p>
                  </a:txBody>
                  <a:tcPr marL="9525" marR="9525" marT="9525" marB="0" anchor="ctr">
                    <a:solidFill>
                      <a:srgbClr val="FCECE8"/>
                    </a:solidFill>
                  </a:tcP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solidFill>
                      <a:srgbClr val="FCECE8"/>
                    </a:solidFill>
                  </a:tcP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64694" y="-9630"/>
            <a:ext cx="6241775" cy="3416320"/>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賦課金収入比率は、経常収入に占める賦課金収入の比率を示す指標です。比率が高ければ高いほど、賦課金収入の重要度が高いことを示します。</a:t>
            </a:r>
            <a:endParaRPr lang="en-US" altLang="ja-JP" sz="1600" dirty="0"/>
          </a:p>
          <a:p>
            <a:pPr fontAlgn="base"/>
            <a:r>
              <a:rPr lang="ja-JP" altLang="en-US" sz="1600" dirty="0"/>
              <a:t>　土地改良区の収入構造は、賦課金収入だけではなく、附帯事業収入、受取補助金、受託事業収入等、多岐にわたる場合が多いと思いますが、それぞれの収入の安定性、継続性を判断し、必要な土地改良区の運営経費が適切に確保できているか、改めて確認することが重要です。また、賦課金の未収が発生すると安定した土地改良区の運営に支障を来すので、再度、未収賦課金の管理体制を確認することも必要です。</a:t>
            </a:r>
            <a:endParaRPr lang="en-US" altLang="ja-JP" sz="1600" dirty="0"/>
          </a:p>
          <a:p>
            <a:pPr fontAlgn="base"/>
            <a:r>
              <a:rPr lang="ja-JP" altLang="en-US" sz="1600" dirty="0"/>
              <a:t>　分析結果を踏まえて、土地改良区の運営の改善点等について、整理しましょう。</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523462" y="3561422"/>
            <a:ext cx="111649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520148" y="3875972"/>
            <a:ext cx="111682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6B0BF0E-8305-4F32-A5B0-992E2B56A4D3}"/>
              </a:ext>
            </a:extLst>
          </p:cNvPr>
          <p:cNvSpPr txBox="1"/>
          <p:nvPr/>
        </p:nvSpPr>
        <p:spPr>
          <a:xfrm>
            <a:off x="185530" y="2971632"/>
            <a:ext cx="2531166" cy="369332"/>
          </a:xfrm>
          <a:prstGeom prst="rect">
            <a:avLst/>
          </a:prstGeom>
          <a:noFill/>
        </p:spPr>
        <p:txBody>
          <a:bodyPr wrap="square" rtlCol="0">
            <a:spAutoFit/>
          </a:bodyPr>
          <a:lstStyle/>
          <a:p>
            <a:r>
              <a:rPr kumimoji="1" lang="ja-JP" altLang="en-US" dirty="0"/>
              <a:t>（整理結果等のメモ）</a:t>
            </a:r>
          </a:p>
        </p:txBody>
      </p:sp>
      <p:cxnSp>
        <p:nvCxnSpPr>
          <p:cNvPr id="12" name="直線コネクタ 11">
            <a:extLst>
              <a:ext uri="{FF2B5EF4-FFF2-40B4-BE49-F238E27FC236}">
                <a16:creationId xmlns:a16="http://schemas.microsoft.com/office/drawing/2014/main" id="{C25E3FB3-3F6E-4F6B-B315-C01C781882F9}"/>
              </a:ext>
            </a:extLst>
          </p:cNvPr>
          <p:cNvCxnSpPr/>
          <p:nvPr/>
        </p:nvCxnSpPr>
        <p:spPr>
          <a:xfrm flipV="1">
            <a:off x="7479739"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6CED8E3-FAD5-4A66-BF54-6D8F266E3BFA}"/>
              </a:ext>
            </a:extLst>
          </p:cNvPr>
          <p:cNvCxnSpPr/>
          <p:nvPr/>
        </p:nvCxnSpPr>
        <p:spPr>
          <a:xfrm flipV="1">
            <a:off x="3833862" y="616460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14D316C-58A6-43E4-A7FD-ECE666D10F8E}"/>
              </a:ext>
            </a:extLst>
          </p:cNvPr>
          <p:cNvCxnSpPr/>
          <p:nvPr/>
        </p:nvCxnSpPr>
        <p:spPr>
          <a:xfrm flipV="1">
            <a:off x="11078727" y="615053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2C1EF4CC-8CA7-49E4-9F08-C768615206C8}"/>
              </a:ext>
            </a:extLst>
          </p:cNvPr>
          <p:cNvSpPr txBox="1"/>
          <p:nvPr/>
        </p:nvSpPr>
        <p:spPr>
          <a:xfrm>
            <a:off x="11065565" y="6550223"/>
            <a:ext cx="781879" cy="307777"/>
          </a:xfrm>
          <a:prstGeom prst="rect">
            <a:avLst/>
          </a:prstGeom>
          <a:noFill/>
        </p:spPr>
        <p:txBody>
          <a:bodyPr wrap="square" rtlCol="0">
            <a:spAutoFit/>
          </a:bodyPr>
          <a:lstStyle/>
          <a:p>
            <a:pPr algn="r"/>
            <a:r>
              <a:rPr lang="en-US" altLang="ja-JP" sz="1400" dirty="0">
                <a:latin typeface="ＭＳ ゴシック" panose="020B0609070205080204" pitchFamily="49" charset="-128"/>
                <a:ea typeface="ＭＳ ゴシック" panose="020B0609070205080204" pitchFamily="49" charset="-128"/>
              </a:rPr>
              <a:t>48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041345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14</a:t>
            </a:r>
            <a:r>
              <a:rPr kumimoji="1" lang="ja-JP" altLang="en-US" sz="2400" dirty="0"/>
              <a:t>）</a:t>
            </a:r>
            <a:endParaRPr kumimoji="1" lang="en-US" altLang="ja-JP" sz="2400" dirty="0"/>
          </a:p>
          <a:p>
            <a:r>
              <a:rPr kumimoji="1" lang="ja-JP" altLang="en-US" sz="2400" dirty="0">
                <a:solidFill>
                  <a:srgbClr val="0070C0"/>
                </a:solidFill>
              </a:rPr>
              <a:t>収支分析－４　補助金収入率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95984"/>
            <a:ext cx="6003235" cy="1846659"/>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補助金収入率は、土地改良区の収入に占める補助金の比率を示す指標です。</a:t>
            </a:r>
            <a:endParaRPr lang="en-US" altLang="ja-JP" dirty="0"/>
          </a:p>
          <a:p>
            <a:pPr fontAlgn="base"/>
            <a:r>
              <a:rPr lang="ja-JP" altLang="en-US" dirty="0"/>
              <a:t>　土地改良区の運営経費は、組合員からの賦課金収入で賄われることが基本ですので、基本的収入以外の収入として補助金がどの程度占めるかを表します。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749477"/>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補助金収入率＝⑱受取補助金等</a:t>
            </a:r>
            <a:r>
              <a:rPr lang="en-US" altLang="ja-JP" dirty="0"/>
              <a:t>÷</a:t>
            </a:r>
            <a:r>
              <a:rPr lang="ja-JP" altLang="en-US" dirty="0"/>
              <a:t>⑮経常収入計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04866"/>
            <a:ext cx="6102625" cy="1569660"/>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補助金収入率＝⑱</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補助金収入率＝⑱</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1449293056"/>
              </p:ext>
            </p:extLst>
          </p:nvPr>
        </p:nvGraphicFramePr>
        <p:xfrm>
          <a:off x="820527" y="1364534"/>
          <a:ext cx="4533351" cy="4942840"/>
        </p:xfrm>
        <a:graphic>
          <a:graphicData uri="http://schemas.openxmlformats.org/drawingml/2006/table">
            <a:tbl>
              <a:tblPr firstRow="1" bandRow="1">
                <a:tableStyleId>{21E4AEA4-8DFA-4A89-87EB-49C32662AFE0}</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（１）</a:t>
                      </a:r>
                      <a:r>
                        <a:rPr kumimoji="1" lang="ja-JP" altLang="en-US" sz="1600" dirty="0">
                          <a:solidFill>
                            <a:srgbClr val="FF0000"/>
                          </a:solidFill>
                        </a:rPr>
                        <a:t>⑮経常収入計</a:t>
                      </a:r>
                      <a:endParaRPr kumimoji="1" lang="en-US" altLang="ja-JP" sz="1600" dirty="0">
                        <a:solidFill>
                          <a:srgbClr val="FF0000"/>
                        </a:solidFill>
                      </a:endParaRPr>
                    </a:p>
                    <a:p>
                      <a:r>
                        <a:rPr kumimoji="1" lang="ja-JP" altLang="en-US" sz="1600" dirty="0"/>
                        <a:t>　　　　</a:t>
                      </a:r>
                      <a:r>
                        <a:rPr kumimoji="1" lang="ja-JP" altLang="en-US" sz="1600" dirty="0">
                          <a:solidFill>
                            <a:srgbClr val="FF0000"/>
                          </a:solidFill>
                        </a:rPr>
                        <a:t>⑱受取補助金等</a:t>
                      </a:r>
                      <a:endParaRPr kumimoji="1" lang="en-US" altLang="ja-JP" sz="1600" dirty="0">
                        <a:solidFill>
                          <a:srgbClr val="FF0000"/>
                        </a:solidFill>
                      </a:endParaRPr>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DB8C7C96-F39B-4A10-9944-242FE3A95AD0}"/>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46993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29478" y="458483"/>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14</a:t>
            </a:r>
            <a:r>
              <a:rPr kumimoji="1" lang="ja-JP" altLang="en-US" sz="2400" dirty="0"/>
              <a:t>）</a:t>
            </a:r>
            <a:endParaRPr kumimoji="1" lang="en-US" altLang="ja-JP" sz="2400" dirty="0"/>
          </a:p>
          <a:p>
            <a:r>
              <a:rPr kumimoji="1" lang="ja-JP" altLang="en-US" sz="2400" dirty="0">
                <a:solidFill>
                  <a:srgbClr val="0070C0"/>
                </a:solidFill>
              </a:rPr>
              <a:t>収支分析－</a:t>
            </a:r>
            <a:r>
              <a:rPr lang="ja-JP" altLang="en-US" sz="2400" dirty="0">
                <a:solidFill>
                  <a:srgbClr val="0070C0"/>
                </a:solidFill>
              </a:rPr>
              <a:t>４</a:t>
            </a:r>
            <a:r>
              <a:rPr kumimoji="1" lang="ja-JP" altLang="en-US" sz="2400" dirty="0">
                <a:solidFill>
                  <a:srgbClr val="0070C0"/>
                </a:solidFill>
              </a:rPr>
              <a:t>　補助金収入率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355861"/>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補助金収入率＝</a:t>
            </a:r>
            <a:r>
              <a:rPr lang="ja-JP" altLang="en-US" u="sng" dirty="0">
                <a:highlight>
                  <a:srgbClr val="FFFF00"/>
                </a:highlight>
              </a:rPr>
              <a:t>　　　　％</a:t>
            </a:r>
            <a:endParaRPr lang="en-US" altLang="ja-JP" u="sng" dirty="0">
              <a:highlight>
                <a:srgbClr val="FFFF00"/>
              </a:highlight>
            </a:endParaRPr>
          </a:p>
          <a:p>
            <a:r>
              <a:rPr lang="ja-JP" altLang="en-US" dirty="0"/>
              <a:t>　令和○年度　補助金収入率＝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209003007"/>
              </p:ext>
            </p:extLst>
          </p:nvPr>
        </p:nvGraphicFramePr>
        <p:xfrm>
          <a:off x="185530" y="3947557"/>
          <a:ext cx="11820939" cy="2572507"/>
        </p:xfrm>
        <a:graphic>
          <a:graphicData uri="http://schemas.openxmlformats.org/drawingml/2006/table">
            <a:tbl>
              <a:tblPr firstRow="1" bandRow="1">
                <a:tableStyleId>{21E4AEA4-8DFA-4A89-87EB-49C32662AFE0}</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補助金収入率の参考値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29.5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25.8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26.0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27.6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26.0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29.9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29.8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10.6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11.6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1320" y="35758"/>
            <a:ext cx="6241775" cy="3170099"/>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補助金収入率は、土地改良区の収入に占める補助金の比率を示す指標です。補助金収入は賦課金収入以外の収入であり、その補助目的や、補助期間（一時的なものか、今後も安定して交付されるものか等）等を把握しておく必要があります。</a:t>
            </a:r>
            <a:endParaRPr lang="en-US" altLang="ja-JP" sz="1600" dirty="0"/>
          </a:p>
          <a:p>
            <a:pPr fontAlgn="base"/>
            <a:r>
              <a:rPr lang="ja-JP" altLang="en-US" sz="1600" dirty="0"/>
              <a:t>　その上で、次年度以降の収支予算を編成する際、その把握した内容を適切に反映し、安定した土地改良区の運営体制を確保するための検討を行うことが必要です。</a:t>
            </a:r>
            <a:endParaRPr lang="en-US" altLang="ja-JP" sz="1600" dirty="0"/>
          </a:p>
          <a:p>
            <a:pPr fontAlgn="base"/>
            <a:r>
              <a:rPr lang="ja-JP" altLang="en-US" sz="1600" dirty="0"/>
              <a:t>　一方で、補助金は、地方公共団体等の財政状況により打ち切られる等も考えられるので、過度に補助金に頼った運営は、見直すことも必要です。分析結果を踏まえて、土地改良区の運営の改善点等について、整理しましょう。　</a:t>
            </a:r>
          </a:p>
        </p:txBody>
      </p: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351183" y="3753439"/>
            <a:ext cx="1150951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B36BA00D-A44B-4ABC-80FC-560455A4B201}"/>
              </a:ext>
            </a:extLst>
          </p:cNvPr>
          <p:cNvCxnSpPr>
            <a:cxnSpLocks/>
          </p:cNvCxnSpPr>
          <p:nvPr/>
        </p:nvCxnSpPr>
        <p:spPr>
          <a:xfrm>
            <a:off x="351183" y="3389115"/>
            <a:ext cx="1150951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D27715AE-D091-4F1F-BA8C-C32B37DD893B}"/>
              </a:ext>
            </a:extLst>
          </p:cNvPr>
          <p:cNvSpPr txBox="1"/>
          <p:nvPr/>
        </p:nvSpPr>
        <p:spPr>
          <a:xfrm>
            <a:off x="115190" y="2724427"/>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DB578B2B-6FC2-440D-9897-97CE8D92B943}"/>
              </a:ext>
            </a:extLst>
          </p:cNvPr>
          <p:cNvCxnSpPr/>
          <p:nvPr/>
        </p:nvCxnSpPr>
        <p:spPr>
          <a:xfrm flipV="1">
            <a:off x="3836203" y="6138810"/>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C45D8D60-0C72-4607-818B-5D1A4809B21B}"/>
              </a:ext>
            </a:extLst>
          </p:cNvPr>
          <p:cNvCxnSpPr/>
          <p:nvPr/>
        </p:nvCxnSpPr>
        <p:spPr>
          <a:xfrm flipV="1">
            <a:off x="7491460" y="616459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6C9F419-7548-4405-8905-E64CEBC36037}"/>
              </a:ext>
            </a:extLst>
          </p:cNvPr>
          <p:cNvCxnSpPr/>
          <p:nvPr/>
        </p:nvCxnSpPr>
        <p:spPr>
          <a:xfrm flipV="1">
            <a:off x="11078724" y="615052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9FDEFDED-8535-48E5-A452-17D24667F3F2}"/>
              </a:ext>
            </a:extLst>
          </p:cNvPr>
          <p:cNvSpPr txBox="1"/>
          <p:nvPr/>
        </p:nvSpPr>
        <p:spPr>
          <a:xfrm>
            <a:off x="11065565" y="6550223"/>
            <a:ext cx="781879" cy="307777"/>
          </a:xfrm>
          <a:prstGeom prst="rect">
            <a:avLst/>
          </a:prstGeom>
          <a:noFill/>
        </p:spPr>
        <p:txBody>
          <a:bodyPr wrap="square" rtlCol="0">
            <a:spAutoFit/>
          </a:bodyPr>
          <a:lstStyle/>
          <a:p>
            <a:pPr algn="r"/>
            <a:r>
              <a:rPr lang="en-US" altLang="ja-JP" sz="1400" dirty="0">
                <a:latin typeface="ＭＳ ゴシック" panose="020B0609070205080204" pitchFamily="49" charset="-128"/>
                <a:ea typeface="ＭＳ ゴシック" panose="020B0609070205080204" pitchFamily="49" charset="-128"/>
              </a:rPr>
              <a:t>50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884134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15</a:t>
            </a:r>
            <a:r>
              <a:rPr kumimoji="1" lang="ja-JP" altLang="en-US" sz="2400" dirty="0"/>
              <a:t>）</a:t>
            </a:r>
            <a:endParaRPr kumimoji="1" lang="en-US" altLang="ja-JP" sz="2400" dirty="0"/>
          </a:p>
          <a:p>
            <a:r>
              <a:rPr kumimoji="1" lang="ja-JP" altLang="en-US" sz="2400" dirty="0">
                <a:solidFill>
                  <a:srgbClr val="0070C0"/>
                </a:solidFill>
              </a:rPr>
              <a:t>収支分析－５　受託等収入率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95984"/>
            <a:ext cx="6003235" cy="1846659"/>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受託等収入率は、土地改良区の収入に占める受託事業収入の比率を示す指標です。</a:t>
            </a:r>
            <a:endParaRPr lang="en-US" altLang="ja-JP" dirty="0"/>
          </a:p>
          <a:p>
            <a:pPr fontAlgn="base"/>
            <a:r>
              <a:rPr lang="ja-JP" altLang="en-US" dirty="0"/>
              <a:t>　土地改良区の運営経費は、組合員からの賦課金収入で賄われることが基本ですので、基本的収入以外の収入として受託事業収入がどの程度占めるかを表します。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749477"/>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受託等収入率＝⑲受取業務受託料</a:t>
            </a:r>
            <a:r>
              <a:rPr lang="en-US" altLang="ja-JP" dirty="0"/>
              <a:t>÷</a:t>
            </a:r>
            <a:r>
              <a:rPr lang="ja-JP" altLang="en-US" dirty="0"/>
              <a:t>⑮経常収入計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04866"/>
            <a:ext cx="6102625" cy="1569660"/>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受託等収入率＝⑲</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受託等収入率＝⑲</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693278909"/>
              </p:ext>
            </p:extLst>
          </p:nvPr>
        </p:nvGraphicFramePr>
        <p:xfrm>
          <a:off x="820527" y="1364534"/>
          <a:ext cx="4533351" cy="4942840"/>
        </p:xfrm>
        <a:graphic>
          <a:graphicData uri="http://schemas.openxmlformats.org/drawingml/2006/table">
            <a:tbl>
              <a:tblPr firstRow="1" bandRow="1">
                <a:tableStyleId>{21E4AEA4-8DFA-4A89-87EB-49C32662AFE0}</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（１）</a:t>
                      </a:r>
                      <a:r>
                        <a:rPr kumimoji="1" lang="ja-JP" altLang="en-US" sz="1600" dirty="0">
                          <a:solidFill>
                            <a:srgbClr val="FF0000"/>
                          </a:solidFill>
                        </a:rPr>
                        <a:t>⑮経常収入計</a:t>
                      </a:r>
                      <a:endParaRPr kumimoji="1" lang="en-US" altLang="ja-JP" sz="1600" dirty="0">
                        <a:solidFill>
                          <a:srgbClr val="FF0000"/>
                        </a:solidFill>
                      </a:endParaRPr>
                    </a:p>
                    <a:p>
                      <a:r>
                        <a:rPr kumimoji="1" lang="ja-JP" altLang="en-US" sz="1600" dirty="0"/>
                        <a:t>　　　　</a:t>
                      </a:r>
                      <a:r>
                        <a:rPr kumimoji="1" lang="ja-JP" altLang="en-US" sz="1600" dirty="0">
                          <a:solidFill>
                            <a:srgbClr val="FF0000"/>
                          </a:solidFill>
                        </a:rPr>
                        <a:t>⑲受取業務受託料</a:t>
                      </a:r>
                      <a:endParaRPr kumimoji="1" lang="en-US" altLang="ja-JP" sz="1600" dirty="0">
                        <a:solidFill>
                          <a:srgbClr val="FF0000"/>
                        </a:solidFill>
                      </a:endParaRPr>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934717F3-43BE-4ABA-81DF-67D5DEA23550}"/>
              </a:ext>
            </a:extLst>
          </p:cNvPr>
          <p:cNvSpPr txBox="1"/>
          <p:nvPr/>
        </p:nvSpPr>
        <p:spPr>
          <a:xfrm>
            <a:off x="11065565" y="6550223"/>
            <a:ext cx="781879" cy="307777"/>
          </a:xfrm>
          <a:prstGeom prst="rect">
            <a:avLst/>
          </a:prstGeom>
          <a:noFill/>
        </p:spPr>
        <p:txBody>
          <a:bodyPr wrap="square" rtlCol="0">
            <a:spAutoFit/>
          </a:bodyPr>
          <a:lstStyle/>
          <a:p>
            <a:pPr algn="r"/>
            <a:r>
              <a:rPr lang="en-US" altLang="ja-JP" sz="1400" dirty="0">
                <a:latin typeface="ＭＳ ゴシック" panose="020B0609070205080204" pitchFamily="49" charset="-128"/>
                <a:ea typeface="ＭＳ ゴシック" panose="020B0609070205080204" pitchFamily="49" charset="-128"/>
              </a:rPr>
              <a:t>51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048593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15</a:t>
            </a:r>
            <a:r>
              <a:rPr kumimoji="1" lang="ja-JP" altLang="en-US" sz="2400" dirty="0"/>
              <a:t>）</a:t>
            </a:r>
            <a:endParaRPr kumimoji="1" lang="en-US" altLang="ja-JP" sz="2400" dirty="0"/>
          </a:p>
          <a:p>
            <a:r>
              <a:rPr kumimoji="1" lang="ja-JP" altLang="en-US" sz="2400" dirty="0">
                <a:solidFill>
                  <a:srgbClr val="0070C0"/>
                </a:solidFill>
              </a:rPr>
              <a:t>収支分析－</a:t>
            </a:r>
            <a:r>
              <a:rPr lang="ja-JP" altLang="en-US" sz="2400" dirty="0">
                <a:solidFill>
                  <a:srgbClr val="0070C0"/>
                </a:solidFill>
              </a:rPr>
              <a:t>５</a:t>
            </a:r>
            <a:r>
              <a:rPr kumimoji="1" lang="ja-JP" altLang="en-US" sz="2400" dirty="0">
                <a:solidFill>
                  <a:srgbClr val="0070C0"/>
                </a:solidFill>
              </a:rPr>
              <a:t>　受託等収入率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77687" y="1371705"/>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受託等収入率＝</a:t>
            </a:r>
            <a:r>
              <a:rPr lang="ja-JP" altLang="en-US" u="sng" dirty="0">
                <a:highlight>
                  <a:srgbClr val="FFFF00"/>
                </a:highlight>
              </a:rPr>
              <a:t>　　　　％</a:t>
            </a:r>
            <a:endParaRPr lang="en-US" altLang="ja-JP" u="sng" dirty="0">
              <a:highlight>
                <a:srgbClr val="FFFF00"/>
              </a:highlight>
            </a:endParaRPr>
          </a:p>
          <a:p>
            <a:r>
              <a:rPr lang="ja-JP" altLang="en-US" dirty="0"/>
              <a:t>　令和○年度　受託等収入率＝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155933381"/>
              </p:ext>
            </p:extLst>
          </p:nvPr>
        </p:nvGraphicFramePr>
        <p:xfrm>
          <a:off x="185530" y="3947557"/>
          <a:ext cx="11820939" cy="2572507"/>
        </p:xfrm>
        <a:graphic>
          <a:graphicData uri="http://schemas.openxmlformats.org/drawingml/2006/table">
            <a:tbl>
              <a:tblPr firstRow="1" bandRow="1">
                <a:tableStyleId>{21E4AEA4-8DFA-4A89-87EB-49C32662AFE0}</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受託等収入率の参考値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4.4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3.6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4.4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2.7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1320" y="32297"/>
            <a:ext cx="6241775" cy="3416320"/>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受託等収入率は、土地改良区の収入に占める受託事業収入額の比率を示す指標です。受託事業収入は賦課金収入以外の収入であり、その目的、期間（一時的なものか、今後も安定して委託されるものか等）及び土地改良区が行う土地改良事業に附帯する範囲の業務であるか等を点検・把握しておく必要があります。</a:t>
            </a:r>
            <a:endParaRPr lang="en-US" altLang="ja-JP" sz="1600" dirty="0"/>
          </a:p>
          <a:p>
            <a:pPr fontAlgn="base"/>
            <a:r>
              <a:rPr lang="ja-JP" altLang="en-US" sz="1600" dirty="0"/>
              <a:t>　また、継続して受託事業が行われる見込みがある場合、当該受託事業の執行体制が整備されているか、検証が必要です。</a:t>
            </a:r>
            <a:endParaRPr lang="en-US" altLang="ja-JP" sz="1600" dirty="0"/>
          </a:p>
          <a:p>
            <a:pPr fontAlgn="base"/>
            <a:r>
              <a:rPr lang="ja-JP" altLang="en-US" sz="1600" dirty="0"/>
              <a:t>　その上で、次年度以降の収支予算を編成する際、その把握した内容を適切に反映し、安定した土地改良区の運営体制を確保するための検討を行うことが必要です。</a:t>
            </a:r>
            <a:endParaRPr lang="en-US" altLang="ja-JP" sz="1600" dirty="0"/>
          </a:p>
          <a:p>
            <a:pPr fontAlgn="base"/>
            <a:r>
              <a:rPr lang="ja-JP" altLang="en-US" sz="1600" dirty="0"/>
              <a:t>　分析結果を踏まえて、土地改良区の運営の改善点等について、整理しましょう。　</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351183" y="3518402"/>
            <a:ext cx="11443251" cy="662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351183" y="3850284"/>
            <a:ext cx="1144325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AC21457D-77AB-425C-9ECC-5CD74404D957}"/>
              </a:ext>
            </a:extLst>
          </p:cNvPr>
          <p:cNvSpPr txBox="1"/>
          <p:nvPr/>
        </p:nvSpPr>
        <p:spPr>
          <a:xfrm>
            <a:off x="182369" y="2914217"/>
            <a:ext cx="2531166" cy="369332"/>
          </a:xfrm>
          <a:prstGeom prst="rect">
            <a:avLst/>
          </a:prstGeom>
          <a:noFill/>
        </p:spPr>
        <p:txBody>
          <a:bodyPr wrap="square" rtlCol="0">
            <a:spAutoFit/>
          </a:bodyPr>
          <a:lstStyle/>
          <a:p>
            <a:r>
              <a:rPr kumimoji="1" lang="ja-JP" altLang="en-US" dirty="0"/>
              <a:t>（整理結果等のメモ）</a:t>
            </a:r>
          </a:p>
        </p:txBody>
      </p:sp>
      <p:cxnSp>
        <p:nvCxnSpPr>
          <p:cNvPr id="13" name="直線コネクタ 12">
            <a:extLst>
              <a:ext uri="{FF2B5EF4-FFF2-40B4-BE49-F238E27FC236}">
                <a16:creationId xmlns:a16="http://schemas.microsoft.com/office/drawing/2014/main" id="{CC06BD2B-2738-4ED6-8D4D-B9F439B514C7}"/>
              </a:ext>
            </a:extLst>
          </p:cNvPr>
          <p:cNvCxnSpPr/>
          <p:nvPr/>
        </p:nvCxnSpPr>
        <p:spPr>
          <a:xfrm flipV="1">
            <a:off x="3836200" y="616694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E5C6B1C7-51A2-49FB-9DFC-B210E818112C}"/>
              </a:ext>
            </a:extLst>
          </p:cNvPr>
          <p:cNvCxnSpPr/>
          <p:nvPr/>
        </p:nvCxnSpPr>
        <p:spPr>
          <a:xfrm flipV="1">
            <a:off x="7479740" y="6152875"/>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11CE93B-77CA-4BF6-BBFF-5226917CC31F}"/>
              </a:ext>
            </a:extLst>
          </p:cNvPr>
          <p:cNvCxnSpPr/>
          <p:nvPr/>
        </p:nvCxnSpPr>
        <p:spPr>
          <a:xfrm flipV="1">
            <a:off x="11095134"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D346F3D4-90F7-4050-97AA-C36F38D3952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20643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16</a:t>
            </a:r>
            <a:r>
              <a:rPr kumimoji="1" lang="ja-JP" altLang="en-US" sz="2400" dirty="0"/>
              <a:t>）</a:t>
            </a:r>
            <a:endParaRPr kumimoji="1" lang="en-US" altLang="ja-JP" sz="2400" dirty="0"/>
          </a:p>
          <a:p>
            <a:r>
              <a:rPr kumimoji="1" lang="ja-JP" altLang="en-US" sz="2400" dirty="0">
                <a:solidFill>
                  <a:srgbClr val="0070C0"/>
                </a:solidFill>
              </a:rPr>
              <a:t>収支分析－６　附帯事業収入率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95984"/>
            <a:ext cx="6003235" cy="1846659"/>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附帯事業収入率は、土地改良区の収入に占める附帯事業収入の比率を示す指標です。</a:t>
            </a:r>
            <a:endParaRPr lang="en-US" altLang="ja-JP" dirty="0"/>
          </a:p>
          <a:p>
            <a:pPr fontAlgn="base"/>
            <a:r>
              <a:rPr lang="ja-JP" altLang="en-US" dirty="0"/>
              <a:t>　土地改良区の運営経費は、組合員からの賦課金収入で賄われることが基本ですので、基本的収入以外の収入として附帯事業収入がどの程度占めるかを表します。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749477"/>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附帯事業収入率＝⑰附帯事業収入</a:t>
            </a:r>
            <a:r>
              <a:rPr lang="en-US" altLang="ja-JP" dirty="0"/>
              <a:t>÷</a:t>
            </a:r>
            <a:r>
              <a:rPr lang="ja-JP" altLang="en-US" dirty="0"/>
              <a:t>⑮経常収入計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04866"/>
            <a:ext cx="6102625" cy="1569660"/>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附帯事業収入率＝⑰</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附帯事業収入率＝⑰</a:t>
            </a:r>
            <a:r>
              <a:rPr lang="ja-JP" altLang="en-US" u="sng" dirty="0">
                <a:highlight>
                  <a:srgbClr val="FFFF00"/>
                </a:highlight>
              </a:rPr>
              <a:t>　　　円</a:t>
            </a:r>
            <a:r>
              <a:rPr lang="en-US" altLang="ja-JP" dirty="0"/>
              <a:t>÷</a:t>
            </a:r>
            <a:r>
              <a:rPr lang="ja-JP" altLang="en-US" dirty="0"/>
              <a:t>⑮</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3106039611"/>
              </p:ext>
            </p:extLst>
          </p:nvPr>
        </p:nvGraphicFramePr>
        <p:xfrm>
          <a:off x="820527" y="1364534"/>
          <a:ext cx="4533351" cy="4942840"/>
        </p:xfrm>
        <a:graphic>
          <a:graphicData uri="http://schemas.openxmlformats.org/drawingml/2006/table">
            <a:tbl>
              <a:tblPr firstRow="1" bandRow="1">
                <a:tableStyleId>{21E4AEA4-8DFA-4A89-87EB-49C32662AFE0}</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（１）</a:t>
                      </a:r>
                      <a:r>
                        <a:rPr kumimoji="1" lang="ja-JP" altLang="en-US" sz="1600" dirty="0">
                          <a:solidFill>
                            <a:srgbClr val="FF0000"/>
                          </a:solidFill>
                        </a:rPr>
                        <a:t>⑮経常収入計</a:t>
                      </a:r>
                      <a:endParaRPr kumimoji="1" lang="en-US" altLang="ja-JP" sz="1600" dirty="0">
                        <a:solidFill>
                          <a:srgbClr val="FF0000"/>
                        </a:solidFill>
                      </a:endParaRPr>
                    </a:p>
                    <a:p>
                      <a:r>
                        <a:rPr kumimoji="1" lang="ja-JP" altLang="en-US" sz="1600" dirty="0"/>
                        <a:t>　　　　</a:t>
                      </a:r>
                      <a:r>
                        <a:rPr kumimoji="1" lang="ja-JP" altLang="en-US" sz="1600" dirty="0">
                          <a:solidFill>
                            <a:srgbClr val="FF0000"/>
                          </a:solidFill>
                        </a:rPr>
                        <a:t>⑰附帯事業収入</a:t>
                      </a:r>
                      <a:endParaRPr kumimoji="1" lang="en-US" altLang="ja-JP" sz="1600" dirty="0">
                        <a:solidFill>
                          <a:srgbClr val="FF0000"/>
                        </a:solidFill>
                      </a:endParaRPr>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632F4CC3-A626-4F13-A5CB-3D56E5B4DA94}"/>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661069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16</a:t>
            </a:r>
            <a:r>
              <a:rPr kumimoji="1" lang="ja-JP" altLang="en-US" sz="2400" dirty="0"/>
              <a:t>）</a:t>
            </a:r>
            <a:endParaRPr kumimoji="1" lang="en-US" altLang="ja-JP" sz="2400" dirty="0"/>
          </a:p>
          <a:p>
            <a:r>
              <a:rPr kumimoji="1" lang="ja-JP" altLang="en-US" sz="2400" dirty="0">
                <a:solidFill>
                  <a:srgbClr val="0070C0"/>
                </a:solidFill>
              </a:rPr>
              <a:t>収支分析－</a:t>
            </a:r>
            <a:r>
              <a:rPr lang="ja-JP" altLang="en-US" sz="2400" dirty="0">
                <a:solidFill>
                  <a:srgbClr val="0070C0"/>
                </a:solidFill>
              </a:rPr>
              <a:t>６</a:t>
            </a:r>
            <a:r>
              <a:rPr kumimoji="1" lang="ja-JP" altLang="en-US" sz="2400" dirty="0">
                <a:solidFill>
                  <a:srgbClr val="0070C0"/>
                </a:solidFill>
              </a:rPr>
              <a:t>　附帯事業収入率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424070" y="1412919"/>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附帯事業収入率＝</a:t>
            </a:r>
            <a:r>
              <a:rPr lang="ja-JP" altLang="en-US" u="sng" dirty="0">
                <a:highlight>
                  <a:srgbClr val="FFFF00"/>
                </a:highlight>
              </a:rPr>
              <a:t>　　　　％</a:t>
            </a:r>
            <a:endParaRPr lang="en-US" altLang="ja-JP" u="sng" dirty="0">
              <a:highlight>
                <a:srgbClr val="FFFF00"/>
              </a:highlight>
            </a:endParaRPr>
          </a:p>
          <a:p>
            <a:r>
              <a:rPr lang="ja-JP" altLang="en-US" dirty="0"/>
              <a:t>　令和○年度　附帯事業収入率＝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3380081197"/>
              </p:ext>
            </p:extLst>
          </p:nvPr>
        </p:nvGraphicFramePr>
        <p:xfrm>
          <a:off x="185530" y="3947557"/>
          <a:ext cx="11820939" cy="2572507"/>
        </p:xfrm>
        <a:graphic>
          <a:graphicData uri="http://schemas.openxmlformats.org/drawingml/2006/table">
            <a:tbl>
              <a:tblPr firstRow="1" bandRow="1">
                <a:tableStyleId>{21E4AEA4-8DFA-4A89-87EB-49C32662AFE0}</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附帯事業収入率の参考値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7.3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14.9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5.2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4.8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8.6</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14.9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0.1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1320" y="-5828"/>
            <a:ext cx="6241775" cy="3416320"/>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附帯事業収入率は、土地改良区の収入に占める附帯事業収入額の比率を示す指標です。附帯事業収入は賦課金収入以外の収入であり、その目的、期間（一時的なものか、今後も安定して収入があるものか等）及び土地改良区が行う土地改良事業に附帯する範囲の業務であるか等を点検・把握しておく必要があります。</a:t>
            </a:r>
            <a:endParaRPr lang="en-US" altLang="ja-JP" sz="1600" dirty="0"/>
          </a:p>
          <a:p>
            <a:pPr fontAlgn="base"/>
            <a:r>
              <a:rPr lang="ja-JP" altLang="en-US" sz="1600" dirty="0"/>
              <a:t>　また、継続して附帯事業が行われる見込みがある場合、当該附帯事業の執行体制が整備されているか、検証が必要です。</a:t>
            </a:r>
            <a:endParaRPr lang="en-US" altLang="ja-JP" sz="1600" dirty="0"/>
          </a:p>
          <a:p>
            <a:pPr fontAlgn="base"/>
            <a:r>
              <a:rPr lang="ja-JP" altLang="en-US" sz="1600" dirty="0"/>
              <a:t>　その上で、次年度以降の収支予算を編成する際、その把握した内容を適切に反映し、安定した土地改良区の運営体制を確保するための検討を行うことが必要です。</a:t>
            </a:r>
            <a:endParaRPr lang="en-US" altLang="ja-JP" sz="1600" dirty="0"/>
          </a:p>
          <a:p>
            <a:pPr fontAlgn="base"/>
            <a:r>
              <a:rPr lang="ja-JP" altLang="en-US" sz="1600" dirty="0"/>
              <a:t>　分析結果を踏まえて、土地改良区の運営の改善点等について、整理しましょう。　</a:t>
            </a:r>
            <a:r>
              <a:rPr kumimoji="1" lang="ja-JP" altLang="en-US" sz="1600" dirty="0"/>
              <a:t>　</a:t>
            </a:r>
          </a:p>
        </p:txBody>
      </p:sp>
      <p:cxnSp>
        <p:nvCxnSpPr>
          <p:cNvPr id="13" name="直線コネクタ 12">
            <a:extLst>
              <a:ext uri="{FF2B5EF4-FFF2-40B4-BE49-F238E27FC236}">
                <a16:creationId xmlns:a16="http://schemas.microsoft.com/office/drawing/2014/main" id="{CFAF6DF6-8F17-4D50-9730-1EFED97C058E}"/>
              </a:ext>
            </a:extLst>
          </p:cNvPr>
          <p:cNvCxnSpPr>
            <a:cxnSpLocks/>
          </p:cNvCxnSpPr>
          <p:nvPr/>
        </p:nvCxnSpPr>
        <p:spPr>
          <a:xfrm>
            <a:off x="424070" y="3551532"/>
            <a:ext cx="1141012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404191" y="3889224"/>
            <a:ext cx="11430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6F264447-9D6C-4873-B764-B7F0D13EEB64}"/>
              </a:ext>
            </a:extLst>
          </p:cNvPr>
          <p:cNvSpPr txBox="1"/>
          <p:nvPr/>
        </p:nvSpPr>
        <p:spPr>
          <a:xfrm>
            <a:off x="185530" y="2897724"/>
            <a:ext cx="2531166" cy="369332"/>
          </a:xfrm>
          <a:prstGeom prst="rect">
            <a:avLst/>
          </a:prstGeom>
          <a:noFill/>
        </p:spPr>
        <p:txBody>
          <a:bodyPr wrap="square" rtlCol="0">
            <a:spAutoFit/>
          </a:bodyPr>
          <a:lstStyle/>
          <a:p>
            <a:r>
              <a:rPr kumimoji="1" lang="ja-JP" altLang="en-US" dirty="0"/>
              <a:t>（整理結果等のメモ）</a:t>
            </a:r>
          </a:p>
        </p:txBody>
      </p:sp>
      <p:cxnSp>
        <p:nvCxnSpPr>
          <p:cNvPr id="14" name="直線コネクタ 13">
            <a:extLst>
              <a:ext uri="{FF2B5EF4-FFF2-40B4-BE49-F238E27FC236}">
                <a16:creationId xmlns:a16="http://schemas.microsoft.com/office/drawing/2014/main" id="{F49B2011-A48F-46F3-92AB-C9A050FC8ADB}"/>
              </a:ext>
            </a:extLst>
          </p:cNvPr>
          <p:cNvCxnSpPr/>
          <p:nvPr/>
        </p:nvCxnSpPr>
        <p:spPr>
          <a:xfrm flipV="1">
            <a:off x="3836201" y="6166945"/>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9201FFD-CE57-42D0-BE81-8071EBDA0ED1}"/>
              </a:ext>
            </a:extLst>
          </p:cNvPr>
          <p:cNvCxnSpPr/>
          <p:nvPr/>
        </p:nvCxnSpPr>
        <p:spPr>
          <a:xfrm flipV="1">
            <a:off x="7479739"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FCCE1E2E-567F-444D-9FAE-228323599E9A}"/>
              </a:ext>
            </a:extLst>
          </p:cNvPr>
          <p:cNvCxnSpPr/>
          <p:nvPr/>
        </p:nvCxnSpPr>
        <p:spPr>
          <a:xfrm flipV="1">
            <a:off x="11106860" y="616459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80930FDD-66E5-4568-901D-E230CAB9A2A3}"/>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54</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86614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17</a:t>
            </a:r>
            <a:r>
              <a:rPr kumimoji="1" lang="ja-JP" altLang="en-US" sz="2400" dirty="0"/>
              <a:t>）</a:t>
            </a:r>
            <a:endParaRPr kumimoji="1" lang="en-US" altLang="ja-JP" sz="2400" dirty="0"/>
          </a:p>
          <a:p>
            <a:r>
              <a:rPr kumimoji="1" lang="ja-JP" altLang="en-US" sz="2400" dirty="0">
                <a:solidFill>
                  <a:srgbClr val="0070C0"/>
                </a:solidFill>
              </a:rPr>
              <a:t>コスト分析－１　一般管理費比率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95984"/>
            <a:ext cx="6003235" cy="1569660"/>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一般管理費比率は、経常支出に占める一般管理費の規模を判断する指標です。</a:t>
            </a:r>
            <a:endParaRPr lang="en-US" altLang="ja-JP" dirty="0"/>
          </a:p>
          <a:p>
            <a:pPr fontAlgn="base"/>
            <a:r>
              <a:rPr lang="ja-JP" altLang="en-US" dirty="0"/>
              <a:t>　特に、経年変化をみることにより、一般管理費の増加又は節減の要因分析が可能となります。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2749477"/>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一般管理費比率＝㉒一般管理費</a:t>
            </a:r>
            <a:r>
              <a:rPr lang="en-US" altLang="ja-JP" dirty="0"/>
              <a:t>÷</a:t>
            </a:r>
            <a:r>
              <a:rPr lang="ja-JP" altLang="en-US" dirty="0"/>
              <a:t>⑳経常支出計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84378"/>
            <a:ext cx="6102625" cy="1569660"/>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一般管理費比率＝㉒</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一般管理費比率＝㉒</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1596259902"/>
              </p:ext>
            </p:extLst>
          </p:nvPr>
        </p:nvGraphicFramePr>
        <p:xfrm>
          <a:off x="820527" y="1364534"/>
          <a:ext cx="4533351" cy="4942840"/>
        </p:xfrm>
        <a:graphic>
          <a:graphicData uri="http://schemas.openxmlformats.org/drawingml/2006/table">
            <a:tbl>
              <a:tblPr firstRow="1" bandRow="1">
                <a:tableStyleId>{93296810-A885-4BE3-A3E7-6D5BEEA58F35}</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（２）</a:t>
                      </a:r>
                      <a:r>
                        <a:rPr kumimoji="1" lang="ja-JP" altLang="en-US" sz="1600" dirty="0">
                          <a:solidFill>
                            <a:srgbClr val="FF0000"/>
                          </a:solidFill>
                        </a:rPr>
                        <a:t>⑳経常支出計</a:t>
                      </a:r>
                      <a:endParaRPr kumimoji="1" lang="en-US" altLang="ja-JP" sz="1600" dirty="0">
                        <a:solidFill>
                          <a:srgbClr val="FF0000"/>
                        </a:solidFill>
                      </a:endParaRPr>
                    </a:p>
                    <a:p>
                      <a:r>
                        <a:rPr kumimoji="1" lang="ja-JP" altLang="en-US" sz="1600" dirty="0"/>
                        <a:t>　　　　</a:t>
                      </a:r>
                      <a:r>
                        <a:rPr kumimoji="1" lang="ja-JP" altLang="en-US" sz="1600" dirty="0">
                          <a:solidFill>
                            <a:srgbClr val="FF0000"/>
                          </a:solidFill>
                        </a:rPr>
                        <a:t>㉒一般管理費</a:t>
                      </a:r>
                      <a:endParaRPr kumimoji="1" lang="en-US" altLang="ja-JP" sz="1600" dirty="0">
                        <a:solidFill>
                          <a:srgbClr val="FF0000"/>
                        </a:solidFill>
                      </a:endParaRPr>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3813C8A8-6A11-442A-94B3-6A767605EB3B}"/>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53037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17</a:t>
            </a:r>
            <a:r>
              <a:rPr kumimoji="1" lang="ja-JP" altLang="en-US" sz="2400" dirty="0"/>
              <a:t>）</a:t>
            </a:r>
            <a:endParaRPr kumimoji="1" lang="en-US" altLang="ja-JP" sz="2400" dirty="0"/>
          </a:p>
          <a:p>
            <a:r>
              <a:rPr kumimoji="1" lang="ja-JP" altLang="en-US" sz="2400" dirty="0">
                <a:solidFill>
                  <a:srgbClr val="0070C0"/>
                </a:solidFill>
              </a:rPr>
              <a:t>コスト分析－１　一般管理費比率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20148" y="1390678"/>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一般管理費比率＝</a:t>
            </a:r>
            <a:r>
              <a:rPr lang="ja-JP" altLang="en-US" u="sng" dirty="0">
                <a:highlight>
                  <a:srgbClr val="FFFF00"/>
                </a:highlight>
              </a:rPr>
              <a:t>　　　　％</a:t>
            </a:r>
            <a:endParaRPr lang="en-US" altLang="ja-JP" u="sng" dirty="0">
              <a:highlight>
                <a:srgbClr val="FFFF00"/>
              </a:highlight>
            </a:endParaRPr>
          </a:p>
          <a:p>
            <a:r>
              <a:rPr lang="ja-JP" altLang="en-US" dirty="0"/>
              <a:t>　令和○年度　一般管理費比率＝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4023522750"/>
              </p:ext>
            </p:extLst>
          </p:nvPr>
        </p:nvGraphicFramePr>
        <p:xfrm>
          <a:off x="185530" y="3947557"/>
          <a:ext cx="11820939" cy="2572507"/>
        </p:xfrm>
        <a:graphic>
          <a:graphicData uri="http://schemas.openxmlformats.org/drawingml/2006/table">
            <a:tbl>
              <a:tblPr firstRow="1" bandRow="1">
                <a:tableStyleId>{93296810-A885-4BE3-A3E7-6D5BEEA58F35}</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一般管理費比率の参考値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17.8</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15.9</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17.0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17.0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10.2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12.3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9.2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1320" y="247391"/>
            <a:ext cx="6241775" cy="2954655"/>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一般管理費比率とは、土地改良区の経常支出に占める一般管理費の規模を判断する指標です。</a:t>
            </a:r>
            <a:endParaRPr lang="en-US" altLang="ja-JP" sz="1600" dirty="0"/>
          </a:p>
          <a:p>
            <a:pPr fontAlgn="base"/>
            <a:r>
              <a:rPr lang="ja-JP" altLang="en-US" b="1" dirty="0"/>
              <a:t>　</a:t>
            </a:r>
            <a:r>
              <a:rPr lang="ja-JP" altLang="en-US" sz="1600" dirty="0"/>
              <a:t>一般管理費とは、土地改良区の一般管理業務に必要な全ての経費のことです。</a:t>
            </a:r>
            <a:endParaRPr lang="en-US" altLang="ja-JP" sz="1600" dirty="0"/>
          </a:p>
          <a:p>
            <a:pPr fontAlgn="base"/>
            <a:r>
              <a:rPr lang="ja-JP" altLang="en-US" sz="1600" dirty="0"/>
              <a:t>　土地改良区の運営は、千差万別で、一律に他の土地改良区と比較してもその割合の妥当性の判断がつかないかもしれませんが、経年変化をみることにより、その支出が妥当な水準にあるか、無駄がないか等を検証することが可能となります。</a:t>
            </a:r>
            <a:endParaRPr lang="en-US" altLang="ja-JP" sz="1600" dirty="0"/>
          </a:p>
          <a:p>
            <a:pPr fontAlgn="base"/>
            <a:r>
              <a:rPr lang="ja-JP" altLang="en-US" sz="1600" dirty="0"/>
              <a:t>　分析結果を踏まえて、土地改良区の運営の改善点等について、整理しましょう。</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523462" y="3448878"/>
            <a:ext cx="111649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520148" y="3819700"/>
            <a:ext cx="111682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6B0BF0E-8305-4F32-A5B0-992E2B56A4D3}"/>
              </a:ext>
            </a:extLst>
          </p:cNvPr>
          <p:cNvSpPr txBox="1"/>
          <p:nvPr/>
        </p:nvSpPr>
        <p:spPr>
          <a:xfrm>
            <a:off x="185530" y="2835276"/>
            <a:ext cx="2531166" cy="369332"/>
          </a:xfrm>
          <a:prstGeom prst="rect">
            <a:avLst/>
          </a:prstGeom>
          <a:noFill/>
        </p:spPr>
        <p:txBody>
          <a:bodyPr wrap="square" rtlCol="0">
            <a:spAutoFit/>
          </a:bodyPr>
          <a:lstStyle/>
          <a:p>
            <a:r>
              <a:rPr kumimoji="1" lang="ja-JP" altLang="en-US" dirty="0"/>
              <a:t>（整理結果等のメモ）</a:t>
            </a:r>
          </a:p>
        </p:txBody>
      </p:sp>
      <p:cxnSp>
        <p:nvCxnSpPr>
          <p:cNvPr id="12" name="直線コネクタ 11">
            <a:extLst>
              <a:ext uri="{FF2B5EF4-FFF2-40B4-BE49-F238E27FC236}">
                <a16:creationId xmlns:a16="http://schemas.microsoft.com/office/drawing/2014/main" id="{5E503F59-849D-43D1-B539-D5CAFCE43307}"/>
              </a:ext>
            </a:extLst>
          </p:cNvPr>
          <p:cNvCxnSpPr/>
          <p:nvPr/>
        </p:nvCxnSpPr>
        <p:spPr>
          <a:xfrm flipV="1">
            <a:off x="7479739"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23CAB544-CD6F-40A4-A581-85F08B464126}"/>
              </a:ext>
            </a:extLst>
          </p:cNvPr>
          <p:cNvCxnSpPr/>
          <p:nvPr/>
        </p:nvCxnSpPr>
        <p:spPr>
          <a:xfrm flipV="1">
            <a:off x="3833861" y="616459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CF91B32-619F-4C5A-A34C-D35DC0B90D38}"/>
              </a:ext>
            </a:extLst>
          </p:cNvPr>
          <p:cNvCxnSpPr/>
          <p:nvPr/>
        </p:nvCxnSpPr>
        <p:spPr>
          <a:xfrm flipV="1">
            <a:off x="11106863" y="6164599"/>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12457AA-21D7-4CB9-9DAC-6BE68F99591A}"/>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5334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D27FD80B-0808-FC71-DEB4-851CE201749E}"/>
              </a:ext>
            </a:extLst>
          </p:cNvPr>
          <p:cNvSpPr txBox="1"/>
          <p:nvPr/>
        </p:nvSpPr>
        <p:spPr>
          <a:xfrm>
            <a:off x="589720" y="379211"/>
            <a:ext cx="11012556"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「安全性分析」の具体的な指標について①</a:t>
            </a:r>
            <a:endParaRPr lang="en-US" altLang="ja-JP" sz="3200" dirty="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7FC90FBE-0956-4C4C-A9CB-760B3C95E27F}"/>
              </a:ext>
            </a:extLst>
          </p:cNvPr>
          <p:cNvGraphicFramePr>
            <a:graphicFrameLocks noGrp="1"/>
          </p:cNvGraphicFramePr>
          <p:nvPr>
            <p:extLst>
              <p:ext uri="{D42A27DB-BD31-4B8C-83A1-F6EECF244321}">
                <p14:modId xmlns:p14="http://schemas.microsoft.com/office/powerpoint/2010/main" val="2242658554"/>
              </p:ext>
            </p:extLst>
          </p:nvPr>
        </p:nvGraphicFramePr>
        <p:xfrm>
          <a:off x="218659" y="1036212"/>
          <a:ext cx="11754679" cy="5125720"/>
        </p:xfrm>
        <a:graphic>
          <a:graphicData uri="http://schemas.openxmlformats.org/drawingml/2006/table">
            <a:tbl>
              <a:tblPr firstRow="1" bandRow="1">
                <a:tableStyleId>{00A15C55-8517-42AA-B614-E9B94910E393}</a:tableStyleId>
              </a:tblPr>
              <a:tblGrid>
                <a:gridCol w="1013793">
                  <a:extLst>
                    <a:ext uri="{9D8B030D-6E8A-4147-A177-3AD203B41FA5}">
                      <a16:colId xmlns:a16="http://schemas.microsoft.com/office/drawing/2014/main" val="3192677164"/>
                    </a:ext>
                  </a:extLst>
                </a:gridCol>
                <a:gridCol w="2266122">
                  <a:extLst>
                    <a:ext uri="{9D8B030D-6E8A-4147-A177-3AD203B41FA5}">
                      <a16:colId xmlns:a16="http://schemas.microsoft.com/office/drawing/2014/main" val="1923578855"/>
                    </a:ext>
                  </a:extLst>
                </a:gridCol>
                <a:gridCol w="1205948">
                  <a:extLst>
                    <a:ext uri="{9D8B030D-6E8A-4147-A177-3AD203B41FA5}">
                      <a16:colId xmlns:a16="http://schemas.microsoft.com/office/drawing/2014/main" val="2089436461"/>
                    </a:ext>
                  </a:extLst>
                </a:gridCol>
                <a:gridCol w="2981739">
                  <a:extLst>
                    <a:ext uri="{9D8B030D-6E8A-4147-A177-3AD203B41FA5}">
                      <a16:colId xmlns:a16="http://schemas.microsoft.com/office/drawing/2014/main" val="3280819568"/>
                    </a:ext>
                  </a:extLst>
                </a:gridCol>
                <a:gridCol w="4287077">
                  <a:extLst>
                    <a:ext uri="{9D8B030D-6E8A-4147-A177-3AD203B41FA5}">
                      <a16:colId xmlns:a16="http://schemas.microsoft.com/office/drawing/2014/main" val="3347347179"/>
                    </a:ext>
                  </a:extLst>
                </a:gridCol>
              </a:tblGrid>
              <a:tr h="370840">
                <a:tc>
                  <a:txBody>
                    <a:bodyPr/>
                    <a:lstStyle/>
                    <a:p>
                      <a:pPr algn="ctr"/>
                      <a:r>
                        <a:rPr kumimoji="1" lang="ja-JP" altLang="en-US" sz="1600" b="1" dirty="0">
                          <a:latin typeface="+mn-ea"/>
                          <a:ea typeface="+mn-ea"/>
                        </a:rPr>
                        <a:t>整理番号</a:t>
                      </a:r>
                    </a:p>
                  </a:txBody>
                  <a:tcPr/>
                </a:tc>
                <a:tc>
                  <a:txBody>
                    <a:bodyPr/>
                    <a:lstStyle/>
                    <a:p>
                      <a:pPr algn="ctr"/>
                      <a:r>
                        <a:rPr kumimoji="1" lang="ja-JP" altLang="en-US" sz="1600" b="1" dirty="0">
                          <a:latin typeface="+mn-ea"/>
                          <a:ea typeface="+mn-ea"/>
                        </a:rPr>
                        <a:t>安全性分析の指標名</a:t>
                      </a:r>
                    </a:p>
                  </a:txBody>
                  <a:tcPr/>
                </a:tc>
                <a:tc>
                  <a:txBody>
                    <a:bodyPr/>
                    <a:lstStyle/>
                    <a:p>
                      <a:pPr algn="ctr"/>
                      <a:r>
                        <a:rPr kumimoji="1" lang="ja-JP" altLang="en-US" sz="1600" b="1" dirty="0">
                          <a:latin typeface="+mn-ea"/>
                          <a:ea typeface="+mn-ea"/>
                        </a:rPr>
                        <a:t>分析資料</a:t>
                      </a:r>
                    </a:p>
                  </a:txBody>
                  <a:tcPr/>
                </a:tc>
                <a:tc>
                  <a:txBody>
                    <a:bodyPr/>
                    <a:lstStyle/>
                    <a:p>
                      <a:pPr algn="ctr"/>
                      <a:r>
                        <a:rPr kumimoji="1" lang="ja-JP" altLang="en-US" sz="1600" b="1" dirty="0">
                          <a:latin typeface="+mn-ea"/>
                          <a:ea typeface="+mn-ea"/>
                        </a:rPr>
                        <a:t>算　　定　　式</a:t>
                      </a:r>
                    </a:p>
                  </a:txBody>
                  <a:tcPr/>
                </a:tc>
                <a:tc>
                  <a:txBody>
                    <a:bodyPr/>
                    <a:lstStyle/>
                    <a:p>
                      <a:pPr algn="ctr"/>
                      <a:r>
                        <a:rPr kumimoji="1" lang="ja-JP" altLang="en-US" sz="1600" b="1" dirty="0">
                          <a:latin typeface="+mn-ea"/>
                          <a:ea typeface="+mn-ea"/>
                        </a:rPr>
                        <a:t>説　　　　　明</a:t>
                      </a:r>
                    </a:p>
                  </a:txBody>
                  <a:tcPr/>
                </a:tc>
                <a:extLst>
                  <a:ext uri="{0D108BD9-81ED-4DB2-BD59-A6C34878D82A}">
                    <a16:rowId xmlns:a16="http://schemas.microsoft.com/office/drawing/2014/main" val="2376524258"/>
                  </a:ext>
                </a:extLst>
              </a:tr>
              <a:tr h="370840">
                <a:tc>
                  <a:txBody>
                    <a:bodyPr/>
                    <a:lstStyle/>
                    <a:p>
                      <a:r>
                        <a:rPr kumimoji="1" lang="ja-JP" altLang="en-US" sz="1600" b="0" dirty="0">
                          <a:latin typeface="游ゴシック" panose="020B0400000000000000" pitchFamily="50" charset="-128"/>
                          <a:ea typeface="游ゴシック" panose="020B0400000000000000" pitchFamily="50" charset="-128"/>
                        </a:rPr>
                        <a:t>安全－１</a:t>
                      </a:r>
                    </a:p>
                  </a:txBody>
                  <a:tcPr/>
                </a:tc>
                <a:tc>
                  <a:txBody>
                    <a:bodyPr/>
                    <a:lstStyle/>
                    <a:p>
                      <a:r>
                        <a:rPr kumimoji="1" lang="ja-JP" altLang="en-US" sz="1600" b="0" dirty="0">
                          <a:solidFill>
                            <a:schemeClr val="tx1"/>
                          </a:solidFill>
                          <a:latin typeface="游ゴシック" panose="020B0400000000000000" pitchFamily="50" charset="-128"/>
                          <a:ea typeface="+mn-ea"/>
                        </a:rPr>
                        <a:t>流動比率</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b="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＝流動資産</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流動負債</a:t>
                      </a:r>
                      <a:r>
                        <a:rPr lang="ja-JP" altLang="en-US" sz="1600" b="0" u="none" strike="noStrike" dirty="0">
                          <a:solidFill>
                            <a:schemeClr val="tx1"/>
                          </a:solidFill>
                          <a:effectLst/>
                          <a:latin typeface="游ゴシック" panose="020B0400000000000000" pitchFamily="50" charset="-128"/>
                          <a:ea typeface="+mn-ea"/>
                        </a:rPr>
                        <a:t>合</a:t>
                      </a:r>
                      <a:endParaRPr lang="en-US" altLang="ja-JP" sz="16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mn-ea"/>
                        </a:rPr>
                        <a:t>　計</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土地改良区の短期的な返済能力を示す指標です。その数値が高ければ高いほど安全性が高く、一般的には</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200</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％が目安とされています。</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638612012"/>
                  </a:ext>
                </a:extLst>
              </a:tr>
              <a:tr h="370840">
                <a:tc>
                  <a:txBody>
                    <a:bodyPr/>
                    <a:lstStyle/>
                    <a:p>
                      <a:r>
                        <a:rPr kumimoji="1" lang="ja-JP" altLang="en-US" sz="1600" b="0" dirty="0">
                          <a:latin typeface="游ゴシック" panose="020B0400000000000000" pitchFamily="50" charset="-128"/>
                          <a:ea typeface="游ゴシック" panose="020B0400000000000000" pitchFamily="50" charset="-128"/>
                        </a:rPr>
                        <a:t>安全－２</a:t>
                      </a:r>
                      <a:endParaRPr kumimoji="1" lang="en-US" altLang="ja-JP" sz="1600" b="0" dirty="0">
                        <a:latin typeface="游ゴシック" panose="020B0400000000000000" pitchFamily="50" charset="-128"/>
                        <a:ea typeface="游ゴシック" panose="020B0400000000000000" pitchFamily="50" charset="-128"/>
                      </a:endParaRPr>
                    </a:p>
                  </a:txBody>
                  <a:tcPr/>
                </a:tc>
                <a:tc>
                  <a:txBody>
                    <a:bodyPr/>
                    <a:lstStyle/>
                    <a:p>
                      <a:r>
                        <a:rPr kumimoji="1" lang="ja-JP" altLang="en-US" sz="1600" b="0" dirty="0">
                          <a:latin typeface="游ゴシック" panose="020B0400000000000000" pitchFamily="50" charset="-128"/>
                          <a:ea typeface="游ゴシック" panose="020B0400000000000000" pitchFamily="50" charset="-128"/>
                        </a:rPr>
                        <a:t>固定比率</a:t>
                      </a:r>
                    </a:p>
                  </a:txBody>
                  <a:tcPr/>
                </a:tc>
                <a:tc>
                  <a:txBody>
                    <a:bodyPr/>
                    <a:lstStyle/>
                    <a:p>
                      <a:pPr algn="ctr"/>
                      <a:r>
                        <a:rPr kumimoji="1" lang="ja-JP" altLang="en-US" sz="1600" b="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＝固定資産</a:t>
                      </a:r>
                      <a:r>
                        <a:rPr lang="ja-JP" altLang="en-US" sz="1600" b="0" u="none" strike="noStrike" dirty="0">
                          <a:solidFill>
                            <a:schemeClr val="tx1"/>
                          </a:solidFill>
                          <a:effectLst/>
                          <a:latin typeface="游ゴシック" panose="020B0400000000000000" pitchFamily="50" charset="-128"/>
                          <a:ea typeface="+mn-ea"/>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正味財産</a:t>
                      </a:r>
                      <a:r>
                        <a:rPr lang="ja-JP" altLang="en-US" sz="1600" b="0" u="none" strike="noStrike" dirty="0">
                          <a:solidFill>
                            <a:schemeClr val="tx1"/>
                          </a:solidFill>
                          <a:effectLst/>
                          <a:latin typeface="游ゴシック" panose="020B0400000000000000" pitchFamily="50" charset="-128"/>
                          <a:ea typeface="+mn-ea"/>
                        </a:rPr>
                        <a:t>合</a:t>
                      </a:r>
                      <a:endParaRPr lang="en-US" altLang="ja-JP" sz="16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mn-ea"/>
                        </a:rPr>
                        <a:t>　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p>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土地改良区の設備投資の適切性を図る指標です。その数値が低ければ低いほど安全性が高いとされています。</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912360256"/>
                  </a:ext>
                </a:extLst>
              </a:tr>
              <a:tr h="370840">
                <a:tc>
                  <a:txBody>
                    <a:bodyPr/>
                    <a:lstStyle/>
                    <a:p>
                      <a:r>
                        <a:rPr kumimoji="1" lang="ja-JP" altLang="en-US" sz="1600" b="0" dirty="0">
                          <a:latin typeface="游ゴシック" panose="020B0400000000000000" pitchFamily="50" charset="-128"/>
                          <a:ea typeface="游ゴシック" panose="020B0400000000000000" pitchFamily="50" charset="-128"/>
                        </a:rPr>
                        <a:t>安全－３</a:t>
                      </a:r>
                      <a:endParaRPr kumimoji="1" lang="en-US" altLang="ja-JP" sz="1600" b="0" dirty="0">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rgbClr val="000000"/>
                          </a:solidFill>
                          <a:effectLst/>
                          <a:latin typeface="游ゴシック" panose="020B0400000000000000" pitchFamily="50" charset="-128"/>
                          <a:ea typeface="游ゴシック" panose="020B0400000000000000" pitchFamily="50" charset="-128"/>
                        </a:rPr>
                        <a:t>固定資産固定負債比率</a:t>
                      </a:r>
                      <a:endParaRPr kumimoji="1" lang="ja-JP" altLang="en-US" sz="1600" b="0" dirty="0">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b="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＝固定資産</a:t>
                      </a:r>
                      <a:r>
                        <a:rPr lang="ja-JP" altLang="en-US" sz="1600" b="0" u="none" strike="noStrike" dirty="0">
                          <a:solidFill>
                            <a:schemeClr val="tx1"/>
                          </a:solidFill>
                          <a:effectLst/>
                          <a:latin typeface="游ゴシック" panose="020B0400000000000000" pitchFamily="50" charset="-128"/>
                          <a:ea typeface="+mn-ea"/>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固定負債</a:t>
                      </a:r>
                      <a:endParaRPr lang="en-US" altLang="zh-TW"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ja-JP" altLang="en-US" sz="1600" b="0" u="none" strike="noStrike" dirty="0">
                          <a:solidFill>
                            <a:schemeClr val="tx1"/>
                          </a:solidFill>
                          <a:effectLst/>
                          <a:latin typeface="游ゴシック" panose="020B0400000000000000" pitchFamily="50" charset="-128"/>
                          <a:ea typeface="+mn-ea"/>
                        </a:rPr>
                        <a:t>合計</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＋正味財産</a:t>
                      </a:r>
                      <a:r>
                        <a:rPr lang="ja-JP" altLang="en-US" sz="1600" b="0" u="none" strike="noStrike" dirty="0">
                          <a:solidFill>
                            <a:schemeClr val="tx1"/>
                          </a:solidFill>
                          <a:effectLst/>
                          <a:latin typeface="游ゴシック" panose="020B0400000000000000" pitchFamily="50" charset="-128"/>
                          <a:ea typeface="+mn-ea"/>
                        </a:rPr>
                        <a:t>合計</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p>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固定比率と同様、</a:t>
                      </a:r>
                      <a:r>
                        <a:rPr kumimoji="1" lang="ja-JP" altLang="en-US" sz="1600" dirty="0">
                          <a:solidFill>
                            <a:schemeClr val="tx1"/>
                          </a:solidFill>
                        </a:rPr>
                        <a:t>長期的な支払能力の安全性を確認する指標です。</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例えば、固定比率が</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100</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％以上であっても固定資産固定負債比率が</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100</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％を下回っていれば固定資産への投資は健全であると判断でき、返済不要の正味財産に加え、返済が長期にわたる固定負債の合計値で設備投資が賄われているかどうかを判断できるとされています。</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645308946"/>
                  </a:ext>
                </a:extLst>
              </a:tr>
              <a:tr h="370840">
                <a:tc>
                  <a:txBody>
                    <a:bodyPr/>
                    <a:lstStyle/>
                    <a:p>
                      <a:r>
                        <a:rPr kumimoji="1" lang="ja-JP" altLang="en-US" sz="1600" b="0" dirty="0">
                          <a:latin typeface="游ゴシック" panose="020B0400000000000000" pitchFamily="50" charset="-128"/>
                          <a:ea typeface="游ゴシック" panose="020B0400000000000000" pitchFamily="50" charset="-128"/>
                        </a:rPr>
                        <a:t>安全－４</a:t>
                      </a:r>
                    </a:p>
                  </a:txBody>
                  <a:tcPr/>
                </a:tc>
                <a:tc>
                  <a:txBody>
                    <a:bodyPr/>
                    <a:lstStyle/>
                    <a:p>
                      <a:r>
                        <a:rPr lang="zh-TW" altLang="en-US" sz="1600" b="0" u="none" strike="noStrike" dirty="0">
                          <a:solidFill>
                            <a:srgbClr val="000000"/>
                          </a:solidFill>
                          <a:effectLst/>
                          <a:latin typeface="游ゴシック" panose="020B0400000000000000" pitchFamily="50" charset="-128"/>
                          <a:ea typeface="游ゴシック" panose="020B0400000000000000" pitchFamily="50" charset="-128"/>
                        </a:rPr>
                        <a:t>正味財産比率</a:t>
                      </a:r>
                      <a:endParaRPr kumimoji="1" lang="ja-JP" altLang="en-US" sz="1600" b="0" dirty="0">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b="0" dirty="0">
                          <a:solidFill>
                            <a:schemeClr val="tx1"/>
                          </a:solidFill>
                          <a:latin typeface="游ゴシック" panose="020B0400000000000000" pitchFamily="50" charset="-128"/>
                          <a:ea typeface="游ゴシック" panose="020B0400000000000000" pitchFamily="50" charset="-128"/>
                        </a:rPr>
                        <a:t>貸借対照表</a:t>
                      </a:r>
                      <a:endParaRPr kumimoji="1" lang="en-US" altLang="ja-JP" sz="1600" b="0" dirty="0">
                        <a:solidFill>
                          <a:schemeClr val="tx1"/>
                        </a:solidFill>
                        <a:latin typeface="游ゴシック" panose="020B0400000000000000" pitchFamily="50" charset="-128"/>
                        <a:ea typeface="游ゴシック" panose="020B0400000000000000" pitchFamily="50" charset="-128"/>
                      </a:endParaRPr>
                    </a:p>
                    <a:p>
                      <a:pPr algn="ct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＝正味財産</a:t>
                      </a:r>
                      <a:r>
                        <a:rPr lang="ja-JP" altLang="en-US" sz="1600" b="0" u="none" strike="noStrike" dirty="0">
                          <a:solidFill>
                            <a:schemeClr val="tx1"/>
                          </a:solidFill>
                          <a:effectLst/>
                          <a:latin typeface="游ゴシック" panose="020B0400000000000000" pitchFamily="50" charset="-128"/>
                          <a:ea typeface="+mn-ea"/>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負債</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合計</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zh-TW" sz="1600" b="0" u="none" strike="no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正味財産</a:t>
                      </a:r>
                      <a:r>
                        <a:rPr lang="ja-JP" altLang="en-US" sz="1600" b="0" u="none" strike="noStrike" dirty="0">
                          <a:solidFill>
                            <a:schemeClr val="tx1"/>
                          </a:solidFill>
                          <a:effectLst/>
                          <a:latin typeface="游ゴシック" panose="020B0400000000000000" pitchFamily="50" charset="-128"/>
                          <a:ea typeface="+mn-ea"/>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返済不要の財産である正味財産が総資本に占める割合を示す指標です。数値が高いほど負債が少なく、健全な経営を行っていることを示すとされています。</a:t>
                      </a:r>
                      <a:endParaRPr kumimoji="1" lang="ja-JP" altLang="en-US" sz="1600" b="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366428609"/>
                  </a:ext>
                </a:extLst>
              </a:tr>
            </a:tbl>
          </a:graphicData>
        </a:graphic>
      </p:graphicFrame>
      <p:sp>
        <p:nvSpPr>
          <p:cNvPr id="6" name="テキスト ボックス 5">
            <a:extLst>
              <a:ext uri="{FF2B5EF4-FFF2-40B4-BE49-F238E27FC236}">
                <a16:creationId xmlns:a16="http://schemas.microsoft.com/office/drawing/2014/main" id="{89D11CEC-2E4E-440F-AC05-966C1ED57041}"/>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242536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18</a:t>
            </a:r>
            <a:r>
              <a:rPr kumimoji="1" lang="ja-JP" altLang="en-US" sz="2400" dirty="0"/>
              <a:t>）</a:t>
            </a:r>
            <a:endParaRPr kumimoji="1" lang="en-US" altLang="ja-JP" sz="2400" dirty="0"/>
          </a:p>
          <a:p>
            <a:r>
              <a:rPr kumimoji="1" lang="ja-JP" altLang="en-US" sz="2400" dirty="0">
                <a:solidFill>
                  <a:srgbClr val="0070C0"/>
                </a:solidFill>
              </a:rPr>
              <a:t>コスト分析－２　人件費比率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4" y="906524"/>
            <a:ext cx="6003235" cy="1569660"/>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人件費比率は、経常支出に占める人件費の規模を判断する指標です。</a:t>
            </a:r>
            <a:endParaRPr lang="en-US" altLang="ja-JP" dirty="0"/>
          </a:p>
          <a:p>
            <a:pPr fontAlgn="base"/>
            <a:r>
              <a:rPr lang="ja-JP" altLang="en-US" dirty="0"/>
              <a:t>　特に、経年変化をみることにより、人件費の増加又は節減の要因分析が可能となります。</a:t>
            </a: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814388" y="2982678"/>
            <a:ext cx="6003235" cy="1015663"/>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人件費比率＝（㉜の人件費該当目の計＋㉓の人件費該当　</a:t>
            </a:r>
            <a:endParaRPr lang="en-US" altLang="ja-JP" dirty="0"/>
          </a:p>
          <a:p>
            <a:r>
              <a:rPr lang="ja-JP" altLang="en-US" dirty="0"/>
              <a:t>　　　　　　　目の計）</a:t>
            </a:r>
            <a:r>
              <a:rPr lang="en-US" altLang="ja-JP" dirty="0"/>
              <a:t>÷</a:t>
            </a:r>
            <a:r>
              <a:rPr lang="ja-JP" altLang="en-US" dirty="0"/>
              <a:t>⑳経常支出計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3995667"/>
            <a:ext cx="6102625" cy="2123658"/>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人件費比率＝（㉜の計＋㉓の計</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　</a:t>
            </a:r>
            <a:endParaRPr lang="en-US" altLang="ja-JP" u="sng" dirty="0">
              <a:highlight>
                <a:srgbClr val="FFFF00"/>
              </a:highlight>
            </a:endParaRPr>
          </a:p>
          <a:p>
            <a:r>
              <a:rPr lang="ja-JP" altLang="en-US" dirty="0"/>
              <a:t>　　　　　　　</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a:p>
            <a:r>
              <a:rPr lang="ja-JP" altLang="en-US" dirty="0"/>
              <a:t>令和○年度</a:t>
            </a:r>
            <a:endParaRPr lang="en-US" altLang="ja-JP" dirty="0"/>
          </a:p>
          <a:p>
            <a:r>
              <a:rPr lang="ja-JP" altLang="en-US" dirty="0"/>
              <a:t>人件費比率＝（㉜の計＋㉓の計</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a:t>
            </a:r>
            <a:endParaRPr lang="en-US" altLang="ja-JP" u="sng" dirty="0">
              <a:highlight>
                <a:srgbClr val="FFFF00"/>
              </a:highlight>
            </a:endParaRPr>
          </a:p>
          <a:p>
            <a:r>
              <a:rPr lang="ja-JP" altLang="en-US" dirty="0"/>
              <a:t>　　　　　　　</a:t>
            </a:r>
            <a:r>
              <a:rPr lang="en-US" altLang="ja-JP" dirty="0"/>
              <a:t>×100</a:t>
            </a:r>
            <a:r>
              <a:rPr lang="ja-JP" altLang="en-US" dirty="0"/>
              <a:t>＝</a:t>
            </a:r>
            <a:r>
              <a:rPr lang="ja-JP" altLang="en-US" u="sng" dirty="0">
                <a:highlight>
                  <a:srgbClr val="FFFF00"/>
                </a:highlight>
              </a:rPr>
              <a:t>　　　％</a:t>
            </a:r>
            <a:endParaRPr lang="en-US" altLang="ja-JP" u="sng" dirty="0">
              <a:highlight>
                <a:srgbClr val="FFFF00"/>
              </a:highlight>
            </a:endParaRPr>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3306356686"/>
              </p:ext>
            </p:extLst>
          </p:nvPr>
        </p:nvGraphicFramePr>
        <p:xfrm>
          <a:off x="820527" y="1364534"/>
          <a:ext cx="4533351" cy="5430520"/>
        </p:xfrm>
        <a:graphic>
          <a:graphicData uri="http://schemas.openxmlformats.org/drawingml/2006/table">
            <a:tbl>
              <a:tblPr firstRow="1" bandRow="1">
                <a:tableStyleId>{93296810-A885-4BE3-A3E7-6D5BEEA58F35}</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（２）</a:t>
                      </a:r>
                      <a:r>
                        <a:rPr kumimoji="1" lang="ja-JP" altLang="en-US" sz="1600" dirty="0">
                          <a:solidFill>
                            <a:srgbClr val="FF0000"/>
                          </a:solidFill>
                        </a:rPr>
                        <a:t>⑳経常支出計</a:t>
                      </a:r>
                      <a:endParaRPr kumimoji="1" lang="en-US" altLang="ja-JP" sz="1600" dirty="0">
                        <a:solidFill>
                          <a:srgbClr val="FF0000"/>
                        </a:solidFill>
                      </a:endParaRPr>
                    </a:p>
                    <a:p>
                      <a:r>
                        <a:rPr kumimoji="1" lang="ja-JP" altLang="en-US" sz="1600" dirty="0"/>
                        <a:t>　　　　　維持管理費のうち</a:t>
                      </a:r>
                      <a:endParaRPr kumimoji="1" lang="en-US" altLang="ja-JP" sz="1600" dirty="0"/>
                    </a:p>
                    <a:p>
                      <a:r>
                        <a:rPr kumimoji="1" lang="ja-JP" altLang="en-US" sz="1600" dirty="0">
                          <a:solidFill>
                            <a:schemeClr val="tx1"/>
                          </a:solidFill>
                        </a:rPr>
                        <a:t>　　　　　</a:t>
                      </a:r>
                      <a:r>
                        <a:rPr kumimoji="1" lang="ja-JP" altLang="en-US" sz="1600" dirty="0">
                          <a:solidFill>
                            <a:srgbClr val="FF0000"/>
                          </a:solidFill>
                        </a:rPr>
                        <a:t>㉜の人件費該当目の計</a:t>
                      </a:r>
                      <a:endParaRPr kumimoji="1" lang="en-US" altLang="ja-JP" sz="1600" dirty="0">
                        <a:solidFill>
                          <a:srgbClr val="FF0000"/>
                        </a:solidFill>
                      </a:endParaRPr>
                    </a:p>
                    <a:p>
                      <a:r>
                        <a:rPr kumimoji="1" lang="ja-JP" altLang="en-US" sz="1600" dirty="0">
                          <a:solidFill>
                            <a:schemeClr val="tx1"/>
                          </a:solidFill>
                        </a:rPr>
                        <a:t>　　　　　一般管理費のうち</a:t>
                      </a:r>
                      <a:endParaRPr kumimoji="1" lang="en-US" altLang="ja-JP" sz="1600" dirty="0">
                        <a:solidFill>
                          <a:schemeClr val="tx1"/>
                        </a:solidFill>
                      </a:endParaRPr>
                    </a:p>
                    <a:p>
                      <a:r>
                        <a:rPr kumimoji="1" lang="ja-JP" altLang="en-US" sz="1600" dirty="0"/>
                        <a:t>　　　　　</a:t>
                      </a:r>
                      <a:r>
                        <a:rPr kumimoji="1" lang="ja-JP" altLang="en-US" sz="1600" dirty="0">
                          <a:solidFill>
                            <a:srgbClr val="FF0000"/>
                          </a:solidFill>
                        </a:rPr>
                        <a:t>㉓の人件費該当目の計</a:t>
                      </a:r>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DAD1C8E7-8F7C-4DAA-B12B-55768D89C6A8}"/>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63323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18</a:t>
            </a:r>
            <a:r>
              <a:rPr kumimoji="1" lang="ja-JP" altLang="en-US" sz="2400" dirty="0"/>
              <a:t>）</a:t>
            </a:r>
            <a:endParaRPr kumimoji="1" lang="en-US" altLang="ja-JP" sz="2400" dirty="0"/>
          </a:p>
          <a:p>
            <a:r>
              <a:rPr kumimoji="1" lang="ja-JP" altLang="en-US" sz="2400" dirty="0">
                <a:solidFill>
                  <a:srgbClr val="0070C0"/>
                </a:solidFill>
              </a:rPr>
              <a:t>コスト分析－２　人件費比率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392379"/>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人件費比率＝</a:t>
            </a:r>
            <a:r>
              <a:rPr lang="ja-JP" altLang="en-US" u="sng" dirty="0">
                <a:highlight>
                  <a:srgbClr val="FFFF00"/>
                </a:highlight>
              </a:rPr>
              <a:t>　　　　％</a:t>
            </a:r>
            <a:endParaRPr lang="en-US" altLang="ja-JP" u="sng" dirty="0">
              <a:highlight>
                <a:srgbClr val="FFFF00"/>
              </a:highlight>
            </a:endParaRPr>
          </a:p>
          <a:p>
            <a:r>
              <a:rPr lang="ja-JP" altLang="en-US" dirty="0"/>
              <a:t>　令和○年度　人件費比率＝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2847070765"/>
              </p:ext>
            </p:extLst>
          </p:nvPr>
        </p:nvGraphicFramePr>
        <p:xfrm>
          <a:off x="185530" y="3947557"/>
          <a:ext cx="11820939" cy="2572507"/>
        </p:xfrm>
        <a:graphic>
          <a:graphicData uri="http://schemas.openxmlformats.org/drawingml/2006/table">
            <a:tbl>
              <a:tblPr firstRow="1" bandRow="1">
                <a:tableStyleId>{93296810-A885-4BE3-A3E7-6D5BEEA58F35}</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t>人件費比率の参考値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11.6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11.1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13.0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12.4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11.8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11.1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14.7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12.1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11.3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14.7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10.9 </a:t>
                      </a:r>
                    </a:p>
                  </a:txBody>
                  <a:tcPr marL="9525" marR="9525" marT="9525" marB="0" anchor="ct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10.5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6.4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 </a:t>
                      </a: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71320" y="148915"/>
            <a:ext cx="6241775" cy="2954655"/>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人件費比率とは、土地改良区の経常支出に占める人件費の規模を判断する指標です。</a:t>
            </a:r>
            <a:endParaRPr lang="en-US" altLang="ja-JP" sz="1600" dirty="0"/>
          </a:p>
          <a:p>
            <a:pPr fontAlgn="base"/>
            <a:r>
              <a:rPr lang="ja-JP" altLang="en-US" b="1" dirty="0"/>
              <a:t>　</a:t>
            </a:r>
            <a:r>
              <a:rPr lang="ja-JP" altLang="en-US" sz="1600" dirty="0"/>
              <a:t>本指標では土地改良区全体の人件費を算出するため、維持管理費及び一般管理費に係る給与等を計上します。</a:t>
            </a:r>
          </a:p>
          <a:p>
            <a:pPr fontAlgn="base"/>
            <a:r>
              <a:rPr lang="ja-JP" altLang="en-US" sz="1600" dirty="0"/>
              <a:t>　土地改良区の運営は、千差万別で、一律に他の土地改良区と比較してもその割合の妥当性の判断がつかないかもしれませんが、経年変化をみることにより、その支出が妥当な水準にあるか、見直す必要がないか等を検証することが可能となります。</a:t>
            </a:r>
            <a:endParaRPr lang="en-US" altLang="ja-JP" sz="1600" dirty="0"/>
          </a:p>
          <a:p>
            <a:pPr fontAlgn="base"/>
            <a:r>
              <a:rPr lang="ja-JP" altLang="en-US" sz="1600" dirty="0"/>
              <a:t>　分析結果を踏まえて、土地改良区の運営の改善点等について、整理しましょう。</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523462" y="3448878"/>
            <a:ext cx="111649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520148" y="3819700"/>
            <a:ext cx="111682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6B0BF0E-8305-4F32-A5B0-992E2B56A4D3}"/>
              </a:ext>
            </a:extLst>
          </p:cNvPr>
          <p:cNvSpPr txBox="1"/>
          <p:nvPr/>
        </p:nvSpPr>
        <p:spPr>
          <a:xfrm>
            <a:off x="185530" y="2853634"/>
            <a:ext cx="2531166" cy="369332"/>
          </a:xfrm>
          <a:prstGeom prst="rect">
            <a:avLst/>
          </a:prstGeom>
          <a:noFill/>
        </p:spPr>
        <p:txBody>
          <a:bodyPr wrap="square" rtlCol="0">
            <a:spAutoFit/>
          </a:bodyPr>
          <a:lstStyle/>
          <a:p>
            <a:r>
              <a:rPr kumimoji="1" lang="ja-JP" altLang="en-US" dirty="0"/>
              <a:t>（整理結果等のメモ）</a:t>
            </a:r>
          </a:p>
        </p:txBody>
      </p:sp>
      <p:cxnSp>
        <p:nvCxnSpPr>
          <p:cNvPr id="12" name="直線コネクタ 11">
            <a:extLst>
              <a:ext uri="{FF2B5EF4-FFF2-40B4-BE49-F238E27FC236}">
                <a16:creationId xmlns:a16="http://schemas.microsoft.com/office/drawing/2014/main" id="{1738EE2C-1A22-4CB6-8359-7A283673565A}"/>
              </a:ext>
            </a:extLst>
          </p:cNvPr>
          <p:cNvCxnSpPr/>
          <p:nvPr/>
        </p:nvCxnSpPr>
        <p:spPr>
          <a:xfrm flipV="1">
            <a:off x="7479739"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D79911E-7491-4998-B323-51865152EE87}"/>
              </a:ext>
            </a:extLst>
          </p:cNvPr>
          <p:cNvCxnSpPr/>
          <p:nvPr/>
        </p:nvCxnSpPr>
        <p:spPr>
          <a:xfrm flipV="1">
            <a:off x="3833860" y="6164597"/>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B50C6C7-99F0-48EF-BFFF-A0B602369BCB}"/>
              </a:ext>
            </a:extLst>
          </p:cNvPr>
          <p:cNvCxnSpPr/>
          <p:nvPr/>
        </p:nvCxnSpPr>
        <p:spPr>
          <a:xfrm flipV="1">
            <a:off x="11092789" y="6164599"/>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6418F354-49D9-491E-8B40-5B3218056BEC}"/>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229634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09600" y="364790"/>
            <a:ext cx="5155094"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19</a:t>
            </a:r>
            <a:r>
              <a:rPr kumimoji="1" lang="ja-JP" altLang="en-US" sz="2400" dirty="0"/>
              <a:t>）</a:t>
            </a:r>
            <a:endParaRPr kumimoji="1" lang="en-US" altLang="ja-JP" sz="2400" dirty="0"/>
          </a:p>
          <a:p>
            <a:r>
              <a:rPr kumimoji="1" lang="ja-JP" altLang="en-US" sz="2400" dirty="0">
                <a:solidFill>
                  <a:srgbClr val="0070C0"/>
                </a:solidFill>
              </a:rPr>
              <a:t>コスト分析－３　維持管理費比率</a:t>
            </a:r>
          </a:p>
        </p:txBody>
      </p:sp>
      <p:sp>
        <p:nvSpPr>
          <p:cNvPr id="3" name="テキスト ボックス 2">
            <a:extLst>
              <a:ext uri="{FF2B5EF4-FFF2-40B4-BE49-F238E27FC236}">
                <a16:creationId xmlns:a16="http://schemas.microsoft.com/office/drawing/2014/main" id="{6F7CF681-5187-4341-AFAC-2AF5566189BB}"/>
              </a:ext>
            </a:extLst>
          </p:cNvPr>
          <p:cNvSpPr txBox="1"/>
          <p:nvPr/>
        </p:nvSpPr>
        <p:spPr>
          <a:xfrm>
            <a:off x="5764695" y="553780"/>
            <a:ext cx="6003235" cy="2400657"/>
          </a:xfrm>
          <a:prstGeom prst="rect">
            <a:avLst/>
          </a:prstGeom>
          <a:noFill/>
        </p:spPr>
        <p:txBody>
          <a:bodyPr wrap="square" rtlCol="0">
            <a:spAutoFit/>
          </a:bodyPr>
          <a:lstStyle/>
          <a:p>
            <a:r>
              <a:rPr lang="ja-JP" altLang="en-US" sz="2400" dirty="0">
                <a:solidFill>
                  <a:srgbClr val="FF0000"/>
                </a:solidFill>
              </a:rPr>
              <a:t>説明</a:t>
            </a:r>
            <a:endParaRPr lang="en-US" altLang="ja-JP" sz="2400" dirty="0">
              <a:solidFill>
                <a:srgbClr val="FF0000"/>
              </a:solidFill>
            </a:endParaRPr>
          </a:p>
          <a:p>
            <a:pPr fontAlgn="base"/>
            <a:r>
              <a:rPr lang="ja-JP" altLang="en-US" dirty="0"/>
              <a:t>　維持管理費比率は、経常支出に占める維持管理費の比率を示す指標です。</a:t>
            </a:r>
            <a:endParaRPr lang="en-US" altLang="ja-JP" dirty="0"/>
          </a:p>
          <a:p>
            <a:pPr fontAlgn="base"/>
            <a:r>
              <a:rPr lang="ja-JP" altLang="en-US" dirty="0"/>
              <a:t>　維持管理事業は、地域農業・営農を支える土地改良施設のオペレーションとメンテナンスを行うものなので、適切な費用負担のもと円滑に行われる必要があります。　</a:t>
            </a:r>
            <a:endParaRPr lang="en-US" altLang="ja-JP" dirty="0"/>
          </a:p>
          <a:p>
            <a:pPr fontAlgn="base"/>
            <a:r>
              <a:rPr lang="ja-JP" altLang="en-US" dirty="0"/>
              <a:t>　特に経年変化をみることにより、管理水準の妥当性等を判断することが可能となります。</a:t>
            </a:r>
            <a:endParaRPr lang="en-US" altLang="ja-JP" dirty="0">
              <a:solidFill>
                <a:srgbClr val="00B050"/>
              </a:solidFill>
            </a:endParaRPr>
          </a:p>
        </p:txBody>
      </p:sp>
      <p:sp>
        <p:nvSpPr>
          <p:cNvPr id="6" name="テキスト ボックス 5">
            <a:extLst>
              <a:ext uri="{FF2B5EF4-FFF2-40B4-BE49-F238E27FC236}">
                <a16:creationId xmlns:a16="http://schemas.microsoft.com/office/drawing/2014/main" id="{FECF3134-47CE-49B9-99D5-E9AAEDA98B6B}"/>
              </a:ext>
            </a:extLst>
          </p:cNvPr>
          <p:cNvSpPr txBox="1"/>
          <p:nvPr/>
        </p:nvSpPr>
        <p:spPr>
          <a:xfrm>
            <a:off x="5764694" y="3279562"/>
            <a:ext cx="6003235" cy="738664"/>
          </a:xfrm>
          <a:prstGeom prst="rect">
            <a:avLst/>
          </a:prstGeom>
          <a:noFill/>
        </p:spPr>
        <p:txBody>
          <a:bodyPr wrap="square" rtlCol="0">
            <a:spAutoFit/>
          </a:bodyPr>
          <a:lstStyle/>
          <a:p>
            <a:r>
              <a:rPr lang="ja-JP" altLang="en-US" sz="2400" dirty="0">
                <a:solidFill>
                  <a:srgbClr val="FF0000"/>
                </a:solidFill>
              </a:rPr>
              <a:t>計算式</a:t>
            </a:r>
            <a:endParaRPr lang="en-US" altLang="ja-JP" sz="2400" dirty="0">
              <a:solidFill>
                <a:srgbClr val="FF0000"/>
              </a:solidFill>
            </a:endParaRPr>
          </a:p>
          <a:p>
            <a:r>
              <a:rPr lang="ja-JP" altLang="en-US" dirty="0"/>
              <a:t>維持管理費比率＝㉑維持管理費</a:t>
            </a:r>
            <a:r>
              <a:rPr lang="en-US" altLang="ja-JP" dirty="0"/>
              <a:t>÷</a:t>
            </a:r>
            <a:r>
              <a:rPr lang="ja-JP" altLang="en-US" dirty="0"/>
              <a:t>⑳経常支出計</a:t>
            </a:r>
            <a:r>
              <a:rPr lang="en-US" altLang="ja-JP" dirty="0"/>
              <a:t>×100</a:t>
            </a:r>
            <a:endParaRPr kumimoji="1" lang="ja-JP" altLang="en-US" dirty="0"/>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5764694" y="4325269"/>
            <a:ext cx="6102625" cy="1569660"/>
          </a:xfrm>
          <a:prstGeom prst="rect">
            <a:avLst/>
          </a:prstGeom>
          <a:noFill/>
        </p:spPr>
        <p:txBody>
          <a:bodyPr wrap="square" rtlCol="0">
            <a:spAutoFit/>
          </a:bodyPr>
          <a:lstStyle/>
          <a:p>
            <a:r>
              <a:rPr lang="ja-JP" altLang="en-US" sz="2400" dirty="0">
                <a:solidFill>
                  <a:srgbClr val="FF0000"/>
                </a:solidFill>
              </a:rPr>
              <a:t>計算してみましょう</a:t>
            </a:r>
            <a:endParaRPr lang="en-US" altLang="ja-JP" sz="2400" dirty="0">
              <a:solidFill>
                <a:srgbClr val="FF0000"/>
              </a:solidFill>
            </a:endParaRPr>
          </a:p>
          <a:p>
            <a:r>
              <a:rPr lang="ja-JP" altLang="en-US" dirty="0"/>
              <a:t>令和○年度</a:t>
            </a:r>
            <a:endParaRPr lang="en-US" altLang="ja-JP" dirty="0"/>
          </a:p>
          <a:p>
            <a:r>
              <a:rPr lang="ja-JP" altLang="en-US" dirty="0"/>
              <a:t>維持管理費比率＝㉑</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r>
              <a:rPr lang="ja-JP" altLang="en-US" dirty="0"/>
              <a:t>　　</a:t>
            </a:r>
            <a:endParaRPr lang="en-US" altLang="ja-JP" u="sng" dirty="0">
              <a:highlight>
                <a:srgbClr val="FFFF00"/>
              </a:highlight>
            </a:endParaRPr>
          </a:p>
          <a:p>
            <a:r>
              <a:rPr lang="ja-JP" altLang="en-US" dirty="0"/>
              <a:t>令和○年度</a:t>
            </a:r>
            <a:endParaRPr lang="en-US" altLang="ja-JP" dirty="0"/>
          </a:p>
          <a:p>
            <a:r>
              <a:rPr lang="ja-JP" altLang="en-US" dirty="0"/>
              <a:t>維持管理費比率＝㉑</a:t>
            </a:r>
            <a:r>
              <a:rPr lang="ja-JP" altLang="en-US" u="sng" dirty="0">
                <a:highlight>
                  <a:srgbClr val="FFFF00"/>
                </a:highlight>
              </a:rPr>
              <a:t>　　　円</a:t>
            </a:r>
            <a:r>
              <a:rPr lang="en-US" altLang="ja-JP" dirty="0"/>
              <a:t>÷</a:t>
            </a:r>
            <a:r>
              <a:rPr lang="ja-JP" altLang="en-US" dirty="0"/>
              <a:t>⑳</a:t>
            </a:r>
            <a:r>
              <a:rPr lang="ja-JP" altLang="en-US" u="sng" dirty="0">
                <a:highlight>
                  <a:srgbClr val="FFFF00"/>
                </a:highlight>
              </a:rPr>
              <a:t>　　　円</a:t>
            </a:r>
            <a:r>
              <a:rPr lang="en-US" altLang="ja-JP" dirty="0"/>
              <a:t>×100</a:t>
            </a:r>
            <a:r>
              <a:rPr lang="ja-JP" altLang="en-US" dirty="0"/>
              <a:t>＝</a:t>
            </a:r>
            <a:r>
              <a:rPr lang="ja-JP" altLang="en-US" u="sng" dirty="0">
                <a:highlight>
                  <a:srgbClr val="FFFF00"/>
                </a:highlight>
              </a:rPr>
              <a:t>　　％</a:t>
            </a:r>
            <a:endParaRPr lang="en-US" altLang="ja-JP" dirty="0"/>
          </a:p>
        </p:txBody>
      </p:sp>
      <p:graphicFrame>
        <p:nvGraphicFramePr>
          <p:cNvPr id="8" name="表 7">
            <a:extLst>
              <a:ext uri="{FF2B5EF4-FFF2-40B4-BE49-F238E27FC236}">
                <a16:creationId xmlns:a16="http://schemas.microsoft.com/office/drawing/2014/main" id="{E927FC91-8161-4A51-8E4D-B316D5E5AE81}"/>
              </a:ext>
            </a:extLst>
          </p:cNvPr>
          <p:cNvGraphicFramePr>
            <a:graphicFrameLocks noGrp="1"/>
          </p:cNvGraphicFramePr>
          <p:nvPr>
            <p:extLst>
              <p:ext uri="{D42A27DB-BD31-4B8C-83A1-F6EECF244321}">
                <p14:modId xmlns:p14="http://schemas.microsoft.com/office/powerpoint/2010/main" val="2939159822"/>
              </p:ext>
            </p:extLst>
          </p:nvPr>
        </p:nvGraphicFramePr>
        <p:xfrm>
          <a:off x="820527" y="1364534"/>
          <a:ext cx="4533351" cy="5186680"/>
        </p:xfrm>
        <a:graphic>
          <a:graphicData uri="http://schemas.openxmlformats.org/drawingml/2006/table">
            <a:tbl>
              <a:tblPr firstRow="1" bandRow="1">
                <a:tableStyleId>{93296810-A885-4BE3-A3E7-6D5BEEA58F35}</a:tableStyleId>
              </a:tblPr>
              <a:tblGrid>
                <a:gridCol w="4533351">
                  <a:extLst>
                    <a:ext uri="{9D8B030D-6E8A-4147-A177-3AD203B41FA5}">
                      <a16:colId xmlns:a16="http://schemas.microsoft.com/office/drawing/2014/main" val="1569420451"/>
                    </a:ext>
                  </a:extLst>
                </a:gridCol>
              </a:tblGrid>
              <a:tr h="370840">
                <a:tc>
                  <a:txBody>
                    <a:bodyPr/>
                    <a:lstStyle/>
                    <a:p>
                      <a:pPr algn="ctr"/>
                      <a:r>
                        <a:rPr kumimoji="1" lang="ja-JP" altLang="en-US" dirty="0"/>
                        <a:t>正味財産増減計算書</a:t>
                      </a:r>
                    </a:p>
                  </a:txBody>
                  <a:tcPr/>
                </a:tc>
                <a:extLst>
                  <a:ext uri="{0D108BD9-81ED-4DB2-BD59-A6C34878D82A}">
                    <a16:rowId xmlns:a16="http://schemas.microsoft.com/office/drawing/2014/main" val="1455054787"/>
                  </a:ext>
                </a:extLst>
              </a:tr>
              <a:tr h="370840">
                <a:tc>
                  <a:txBody>
                    <a:bodyPr/>
                    <a:lstStyle/>
                    <a:p>
                      <a:r>
                        <a:rPr kumimoji="1" lang="en-US" altLang="ja-JP" dirty="0"/>
                        <a:t>Ⅰ</a:t>
                      </a:r>
                      <a:r>
                        <a:rPr kumimoji="1" lang="ja-JP" altLang="en-US" dirty="0"/>
                        <a:t>　一般正味財産増減の部</a:t>
                      </a:r>
                      <a:endParaRPr kumimoji="1" lang="en-US" altLang="ja-JP" dirty="0"/>
                    </a:p>
                    <a:p>
                      <a:r>
                        <a:rPr kumimoji="1" lang="ja-JP" altLang="en-US" sz="1600" dirty="0"/>
                        <a:t>　１　経常増減の部</a:t>
                      </a:r>
                      <a:endParaRPr kumimoji="1" lang="en-US" altLang="ja-JP" sz="1600" dirty="0"/>
                    </a:p>
                    <a:p>
                      <a:r>
                        <a:rPr kumimoji="1" lang="ja-JP" altLang="en-US" sz="1600" dirty="0"/>
                        <a:t>　（２）</a:t>
                      </a:r>
                      <a:r>
                        <a:rPr kumimoji="1" lang="ja-JP" altLang="en-US" sz="1600" dirty="0">
                          <a:solidFill>
                            <a:srgbClr val="FF0000"/>
                          </a:solidFill>
                        </a:rPr>
                        <a:t>⑳経常支出計</a:t>
                      </a:r>
                      <a:endParaRPr kumimoji="1" lang="en-US" altLang="ja-JP" sz="1600" dirty="0">
                        <a:solidFill>
                          <a:srgbClr val="FF0000"/>
                        </a:solidFill>
                      </a:endParaRPr>
                    </a:p>
                    <a:p>
                      <a:r>
                        <a:rPr kumimoji="1" lang="ja-JP" altLang="en-US" sz="1600" dirty="0"/>
                        <a:t>　　　　土地改良事業費</a:t>
                      </a:r>
                      <a:r>
                        <a:rPr kumimoji="1" lang="ja-JP" altLang="en-US" sz="1600" dirty="0">
                          <a:solidFill>
                            <a:schemeClr val="tx1"/>
                          </a:solidFill>
                        </a:rPr>
                        <a:t>のうち</a:t>
                      </a:r>
                      <a:endParaRPr kumimoji="1" lang="en-US" altLang="ja-JP" sz="1600" dirty="0">
                        <a:solidFill>
                          <a:schemeClr val="tx1"/>
                        </a:solidFill>
                      </a:endParaRPr>
                    </a:p>
                    <a:p>
                      <a:r>
                        <a:rPr kumimoji="1" lang="ja-JP" altLang="en-US" sz="1600" dirty="0"/>
                        <a:t>　　　　　</a:t>
                      </a:r>
                      <a:r>
                        <a:rPr kumimoji="1" lang="ja-JP" altLang="en-US" sz="1600" dirty="0">
                          <a:solidFill>
                            <a:srgbClr val="FF0000"/>
                          </a:solidFill>
                        </a:rPr>
                        <a:t>㉑維持管理費</a:t>
                      </a:r>
                      <a:endParaRPr kumimoji="1" lang="en-US" altLang="ja-JP" sz="1600" dirty="0">
                        <a:solidFill>
                          <a:srgbClr val="FF0000"/>
                        </a:solidFill>
                      </a:endParaRPr>
                    </a:p>
                    <a:p>
                      <a:endParaRPr kumimoji="1" lang="en-US" altLang="ja-JP" sz="1600" dirty="0">
                        <a:solidFill>
                          <a:srgbClr val="FF0000"/>
                        </a:solidFill>
                      </a:endParaRPr>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587103650"/>
                  </a:ext>
                </a:extLst>
              </a:tr>
              <a:tr h="370840">
                <a:tc>
                  <a:txBody>
                    <a:bodyPr/>
                    <a:lstStyle/>
                    <a:p>
                      <a:r>
                        <a:rPr kumimoji="1" lang="en-US" altLang="ja-JP" dirty="0"/>
                        <a:t>Ⅱ</a:t>
                      </a:r>
                      <a:r>
                        <a:rPr kumimoji="1" lang="ja-JP" altLang="en-US" dirty="0"/>
                        <a:t>　指定正味財産増減の部</a:t>
                      </a:r>
                      <a:endParaRPr kumimoji="1" lang="en-US" altLang="ja-JP"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dirty="0"/>
                    </a:p>
                  </a:txBody>
                  <a:tcPr/>
                </a:tc>
                <a:extLst>
                  <a:ext uri="{0D108BD9-81ED-4DB2-BD59-A6C34878D82A}">
                    <a16:rowId xmlns:a16="http://schemas.microsoft.com/office/drawing/2014/main" val="3094318495"/>
                  </a:ext>
                </a:extLst>
              </a:tr>
              <a:tr h="370840">
                <a:tc>
                  <a:txBody>
                    <a:bodyPr/>
                    <a:lstStyle/>
                    <a:p>
                      <a:r>
                        <a:rPr kumimoji="1" lang="en-US" altLang="ja-JP" dirty="0"/>
                        <a:t>Ⅲ</a:t>
                      </a:r>
                      <a:r>
                        <a:rPr kumimoji="1" lang="ja-JP" altLang="en-US" dirty="0"/>
                        <a:t>　正味財産期末残高</a:t>
                      </a:r>
                      <a:endParaRPr kumimoji="1" lang="en-US" altLang="ja-JP" dirty="0"/>
                    </a:p>
                    <a:p>
                      <a:endParaRPr kumimoji="1" lang="en-US" altLang="ja-JP" sz="1600" dirty="0"/>
                    </a:p>
                    <a:p>
                      <a:endParaRPr kumimoji="1" lang="ja-JP" altLang="en-US" sz="1600" dirty="0"/>
                    </a:p>
                  </a:txBody>
                  <a:tcPr/>
                </a:tc>
                <a:extLst>
                  <a:ext uri="{0D108BD9-81ED-4DB2-BD59-A6C34878D82A}">
                    <a16:rowId xmlns:a16="http://schemas.microsoft.com/office/drawing/2014/main" val="1500701002"/>
                  </a:ext>
                </a:extLst>
              </a:tr>
            </a:tbl>
          </a:graphicData>
        </a:graphic>
      </p:graphicFrame>
      <p:sp>
        <p:nvSpPr>
          <p:cNvPr id="9" name="テキスト ボックス 8">
            <a:extLst>
              <a:ext uri="{FF2B5EF4-FFF2-40B4-BE49-F238E27FC236}">
                <a16:creationId xmlns:a16="http://schemas.microsoft.com/office/drawing/2014/main" id="{444962DE-EBE0-4A1A-A734-811FCED16FC2}"/>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0508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F99DD-050C-458B-9DA4-4F2B3BEA60DD}"/>
              </a:ext>
            </a:extLst>
          </p:cNvPr>
          <p:cNvSpPr txBox="1"/>
          <p:nvPr/>
        </p:nvSpPr>
        <p:spPr>
          <a:xfrm>
            <a:off x="616226" y="447944"/>
            <a:ext cx="5141842" cy="830997"/>
          </a:xfrm>
          <a:prstGeom prst="rect">
            <a:avLst/>
          </a:prstGeom>
          <a:noFill/>
        </p:spPr>
        <p:txBody>
          <a:bodyPr wrap="square" rtlCol="0">
            <a:spAutoFit/>
          </a:bodyPr>
          <a:lstStyle/>
          <a:p>
            <a:r>
              <a:rPr kumimoji="1" lang="ja-JP" altLang="en-US" sz="2400" dirty="0"/>
              <a:t>財務分析を行いましょう（その</a:t>
            </a:r>
            <a:r>
              <a:rPr kumimoji="1" lang="en-US" altLang="ja-JP" sz="2400" dirty="0"/>
              <a:t>19</a:t>
            </a:r>
            <a:r>
              <a:rPr kumimoji="1" lang="ja-JP" altLang="en-US" sz="2400" dirty="0"/>
              <a:t>）</a:t>
            </a:r>
            <a:endParaRPr kumimoji="1" lang="en-US" altLang="ja-JP" sz="2400" dirty="0"/>
          </a:p>
          <a:p>
            <a:r>
              <a:rPr kumimoji="1" lang="ja-JP" altLang="en-US" sz="2400" dirty="0">
                <a:solidFill>
                  <a:srgbClr val="0070C0"/>
                </a:solidFill>
              </a:rPr>
              <a:t>コスト分析－３　維持管理費比率</a:t>
            </a:r>
          </a:p>
        </p:txBody>
      </p:sp>
      <p:sp>
        <p:nvSpPr>
          <p:cNvPr id="7" name="テキスト ボックス 6">
            <a:extLst>
              <a:ext uri="{FF2B5EF4-FFF2-40B4-BE49-F238E27FC236}">
                <a16:creationId xmlns:a16="http://schemas.microsoft.com/office/drawing/2014/main" id="{38773D76-3299-4793-9E75-2062B9C1CE2F}"/>
              </a:ext>
            </a:extLst>
          </p:cNvPr>
          <p:cNvSpPr txBox="1"/>
          <p:nvPr/>
        </p:nvSpPr>
        <p:spPr>
          <a:xfrm>
            <a:off x="351183" y="1392379"/>
            <a:ext cx="5333998" cy="1200329"/>
          </a:xfrm>
          <a:prstGeom prst="rect">
            <a:avLst/>
          </a:prstGeom>
          <a:noFill/>
        </p:spPr>
        <p:txBody>
          <a:bodyPr wrap="square" rtlCol="0">
            <a:spAutoFit/>
          </a:bodyPr>
          <a:lstStyle/>
          <a:p>
            <a:r>
              <a:rPr lang="ja-JP" altLang="en-US" dirty="0">
                <a:solidFill>
                  <a:srgbClr val="FF0000"/>
                </a:solidFill>
              </a:rPr>
              <a:t>　計算の結果を、下表の参考値と比較及び経年変化を見て、運営上の課題等を整理しましょう。</a:t>
            </a:r>
            <a:endParaRPr lang="en-US" altLang="ja-JP" dirty="0">
              <a:solidFill>
                <a:srgbClr val="FF0000"/>
              </a:solidFill>
            </a:endParaRPr>
          </a:p>
          <a:p>
            <a:r>
              <a:rPr lang="ja-JP" altLang="en-US" dirty="0"/>
              <a:t>　令和○年度　維持管理費比率＝</a:t>
            </a:r>
            <a:r>
              <a:rPr lang="ja-JP" altLang="en-US" u="sng" dirty="0">
                <a:highlight>
                  <a:srgbClr val="FFFF00"/>
                </a:highlight>
              </a:rPr>
              <a:t>　　　　％</a:t>
            </a:r>
            <a:endParaRPr lang="en-US" altLang="ja-JP" u="sng" dirty="0">
              <a:highlight>
                <a:srgbClr val="FFFF00"/>
              </a:highlight>
            </a:endParaRPr>
          </a:p>
          <a:p>
            <a:r>
              <a:rPr lang="ja-JP" altLang="en-US" dirty="0"/>
              <a:t>　令和○年度　維持管理費比率＝</a:t>
            </a:r>
            <a:r>
              <a:rPr lang="ja-JP" altLang="en-US" u="sng" dirty="0">
                <a:highlight>
                  <a:srgbClr val="FFFF00"/>
                </a:highlight>
              </a:rPr>
              <a:t>　　　　％</a:t>
            </a:r>
            <a:endParaRPr kumimoji="1" lang="ja-JP" altLang="en-US" dirty="0">
              <a:highlight>
                <a:srgbClr val="FFFF00"/>
              </a:highlight>
            </a:endParaRPr>
          </a:p>
        </p:txBody>
      </p:sp>
      <p:graphicFrame>
        <p:nvGraphicFramePr>
          <p:cNvPr id="5" name="表 4">
            <a:extLst>
              <a:ext uri="{FF2B5EF4-FFF2-40B4-BE49-F238E27FC236}">
                <a16:creationId xmlns:a16="http://schemas.microsoft.com/office/drawing/2014/main" id="{1AC740DC-26AB-4835-9A69-ECD0A3694700}"/>
              </a:ext>
            </a:extLst>
          </p:cNvPr>
          <p:cNvGraphicFramePr>
            <a:graphicFrameLocks noGrp="1"/>
          </p:cNvGraphicFramePr>
          <p:nvPr>
            <p:extLst>
              <p:ext uri="{D42A27DB-BD31-4B8C-83A1-F6EECF244321}">
                <p14:modId xmlns:p14="http://schemas.microsoft.com/office/powerpoint/2010/main" val="1529913905"/>
              </p:ext>
            </p:extLst>
          </p:nvPr>
        </p:nvGraphicFramePr>
        <p:xfrm>
          <a:off x="185530" y="3947557"/>
          <a:ext cx="11820939" cy="2572507"/>
        </p:xfrm>
        <a:graphic>
          <a:graphicData uri="http://schemas.openxmlformats.org/drawingml/2006/table">
            <a:tbl>
              <a:tblPr firstRow="1" bandRow="1">
                <a:tableStyleId>{93296810-A885-4BE3-A3E7-6D5BEEA58F35}</a:tableStyleId>
              </a:tblPr>
              <a:tblGrid>
                <a:gridCol w="909303">
                  <a:extLst>
                    <a:ext uri="{9D8B030D-6E8A-4147-A177-3AD203B41FA5}">
                      <a16:colId xmlns:a16="http://schemas.microsoft.com/office/drawing/2014/main" val="2594777287"/>
                    </a:ext>
                  </a:extLst>
                </a:gridCol>
                <a:gridCol w="909303">
                  <a:extLst>
                    <a:ext uri="{9D8B030D-6E8A-4147-A177-3AD203B41FA5}">
                      <a16:colId xmlns:a16="http://schemas.microsoft.com/office/drawing/2014/main" val="3913939700"/>
                    </a:ext>
                  </a:extLst>
                </a:gridCol>
                <a:gridCol w="909303">
                  <a:extLst>
                    <a:ext uri="{9D8B030D-6E8A-4147-A177-3AD203B41FA5}">
                      <a16:colId xmlns:a16="http://schemas.microsoft.com/office/drawing/2014/main" val="88787081"/>
                    </a:ext>
                  </a:extLst>
                </a:gridCol>
                <a:gridCol w="909303">
                  <a:extLst>
                    <a:ext uri="{9D8B030D-6E8A-4147-A177-3AD203B41FA5}">
                      <a16:colId xmlns:a16="http://schemas.microsoft.com/office/drawing/2014/main" val="1604783664"/>
                    </a:ext>
                  </a:extLst>
                </a:gridCol>
                <a:gridCol w="909303">
                  <a:extLst>
                    <a:ext uri="{9D8B030D-6E8A-4147-A177-3AD203B41FA5}">
                      <a16:colId xmlns:a16="http://schemas.microsoft.com/office/drawing/2014/main" val="3348401748"/>
                    </a:ext>
                  </a:extLst>
                </a:gridCol>
                <a:gridCol w="909303">
                  <a:extLst>
                    <a:ext uri="{9D8B030D-6E8A-4147-A177-3AD203B41FA5}">
                      <a16:colId xmlns:a16="http://schemas.microsoft.com/office/drawing/2014/main" val="40003685"/>
                    </a:ext>
                  </a:extLst>
                </a:gridCol>
                <a:gridCol w="909303">
                  <a:extLst>
                    <a:ext uri="{9D8B030D-6E8A-4147-A177-3AD203B41FA5}">
                      <a16:colId xmlns:a16="http://schemas.microsoft.com/office/drawing/2014/main" val="621255274"/>
                    </a:ext>
                  </a:extLst>
                </a:gridCol>
                <a:gridCol w="909303">
                  <a:extLst>
                    <a:ext uri="{9D8B030D-6E8A-4147-A177-3AD203B41FA5}">
                      <a16:colId xmlns:a16="http://schemas.microsoft.com/office/drawing/2014/main" val="4201863015"/>
                    </a:ext>
                  </a:extLst>
                </a:gridCol>
                <a:gridCol w="909303">
                  <a:extLst>
                    <a:ext uri="{9D8B030D-6E8A-4147-A177-3AD203B41FA5}">
                      <a16:colId xmlns:a16="http://schemas.microsoft.com/office/drawing/2014/main" val="1758585551"/>
                    </a:ext>
                  </a:extLst>
                </a:gridCol>
                <a:gridCol w="909303">
                  <a:extLst>
                    <a:ext uri="{9D8B030D-6E8A-4147-A177-3AD203B41FA5}">
                      <a16:colId xmlns:a16="http://schemas.microsoft.com/office/drawing/2014/main" val="1557335766"/>
                    </a:ext>
                  </a:extLst>
                </a:gridCol>
                <a:gridCol w="909303">
                  <a:extLst>
                    <a:ext uri="{9D8B030D-6E8A-4147-A177-3AD203B41FA5}">
                      <a16:colId xmlns:a16="http://schemas.microsoft.com/office/drawing/2014/main" val="2662447317"/>
                    </a:ext>
                  </a:extLst>
                </a:gridCol>
                <a:gridCol w="909303">
                  <a:extLst>
                    <a:ext uri="{9D8B030D-6E8A-4147-A177-3AD203B41FA5}">
                      <a16:colId xmlns:a16="http://schemas.microsoft.com/office/drawing/2014/main" val="2928296253"/>
                    </a:ext>
                  </a:extLst>
                </a:gridCol>
                <a:gridCol w="909303">
                  <a:extLst>
                    <a:ext uri="{9D8B030D-6E8A-4147-A177-3AD203B41FA5}">
                      <a16:colId xmlns:a16="http://schemas.microsoft.com/office/drawing/2014/main" val="3229604325"/>
                    </a:ext>
                  </a:extLst>
                </a:gridCol>
              </a:tblGrid>
              <a:tr h="367501">
                <a:tc gridSpan="13">
                  <a:txBody>
                    <a:bodyPr/>
                    <a:lstStyle/>
                    <a:p>
                      <a:r>
                        <a:rPr kumimoji="1" lang="ja-JP" altLang="en-US" sz="1800" dirty="0">
                          <a:solidFill>
                            <a:schemeClr val="bg1"/>
                          </a:solidFill>
                        </a:rPr>
                        <a:t>維持管理費比率</a:t>
                      </a:r>
                      <a:r>
                        <a:rPr kumimoji="1" lang="ja-JP" altLang="en-US" sz="1800" dirty="0"/>
                        <a:t>の参考値</a:t>
                      </a:r>
                      <a:r>
                        <a:rPr kumimoji="1" lang="ja-JP" altLang="en-US" sz="1400" dirty="0"/>
                        <a:t>（単位：％、大規模＝</a:t>
                      </a:r>
                      <a:r>
                        <a:rPr kumimoji="1" lang="en-US" altLang="ja-JP" sz="1400" dirty="0"/>
                        <a:t>1,000ha</a:t>
                      </a:r>
                      <a:r>
                        <a:rPr kumimoji="1" lang="ja-JP" altLang="en-US" sz="1400" dirty="0"/>
                        <a:t>以上、中規模＝</a:t>
                      </a:r>
                      <a:r>
                        <a:rPr kumimoji="1" lang="en-US" altLang="ja-JP" sz="1400" dirty="0"/>
                        <a:t>1,000ha</a:t>
                      </a:r>
                      <a:r>
                        <a:rPr kumimoji="1" lang="ja-JP" altLang="en-US" sz="1400" dirty="0"/>
                        <a:t>～</a:t>
                      </a:r>
                      <a:r>
                        <a:rPr kumimoji="1" lang="en-US" altLang="ja-JP" sz="1400" dirty="0"/>
                        <a:t>300ha</a:t>
                      </a:r>
                      <a:r>
                        <a:rPr kumimoji="1" lang="ja-JP" altLang="en-US" sz="1400" dirty="0" err="1"/>
                        <a:t>、</a:t>
                      </a:r>
                      <a:r>
                        <a:rPr kumimoji="1" lang="ja-JP" altLang="en-US" sz="1400" dirty="0"/>
                        <a:t>小規模＝</a:t>
                      </a:r>
                      <a:r>
                        <a:rPr kumimoji="1" lang="en-US" altLang="ja-JP" sz="1400" dirty="0"/>
                        <a:t>300ha</a:t>
                      </a:r>
                      <a:r>
                        <a:rPr kumimoji="1" lang="ja-JP" altLang="en-US" sz="1400" dirty="0"/>
                        <a:t>以下）</a:t>
                      </a:r>
                      <a:endParaRPr kumimoji="1" lang="en-US" altLang="ja-JP" sz="14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902261"/>
                  </a:ext>
                </a:extLst>
              </a:tr>
              <a:tr h="367501">
                <a:tc rowSpan="3">
                  <a:txBody>
                    <a:bodyPr/>
                    <a:lstStyle/>
                    <a:p>
                      <a:r>
                        <a:rPr kumimoji="1" lang="ja-JP" altLang="en-US" dirty="0"/>
                        <a:t>区　分</a:t>
                      </a:r>
                    </a:p>
                  </a:txBody>
                  <a:tcPr anchor="ctr"/>
                </a:tc>
                <a:tc gridSpan="4">
                  <a:txBody>
                    <a:bodyPr/>
                    <a:lstStyle/>
                    <a:p>
                      <a:pPr algn="ctr"/>
                      <a:r>
                        <a:rPr kumimoji="1" lang="ja-JP" altLang="en-US" dirty="0"/>
                        <a:t>全　　　体</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水田中心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畑　中　心</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182177818"/>
                  </a:ext>
                </a:extLst>
              </a:tr>
              <a:tr h="367501">
                <a:tc v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dirty="0"/>
                        <a:t>面積規模別</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964069462"/>
                  </a:ext>
                </a:extLst>
              </a:tr>
              <a:tr h="367501">
                <a:tc vMerge="1">
                  <a:txBody>
                    <a:bodyPr/>
                    <a:lstStyle/>
                    <a:p>
                      <a:endParaRPr kumimoji="1" lang="ja-JP" altLang="en-US" dirty="0"/>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tc>
                  <a:txBody>
                    <a:bodyPr/>
                    <a:lstStyle/>
                    <a:p>
                      <a:pPr algn="ctr"/>
                      <a:r>
                        <a:rPr kumimoji="1" lang="ja-JP" altLang="en-US" dirty="0"/>
                        <a:t>計</a:t>
                      </a:r>
                    </a:p>
                  </a:txBody>
                  <a:tcPr/>
                </a:tc>
                <a:tc>
                  <a:txBody>
                    <a:bodyPr/>
                    <a:lstStyle/>
                    <a:p>
                      <a:pPr algn="ctr"/>
                      <a:r>
                        <a:rPr kumimoji="1" lang="ja-JP" altLang="en-US" dirty="0"/>
                        <a:t>大規模</a:t>
                      </a:r>
                    </a:p>
                  </a:txBody>
                  <a:tcPr/>
                </a:tc>
                <a:tc>
                  <a:txBody>
                    <a:bodyPr/>
                    <a:lstStyle/>
                    <a:p>
                      <a:pPr algn="ctr"/>
                      <a:r>
                        <a:rPr kumimoji="1" lang="ja-JP" altLang="en-US" dirty="0"/>
                        <a:t>中規模</a:t>
                      </a:r>
                    </a:p>
                  </a:txBody>
                  <a:tcPr/>
                </a:tc>
                <a:tc>
                  <a:txBody>
                    <a:bodyPr/>
                    <a:lstStyle/>
                    <a:p>
                      <a:pPr algn="ctr"/>
                      <a:r>
                        <a:rPr kumimoji="1" lang="ja-JP" altLang="en-US" dirty="0"/>
                        <a:t>小規模</a:t>
                      </a:r>
                    </a:p>
                  </a:txBody>
                  <a:tcPr/>
                </a:tc>
                <a:extLst>
                  <a:ext uri="{0D108BD9-81ED-4DB2-BD59-A6C34878D82A}">
                    <a16:rowId xmlns:a16="http://schemas.microsoft.com/office/drawing/2014/main" val="2488194066"/>
                  </a:ext>
                </a:extLst>
              </a:tr>
              <a:tr h="367501">
                <a:tc>
                  <a:txBody>
                    <a:bodyPr/>
                    <a:lstStyle/>
                    <a:p>
                      <a:r>
                        <a:rPr kumimoji="1" lang="ja-JP" altLang="en-US" dirty="0"/>
                        <a:t>全　国</a:t>
                      </a:r>
                    </a:p>
                  </a:txBody>
                  <a:tcP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18.5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18.7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20.1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16.8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32.9 </a:t>
                      </a:r>
                    </a:p>
                  </a:txBody>
                  <a:tcPr marL="9525" marR="9525" marT="9525" marB="0" anchor="ctr"/>
                </a:tc>
                <a:extLst>
                  <a:ext uri="{0D108BD9-81ED-4DB2-BD59-A6C34878D82A}">
                    <a16:rowId xmlns:a16="http://schemas.microsoft.com/office/drawing/2014/main" val="1620489592"/>
                  </a:ext>
                </a:extLst>
              </a:tr>
              <a:tr h="367501">
                <a:tc>
                  <a:txBody>
                    <a:bodyPr/>
                    <a:lstStyle/>
                    <a:p>
                      <a:r>
                        <a:rPr kumimoji="1" lang="ja-JP" altLang="en-US" dirty="0">
                          <a:solidFill>
                            <a:schemeClr val="tx1"/>
                          </a:solidFill>
                        </a:rPr>
                        <a:t>都府県</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15.9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14.6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15.4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19.1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14.4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21.9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18.0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17.8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32.9 </a:t>
                      </a:r>
                    </a:p>
                  </a:txBody>
                  <a:tcPr marL="9525" marR="9525" marT="9525" marB="0" anchor="ctr"/>
                </a:tc>
                <a:extLst>
                  <a:ext uri="{0D108BD9-81ED-4DB2-BD59-A6C34878D82A}">
                    <a16:rowId xmlns:a16="http://schemas.microsoft.com/office/drawing/2014/main" val="2635913122"/>
                  </a:ext>
                </a:extLst>
              </a:tr>
              <a:tr h="367501">
                <a:tc>
                  <a:txBody>
                    <a:bodyPr/>
                    <a:lstStyle/>
                    <a:p>
                      <a:r>
                        <a:rPr kumimoji="1" lang="ja-JP" altLang="en-US" dirty="0"/>
                        <a:t>北海道</a:t>
                      </a:r>
                    </a:p>
                  </a:txBody>
                  <a:tcPr/>
                </a:tc>
                <a:tc>
                  <a:txBody>
                    <a:bodyPr/>
                    <a:lstStyle/>
                    <a:p>
                      <a:pPr algn="r" fontAlgn="ctr"/>
                      <a:r>
                        <a:rPr lang="en-US" altLang="ja-JP" sz="1400" b="0" i="0" u="none" strike="noStrike">
                          <a:solidFill>
                            <a:schemeClr val="tx1"/>
                          </a:solidFill>
                          <a:effectLst/>
                          <a:latin typeface="游ゴシック" panose="020B0400000000000000" pitchFamily="50" charset="-128"/>
                          <a:ea typeface="游ゴシック" panose="020B0400000000000000" pitchFamily="50" charset="-128"/>
                        </a:rPr>
                        <a:t>8.4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12.2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8.3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13.7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10.2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11.2 </a:t>
                      </a:r>
                    </a:p>
                  </a:txBody>
                  <a:tcPr marL="9525" marR="9525" marT="9525" marB="0" anchor="ctr"/>
                </a:tc>
                <a:tc>
                  <a:txBody>
                    <a:bodyPr/>
                    <a:lstStyle/>
                    <a:p>
                      <a:pPr algn="r" fontAlgn="ctr"/>
                      <a:r>
                        <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8.4 </a:t>
                      </a:r>
                    </a:p>
                  </a:txBody>
                  <a:tcPr marL="9525" marR="9525" marT="9525" marB="0" anchor="ctr"/>
                </a:tc>
                <a:tc>
                  <a:txBody>
                    <a:bodyPr/>
                    <a:lstStyle/>
                    <a:p>
                      <a:pPr algn="r" fontAlgn="ctr"/>
                      <a:endPar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769859"/>
                  </a:ext>
                </a:extLst>
              </a:tr>
            </a:tbl>
          </a:graphicData>
        </a:graphic>
      </p:graphicFrame>
      <p:sp>
        <p:nvSpPr>
          <p:cNvPr id="10" name="テキスト ボックス 9">
            <a:extLst>
              <a:ext uri="{FF2B5EF4-FFF2-40B4-BE49-F238E27FC236}">
                <a16:creationId xmlns:a16="http://schemas.microsoft.com/office/drawing/2014/main" id="{A2028E3E-B412-41C0-9BE7-DC9AE667E23F}"/>
              </a:ext>
            </a:extLst>
          </p:cNvPr>
          <p:cNvSpPr txBox="1"/>
          <p:nvPr/>
        </p:nvSpPr>
        <p:spPr>
          <a:xfrm>
            <a:off x="5764694" y="18506"/>
            <a:ext cx="6241775" cy="3416320"/>
          </a:xfrm>
          <a:prstGeom prst="rect">
            <a:avLst/>
          </a:prstGeom>
          <a:noFill/>
        </p:spPr>
        <p:txBody>
          <a:bodyPr wrap="square" rtlCol="0">
            <a:spAutoFit/>
          </a:bodyPr>
          <a:lstStyle/>
          <a:p>
            <a:pPr fontAlgn="base"/>
            <a:r>
              <a:rPr lang="ja-JP" altLang="en-US" sz="2400" dirty="0">
                <a:solidFill>
                  <a:srgbClr val="FF0000"/>
                </a:solidFill>
              </a:rPr>
              <a:t>分析結果の着眼点</a:t>
            </a:r>
            <a:endParaRPr lang="en-US" altLang="ja-JP" sz="2400" dirty="0">
              <a:solidFill>
                <a:srgbClr val="FF0000"/>
              </a:solidFill>
            </a:endParaRPr>
          </a:p>
          <a:p>
            <a:pPr fontAlgn="base"/>
            <a:r>
              <a:rPr lang="ja-JP" altLang="en-US" sz="1600" dirty="0"/>
              <a:t>　維持管理費比率は、経常支出に占める維持管理費の比率を示す指標です。</a:t>
            </a:r>
            <a:endParaRPr lang="en-US" altLang="ja-JP" sz="1600" dirty="0"/>
          </a:p>
          <a:p>
            <a:pPr fontAlgn="base"/>
            <a:r>
              <a:rPr lang="ja-JP" altLang="en-US" sz="1600" dirty="0"/>
              <a:t>　維持管理事業は、地域農業・営農を支える土地改良施設のオペレーションとメンテナンスを行うものなので、適切な費用負担のもと円滑に行われる必要があります。</a:t>
            </a:r>
            <a:endParaRPr lang="en-US" altLang="ja-JP" sz="1600" dirty="0"/>
          </a:p>
          <a:p>
            <a:pPr fontAlgn="base"/>
            <a:r>
              <a:rPr lang="ja-JP" altLang="en-US" sz="1600" dirty="0"/>
              <a:t>　経年変化をみて、維持管理費が増加傾向にあり、その増加がメンテナンスに係る支出であれば、施設更新等の老朽化対策に向けた対応が必要か等の検討を行う必要があり、その増加がオペレーションに係る支出であれば、何故増加したかの要因分析を行う必要があります。</a:t>
            </a:r>
            <a:endParaRPr lang="en-US" altLang="ja-JP" sz="1600" dirty="0"/>
          </a:p>
          <a:p>
            <a:pPr fontAlgn="base"/>
            <a:r>
              <a:rPr lang="ja-JP" altLang="en-US" sz="1600" dirty="0"/>
              <a:t>　分析結果を踏まえて、土地改良区の運営の改善点等について、整理しましょう。</a:t>
            </a:r>
          </a:p>
        </p:txBody>
      </p:sp>
      <p:cxnSp>
        <p:nvCxnSpPr>
          <p:cNvPr id="14" name="直線コネクタ 13">
            <a:extLst>
              <a:ext uri="{FF2B5EF4-FFF2-40B4-BE49-F238E27FC236}">
                <a16:creationId xmlns:a16="http://schemas.microsoft.com/office/drawing/2014/main" id="{8AB55463-DC12-4783-9810-13CA89605396}"/>
              </a:ext>
            </a:extLst>
          </p:cNvPr>
          <p:cNvCxnSpPr>
            <a:cxnSpLocks/>
          </p:cNvCxnSpPr>
          <p:nvPr/>
        </p:nvCxnSpPr>
        <p:spPr>
          <a:xfrm>
            <a:off x="523462" y="3575490"/>
            <a:ext cx="111649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23D2714-B9E4-4361-AA5D-6E8DF0BE575C}"/>
              </a:ext>
            </a:extLst>
          </p:cNvPr>
          <p:cNvCxnSpPr>
            <a:cxnSpLocks/>
          </p:cNvCxnSpPr>
          <p:nvPr/>
        </p:nvCxnSpPr>
        <p:spPr>
          <a:xfrm>
            <a:off x="520148" y="3875972"/>
            <a:ext cx="1116826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6B0BF0E-8305-4F32-A5B0-992E2B56A4D3}"/>
              </a:ext>
            </a:extLst>
          </p:cNvPr>
          <p:cNvSpPr txBox="1"/>
          <p:nvPr/>
        </p:nvSpPr>
        <p:spPr>
          <a:xfrm>
            <a:off x="185530" y="2920773"/>
            <a:ext cx="2531166" cy="369332"/>
          </a:xfrm>
          <a:prstGeom prst="rect">
            <a:avLst/>
          </a:prstGeom>
          <a:noFill/>
        </p:spPr>
        <p:txBody>
          <a:bodyPr wrap="square" rtlCol="0">
            <a:spAutoFit/>
          </a:bodyPr>
          <a:lstStyle/>
          <a:p>
            <a:r>
              <a:rPr kumimoji="1" lang="ja-JP" altLang="en-US" dirty="0"/>
              <a:t>（整理結果等のメモ）</a:t>
            </a:r>
          </a:p>
        </p:txBody>
      </p:sp>
      <p:cxnSp>
        <p:nvCxnSpPr>
          <p:cNvPr id="12" name="直線コネクタ 11">
            <a:extLst>
              <a:ext uri="{FF2B5EF4-FFF2-40B4-BE49-F238E27FC236}">
                <a16:creationId xmlns:a16="http://schemas.microsoft.com/office/drawing/2014/main" id="{DFAF199A-9A1D-4381-A500-A9AA44EF05DC}"/>
              </a:ext>
            </a:extLst>
          </p:cNvPr>
          <p:cNvCxnSpPr/>
          <p:nvPr/>
        </p:nvCxnSpPr>
        <p:spPr>
          <a:xfrm flipV="1">
            <a:off x="7479739" y="615287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CF12D170-8697-4BAC-982F-7B728AF3210F}"/>
              </a:ext>
            </a:extLst>
          </p:cNvPr>
          <p:cNvCxnSpPr/>
          <p:nvPr/>
        </p:nvCxnSpPr>
        <p:spPr>
          <a:xfrm flipV="1">
            <a:off x="3833863" y="6164598"/>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9F361A0-707A-4168-A94C-B09F48BE0026}"/>
              </a:ext>
            </a:extLst>
          </p:cNvPr>
          <p:cNvCxnSpPr/>
          <p:nvPr/>
        </p:nvCxnSpPr>
        <p:spPr>
          <a:xfrm flipV="1">
            <a:off x="11092792" y="6164596"/>
            <a:ext cx="874643" cy="357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56F90EA3-06A7-4BE0-AE9F-B716C05541D7}"/>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60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16562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18B8A67-7D96-4F27-AC7F-109CF451DD8B}"/>
              </a:ext>
            </a:extLst>
          </p:cNvPr>
          <p:cNvSpPr txBox="1"/>
          <p:nvPr/>
        </p:nvSpPr>
        <p:spPr>
          <a:xfrm>
            <a:off x="185530" y="610697"/>
            <a:ext cx="11820939" cy="5447645"/>
          </a:xfrm>
          <a:prstGeom prst="rect">
            <a:avLst/>
          </a:prstGeom>
          <a:noFill/>
        </p:spPr>
        <p:txBody>
          <a:bodyPr wrap="square" rtlCol="0">
            <a:spAutoFit/>
          </a:bodyPr>
          <a:lstStyle/>
          <a:p>
            <a:r>
              <a:rPr kumimoji="1" lang="ja-JP" altLang="en-US" sz="2800" dirty="0"/>
              <a:t>最後に、</a:t>
            </a:r>
            <a:endParaRPr kumimoji="1" lang="en-US" altLang="ja-JP" sz="2800" dirty="0"/>
          </a:p>
          <a:p>
            <a:pPr>
              <a:spcBef>
                <a:spcPts val="1200"/>
              </a:spcBef>
            </a:pPr>
            <a:r>
              <a:rPr kumimoji="1" lang="ja-JP" altLang="en-US" sz="2400" dirty="0"/>
              <a:t>　</a:t>
            </a:r>
            <a:r>
              <a:rPr kumimoji="1" lang="ja-JP" altLang="en-US" sz="2200" dirty="0"/>
              <a:t>この「土地改良区における財務分析の活用の手引き」は、</a:t>
            </a:r>
            <a:endParaRPr kumimoji="1" lang="en-US" altLang="ja-JP" sz="2200" dirty="0"/>
          </a:p>
          <a:p>
            <a:r>
              <a:rPr kumimoji="1" lang="ja-JP" altLang="en-US" sz="2200" dirty="0"/>
              <a:t>①　土地改良区の理事又は事務局において自ら、又は、</a:t>
            </a:r>
            <a:endParaRPr kumimoji="1" lang="en-US" altLang="ja-JP" sz="2200" dirty="0"/>
          </a:p>
          <a:p>
            <a:r>
              <a:rPr kumimoji="1" lang="ja-JP" altLang="en-US" sz="2200" dirty="0"/>
              <a:t>②　都道府県土地改良事業団体連合会の会計指導員が行う、土地改良区への巡回指導におい</a:t>
            </a:r>
            <a:endParaRPr kumimoji="1" lang="en-US" altLang="ja-JP" sz="2200" dirty="0"/>
          </a:p>
          <a:p>
            <a:r>
              <a:rPr lang="ja-JP" altLang="en-US" sz="2200" dirty="0"/>
              <a:t>　</a:t>
            </a:r>
            <a:r>
              <a:rPr kumimoji="1" lang="ja-JP" altLang="en-US" sz="2200" dirty="0"/>
              <a:t>て、土地改良区の事務局と当該会計指導員が共同して、</a:t>
            </a:r>
            <a:endParaRPr kumimoji="1" lang="en-US" altLang="ja-JP" sz="2200" dirty="0"/>
          </a:p>
          <a:p>
            <a:r>
              <a:rPr kumimoji="1" lang="ja-JP" altLang="en-US" sz="2200" dirty="0"/>
              <a:t>分析・評価を行い、その結果を基に、土地改良区の理事会や総会又は総代会で、より良き土地改良区の運営を実現するための気付きの資料として活用することを前提として、作成しています。</a:t>
            </a:r>
            <a:endParaRPr kumimoji="1" lang="en-US" altLang="ja-JP" sz="2200" dirty="0"/>
          </a:p>
          <a:p>
            <a:r>
              <a:rPr kumimoji="1" lang="ja-JP" altLang="en-US" sz="2200" dirty="0"/>
              <a:t>　土地改良区の財務分析を行い、その結果を参考値等と比較することがゴールではありません。</a:t>
            </a:r>
            <a:r>
              <a:rPr lang="ja-JP" altLang="en-US" sz="2200" dirty="0"/>
              <a:t>土地改良区の運営は多種多様であることから、各種分析指標の参考値と単純に比較した結果にこだわらず、</a:t>
            </a:r>
            <a:r>
              <a:rPr kumimoji="1" lang="ja-JP" altLang="en-US" sz="2200" dirty="0"/>
              <a:t>その結果を基に、土地改良区の運営上の課題の共有と、改善方策を議論するための素材として活用いただくことがゴールです。</a:t>
            </a:r>
            <a:endParaRPr kumimoji="1" lang="en-US" altLang="ja-JP" sz="2200" dirty="0"/>
          </a:p>
          <a:p>
            <a:r>
              <a:rPr kumimoji="1" lang="ja-JP" altLang="en-US" sz="2200" dirty="0"/>
              <a:t>　</a:t>
            </a:r>
            <a:r>
              <a:rPr lang="ja-JP" altLang="en-US" sz="2200" dirty="0"/>
              <a:t>なお、本手引きで整理した各種分析指標の参考値は、全国</a:t>
            </a:r>
            <a:r>
              <a:rPr lang="en-US" altLang="ja-JP" sz="2200" dirty="0"/>
              <a:t>462</a:t>
            </a:r>
            <a:r>
              <a:rPr lang="ja-JP" altLang="en-US" sz="2200" dirty="0"/>
              <a:t>土地改良区のご協力をいただき、令和４年度決算から算定したものです。本手引きが土地改良区の運営を考える際の</a:t>
            </a:r>
            <a:endParaRPr lang="en-US" altLang="ja-JP" sz="2200" dirty="0"/>
          </a:p>
          <a:p>
            <a:r>
              <a:rPr lang="ja-JP" altLang="en-US" sz="2200" dirty="0"/>
              <a:t>お役に立てば幸いです。</a:t>
            </a:r>
            <a:endParaRPr kumimoji="1" lang="en-US" altLang="ja-JP" sz="2200" dirty="0"/>
          </a:p>
        </p:txBody>
      </p:sp>
      <p:sp>
        <p:nvSpPr>
          <p:cNvPr id="3" name="テキスト ボックス 2">
            <a:extLst>
              <a:ext uri="{FF2B5EF4-FFF2-40B4-BE49-F238E27FC236}">
                <a16:creationId xmlns:a16="http://schemas.microsoft.com/office/drawing/2014/main" id="{5D389A9E-744A-41F0-98D1-0A48617742A5}"/>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61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734529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1940395-D546-4742-88A2-07409735759C}"/>
              </a:ext>
            </a:extLst>
          </p:cNvPr>
          <p:cNvGraphicFramePr>
            <a:graphicFrameLocks noGrp="1"/>
          </p:cNvGraphicFramePr>
          <p:nvPr>
            <p:extLst>
              <p:ext uri="{D42A27DB-BD31-4B8C-83A1-F6EECF244321}">
                <p14:modId xmlns:p14="http://schemas.microsoft.com/office/powerpoint/2010/main" val="2541004525"/>
              </p:ext>
            </p:extLst>
          </p:nvPr>
        </p:nvGraphicFramePr>
        <p:xfrm>
          <a:off x="264941" y="480601"/>
          <a:ext cx="11593300" cy="3469042"/>
        </p:xfrm>
        <a:graphic>
          <a:graphicData uri="http://schemas.openxmlformats.org/drawingml/2006/table">
            <a:tbl>
              <a:tblPr firstRow="1" bandRow="1">
                <a:tableStyleId>{00A15C55-8517-42AA-B614-E9B94910E393}</a:tableStyleId>
              </a:tblPr>
              <a:tblGrid>
                <a:gridCol w="396000">
                  <a:extLst>
                    <a:ext uri="{9D8B030D-6E8A-4147-A177-3AD203B41FA5}">
                      <a16:colId xmlns:a16="http://schemas.microsoft.com/office/drawing/2014/main" val="2281783305"/>
                    </a:ext>
                  </a:extLst>
                </a:gridCol>
                <a:gridCol w="397300">
                  <a:extLst>
                    <a:ext uri="{9D8B030D-6E8A-4147-A177-3AD203B41FA5}">
                      <a16:colId xmlns:a16="http://schemas.microsoft.com/office/drawing/2014/main" val="3852782609"/>
                    </a:ext>
                  </a:extLst>
                </a:gridCol>
                <a:gridCol w="1989759">
                  <a:extLst>
                    <a:ext uri="{9D8B030D-6E8A-4147-A177-3AD203B41FA5}">
                      <a16:colId xmlns:a16="http://schemas.microsoft.com/office/drawing/2014/main" val="1615579462"/>
                    </a:ext>
                  </a:extLst>
                </a:gridCol>
                <a:gridCol w="3721100">
                  <a:extLst>
                    <a:ext uri="{9D8B030D-6E8A-4147-A177-3AD203B41FA5}">
                      <a16:colId xmlns:a16="http://schemas.microsoft.com/office/drawing/2014/main" val="606054818"/>
                    </a:ext>
                  </a:extLst>
                </a:gridCol>
                <a:gridCol w="5089141">
                  <a:extLst>
                    <a:ext uri="{9D8B030D-6E8A-4147-A177-3AD203B41FA5}">
                      <a16:colId xmlns:a16="http://schemas.microsoft.com/office/drawing/2014/main" val="2537545039"/>
                    </a:ext>
                  </a:extLst>
                </a:gridCol>
              </a:tblGrid>
              <a:tr h="401128">
                <a:tc gridSpan="2">
                  <a:txBody>
                    <a:bodyPr/>
                    <a:lstStyle/>
                    <a:p>
                      <a:pPr algn="ctr" fontAlgn="ctr"/>
                      <a:r>
                        <a:rPr lang="ja-JP" altLang="en-US" sz="1600" u="none" strike="noStrike" dirty="0">
                          <a:effectLst/>
                          <a:latin typeface="游ゴシック" panose="020B0400000000000000" pitchFamily="50" charset="-128"/>
                          <a:ea typeface="游ゴシック" panose="020B0400000000000000" pitchFamily="50" charset="-128"/>
                        </a:rPr>
                        <a:t>分類</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a:txBody>
                    <a:bodyPr/>
                    <a:lstStyle/>
                    <a:p>
                      <a:pPr algn="ctr" fontAlgn="ctr"/>
                      <a:r>
                        <a:rPr lang="ja-JP" altLang="en-US" sz="1600" u="none" strike="noStrike" dirty="0">
                          <a:effectLst/>
                          <a:latin typeface="游ゴシック" panose="020B0400000000000000" pitchFamily="50" charset="-128"/>
                          <a:ea typeface="游ゴシック" panose="020B0400000000000000" pitchFamily="50" charset="-128"/>
                        </a:rPr>
                        <a:t>指標名</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b"/>
                      <a:r>
                        <a:rPr lang="ja-JP" altLang="en-US" sz="1600" u="none" strike="noStrike" dirty="0">
                          <a:effectLst/>
                          <a:latin typeface="游ゴシック" panose="020B0400000000000000" pitchFamily="50" charset="-128"/>
                          <a:ea typeface="游ゴシック" panose="020B0400000000000000" pitchFamily="50" charset="-128"/>
                        </a:rPr>
                        <a:t>算定式</a:t>
                      </a:r>
                      <a:endPar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b"/>
                      <a:r>
                        <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rPr>
                        <a:t>説　明</a:t>
                      </a:r>
                    </a:p>
                  </a:txBody>
                  <a:tcPr marL="9525" marR="9525" marT="9525" marB="0" anchor="ctr"/>
                </a:tc>
                <a:extLst>
                  <a:ext uri="{0D108BD9-81ED-4DB2-BD59-A6C34878D82A}">
                    <a16:rowId xmlns:a16="http://schemas.microsoft.com/office/drawing/2014/main" val="2305705840"/>
                  </a:ext>
                </a:extLst>
              </a:tr>
              <a:tr h="299181">
                <a:tc rowSpan="10">
                  <a:txBody>
                    <a:bodyPr/>
                    <a:lstStyle/>
                    <a:p>
                      <a:pPr algn="ctr" fontAlgn="ctr"/>
                      <a:r>
                        <a:rPr lang="ja-JP" altLang="en-US" sz="1400" u="none" strike="noStrike" dirty="0">
                          <a:effectLst/>
                          <a:latin typeface="游ゴシック" panose="020B0400000000000000" pitchFamily="50" charset="-128"/>
                          <a:ea typeface="游ゴシック" panose="020B0400000000000000" pitchFamily="50" charset="-128"/>
                        </a:rPr>
                        <a:t>安全性</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vert="eaVert" anchor="ct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200" u="none" strike="noStrike" dirty="0">
                          <a:effectLst/>
                          <a:latin typeface="游ゴシック" panose="020B0400000000000000" pitchFamily="50" charset="-128"/>
                          <a:ea typeface="游ゴシック" panose="020B0400000000000000" pitchFamily="50" charset="-128"/>
                        </a:rPr>
                        <a:t>流動比率</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流動資産合計</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流動負債合計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土地改良区の短期的な返済能力を示す指標</a:t>
                      </a:r>
                      <a:endParaRPr lang="en-US" altLang="ja-JP" sz="1200" b="0" i="0" u="none" strike="noStrike" dirty="0">
                        <a:solidFill>
                          <a:srgbClr val="000000"/>
                        </a:solidFill>
                        <a:effectLst/>
                        <a:latin typeface="游ゴシック" panose="020B0400000000000000" pitchFamily="50" charset="-128"/>
                        <a:ea typeface="+mn-ea"/>
                      </a:endParaRPr>
                    </a:p>
                  </a:txBody>
                  <a:tcPr marL="9525" marR="9525" marT="9525" marB="0" anchor="ctr"/>
                </a:tc>
                <a:extLst>
                  <a:ext uri="{0D108BD9-81ED-4DB2-BD59-A6C34878D82A}">
                    <a16:rowId xmlns:a16="http://schemas.microsoft.com/office/drawing/2014/main" val="877605661"/>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200" u="none" strike="noStrike" dirty="0">
                          <a:effectLst/>
                          <a:latin typeface="游ゴシック" panose="020B0400000000000000" pitchFamily="50" charset="-128"/>
                          <a:ea typeface="游ゴシック" panose="020B0400000000000000" pitchFamily="50" charset="-128"/>
                        </a:rPr>
                        <a:t>固定比率</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固定資産合計</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正味財産合計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土地改良区の設備投資の適切性を見る指標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58516066"/>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固定資産固定負債比率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固定資産合計</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固定負債合計＋正味財産合計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長期的な安全性を確認する指標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84903022"/>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正味財産比率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正味財産合計</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負債合計＋正味財産合計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返済不要の財産である正味財産が総資本に占める割合を示す指標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90395900"/>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土地改良施設減価償却率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減価償却累計額</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取得価額</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100" b="0" i="0" u="none" strike="noStrike" dirty="0">
                          <a:solidFill>
                            <a:srgbClr val="000000"/>
                          </a:solidFill>
                          <a:effectLst/>
                          <a:latin typeface="游ゴシック" panose="020B0400000000000000" pitchFamily="50" charset="-128"/>
                          <a:ea typeface="+mn-ea"/>
                        </a:rPr>
                        <a:t>耐用年数に対して土地改良施設の取得からどの程度使用しているかを示す指標</a:t>
                      </a:r>
                      <a:endParaRPr lang="en-US" altLang="ja-JP" sz="1100" b="0" i="0" u="none" strike="noStrike" dirty="0">
                        <a:solidFill>
                          <a:srgbClr val="000000"/>
                        </a:solidFill>
                        <a:effectLst/>
                        <a:latin typeface="游ゴシック" panose="020B0400000000000000" pitchFamily="50" charset="-128"/>
                        <a:ea typeface="+mn-ea"/>
                      </a:endParaRPr>
                    </a:p>
                  </a:txBody>
                  <a:tcPr marL="9525" marR="9525" marT="9525" marB="0" anchor="ctr"/>
                </a:tc>
                <a:extLst>
                  <a:ext uri="{0D108BD9-81ED-4DB2-BD59-A6C34878D82A}">
                    <a16:rowId xmlns:a16="http://schemas.microsoft.com/office/drawing/2014/main" val="3634198276"/>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固定資産取得借入金比率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各種借入金残高</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固定資産合計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固定資産のうち借入金がどれくらいの割合があるのかを示す指標</a:t>
                      </a:r>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01391763"/>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総資産借入金比率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各種借入金残高</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資産合計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借入金が総資産に占める割合を示す指標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00798155"/>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負債高正味財産比率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負債合計</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正味財産合計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負債の返済能力を示す指標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45266007"/>
                  </a:ext>
                </a:extLst>
              </a:tr>
              <a:tr h="351948">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現金預金積立金保有比率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en-US" altLang="ja-JP" sz="1200" u="none" strike="noStrike" dirty="0">
                          <a:effectLst/>
                          <a:latin typeface="游ゴシック" panose="020B0400000000000000" pitchFamily="50" charset="-128"/>
                          <a:ea typeface="游ゴシック" panose="020B0400000000000000" pitchFamily="50" charset="-128"/>
                        </a:rPr>
                        <a:t>(</a:t>
                      </a:r>
                      <a:r>
                        <a:rPr lang="ja-JP" altLang="en-US" sz="1200" u="none" strike="noStrike" dirty="0">
                          <a:effectLst/>
                          <a:latin typeface="游ゴシック" panose="020B0400000000000000" pitchFamily="50" charset="-128"/>
                          <a:ea typeface="游ゴシック" panose="020B0400000000000000" pitchFamily="50" charset="-128"/>
                        </a:rPr>
                        <a:t>現金及び預金＋各種積立金等計</a:t>
                      </a:r>
                      <a:r>
                        <a:rPr lang="en-US" altLang="ja-JP" sz="1200" u="none" strike="noStrike" dirty="0">
                          <a:effectLst/>
                          <a:latin typeface="游ゴシック" panose="020B0400000000000000" pitchFamily="50" charset="-128"/>
                          <a:ea typeface="游ゴシック" panose="020B0400000000000000" pitchFamily="50" charset="-128"/>
                        </a:rPr>
                        <a:t>)</a:t>
                      </a:r>
                    </a:p>
                    <a:p>
                      <a:pPr marL="72000" algn="l" fontAlgn="b"/>
                      <a:r>
                        <a:rPr lang="en-US" altLang="ja-JP" sz="1200" u="none" strike="noStrike" dirty="0">
                          <a:effectLst/>
                          <a:latin typeface="游ゴシック" panose="020B0400000000000000" pitchFamily="50" charset="-128"/>
                          <a:ea typeface="游ゴシック" panose="020B0400000000000000" pitchFamily="50" charset="-128"/>
                        </a:rPr>
                        <a:t>÷(</a:t>
                      </a:r>
                      <a:r>
                        <a:rPr lang="ja-JP" altLang="en-US" sz="1200" u="none" strike="noStrike" dirty="0">
                          <a:effectLst/>
                          <a:latin typeface="游ゴシック" panose="020B0400000000000000" pitchFamily="50" charset="-128"/>
                          <a:ea typeface="游ゴシック" panose="020B0400000000000000" pitchFamily="50" charset="-128"/>
                        </a:rPr>
                        <a:t>流動資産合計＋固定資産合計</a:t>
                      </a:r>
                      <a:r>
                        <a:rPr lang="en-US" altLang="ja-JP" sz="1200" u="none" strike="noStrike" dirty="0">
                          <a:effectLst/>
                          <a:latin typeface="游ゴシック" panose="020B0400000000000000" pitchFamily="50" charset="-128"/>
                          <a:ea typeface="游ゴシック" panose="020B0400000000000000" pitchFamily="50" charset="-128"/>
                        </a:rPr>
                        <a:t>)×100</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総資産に占める現金及び預金、各種積立金等の合計額の比率を見る指標</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57667554"/>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10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施設更新積立資産保有比率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施設更新積立資産</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減価償却累計額</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施設更新積立資産と土地改良施設の比率を見る指標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58275161"/>
                  </a:ext>
                </a:extLst>
              </a:tr>
            </a:tbl>
          </a:graphicData>
        </a:graphic>
      </p:graphicFrame>
      <p:sp>
        <p:nvSpPr>
          <p:cNvPr id="2" name="タイトル 1">
            <a:extLst>
              <a:ext uri="{FF2B5EF4-FFF2-40B4-BE49-F238E27FC236}">
                <a16:creationId xmlns:a16="http://schemas.microsoft.com/office/drawing/2014/main" id="{B495E008-4380-4DD6-8359-6175737F5282}"/>
              </a:ext>
            </a:extLst>
          </p:cNvPr>
          <p:cNvSpPr>
            <a:spLocks noGrp="1"/>
          </p:cNvSpPr>
          <p:nvPr>
            <p:ph type="title"/>
          </p:nvPr>
        </p:nvSpPr>
        <p:spPr>
          <a:xfrm>
            <a:off x="264941" y="118637"/>
            <a:ext cx="6248401" cy="393895"/>
          </a:xfrm>
        </p:spPr>
        <p:txBody>
          <a:bodyPr>
            <a:normAutofit fontScale="90000"/>
          </a:bodyPr>
          <a:lstStyle/>
          <a:p>
            <a:r>
              <a:rPr kumimoji="1" lang="ja-JP" altLang="en-US" sz="2800" dirty="0">
                <a:latin typeface="游ゴシック" panose="020B0400000000000000" pitchFamily="50" charset="-128"/>
                <a:ea typeface="游ゴシック" panose="020B0400000000000000" pitchFamily="50" charset="-128"/>
              </a:rPr>
              <a:t>土地改良区財務諸表分析指標</a:t>
            </a:r>
            <a:r>
              <a:rPr kumimoji="1" lang="en-US" altLang="ja-JP" sz="2800" dirty="0">
                <a:latin typeface="游ゴシック" panose="020B0400000000000000" pitchFamily="50" charset="-128"/>
                <a:ea typeface="游ゴシック" panose="020B0400000000000000" pitchFamily="50" charset="-128"/>
              </a:rPr>
              <a:t>19</a:t>
            </a:r>
            <a:r>
              <a:rPr kumimoji="1" lang="ja-JP" altLang="en-US" sz="2800" dirty="0">
                <a:latin typeface="游ゴシック" panose="020B0400000000000000" pitchFamily="50" charset="-128"/>
                <a:ea typeface="游ゴシック" panose="020B0400000000000000" pitchFamily="50" charset="-128"/>
              </a:rPr>
              <a:t>種</a:t>
            </a:r>
            <a:r>
              <a:rPr lang="ja-JP" altLang="en-US" sz="2800" dirty="0">
                <a:latin typeface="游ゴシック" panose="020B0400000000000000" pitchFamily="50" charset="-128"/>
                <a:ea typeface="游ゴシック" panose="020B0400000000000000" pitchFamily="50" charset="-128"/>
              </a:rPr>
              <a:t>一覧</a:t>
            </a:r>
            <a:endParaRPr kumimoji="1" lang="ja-JP" altLang="en-US" sz="2800" dirty="0">
              <a:latin typeface="游ゴシック" panose="020B0400000000000000" pitchFamily="50" charset="-128"/>
              <a:ea typeface="游ゴシック" panose="020B0400000000000000" pitchFamily="50" charset="-128"/>
            </a:endParaRPr>
          </a:p>
        </p:txBody>
      </p:sp>
      <p:graphicFrame>
        <p:nvGraphicFramePr>
          <p:cNvPr id="4" name="表 3">
            <a:extLst>
              <a:ext uri="{FF2B5EF4-FFF2-40B4-BE49-F238E27FC236}">
                <a16:creationId xmlns:a16="http://schemas.microsoft.com/office/drawing/2014/main" id="{1C11FB09-FAD7-4664-9EB8-7A0D62B09106}"/>
              </a:ext>
            </a:extLst>
          </p:cNvPr>
          <p:cNvGraphicFramePr>
            <a:graphicFrameLocks noGrp="1"/>
          </p:cNvGraphicFramePr>
          <p:nvPr>
            <p:extLst>
              <p:ext uri="{D42A27DB-BD31-4B8C-83A1-F6EECF244321}">
                <p14:modId xmlns:p14="http://schemas.microsoft.com/office/powerpoint/2010/main" val="1618923895"/>
              </p:ext>
            </p:extLst>
          </p:nvPr>
        </p:nvGraphicFramePr>
        <p:xfrm>
          <a:off x="264941" y="4003988"/>
          <a:ext cx="11594463" cy="1795086"/>
        </p:xfrm>
        <a:graphic>
          <a:graphicData uri="http://schemas.openxmlformats.org/drawingml/2006/table">
            <a:tbl>
              <a:tblPr bandRow="1">
                <a:tableStyleId>{21E4AEA4-8DFA-4A89-87EB-49C32662AFE0}</a:tableStyleId>
              </a:tblPr>
              <a:tblGrid>
                <a:gridCol w="396000">
                  <a:extLst>
                    <a:ext uri="{9D8B030D-6E8A-4147-A177-3AD203B41FA5}">
                      <a16:colId xmlns:a16="http://schemas.microsoft.com/office/drawing/2014/main" val="2281783305"/>
                    </a:ext>
                  </a:extLst>
                </a:gridCol>
                <a:gridCol w="398463">
                  <a:extLst>
                    <a:ext uri="{9D8B030D-6E8A-4147-A177-3AD203B41FA5}">
                      <a16:colId xmlns:a16="http://schemas.microsoft.com/office/drawing/2014/main" val="3852782609"/>
                    </a:ext>
                  </a:extLst>
                </a:gridCol>
                <a:gridCol w="1988596">
                  <a:extLst>
                    <a:ext uri="{9D8B030D-6E8A-4147-A177-3AD203B41FA5}">
                      <a16:colId xmlns:a16="http://schemas.microsoft.com/office/drawing/2014/main" val="1615579462"/>
                    </a:ext>
                  </a:extLst>
                </a:gridCol>
                <a:gridCol w="3718560">
                  <a:extLst>
                    <a:ext uri="{9D8B030D-6E8A-4147-A177-3AD203B41FA5}">
                      <a16:colId xmlns:a16="http://schemas.microsoft.com/office/drawing/2014/main" val="606054818"/>
                    </a:ext>
                  </a:extLst>
                </a:gridCol>
                <a:gridCol w="5092844">
                  <a:extLst>
                    <a:ext uri="{9D8B030D-6E8A-4147-A177-3AD203B41FA5}">
                      <a16:colId xmlns:a16="http://schemas.microsoft.com/office/drawing/2014/main" val="2537545039"/>
                    </a:ext>
                  </a:extLst>
                </a:gridCol>
              </a:tblGrid>
              <a:tr h="299181">
                <a:tc rowSpan="6">
                  <a:txBody>
                    <a:bodyPr/>
                    <a:lstStyle/>
                    <a:p>
                      <a:pPr algn="ctr" fontAlgn="ctr"/>
                      <a:r>
                        <a:rPr lang="ja-JP" altLang="en-US" sz="1400" u="none" strike="noStrike" dirty="0">
                          <a:effectLst/>
                          <a:latin typeface="游ゴシック" panose="020B0400000000000000" pitchFamily="50" charset="-128"/>
                          <a:ea typeface="游ゴシック" panose="020B0400000000000000" pitchFamily="50" charset="-128"/>
                        </a:rPr>
                        <a:t>収支性</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vert="eaVert" anchor="ct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賦課金納付率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賦課金徴収額</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賦課金調定額</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当該年度の賦課調定額に対して納付された賦課金の率</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25544493"/>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不納欠損比率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不納欠損</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未収賦課金等</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未収賦課金額に占める当期の不納欠損額の比率を示す指標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9620801"/>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賦課金収入比率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u="none" strike="noStrike" dirty="0">
                          <a:effectLst/>
                          <a:latin typeface="游ゴシック" panose="020B0400000000000000" pitchFamily="50" charset="-128"/>
                          <a:ea typeface="游ゴシック" panose="020B0400000000000000" pitchFamily="50" charset="-128"/>
                        </a:rPr>
                        <a:t>経常・特別賦課金計</a:t>
                      </a:r>
                      <a:r>
                        <a:rPr lang="en-US" altLang="ja-JP" sz="1200" u="none" strike="noStrike" dirty="0">
                          <a:effectLst/>
                          <a:latin typeface="游ゴシック" panose="020B0400000000000000" pitchFamily="50" charset="-128"/>
                          <a:ea typeface="游ゴシック" panose="020B0400000000000000" pitchFamily="50" charset="-128"/>
                        </a:rPr>
                        <a:t>÷</a:t>
                      </a:r>
                      <a:r>
                        <a:rPr lang="ja-JP" altLang="en-US" sz="1200" u="none" strike="noStrike" dirty="0">
                          <a:effectLst/>
                          <a:latin typeface="游ゴシック" panose="020B0400000000000000" pitchFamily="50" charset="-128"/>
                          <a:ea typeface="游ゴシック" panose="020B0400000000000000" pitchFamily="50" charset="-128"/>
                        </a:rPr>
                        <a:t>経常収入計</a:t>
                      </a:r>
                      <a:r>
                        <a:rPr lang="en-US" altLang="ja-JP" sz="1200" u="none" strike="noStrike" dirty="0">
                          <a:effectLst/>
                          <a:latin typeface="游ゴシック" panose="020B0400000000000000" pitchFamily="50" charset="-128"/>
                          <a:ea typeface="游ゴシック" panose="020B0400000000000000" pitchFamily="50" charset="-128"/>
                        </a:rPr>
                        <a:t>×100</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経常収入に占める賦課金収入の比率を示す指標</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69160802"/>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補助金収入率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受取補助金等</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経常収入計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経常収入に占める補助金収入の比率を示す指標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61490256"/>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受託等収入率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受取業務受託料</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経常収入計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経常収入に占める受託収入の比率を示す指標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12086065"/>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附帯事業収入率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附帯事業収入</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経常収入計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経常収入に占める附帯事業収入の比率を示す指標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80963350"/>
                  </a:ext>
                </a:extLst>
              </a:tr>
            </a:tbl>
          </a:graphicData>
        </a:graphic>
      </p:graphicFrame>
      <p:graphicFrame>
        <p:nvGraphicFramePr>
          <p:cNvPr id="5" name="表 4">
            <a:extLst>
              <a:ext uri="{FF2B5EF4-FFF2-40B4-BE49-F238E27FC236}">
                <a16:creationId xmlns:a16="http://schemas.microsoft.com/office/drawing/2014/main" id="{57E4AAA3-7803-4799-B031-F3677FFC389C}"/>
              </a:ext>
            </a:extLst>
          </p:cNvPr>
          <p:cNvGraphicFramePr>
            <a:graphicFrameLocks noGrp="1"/>
          </p:cNvGraphicFramePr>
          <p:nvPr>
            <p:extLst>
              <p:ext uri="{D42A27DB-BD31-4B8C-83A1-F6EECF244321}">
                <p14:modId xmlns:p14="http://schemas.microsoft.com/office/powerpoint/2010/main" val="2701385831"/>
              </p:ext>
            </p:extLst>
          </p:nvPr>
        </p:nvGraphicFramePr>
        <p:xfrm>
          <a:off x="264942" y="5856514"/>
          <a:ext cx="11591637" cy="868803"/>
        </p:xfrm>
        <a:graphic>
          <a:graphicData uri="http://schemas.openxmlformats.org/drawingml/2006/table">
            <a:tbl>
              <a:tblPr bandRow="1">
                <a:tableStyleId>{93296810-A885-4BE3-A3E7-6D5BEEA58F35}</a:tableStyleId>
              </a:tblPr>
              <a:tblGrid>
                <a:gridCol w="396000">
                  <a:extLst>
                    <a:ext uri="{9D8B030D-6E8A-4147-A177-3AD203B41FA5}">
                      <a16:colId xmlns:a16="http://schemas.microsoft.com/office/drawing/2014/main" val="2281783305"/>
                    </a:ext>
                  </a:extLst>
                </a:gridCol>
                <a:gridCol w="395637">
                  <a:extLst>
                    <a:ext uri="{9D8B030D-6E8A-4147-A177-3AD203B41FA5}">
                      <a16:colId xmlns:a16="http://schemas.microsoft.com/office/drawing/2014/main" val="3852782609"/>
                    </a:ext>
                  </a:extLst>
                </a:gridCol>
                <a:gridCol w="1991421">
                  <a:extLst>
                    <a:ext uri="{9D8B030D-6E8A-4147-A177-3AD203B41FA5}">
                      <a16:colId xmlns:a16="http://schemas.microsoft.com/office/drawing/2014/main" val="1615579462"/>
                    </a:ext>
                  </a:extLst>
                </a:gridCol>
                <a:gridCol w="3719513">
                  <a:extLst>
                    <a:ext uri="{9D8B030D-6E8A-4147-A177-3AD203B41FA5}">
                      <a16:colId xmlns:a16="http://schemas.microsoft.com/office/drawing/2014/main" val="606054818"/>
                    </a:ext>
                  </a:extLst>
                </a:gridCol>
                <a:gridCol w="5089066">
                  <a:extLst>
                    <a:ext uri="{9D8B030D-6E8A-4147-A177-3AD203B41FA5}">
                      <a16:colId xmlns:a16="http://schemas.microsoft.com/office/drawing/2014/main" val="2537545039"/>
                    </a:ext>
                  </a:extLst>
                </a:gridCol>
              </a:tblGrid>
              <a:tr h="270441">
                <a:tc rowSpan="3">
                  <a:txBody>
                    <a:bodyPr/>
                    <a:lstStyle/>
                    <a:p>
                      <a:pPr algn="ctr" fontAlgn="ctr"/>
                      <a:r>
                        <a:rPr lang="ja-JP" altLang="en-US" sz="1400" u="none" strike="noStrike" dirty="0">
                          <a:effectLst/>
                          <a:latin typeface="游ゴシック" panose="020B0400000000000000" pitchFamily="50" charset="-128"/>
                          <a:ea typeface="游ゴシック" panose="020B0400000000000000" pitchFamily="50" charset="-128"/>
                        </a:rPr>
                        <a:t>コスト性</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vert="eaVert" anchor="ct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一般管理費比率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一般管理費</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経常支出計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経常支出に占める一般管理費の比率を示す指標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81613588"/>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200" u="none" strike="noStrike" dirty="0">
                          <a:effectLst/>
                          <a:latin typeface="游ゴシック" panose="020B0400000000000000" pitchFamily="50" charset="-128"/>
                          <a:ea typeface="游ゴシック" panose="020B0400000000000000" pitchFamily="50" charset="-128"/>
                        </a:rPr>
                        <a:t>人件費比率</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人件費</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経常支出</a:t>
                      </a:r>
                      <a:r>
                        <a:rPr lang="ja-JP" altLang="en-US" sz="1200" u="none" strike="noStrike">
                          <a:effectLst/>
                          <a:latin typeface="游ゴシック" panose="020B0400000000000000" pitchFamily="50" charset="-128"/>
                          <a:ea typeface="游ゴシック" panose="020B0400000000000000" pitchFamily="50" charset="-128"/>
                        </a:rPr>
                        <a:t>計</a:t>
                      </a:r>
                      <a:r>
                        <a:rPr lang="en-US" altLang="zh-TW" sz="1200" u="none" strike="noStrike">
                          <a:effectLst/>
                          <a:latin typeface="游ゴシック" panose="020B0400000000000000" pitchFamily="50" charset="-128"/>
                          <a:ea typeface="游ゴシック" panose="020B0400000000000000" pitchFamily="50" charset="-128"/>
                        </a:rPr>
                        <a:t>×</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経常支出に占める</a:t>
                      </a:r>
                      <a:r>
                        <a:rPr lang="ja-JP" altLang="en-US" sz="1200" b="0" i="0" u="none" strike="noStrike">
                          <a:solidFill>
                            <a:srgbClr val="000000"/>
                          </a:solidFill>
                          <a:effectLst/>
                          <a:latin typeface="游ゴシック" panose="020B0400000000000000" pitchFamily="50" charset="-128"/>
                          <a:ea typeface="+mn-ea"/>
                        </a:rPr>
                        <a:t>人件費の比率を示す</a:t>
                      </a:r>
                      <a:r>
                        <a:rPr lang="ja-JP" altLang="en-US" sz="1200" b="0" i="0" u="none" strike="noStrike" dirty="0">
                          <a:solidFill>
                            <a:srgbClr val="000000"/>
                          </a:solidFill>
                          <a:effectLst/>
                          <a:latin typeface="游ゴシック" panose="020B0400000000000000" pitchFamily="50" charset="-128"/>
                          <a:ea typeface="+mn-ea"/>
                        </a:rPr>
                        <a:t>指標</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56604862"/>
                  </a:ext>
                </a:extLst>
              </a:tr>
              <a:tr h="299181">
                <a:tc vMerge="1">
                  <a:txBody>
                    <a:bodyPr/>
                    <a:lstStyle/>
                    <a:p>
                      <a:endParaRPr kumimoji="1" lang="ja-JP" altLang="en-US"/>
                    </a:p>
                  </a:txBody>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zh-TW" altLang="en-US" sz="1200" u="none" strike="noStrike" dirty="0">
                          <a:effectLst/>
                          <a:latin typeface="游ゴシック" panose="020B0400000000000000" pitchFamily="50" charset="-128"/>
                          <a:ea typeface="游ゴシック" panose="020B0400000000000000" pitchFamily="50" charset="-128"/>
                        </a:rPr>
                        <a:t>維持管理費比率</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zh-TW" altLang="en-US" sz="1200" u="none" strike="noStrike" dirty="0">
                          <a:effectLst/>
                          <a:latin typeface="游ゴシック" panose="020B0400000000000000" pitchFamily="50" charset="-128"/>
                          <a:ea typeface="游ゴシック" panose="020B0400000000000000" pitchFamily="50" charset="-128"/>
                        </a:rPr>
                        <a:t>維持管理費</a:t>
                      </a:r>
                      <a:r>
                        <a:rPr lang="en-US" altLang="zh-TW" sz="1200" u="none" strike="noStrike" dirty="0">
                          <a:effectLst/>
                          <a:latin typeface="游ゴシック" panose="020B0400000000000000" pitchFamily="50" charset="-128"/>
                          <a:ea typeface="游ゴシック" panose="020B0400000000000000" pitchFamily="50" charset="-128"/>
                        </a:rPr>
                        <a:t>÷</a:t>
                      </a:r>
                      <a:r>
                        <a:rPr lang="zh-TW" altLang="en-US" sz="1200" u="none" strike="noStrike" dirty="0">
                          <a:effectLst/>
                          <a:latin typeface="游ゴシック" panose="020B0400000000000000" pitchFamily="50" charset="-128"/>
                          <a:ea typeface="游ゴシック" panose="020B0400000000000000" pitchFamily="50" charset="-128"/>
                        </a:rPr>
                        <a:t>経常支出計</a:t>
                      </a:r>
                      <a:r>
                        <a:rPr lang="en-US" altLang="zh-TW" sz="1200" u="none" strike="noStrike" dirty="0">
                          <a:effectLst/>
                          <a:latin typeface="游ゴシック" panose="020B0400000000000000" pitchFamily="50" charset="-128"/>
                          <a:ea typeface="游ゴシック" panose="020B0400000000000000" pitchFamily="50" charset="-128"/>
                        </a:rPr>
                        <a:t>×100</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b"/>
                      <a:r>
                        <a:rPr lang="ja-JP" altLang="en-US" sz="1200" b="0" i="0" u="none" strike="noStrike" dirty="0">
                          <a:solidFill>
                            <a:srgbClr val="000000"/>
                          </a:solidFill>
                          <a:effectLst/>
                          <a:latin typeface="游ゴシック" panose="020B0400000000000000" pitchFamily="50" charset="-128"/>
                          <a:ea typeface="+mn-ea"/>
                        </a:rPr>
                        <a:t>経常支出に占める維持管理費の比率を示す指標</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61053234"/>
                  </a:ext>
                </a:extLst>
              </a:tr>
            </a:tbl>
          </a:graphicData>
        </a:graphic>
      </p:graphicFrame>
      <p:sp>
        <p:nvSpPr>
          <p:cNvPr id="7" name="タイトル 1">
            <a:extLst>
              <a:ext uri="{FF2B5EF4-FFF2-40B4-BE49-F238E27FC236}">
                <a16:creationId xmlns:a16="http://schemas.microsoft.com/office/drawing/2014/main" id="{921C07EA-CAB0-47E4-A134-10DA377A9F63}"/>
              </a:ext>
            </a:extLst>
          </p:cNvPr>
          <p:cNvSpPr txBox="1">
            <a:spLocks/>
          </p:cNvSpPr>
          <p:nvPr/>
        </p:nvSpPr>
        <p:spPr>
          <a:xfrm>
            <a:off x="10041989" y="6095"/>
            <a:ext cx="2037470" cy="39389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2000" dirty="0">
                <a:latin typeface="游ゴシック" panose="020B0400000000000000" pitchFamily="50" charset="-128"/>
                <a:ea typeface="游ゴシック" panose="020B0400000000000000" pitchFamily="50" charset="-128"/>
              </a:rPr>
              <a:t>【</a:t>
            </a:r>
            <a:r>
              <a:rPr lang="ja-JP" altLang="en-US" sz="2000" dirty="0">
                <a:latin typeface="游ゴシック" panose="020B0400000000000000" pitchFamily="50" charset="-128"/>
                <a:ea typeface="游ゴシック" panose="020B0400000000000000" pitchFamily="50" charset="-128"/>
              </a:rPr>
              <a:t>別添資料</a:t>
            </a:r>
            <a:r>
              <a:rPr lang="en-US" altLang="ja-JP" sz="2000" dirty="0">
                <a:latin typeface="游ゴシック" panose="020B0400000000000000" pitchFamily="50" charset="-128"/>
                <a:ea typeface="游ゴシック" panose="020B0400000000000000" pitchFamily="50" charset="-128"/>
              </a:rPr>
              <a:t>】</a:t>
            </a:r>
            <a:endParaRPr lang="ja-JP" altLang="en-US" sz="2000"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4FD8BF46-9F65-4F35-A7D8-11CF87CA8809}"/>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62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97611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D27FD80B-0808-FC71-DEB4-851CE201749E}"/>
              </a:ext>
            </a:extLst>
          </p:cNvPr>
          <p:cNvSpPr txBox="1"/>
          <p:nvPr/>
        </p:nvSpPr>
        <p:spPr>
          <a:xfrm>
            <a:off x="589721" y="436325"/>
            <a:ext cx="11012556"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「安全性分析」の具体的な指標</a:t>
            </a:r>
            <a:r>
              <a:rPr lang="ja-JP" altLang="en-US" sz="3200">
                <a:latin typeface="Meiryo UI" panose="020B0604030504040204" pitchFamily="50" charset="-128"/>
                <a:ea typeface="Meiryo UI" panose="020B0604030504040204" pitchFamily="50" charset="-128"/>
              </a:rPr>
              <a:t>について②</a:t>
            </a:r>
            <a:endParaRPr lang="ja-JP" altLang="en-US" sz="3200" dirty="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7FC90FBE-0956-4C4C-A9CB-760B3C95E27F}"/>
              </a:ext>
            </a:extLst>
          </p:cNvPr>
          <p:cNvGraphicFramePr>
            <a:graphicFrameLocks noGrp="1"/>
          </p:cNvGraphicFramePr>
          <p:nvPr>
            <p:extLst>
              <p:ext uri="{D42A27DB-BD31-4B8C-83A1-F6EECF244321}">
                <p14:modId xmlns:p14="http://schemas.microsoft.com/office/powerpoint/2010/main" val="1832460535"/>
              </p:ext>
            </p:extLst>
          </p:nvPr>
        </p:nvGraphicFramePr>
        <p:xfrm>
          <a:off x="218660" y="1108333"/>
          <a:ext cx="11754679" cy="5567680"/>
        </p:xfrm>
        <a:graphic>
          <a:graphicData uri="http://schemas.openxmlformats.org/drawingml/2006/table">
            <a:tbl>
              <a:tblPr firstRow="1" bandRow="1">
                <a:tableStyleId>{00A15C55-8517-42AA-B614-E9B94910E393}</a:tableStyleId>
              </a:tblPr>
              <a:tblGrid>
                <a:gridCol w="1013793">
                  <a:extLst>
                    <a:ext uri="{9D8B030D-6E8A-4147-A177-3AD203B41FA5}">
                      <a16:colId xmlns:a16="http://schemas.microsoft.com/office/drawing/2014/main" val="3192677164"/>
                    </a:ext>
                  </a:extLst>
                </a:gridCol>
                <a:gridCol w="2266122">
                  <a:extLst>
                    <a:ext uri="{9D8B030D-6E8A-4147-A177-3AD203B41FA5}">
                      <a16:colId xmlns:a16="http://schemas.microsoft.com/office/drawing/2014/main" val="1923578855"/>
                    </a:ext>
                  </a:extLst>
                </a:gridCol>
                <a:gridCol w="1205948">
                  <a:extLst>
                    <a:ext uri="{9D8B030D-6E8A-4147-A177-3AD203B41FA5}">
                      <a16:colId xmlns:a16="http://schemas.microsoft.com/office/drawing/2014/main" val="2089436461"/>
                    </a:ext>
                  </a:extLst>
                </a:gridCol>
                <a:gridCol w="2981739">
                  <a:extLst>
                    <a:ext uri="{9D8B030D-6E8A-4147-A177-3AD203B41FA5}">
                      <a16:colId xmlns:a16="http://schemas.microsoft.com/office/drawing/2014/main" val="3280819568"/>
                    </a:ext>
                  </a:extLst>
                </a:gridCol>
                <a:gridCol w="4287077">
                  <a:extLst>
                    <a:ext uri="{9D8B030D-6E8A-4147-A177-3AD203B41FA5}">
                      <a16:colId xmlns:a16="http://schemas.microsoft.com/office/drawing/2014/main" val="3347347179"/>
                    </a:ext>
                  </a:extLst>
                </a:gridCol>
              </a:tblGrid>
              <a:tr h="370840">
                <a:tc>
                  <a:txBody>
                    <a:bodyPr/>
                    <a:lstStyle/>
                    <a:p>
                      <a:pPr algn="ctr"/>
                      <a:r>
                        <a:rPr kumimoji="1" lang="ja-JP" altLang="en-US" sz="1600" dirty="0"/>
                        <a:t>整理番号</a:t>
                      </a:r>
                    </a:p>
                  </a:txBody>
                  <a:tcPr/>
                </a:tc>
                <a:tc>
                  <a:txBody>
                    <a:bodyPr/>
                    <a:lstStyle/>
                    <a:p>
                      <a:pPr algn="ctr"/>
                      <a:r>
                        <a:rPr kumimoji="1" lang="ja-JP" altLang="en-US" sz="1600" dirty="0"/>
                        <a:t>安全性分析の指標名</a:t>
                      </a:r>
                    </a:p>
                  </a:txBody>
                  <a:tcPr/>
                </a:tc>
                <a:tc>
                  <a:txBody>
                    <a:bodyPr/>
                    <a:lstStyle/>
                    <a:p>
                      <a:pPr algn="ctr"/>
                      <a:r>
                        <a:rPr kumimoji="1" lang="ja-JP" altLang="en-US" sz="1600" dirty="0"/>
                        <a:t>分析資料</a:t>
                      </a:r>
                    </a:p>
                  </a:txBody>
                  <a:tcPr/>
                </a:tc>
                <a:tc>
                  <a:txBody>
                    <a:bodyPr/>
                    <a:lstStyle/>
                    <a:p>
                      <a:pPr algn="ctr"/>
                      <a:r>
                        <a:rPr kumimoji="1" lang="ja-JP" altLang="en-US" sz="1600" dirty="0"/>
                        <a:t>算　　定　　式</a:t>
                      </a:r>
                    </a:p>
                  </a:txBody>
                  <a:tcPr/>
                </a:tc>
                <a:tc>
                  <a:txBody>
                    <a:bodyPr/>
                    <a:lstStyle/>
                    <a:p>
                      <a:pPr algn="ctr"/>
                      <a:r>
                        <a:rPr kumimoji="1" lang="ja-JP" altLang="en-US" sz="1600" dirty="0"/>
                        <a:t>説　　　　　明</a:t>
                      </a:r>
                    </a:p>
                  </a:txBody>
                  <a:tcPr/>
                </a:tc>
                <a:extLst>
                  <a:ext uri="{0D108BD9-81ED-4DB2-BD59-A6C34878D82A}">
                    <a16:rowId xmlns:a16="http://schemas.microsoft.com/office/drawing/2014/main" val="2376524258"/>
                  </a:ext>
                </a:extLst>
              </a:tr>
              <a:tr h="370840">
                <a:tc>
                  <a:txBody>
                    <a:bodyPr/>
                    <a:lstStyle/>
                    <a:p>
                      <a:r>
                        <a:rPr kumimoji="1" lang="ja-JP" altLang="en-US" sz="1600" dirty="0">
                          <a:latin typeface="游ゴシック" panose="020B0400000000000000" pitchFamily="50" charset="-128"/>
                          <a:ea typeface="游ゴシック" panose="020B0400000000000000" pitchFamily="50" charset="-128"/>
                        </a:rPr>
                        <a:t>安全－５</a:t>
                      </a: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土地改良施設</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減価償却率</a:t>
                      </a:r>
                      <a:b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土地改良施設</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老朽化比率）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strike="noStrike" dirty="0">
                          <a:solidFill>
                            <a:schemeClr val="tx1"/>
                          </a:solidFill>
                          <a:latin typeface="游ゴシック" panose="020B0400000000000000" pitchFamily="50" charset="-128"/>
                          <a:ea typeface="游ゴシック" panose="020B0400000000000000" pitchFamily="50" charset="-128"/>
                        </a:rPr>
                        <a:t>注記</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＝減価償却累計額</a:t>
                      </a:r>
                      <a:br>
                        <a:rPr lang="zh-TW" altLang="en-US" sz="12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取得</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価額</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altLang="ja-JP" sz="1400" b="0" u="none" strike="noStrike" dirty="0">
                          <a:solidFill>
                            <a:schemeClr val="tx1"/>
                          </a:solidFill>
                          <a:effectLst/>
                          <a:latin typeface="游ゴシック" panose="020B0400000000000000" pitchFamily="50" charset="-128"/>
                          <a:ea typeface="+mn-ea"/>
                        </a:rPr>
                        <a:t>※</a:t>
                      </a:r>
                      <a:r>
                        <a:rPr lang="ja-JP" altLang="en-US" sz="1400" b="0" u="none" strike="noStrike" dirty="0">
                          <a:solidFill>
                            <a:schemeClr val="tx1"/>
                          </a:solidFill>
                          <a:effectLst/>
                          <a:latin typeface="游ゴシック" panose="020B0400000000000000" pitchFamily="50" charset="-128"/>
                          <a:ea typeface="+mn-ea"/>
                        </a:rPr>
                        <a:t>減価償却累計額及び取得価額は、</a:t>
                      </a:r>
                      <a:endParaRPr lang="en-US" altLang="ja-JP" sz="14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游ゴシック" panose="020B0400000000000000" pitchFamily="50" charset="-128"/>
                          <a:ea typeface="+mn-ea"/>
                        </a:rPr>
                        <a:t>　それぞれ所有土地改良施及び受</a:t>
                      </a:r>
                      <a:endParaRPr lang="en-US" altLang="ja-JP" sz="14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游ゴシック" panose="020B0400000000000000" pitchFamily="50" charset="-128"/>
                          <a:ea typeface="+mn-ea"/>
                        </a:rPr>
                        <a:t>　託土地改良施設使用収益権の貸</a:t>
                      </a:r>
                      <a:endParaRPr lang="en-US" altLang="ja-JP" sz="14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游ゴシック" panose="020B0400000000000000" pitchFamily="50" charset="-128"/>
                          <a:ea typeface="+mn-ea"/>
                        </a:rPr>
                        <a:t>　借対照表での表示額とする</a:t>
                      </a:r>
                      <a:endParaRPr lang="en-US" altLang="zh-TW" sz="1400" b="0" u="none" strike="noStrike" dirty="0">
                        <a:solidFill>
                          <a:schemeClr val="tx1"/>
                        </a:solidFill>
                        <a:effectLst/>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耐用年数に対して土地改良施設の取得からどの程度使用しているかを示す指標です。数値が高いほど土地改良施設を取得してから時間が経ち資産価値が減少していることを示します。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638612012"/>
                  </a:ext>
                </a:extLst>
              </a:tr>
              <a:tr h="565308">
                <a:tc>
                  <a:txBody>
                    <a:bodyPr/>
                    <a:lstStyle/>
                    <a:p>
                      <a:r>
                        <a:rPr kumimoji="1" lang="ja-JP" altLang="en-US" sz="1600" dirty="0">
                          <a:latin typeface="游ゴシック" panose="020B0400000000000000" pitchFamily="50" charset="-128"/>
                          <a:ea typeface="游ゴシック" panose="020B0400000000000000" pitchFamily="50" charset="-128"/>
                        </a:rPr>
                        <a:t>安全－６</a:t>
                      </a:r>
                      <a:endParaRPr kumimoji="1" lang="en-US" altLang="ja-JP" sz="1600" dirty="0">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固定資産取得借入</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金比率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各種</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借入金残高</a:t>
                      </a:r>
                      <a:endParaRPr lang="en-US" altLang="zh-TW" sz="1600" b="0" u="none" strike="no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固定資産</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数値が低いほど、固定資産取得に係る将来の返済に必要な負債の調達割合が低いことを示す指標</a:t>
                      </a:r>
                      <a:r>
                        <a:rPr lang="ja-JP" altLang="en-US" sz="1600" b="0" u="none" strike="noStrike" dirty="0">
                          <a:solidFill>
                            <a:schemeClr val="tx1"/>
                          </a:solidFill>
                          <a:effectLst/>
                          <a:latin typeface="游ゴシック" panose="020B0400000000000000" pitchFamily="50" charset="-128"/>
                          <a:ea typeface="+mn-ea"/>
                        </a:rPr>
                        <a:t>で、数値が低いほど将来にわたる返済の負荷が低いことを示します。</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公庫借入金等「借入金」名称のものを分析の対象とし、「未払金」「引当金」は対象としません。</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912360256"/>
                  </a:ext>
                </a:extLst>
              </a:tr>
              <a:tr h="370840">
                <a:tc>
                  <a:txBody>
                    <a:bodyPr/>
                    <a:lstStyle/>
                    <a:p>
                      <a:r>
                        <a:rPr kumimoji="1" lang="ja-JP" altLang="en-US" sz="1600" dirty="0">
                          <a:latin typeface="游ゴシック" panose="020B0400000000000000" pitchFamily="50" charset="-128"/>
                          <a:ea typeface="游ゴシック" panose="020B0400000000000000" pitchFamily="50" charset="-128"/>
                        </a:rPr>
                        <a:t>安全－７</a:t>
                      </a:r>
                      <a:endParaRPr kumimoji="1" lang="en-US" altLang="ja-JP" sz="1600" dirty="0">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総資産借入金比率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mn-ea"/>
                        </a:rPr>
                        <a:t>各種</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借入金残高</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資産</a:t>
                      </a:r>
                      <a:r>
                        <a:rPr lang="ja-JP" altLang="en-US" sz="1600" b="0" u="none" strike="noStrike" dirty="0">
                          <a:solidFill>
                            <a:schemeClr val="tx1"/>
                          </a:solidFill>
                          <a:effectLst/>
                          <a:latin typeface="游ゴシック" panose="020B0400000000000000" pitchFamily="50" charset="-128"/>
                          <a:ea typeface="+mn-ea"/>
                        </a:rPr>
                        <a:t>合計</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借入金が総資産に占める割合を示す指標です。数値が低い方が望ましいとされています。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645308946"/>
                  </a:ext>
                </a:extLst>
              </a:tr>
              <a:tr h="370840">
                <a:tc>
                  <a:txBody>
                    <a:bodyPr/>
                    <a:lstStyle/>
                    <a:p>
                      <a:r>
                        <a:rPr kumimoji="1" lang="ja-JP" altLang="en-US" sz="1600" dirty="0">
                          <a:latin typeface="游ゴシック" panose="020B0400000000000000" pitchFamily="50" charset="-128"/>
                          <a:ea typeface="游ゴシック" panose="020B0400000000000000" pitchFamily="50" charset="-128"/>
                        </a:rPr>
                        <a:t>安全－８</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負債高正味財産比率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貸借対照表</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algn="ct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＝負債</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合計</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正味財産</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合計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負債の返済能力を示す指標です。数値が低いほど返済能力が高く財務の安定性が高いことを示すとされています。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en-US" altLang="ja-JP" sz="1600" b="0" u="none" strike="noStrike" dirty="0">
                          <a:solidFill>
                            <a:schemeClr val="tx1"/>
                          </a:solidFill>
                          <a:effectLst/>
                          <a:latin typeface="游ゴシック" panose="020B0400000000000000" pitchFamily="50" charset="-128"/>
                          <a:ea typeface="+mn-ea"/>
                        </a:rPr>
                        <a:t>100</a:t>
                      </a:r>
                      <a:r>
                        <a:rPr lang="ja-JP" altLang="en-US" sz="1600" b="0" u="none" strike="noStrike" dirty="0">
                          <a:solidFill>
                            <a:schemeClr val="tx1"/>
                          </a:solidFill>
                          <a:effectLst/>
                          <a:latin typeface="游ゴシック" panose="020B0400000000000000" pitchFamily="50" charset="-128"/>
                          <a:ea typeface="+mn-ea"/>
                        </a:rPr>
                        <a:t>％以下であれば、正味財産で全ての負債を返済することが可能ですが、数値が低いほど安全性が高いと判断されます。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366428609"/>
                  </a:ext>
                </a:extLst>
              </a:tr>
            </a:tbl>
          </a:graphicData>
        </a:graphic>
      </p:graphicFrame>
      <p:sp>
        <p:nvSpPr>
          <p:cNvPr id="6" name="テキスト ボックス 5">
            <a:extLst>
              <a:ext uri="{FF2B5EF4-FFF2-40B4-BE49-F238E27FC236}">
                <a16:creationId xmlns:a16="http://schemas.microsoft.com/office/drawing/2014/main" id="{4C587877-E5E1-4F86-A462-5346F29B9D33}"/>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4</a:t>
            </a:r>
          </a:p>
        </p:txBody>
      </p:sp>
    </p:spTree>
    <p:extLst>
      <p:ext uri="{BB962C8B-B14F-4D97-AF65-F5344CB8AC3E}">
        <p14:creationId xmlns:p14="http://schemas.microsoft.com/office/powerpoint/2010/main" val="211071381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D27FD80B-0808-FC71-DEB4-851CE201749E}"/>
              </a:ext>
            </a:extLst>
          </p:cNvPr>
          <p:cNvSpPr txBox="1"/>
          <p:nvPr/>
        </p:nvSpPr>
        <p:spPr>
          <a:xfrm>
            <a:off x="530087" y="346196"/>
            <a:ext cx="11012556"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「安全性分析」の具体的な指標について③</a:t>
            </a:r>
          </a:p>
        </p:txBody>
      </p:sp>
      <p:graphicFrame>
        <p:nvGraphicFramePr>
          <p:cNvPr id="4" name="表 3">
            <a:extLst>
              <a:ext uri="{FF2B5EF4-FFF2-40B4-BE49-F238E27FC236}">
                <a16:creationId xmlns:a16="http://schemas.microsoft.com/office/drawing/2014/main" id="{7FC90FBE-0956-4C4C-A9CB-760B3C95E27F}"/>
              </a:ext>
            </a:extLst>
          </p:cNvPr>
          <p:cNvGraphicFramePr>
            <a:graphicFrameLocks noGrp="1"/>
          </p:cNvGraphicFramePr>
          <p:nvPr>
            <p:extLst>
              <p:ext uri="{D42A27DB-BD31-4B8C-83A1-F6EECF244321}">
                <p14:modId xmlns:p14="http://schemas.microsoft.com/office/powerpoint/2010/main" val="608046453"/>
              </p:ext>
            </p:extLst>
          </p:nvPr>
        </p:nvGraphicFramePr>
        <p:xfrm>
          <a:off x="218660" y="969390"/>
          <a:ext cx="11754679" cy="3444240"/>
        </p:xfrm>
        <a:graphic>
          <a:graphicData uri="http://schemas.openxmlformats.org/drawingml/2006/table">
            <a:tbl>
              <a:tblPr firstRow="1" bandRow="1">
                <a:tableStyleId>{00A15C55-8517-42AA-B614-E9B94910E393}</a:tableStyleId>
              </a:tblPr>
              <a:tblGrid>
                <a:gridCol w="1013793">
                  <a:extLst>
                    <a:ext uri="{9D8B030D-6E8A-4147-A177-3AD203B41FA5}">
                      <a16:colId xmlns:a16="http://schemas.microsoft.com/office/drawing/2014/main" val="3192677164"/>
                    </a:ext>
                  </a:extLst>
                </a:gridCol>
                <a:gridCol w="2266122">
                  <a:extLst>
                    <a:ext uri="{9D8B030D-6E8A-4147-A177-3AD203B41FA5}">
                      <a16:colId xmlns:a16="http://schemas.microsoft.com/office/drawing/2014/main" val="1923578855"/>
                    </a:ext>
                  </a:extLst>
                </a:gridCol>
                <a:gridCol w="1205948">
                  <a:extLst>
                    <a:ext uri="{9D8B030D-6E8A-4147-A177-3AD203B41FA5}">
                      <a16:colId xmlns:a16="http://schemas.microsoft.com/office/drawing/2014/main" val="2089436461"/>
                    </a:ext>
                  </a:extLst>
                </a:gridCol>
                <a:gridCol w="2981739">
                  <a:extLst>
                    <a:ext uri="{9D8B030D-6E8A-4147-A177-3AD203B41FA5}">
                      <a16:colId xmlns:a16="http://schemas.microsoft.com/office/drawing/2014/main" val="3280819568"/>
                    </a:ext>
                  </a:extLst>
                </a:gridCol>
                <a:gridCol w="4287077">
                  <a:extLst>
                    <a:ext uri="{9D8B030D-6E8A-4147-A177-3AD203B41FA5}">
                      <a16:colId xmlns:a16="http://schemas.microsoft.com/office/drawing/2014/main" val="3347347179"/>
                    </a:ext>
                  </a:extLst>
                </a:gridCol>
              </a:tblGrid>
              <a:tr h="239191">
                <a:tc>
                  <a:txBody>
                    <a:bodyPr/>
                    <a:lstStyle/>
                    <a:p>
                      <a:pPr algn="ctr"/>
                      <a:r>
                        <a:rPr kumimoji="1" lang="ja-JP" altLang="en-US" sz="1600" dirty="0"/>
                        <a:t>整理番号</a:t>
                      </a:r>
                    </a:p>
                  </a:txBody>
                  <a:tcPr/>
                </a:tc>
                <a:tc>
                  <a:txBody>
                    <a:bodyPr/>
                    <a:lstStyle/>
                    <a:p>
                      <a:pPr algn="ctr"/>
                      <a:r>
                        <a:rPr kumimoji="1" lang="ja-JP" altLang="en-US" sz="1600" dirty="0"/>
                        <a:t>安全性分析の指標名</a:t>
                      </a:r>
                    </a:p>
                  </a:txBody>
                  <a:tcPr/>
                </a:tc>
                <a:tc>
                  <a:txBody>
                    <a:bodyPr/>
                    <a:lstStyle/>
                    <a:p>
                      <a:pPr algn="ctr"/>
                      <a:r>
                        <a:rPr kumimoji="1" lang="ja-JP" altLang="en-US" sz="1600" dirty="0"/>
                        <a:t>分析資料</a:t>
                      </a:r>
                    </a:p>
                  </a:txBody>
                  <a:tcPr/>
                </a:tc>
                <a:tc>
                  <a:txBody>
                    <a:bodyPr/>
                    <a:lstStyle/>
                    <a:p>
                      <a:pPr algn="ctr"/>
                      <a:r>
                        <a:rPr kumimoji="1" lang="ja-JP" altLang="en-US" sz="1600" dirty="0"/>
                        <a:t>算　　定　　式</a:t>
                      </a:r>
                    </a:p>
                  </a:txBody>
                  <a:tcPr/>
                </a:tc>
                <a:tc>
                  <a:txBody>
                    <a:bodyPr/>
                    <a:lstStyle/>
                    <a:p>
                      <a:pPr algn="ctr"/>
                      <a:r>
                        <a:rPr kumimoji="1" lang="ja-JP" altLang="en-US" sz="1600" dirty="0"/>
                        <a:t>説　　　　　明</a:t>
                      </a:r>
                    </a:p>
                  </a:txBody>
                  <a:tcPr/>
                </a:tc>
                <a:extLst>
                  <a:ext uri="{0D108BD9-81ED-4DB2-BD59-A6C34878D82A}">
                    <a16:rowId xmlns:a16="http://schemas.microsoft.com/office/drawing/2014/main" val="2376524258"/>
                  </a:ext>
                </a:extLst>
              </a:tr>
              <a:tr h="761062">
                <a:tc>
                  <a:txBody>
                    <a:bodyPr/>
                    <a:lstStyle/>
                    <a:p>
                      <a:r>
                        <a:rPr kumimoji="1" lang="ja-JP" altLang="en-US" sz="1600" dirty="0">
                          <a:latin typeface="游ゴシック" panose="020B0400000000000000" pitchFamily="50" charset="-128"/>
                          <a:ea typeface="游ゴシック" panose="020B0400000000000000" pitchFamily="50" charset="-128"/>
                        </a:rPr>
                        <a:t>安全－９</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現金預金積立金保有比率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貸借対照表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（現金及び預金＋各種積立金</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等計）</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（流動資産合計＋固定資産</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ja-JP" altLang="en-US" sz="1600" b="0" u="none" strike="noStrike" dirty="0">
                          <a:solidFill>
                            <a:schemeClr val="tx1"/>
                          </a:solidFill>
                          <a:effectLst/>
                          <a:latin typeface="游ゴシック" panose="020B0400000000000000" pitchFamily="50" charset="-128"/>
                          <a:ea typeface="+mn-ea"/>
                        </a:rPr>
                        <a:t>合計</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0" i="0" u="none" strike="noStrike" baseline="30000" dirty="0">
                          <a:solidFill>
                            <a:schemeClr val="tx1"/>
                          </a:solidFill>
                          <a:effectLst/>
                          <a:latin typeface="游ゴシック" panose="020B0400000000000000" pitchFamily="50" charset="-128"/>
                          <a:ea typeface="游ゴシック" panose="020B0400000000000000" pitchFamily="50" charset="-128"/>
                        </a:rPr>
                        <a:t>※</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各種積立金等とは各種積立金</a:t>
                      </a:r>
                      <a:endParaRPr lang="en-US" altLang="ja-JP" sz="1600" b="0"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　及び各種積立資産をいう</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R="0"/>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総資産に占める現金及び預金、各種積立金等の合計額の比率を見る指標です。</a:t>
                      </a:r>
                      <a:r>
                        <a:rPr lang="ja-JP" altLang="en-US" sz="1600" b="0" u="none" strike="noStrike" dirty="0">
                          <a:solidFill>
                            <a:schemeClr val="tx1"/>
                          </a:solidFill>
                          <a:effectLst/>
                          <a:latin typeface="游ゴシック" panose="020B0400000000000000" pitchFamily="50" charset="-128"/>
                          <a:ea typeface="+mn-ea"/>
                        </a:rPr>
                        <a:t>数値</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が高いほど手持資金保有が豊富であることを示します。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638612012"/>
                  </a:ext>
                </a:extLst>
              </a:tr>
              <a:tr h="1108977">
                <a:tc>
                  <a:txBody>
                    <a:bodyPr/>
                    <a:lstStyle/>
                    <a:p>
                      <a:r>
                        <a:rPr kumimoji="1" lang="ja-JP" altLang="en-US" sz="1600" dirty="0">
                          <a:latin typeface="游ゴシック" panose="020B0400000000000000" pitchFamily="50" charset="-128"/>
                          <a:ea typeface="游ゴシック" panose="020B0400000000000000" pitchFamily="50" charset="-128"/>
                        </a:rPr>
                        <a:t>安全</a:t>
                      </a:r>
                      <a:r>
                        <a:rPr kumimoji="1" lang="ja-JP" altLang="en-US" sz="1400" dirty="0">
                          <a:latin typeface="游ゴシック" panose="020B0400000000000000" pitchFamily="50" charset="-128"/>
                          <a:ea typeface="游ゴシック" panose="020B0400000000000000" pitchFamily="50" charset="-128"/>
                        </a:rPr>
                        <a:t>－</a:t>
                      </a:r>
                      <a:r>
                        <a:rPr kumimoji="1" lang="en-US" altLang="ja-JP" sz="1400" dirty="0">
                          <a:latin typeface="游ゴシック" panose="020B0400000000000000" pitchFamily="50" charset="-128"/>
                          <a:ea typeface="游ゴシック" panose="020B0400000000000000" pitchFamily="50" charset="-128"/>
                        </a:rPr>
                        <a:t>10</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施設更新積立資産保有比率</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貸借対照表・注記</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＝施設更新積立資産</a:t>
                      </a:r>
                      <a:b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減価償却累計額</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altLang="ja-JP" sz="1400" b="0" u="none" strike="noStrike" dirty="0">
                          <a:solidFill>
                            <a:schemeClr val="tx1"/>
                          </a:solidFill>
                          <a:effectLst/>
                          <a:latin typeface="游ゴシック" panose="020B0400000000000000" pitchFamily="50" charset="-128"/>
                          <a:ea typeface="+mn-ea"/>
                        </a:rPr>
                        <a:t>※</a:t>
                      </a:r>
                      <a:r>
                        <a:rPr lang="ja-JP" altLang="en-US" sz="1400" b="0" u="none" strike="noStrike" dirty="0">
                          <a:solidFill>
                            <a:schemeClr val="tx1"/>
                          </a:solidFill>
                          <a:effectLst/>
                          <a:latin typeface="游ゴシック" panose="020B0400000000000000" pitchFamily="50" charset="-128"/>
                          <a:ea typeface="+mn-ea"/>
                        </a:rPr>
                        <a:t>減価償却累計額は、所有土地改良</a:t>
                      </a:r>
                      <a:endParaRPr lang="en-US" altLang="ja-JP" sz="14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游ゴシック" panose="020B0400000000000000" pitchFamily="50" charset="-128"/>
                          <a:ea typeface="+mn-ea"/>
                        </a:rPr>
                        <a:t>　施及び受託土地改良施設使用収益</a:t>
                      </a:r>
                      <a:endParaRPr lang="en-US" altLang="ja-JP" sz="1400" b="0" u="none" strike="noStrike" dirty="0">
                        <a:solidFill>
                          <a:schemeClr val="tx1"/>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游ゴシック" panose="020B0400000000000000" pitchFamily="50" charset="-128"/>
                          <a:ea typeface="+mn-ea"/>
                        </a:rPr>
                        <a:t>　権の土地改良区負担額とする</a:t>
                      </a:r>
                      <a:endParaRPr lang="en-US" altLang="zh-TW"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R="0"/>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施設更新積立資産と</a:t>
                      </a:r>
                      <a:r>
                        <a:rPr lang="ja-JP" altLang="en-US" sz="1600" b="0" u="none" strike="noStrike" dirty="0">
                          <a:solidFill>
                            <a:schemeClr val="tx1"/>
                          </a:solidFill>
                          <a:effectLst/>
                          <a:latin typeface="游ゴシック" panose="020B0400000000000000" pitchFamily="50" charset="-128"/>
                          <a:ea typeface="+mn-ea"/>
                        </a:rPr>
                        <a:t>土地改良施設</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の比率を見る指標です。数値が高いほど施設更新に備える準備が進んでいることを示します。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「施設更新積立資産」「建設改良積立資産」等の特定資産として保有しているものを分析の対象とします。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912360256"/>
                  </a:ext>
                </a:extLst>
              </a:tr>
            </a:tbl>
          </a:graphicData>
        </a:graphic>
      </p:graphicFrame>
      <p:sp>
        <p:nvSpPr>
          <p:cNvPr id="2" name="テキスト ボックス 1">
            <a:extLst>
              <a:ext uri="{FF2B5EF4-FFF2-40B4-BE49-F238E27FC236}">
                <a16:creationId xmlns:a16="http://schemas.microsoft.com/office/drawing/2014/main" id="{92A20B87-1AAC-45D9-9EC1-D786972EADAA}"/>
              </a:ext>
            </a:extLst>
          </p:cNvPr>
          <p:cNvSpPr txBox="1"/>
          <p:nvPr/>
        </p:nvSpPr>
        <p:spPr>
          <a:xfrm>
            <a:off x="868017" y="4697096"/>
            <a:ext cx="10979427" cy="1569660"/>
          </a:xfrm>
          <a:prstGeom prst="rect">
            <a:avLst/>
          </a:prstGeom>
          <a:noFill/>
        </p:spPr>
        <p:txBody>
          <a:bodyPr wrap="square" rtlCol="0">
            <a:spAutoFit/>
          </a:bodyPr>
          <a:lstStyle/>
          <a:p>
            <a:r>
              <a:rPr kumimoji="1" lang="ja-JP" altLang="en-US" sz="1600" dirty="0"/>
              <a:t>（</a:t>
            </a:r>
            <a:r>
              <a:rPr kumimoji="1" lang="en-US" altLang="ja-JP" sz="1600" dirty="0"/>
              <a:t>※</a:t>
            </a:r>
            <a:r>
              <a:rPr kumimoji="1" lang="ja-JP" altLang="en-US" sz="1600" dirty="0"/>
              <a:t>）施設</a:t>
            </a:r>
            <a:r>
              <a:rPr kumimoji="1" lang="zh-TW" altLang="en-US" sz="1600" dirty="0">
                <a:latin typeface="游ゴシック" panose="020B0400000000000000" pitchFamily="50" charset="-128"/>
                <a:ea typeface="游ゴシック" panose="020B0400000000000000" pitchFamily="50" charset="-128"/>
              </a:rPr>
              <a:t>更新積立資産保有比率</a:t>
            </a:r>
            <a:r>
              <a:rPr kumimoji="1" lang="ja-JP" altLang="en-US" sz="1600" dirty="0"/>
              <a:t>の分析に当たって、土地改良区が管理する土地改良施設に係る施設更新事業</a:t>
            </a:r>
            <a:endParaRPr kumimoji="1" lang="en-US" altLang="ja-JP" sz="1600" dirty="0"/>
          </a:p>
          <a:p>
            <a:r>
              <a:rPr lang="ja-JP" altLang="en-US" sz="1600" dirty="0"/>
              <a:t>　　　</a:t>
            </a:r>
            <a:r>
              <a:rPr kumimoji="1" lang="ja-JP" altLang="en-US" sz="1600" dirty="0"/>
              <a:t>等に要する費用の積立てについて（平成</a:t>
            </a:r>
            <a:r>
              <a:rPr kumimoji="1" lang="en-US" altLang="ja-JP" sz="1600" dirty="0"/>
              <a:t>31</a:t>
            </a:r>
            <a:r>
              <a:rPr kumimoji="1" lang="ja-JP" altLang="en-US" sz="1600" dirty="0"/>
              <a:t>年２月</a:t>
            </a:r>
            <a:r>
              <a:rPr kumimoji="1" lang="en-US" altLang="ja-JP" sz="1600" dirty="0"/>
              <a:t>14</a:t>
            </a:r>
            <a:r>
              <a:rPr kumimoji="1" lang="ja-JP" altLang="en-US" sz="1600" dirty="0"/>
              <a:t>日付け</a:t>
            </a:r>
            <a:r>
              <a:rPr kumimoji="1" lang="en-US" altLang="ja-JP" sz="1600" dirty="0"/>
              <a:t>30</a:t>
            </a:r>
            <a:r>
              <a:rPr kumimoji="1" lang="ja-JP" altLang="en-US" sz="1600" dirty="0"/>
              <a:t>農振第</a:t>
            </a:r>
            <a:r>
              <a:rPr kumimoji="1" lang="en-US" altLang="ja-JP" sz="1600" dirty="0"/>
              <a:t>2942</a:t>
            </a:r>
            <a:r>
              <a:rPr kumimoji="1" lang="ja-JP" altLang="en-US" sz="1600" dirty="0"/>
              <a:t>号 農林水産省農村振興局長通知）に規</a:t>
            </a:r>
            <a:endParaRPr kumimoji="1" lang="en-US" altLang="ja-JP" sz="1600" dirty="0"/>
          </a:p>
          <a:p>
            <a:r>
              <a:rPr lang="ja-JP" altLang="en-US" sz="1600" dirty="0"/>
              <a:t>　　　</a:t>
            </a:r>
            <a:r>
              <a:rPr kumimoji="1" lang="ja-JP" altLang="en-US" sz="1600" dirty="0" err="1"/>
              <a:t>定する</a:t>
            </a:r>
            <a:endParaRPr kumimoji="1" lang="en-US" altLang="ja-JP" sz="1600" dirty="0"/>
          </a:p>
          <a:p>
            <a:r>
              <a:rPr kumimoji="1" lang="ja-JP" altLang="en-US" sz="1600" dirty="0"/>
              <a:t>　　「施設更新積立計画」を策定済みの土地改良区にあっては、</a:t>
            </a:r>
            <a:endParaRPr kumimoji="1" lang="en-US" altLang="ja-JP" sz="1600" dirty="0"/>
          </a:p>
          <a:p>
            <a:r>
              <a:rPr kumimoji="1" lang="ja-JP" altLang="en-US" sz="1600" dirty="0"/>
              <a:t>　　</a:t>
            </a:r>
            <a:r>
              <a:rPr kumimoji="1" lang="ja-JP" altLang="en-US" sz="1600" u="sng" dirty="0"/>
              <a:t>「施設更新積立資産」</a:t>
            </a:r>
            <a:r>
              <a:rPr kumimoji="1" lang="en-US" altLang="ja-JP" sz="1600" u="sng" dirty="0"/>
              <a:t>÷</a:t>
            </a:r>
            <a:r>
              <a:rPr kumimoji="1" lang="ja-JP" altLang="en-US" sz="1600" u="sng" dirty="0"/>
              <a:t>「当該積立計画に記載の「積立総額」」</a:t>
            </a:r>
            <a:r>
              <a:rPr kumimoji="1" lang="en-US" altLang="ja-JP" sz="1600" u="sng" dirty="0"/>
              <a:t>×100</a:t>
            </a:r>
            <a:r>
              <a:rPr kumimoji="1" lang="ja-JP" altLang="en-US" sz="1600" u="sng" dirty="0"/>
              <a:t>＝</a:t>
            </a:r>
            <a:r>
              <a:rPr lang="ja-JP" altLang="en-US" sz="1600" u="sng" dirty="0"/>
              <a:t>積立資産保有比率</a:t>
            </a:r>
            <a:r>
              <a:rPr lang="ja-JP" altLang="en-US" sz="1600" dirty="0"/>
              <a:t>、として</a:t>
            </a:r>
            <a:r>
              <a:rPr kumimoji="1" lang="ja-JP" altLang="en-US" sz="1600" dirty="0"/>
              <a:t>算定すること</a:t>
            </a:r>
            <a:endParaRPr kumimoji="1" lang="en-US" altLang="ja-JP" sz="1600" dirty="0"/>
          </a:p>
          <a:p>
            <a:r>
              <a:rPr kumimoji="1" lang="ja-JP" altLang="en-US" sz="1600" dirty="0"/>
              <a:t>　　により、再建設価額ベースでの積立資産保有比率（充足率）の分析が可能となります。</a:t>
            </a:r>
            <a:endParaRPr kumimoji="1" lang="en-US" altLang="ja-JP" sz="1600" dirty="0"/>
          </a:p>
        </p:txBody>
      </p:sp>
      <p:sp>
        <p:nvSpPr>
          <p:cNvPr id="5" name="テキスト ボックス 4">
            <a:extLst>
              <a:ext uri="{FF2B5EF4-FFF2-40B4-BE49-F238E27FC236}">
                <a16:creationId xmlns:a16="http://schemas.microsoft.com/office/drawing/2014/main" id="{2D4BFBA4-8FB3-417D-B5E8-5740DA6D67C5}"/>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3547716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D27FD80B-0808-FC71-DEB4-851CE201749E}"/>
              </a:ext>
            </a:extLst>
          </p:cNvPr>
          <p:cNvSpPr txBox="1"/>
          <p:nvPr/>
        </p:nvSpPr>
        <p:spPr>
          <a:xfrm>
            <a:off x="530087" y="346196"/>
            <a:ext cx="11012556"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「収支分析」の具体的な指標について</a:t>
            </a:r>
          </a:p>
        </p:txBody>
      </p:sp>
      <p:graphicFrame>
        <p:nvGraphicFramePr>
          <p:cNvPr id="4" name="表 3">
            <a:extLst>
              <a:ext uri="{FF2B5EF4-FFF2-40B4-BE49-F238E27FC236}">
                <a16:creationId xmlns:a16="http://schemas.microsoft.com/office/drawing/2014/main" id="{7FC90FBE-0956-4C4C-A9CB-760B3C95E27F}"/>
              </a:ext>
            </a:extLst>
          </p:cNvPr>
          <p:cNvGraphicFramePr>
            <a:graphicFrameLocks noGrp="1"/>
          </p:cNvGraphicFramePr>
          <p:nvPr>
            <p:extLst>
              <p:ext uri="{D42A27DB-BD31-4B8C-83A1-F6EECF244321}">
                <p14:modId xmlns:p14="http://schemas.microsoft.com/office/powerpoint/2010/main" val="2357459020"/>
              </p:ext>
            </p:extLst>
          </p:nvPr>
        </p:nvGraphicFramePr>
        <p:xfrm>
          <a:off x="218660" y="929753"/>
          <a:ext cx="11754679" cy="5796280"/>
        </p:xfrm>
        <a:graphic>
          <a:graphicData uri="http://schemas.openxmlformats.org/drawingml/2006/table">
            <a:tbl>
              <a:tblPr firstRow="1" bandRow="1">
                <a:tableStyleId>{21E4AEA4-8DFA-4A89-87EB-49C32662AFE0}</a:tableStyleId>
              </a:tblPr>
              <a:tblGrid>
                <a:gridCol w="1013793">
                  <a:extLst>
                    <a:ext uri="{9D8B030D-6E8A-4147-A177-3AD203B41FA5}">
                      <a16:colId xmlns:a16="http://schemas.microsoft.com/office/drawing/2014/main" val="3192677164"/>
                    </a:ext>
                  </a:extLst>
                </a:gridCol>
                <a:gridCol w="2266122">
                  <a:extLst>
                    <a:ext uri="{9D8B030D-6E8A-4147-A177-3AD203B41FA5}">
                      <a16:colId xmlns:a16="http://schemas.microsoft.com/office/drawing/2014/main" val="1923578855"/>
                    </a:ext>
                  </a:extLst>
                </a:gridCol>
                <a:gridCol w="1205948">
                  <a:extLst>
                    <a:ext uri="{9D8B030D-6E8A-4147-A177-3AD203B41FA5}">
                      <a16:colId xmlns:a16="http://schemas.microsoft.com/office/drawing/2014/main" val="2089436461"/>
                    </a:ext>
                  </a:extLst>
                </a:gridCol>
                <a:gridCol w="2981739">
                  <a:extLst>
                    <a:ext uri="{9D8B030D-6E8A-4147-A177-3AD203B41FA5}">
                      <a16:colId xmlns:a16="http://schemas.microsoft.com/office/drawing/2014/main" val="3280819568"/>
                    </a:ext>
                  </a:extLst>
                </a:gridCol>
                <a:gridCol w="4287077">
                  <a:extLst>
                    <a:ext uri="{9D8B030D-6E8A-4147-A177-3AD203B41FA5}">
                      <a16:colId xmlns:a16="http://schemas.microsoft.com/office/drawing/2014/main" val="3347347179"/>
                    </a:ext>
                  </a:extLst>
                </a:gridCol>
              </a:tblGrid>
              <a:tr h="370840">
                <a:tc>
                  <a:txBody>
                    <a:bodyPr/>
                    <a:lstStyle/>
                    <a:p>
                      <a:pPr algn="ctr"/>
                      <a:r>
                        <a:rPr kumimoji="1" lang="ja-JP" altLang="en-US" sz="1600" dirty="0"/>
                        <a:t>整理番号</a:t>
                      </a:r>
                    </a:p>
                  </a:txBody>
                  <a:tcPr/>
                </a:tc>
                <a:tc>
                  <a:txBody>
                    <a:bodyPr/>
                    <a:lstStyle/>
                    <a:p>
                      <a:pPr algn="ctr"/>
                      <a:r>
                        <a:rPr kumimoji="1" lang="ja-JP" altLang="en-US" sz="1600" dirty="0"/>
                        <a:t>収支分析の指標名</a:t>
                      </a:r>
                    </a:p>
                  </a:txBody>
                  <a:tcPr/>
                </a:tc>
                <a:tc>
                  <a:txBody>
                    <a:bodyPr/>
                    <a:lstStyle/>
                    <a:p>
                      <a:pPr algn="ctr"/>
                      <a:r>
                        <a:rPr kumimoji="1" lang="ja-JP" altLang="en-US" sz="1600" dirty="0"/>
                        <a:t>分析資料</a:t>
                      </a:r>
                    </a:p>
                  </a:txBody>
                  <a:tcPr/>
                </a:tc>
                <a:tc>
                  <a:txBody>
                    <a:bodyPr/>
                    <a:lstStyle/>
                    <a:p>
                      <a:pPr algn="ctr"/>
                      <a:r>
                        <a:rPr kumimoji="1" lang="ja-JP" altLang="en-US" sz="1600" dirty="0"/>
                        <a:t>算　　定　　式</a:t>
                      </a:r>
                    </a:p>
                  </a:txBody>
                  <a:tcPr/>
                </a:tc>
                <a:tc>
                  <a:txBody>
                    <a:bodyPr/>
                    <a:lstStyle/>
                    <a:p>
                      <a:pPr algn="ctr"/>
                      <a:r>
                        <a:rPr kumimoji="1" lang="ja-JP" altLang="en-US" sz="1600" dirty="0"/>
                        <a:t>説　　　　　明</a:t>
                      </a:r>
                    </a:p>
                  </a:txBody>
                  <a:tcPr/>
                </a:tc>
                <a:extLst>
                  <a:ext uri="{0D108BD9-81ED-4DB2-BD59-A6C34878D82A}">
                    <a16:rowId xmlns:a16="http://schemas.microsoft.com/office/drawing/2014/main" val="2376524258"/>
                  </a:ext>
                </a:extLst>
              </a:tr>
              <a:tr h="370840">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収支－１</a:t>
                      </a:r>
                    </a:p>
                  </a:txBody>
                  <a:tcPr/>
                </a:tc>
                <a:tc>
                  <a:txBody>
                    <a:bodyPr/>
                    <a:lstStyle/>
                    <a:p>
                      <a:r>
                        <a:rPr lang="zh-TW" altLang="en-US" sz="1600" u="none" strike="noStrike" dirty="0">
                          <a:solidFill>
                            <a:schemeClr val="tx1"/>
                          </a:solidFill>
                          <a:effectLst/>
                          <a:latin typeface="游ゴシック" panose="020B0400000000000000" pitchFamily="50" charset="-128"/>
                          <a:ea typeface="游ゴシック" panose="020B0400000000000000" pitchFamily="50" charset="-128"/>
                        </a:rPr>
                        <a:t>賦課金納付率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l"/>
                      <a:r>
                        <a:rPr kumimoji="1" lang="ja-JP" altLang="en-US" sz="1600" dirty="0">
                          <a:solidFill>
                            <a:schemeClr val="tx1"/>
                          </a:solidFill>
                          <a:latin typeface="游ゴシック" panose="020B0400000000000000" pitchFamily="50" charset="-128"/>
                          <a:ea typeface="游ゴシック" panose="020B0400000000000000" pitchFamily="50" charset="-128"/>
                        </a:rPr>
                        <a:t>事業報告書</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u="none" strike="noStrike" dirty="0">
                          <a:solidFill>
                            <a:schemeClr val="tx1"/>
                          </a:solidFill>
                          <a:effectLst/>
                          <a:latin typeface="游ゴシック" panose="020B0400000000000000" pitchFamily="50" charset="-128"/>
                          <a:ea typeface="游ゴシック" panose="020B0400000000000000" pitchFamily="50" charset="-128"/>
                        </a:rPr>
                        <a:t>＝賦課</a:t>
                      </a:r>
                      <a:r>
                        <a:rPr lang="ja-JP" altLang="en-US" sz="1600" u="none" strike="noStrike" dirty="0">
                          <a:solidFill>
                            <a:schemeClr val="tx1"/>
                          </a:solidFill>
                          <a:effectLst/>
                          <a:latin typeface="游ゴシック" panose="020B0400000000000000" pitchFamily="50" charset="-128"/>
                          <a:ea typeface="游ゴシック" panose="020B0400000000000000" pitchFamily="50" charset="-128"/>
                        </a:rPr>
                        <a:t>金</a:t>
                      </a:r>
                      <a:r>
                        <a:rPr lang="zh-TW" altLang="en-US" sz="1600" u="none" strike="noStrike" dirty="0">
                          <a:solidFill>
                            <a:schemeClr val="tx1"/>
                          </a:solidFill>
                          <a:effectLst/>
                          <a:latin typeface="游ゴシック" panose="020B0400000000000000" pitchFamily="50" charset="-128"/>
                          <a:ea typeface="游ゴシック" panose="020B0400000000000000" pitchFamily="50" charset="-128"/>
                        </a:rPr>
                        <a:t>徴収額</a:t>
                      </a:r>
                      <a:endParaRPr lang="en-US" altLang="zh-TW" sz="160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u="none" strike="noStrike" dirty="0">
                          <a:solidFill>
                            <a:schemeClr val="tx1"/>
                          </a:solidFill>
                          <a:effectLst/>
                          <a:latin typeface="游ゴシック" panose="020B0400000000000000" pitchFamily="50" charset="-128"/>
                          <a:ea typeface="游ゴシック" panose="020B0400000000000000" pitchFamily="50" charset="-128"/>
                        </a:rPr>
                        <a:t>賦課</a:t>
                      </a:r>
                      <a:r>
                        <a:rPr lang="ja-JP" altLang="en-US" sz="1600" u="none" strike="noStrike" dirty="0">
                          <a:solidFill>
                            <a:schemeClr val="tx1"/>
                          </a:solidFill>
                          <a:effectLst/>
                          <a:latin typeface="游ゴシック" panose="020B0400000000000000" pitchFamily="50" charset="-128"/>
                          <a:ea typeface="+mn-ea"/>
                        </a:rPr>
                        <a:t>金</a:t>
                      </a:r>
                      <a:r>
                        <a:rPr lang="ja-JP" altLang="en-US" sz="1600" u="none" strike="noStrike" dirty="0">
                          <a:solidFill>
                            <a:schemeClr val="tx1"/>
                          </a:solidFill>
                          <a:effectLst/>
                          <a:latin typeface="游ゴシック" panose="020B0400000000000000" pitchFamily="50" charset="-128"/>
                          <a:ea typeface="游ゴシック" panose="020B0400000000000000" pitchFamily="50" charset="-128"/>
                        </a:rPr>
                        <a:t>調定</a:t>
                      </a:r>
                      <a:r>
                        <a:rPr lang="zh-TW" altLang="en-US" sz="1600" u="none" strike="noStrike" dirty="0">
                          <a:solidFill>
                            <a:schemeClr val="tx1"/>
                          </a:solidFill>
                          <a:effectLst/>
                          <a:latin typeface="游ゴシック" panose="020B0400000000000000" pitchFamily="50" charset="-128"/>
                          <a:ea typeface="游ゴシック" panose="020B0400000000000000" pitchFamily="50" charset="-128"/>
                        </a:rPr>
                        <a:t>額</a:t>
                      </a:r>
                      <a:r>
                        <a:rPr lang="en-US" altLang="zh-TW" sz="1600" u="none" strike="noStrike" dirty="0">
                          <a:solidFill>
                            <a:schemeClr val="tx1"/>
                          </a:solidFill>
                          <a:effectLst/>
                          <a:latin typeface="游ゴシック" panose="020B0400000000000000" pitchFamily="50" charset="-128"/>
                          <a:ea typeface="游ゴシック" panose="020B0400000000000000" pitchFamily="50" charset="-128"/>
                        </a:rPr>
                        <a:t>×100</a:t>
                      </a:r>
                      <a:endParaRPr lang="en-US" altLang="zh-TW"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当該年度の賦課調定額に対する賦課金の徴収率で、納付率</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100</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パーセントが目標です。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「賦課</a:t>
                      </a:r>
                      <a:r>
                        <a:rPr lang="ja-JP" altLang="en-US" sz="1600" u="none" strike="noStrike" dirty="0">
                          <a:solidFill>
                            <a:schemeClr val="tx1"/>
                          </a:solidFill>
                          <a:effectLst/>
                          <a:latin typeface="游ゴシック" panose="020B0400000000000000" pitchFamily="50" charset="-128"/>
                          <a:ea typeface="+mn-ea"/>
                        </a:rPr>
                        <a:t>金調定</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額」「賦課</a:t>
                      </a:r>
                      <a:r>
                        <a:rPr lang="ja-JP" altLang="en-US" sz="1600" u="none" strike="noStrike" dirty="0">
                          <a:solidFill>
                            <a:schemeClr val="tx1"/>
                          </a:solidFill>
                          <a:effectLst/>
                          <a:latin typeface="游ゴシック" panose="020B0400000000000000" pitchFamily="50" charset="-128"/>
                          <a:ea typeface="+mn-ea"/>
                        </a:rPr>
                        <a:t>金</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徴収額」は直近年次の額で算定し、過年度分は含めません。</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638612012"/>
                  </a:ext>
                </a:extLst>
              </a:tr>
              <a:tr h="565308">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収支－２</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不納欠損比率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正味財産増減計算書・貸借対照表</a:t>
                      </a:r>
                    </a:p>
                    <a:p>
                      <a:pPr algn="l"/>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＝不納欠損</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未収賦課金</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等</a:t>
                      </a:r>
                      <a:endParaRPr lang="en-US" altLang="ja-JP" sz="1600" b="0" u="none" strike="noStrike" baseline="30000"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baseline="30000"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p>
                    <a:p>
                      <a:r>
                        <a:rPr kumimoji="1" lang="en-US" altLang="ja-JP" sz="1600" baseline="30000" dirty="0">
                          <a:solidFill>
                            <a:schemeClr val="tx1"/>
                          </a:solidFill>
                          <a:latin typeface="游ゴシック" panose="020B0400000000000000" pitchFamily="50" charset="-128"/>
                          <a:ea typeface="游ゴシック" panose="020B0400000000000000" pitchFamily="50" charset="-128"/>
                        </a:rPr>
                        <a:t>※</a:t>
                      </a:r>
                      <a:r>
                        <a:rPr kumimoji="1" lang="ja-JP" altLang="en-US" sz="1600" dirty="0">
                          <a:solidFill>
                            <a:schemeClr val="tx1"/>
                          </a:solidFill>
                          <a:latin typeface="游ゴシック" panose="020B0400000000000000" pitchFamily="50" charset="-128"/>
                          <a:ea typeface="游ゴシック" panose="020B0400000000000000" pitchFamily="50" charset="-128"/>
                        </a:rPr>
                        <a:t>未収賦課金等とは未収賦課金</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dirty="0">
                          <a:solidFill>
                            <a:schemeClr val="tx1"/>
                          </a:solidFill>
                          <a:latin typeface="游ゴシック" panose="020B0400000000000000" pitchFamily="50" charset="-128"/>
                          <a:ea typeface="游ゴシック" panose="020B0400000000000000" pitchFamily="50" charset="-128"/>
                        </a:rPr>
                        <a:t>　等及び長期未収賦課金等を</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dirty="0">
                          <a:solidFill>
                            <a:schemeClr val="tx1"/>
                          </a:solidFill>
                          <a:latin typeface="游ゴシック" panose="020B0400000000000000" pitchFamily="50" charset="-128"/>
                          <a:ea typeface="游ゴシック" panose="020B0400000000000000" pitchFamily="50" charset="-128"/>
                        </a:rPr>
                        <a:t>　いう</a:t>
                      </a: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未収賦課金額に占める当期の不納欠損額を比率で把握する指標です。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「未収賦課金等」は直近年次までの累計額を、「不納欠損」は直近年次の実績額を算定の対象とします。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912360256"/>
                  </a:ext>
                </a:extLst>
              </a:tr>
              <a:tr h="370840">
                <a:tc>
                  <a:txBody>
                    <a:body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収支－３</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賦課金収入比率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＝経常・特別賦課金計</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収入</a:t>
                      </a:r>
                      <a:r>
                        <a:rPr lang="ja-JP" altLang="en-US" sz="1600" b="0" u="none" strike="noStrike" dirty="0">
                          <a:solidFill>
                            <a:schemeClr val="tx1"/>
                          </a:solidFill>
                          <a:effectLst/>
                          <a:latin typeface="游ゴシック" panose="020B0400000000000000" pitchFamily="50" charset="-128"/>
                          <a:ea typeface="+mn-ea"/>
                        </a:rPr>
                        <a:t>計</a:t>
                      </a:r>
                      <a:r>
                        <a:rPr lang="en-US" altLang="ja-JP"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経常収入に占める賦課金収入の比率を示す指標です。数値が高いほど賦課金収入の重要度が高いことを示します。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007560007"/>
                  </a:ext>
                </a:extLst>
              </a:tr>
              <a:tr h="370840">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収支－４</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補助金収入率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p>
                      <a:pPr algn="ct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受取</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補助金</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等</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経常収入</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計　</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p>
                    <a:p>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収入に占める補助金の比率を示す指標です。</a:t>
                      </a:r>
                      <a:b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「補助金等収入」を対象とし算定し、「交付金（適正化事業の交付金を含む。）」は対象としません。</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645308946"/>
                  </a:ext>
                </a:extLst>
              </a:tr>
              <a:tr h="370840">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収支－５</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受託等収入率</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txBody>
                  <a:tcPr/>
                </a:tc>
                <a:tc>
                  <a:txBody>
                    <a:bodyPr/>
                    <a:lstStyle/>
                    <a:p>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受取業務</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受託料</a:t>
                      </a:r>
                      <a:endParaRPr lang="en-US" altLang="zh-TW" sz="1600" b="0" u="none" strike="sngStrike" dirty="0">
                        <a:solidFill>
                          <a:schemeClr val="tx1"/>
                        </a:solidFill>
                        <a:effectLst/>
                        <a:latin typeface="游ゴシック" panose="020B0400000000000000" pitchFamily="50" charset="-128"/>
                        <a:ea typeface="游ゴシック" panose="020B0400000000000000" pitchFamily="50" charset="-128"/>
                      </a:endParaRPr>
                    </a:p>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経常収入</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収入に占める受託収入の比率を示す指標です。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366428609"/>
                  </a:ext>
                </a:extLst>
              </a:tr>
              <a:tr h="370840">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収支－６</a:t>
                      </a:r>
                    </a:p>
                  </a:txBody>
                  <a:tcPr/>
                </a:tc>
                <a:tc>
                  <a:txBody>
                    <a:bodyPr/>
                    <a:lstStyle/>
                    <a:p>
                      <a:r>
                        <a:rPr kumimoji="1" lang="ja-JP" altLang="en-US" sz="1600" dirty="0">
                          <a:solidFill>
                            <a:schemeClr val="tx1"/>
                          </a:solidFill>
                          <a:latin typeface="游ゴシック" panose="020B0400000000000000" pitchFamily="50" charset="-128"/>
                          <a:ea typeface="游ゴシック" panose="020B0400000000000000" pitchFamily="50" charset="-128"/>
                        </a:rPr>
                        <a:t>附帯事業収入率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游ゴシック" panose="020B0400000000000000" pitchFamily="50" charset="-128"/>
                        </a:rPr>
                        <a:t>正味財産増減計算書</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附帯事業収入</a:t>
                      </a:r>
                      <a:endParaRPr lang="en-US" altLang="ja-JP" sz="1600" b="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　</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経常収入</a:t>
                      </a:r>
                      <a:r>
                        <a:rPr lang="ja-JP" altLang="en-US" sz="1600" b="0" u="none" strike="noStrike" dirty="0">
                          <a:solidFill>
                            <a:schemeClr val="tx1"/>
                          </a:solidFill>
                          <a:effectLst/>
                          <a:latin typeface="游ゴシック" panose="020B0400000000000000" pitchFamily="50" charset="-128"/>
                          <a:ea typeface="+mn-ea"/>
                        </a:rPr>
                        <a:t>計</a:t>
                      </a:r>
                      <a:r>
                        <a:rPr lang="en-US" altLang="zh-TW" sz="1600" b="0" u="none" strike="noStrike" dirty="0">
                          <a:solidFill>
                            <a:schemeClr val="tx1"/>
                          </a:solidFill>
                          <a:effectLst/>
                          <a:latin typeface="游ゴシック" panose="020B0400000000000000" pitchFamily="50" charset="-128"/>
                          <a:ea typeface="游ゴシック" panose="020B0400000000000000" pitchFamily="50" charset="-128"/>
                        </a:rPr>
                        <a:t>×100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u="none" strike="noStrike" dirty="0">
                          <a:solidFill>
                            <a:schemeClr val="tx1"/>
                          </a:solidFill>
                          <a:effectLst/>
                          <a:latin typeface="游ゴシック" panose="020B0400000000000000" pitchFamily="50" charset="-128"/>
                          <a:ea typeface="游ゴシック" panose="020B0400000000000000" pitchFamily="50" charset="-128"/>
                        </a:rPr>
                        <a:t>収入に占める附帯事業収入の比率を示す指標です。</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513720268"/>
                  </a:ext>
                </a:extLst>
              </a:tr>
            </a:tbl>
          </a:graphicData>
        </a:graphic>
      </p:graphicFrame>
      <p:sp>
        <p:nvSpPr>
          <p:cNvPr id="5" name="テキスト ボックス 4">
            <a:extLst>
              <a:ext uri="{FF2B5EF4-FFF2-40B4-BE49-F238E27FC236}">
                <a16:creationId xmlns:a16="http://schemas.microsoft.com/office/drawing/2014/main" id="{F1EEBF1F-D4B3-4C5D-AB0B-900DC0EFC88E}"/>
              </a:ext>
            </a:extLst>
          </p:cNvPr>
          <p:cNvSpPr txBox="1"/>
          <p:nvPr/>
        </p:nvSpPr>
        <p:spPr>
          <a:xfrm>
            <a:off x="11065565" y="6550223"/>
            <a:ext cx="781879" cy="307777"/>
          </a:xfrm>
          <a:prstGeom prst="rect">
            <a:avLst/>
          </a:prstGeom>
          <a:noFill/>
        </p:spPr>
        <p:txBody>
          <a:bodyPr wrap="square" rtlCol="0">
            <a:spAutoFit/>
          </a:bodyPr>
          <a:lstStyle/>
          <a:p>
            <a:pPr algn="r"/>
            <a:r>
              <a:rPr kumimoji="1" lang="en-US" altLang="ja-JP" sz="1400" dirty="0">
                <a:latin typeface="ＭＳ ゴシック" panose="020B0609070205080204" pitchFamily="49" charset="-128"/>
                <a:ea typeface="ＭＳ ゴシック" panose="020B0609070205080204" pitchFamily="49" charset="-128"/>
              </a:rPr>
              <a:t>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1800979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4763</TotalTime>
  <Words>16578</Words>
  <Application>Microsoft Office PowerPoint</Application>
  <PresentationFormat>ワイド画面</PresentationFormat>
  <Paragraphs>2789</Paragraphs>
  <Slides>65</Slides>
  <Notes>15</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65</vt:i4>
      </vt:variant>
    </vt:vector>
  </HeadingPairs>
  <TitlesOfParts>
    <vt:vector size="72" baseType="lpstr">
      <vt:lpstr>Meiryo UI</vt:lpstr>
      <vt:lpstr>ＭＳ ゴシック</vt:lpstr>
      <vt:lpstr>游ゴシック</vt:lpstr>
      <vt:lpstr>游ゴシック Light</vt:lpstr>
      <vt:lpstr>Arial</vt:lpstr>
      <vt:lpstr>Office テーマ</vt:lpstr>
      <vt:lpstr>Worksheet</vt:lpstr>
      <vt:lpstr>土地改良区における財務分析の活用の手引き （第２版）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財務分析を始める前に、 土地改良区が作成する財務諸表等の基礎知識を確認しましょう① 　　　　　　　　（財務諸表等の相互間の関係）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土地改良区財務諸表分析指標19種一覧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OGASAWARA YOSHITOMO</dc:creator>
  <cp:lastModifiedBy>KANAUCHI KOTOMI</cp:lastModifiedBy>
  <cp:revision>426</cp:revision>
  <cp:lastPrinted>2024-02-05T04:01:37Z</cp:lastPrinted>
  <dcterms:created xsi:type="dcterms:W3CDTF">2022-08-30T02:45:51Z</dcterms:created>
  <dcterms:modified xsi:type="dcterms:W3CDTF">2024-05-24T08:03:17Z</dcterms:modified>
</cp:coreProperties>
</file>