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66"/>
  </p:notesMasterIdLst>
  <p:sldIdLst>
    <p:sldId id="341" r:id="rId2"/>
    <p:sldId id="342" r:id="rId3"/>
    <p:sldId id="344" r:id="rId4"/>
    <p:sldId id="376" r:id="rId5"/>
    <p:sldId id="377" r:id="rId6"/>
    <p:sldId id="307" r:id="rId7"/>
    <p:sldId id="331" r:id="rId8"/>
    <p:sldId id="306" r:id="rId9"/>
    <p:sldId id="330" r:id="rId10"/>
    <p:sldId id="336" r:id="rId11"/>
    <p:sldId id="345" r:id="rId12"/>
    <p:sldId id="347" r:id="rId13"/>
    <p:sldId id="348" r:id="rId14"/>
    <p:sldId id="349" r:id="rId15"/>
    <p:sldId id="350" r:id="rId16"/>
    <p:sldId id="351" r:id="rId17"/>
    <p:sldId id="353" r:id="rId18"/>
    <p:sldId id="354" r:id="rId19"/>
    <p:sldId id="339" r:id="rId20"/>
    <p:sldId id="302" r:id="rId21"/>
    <p:sldId id="300" r:id="rId22"/>
    <p:sldId id="305" r:id="rId23"/>
    <p:sldId id="314" r:id="rId24"/>
    <p:sldId id="321" r:id="rId25"/>
    <p:sldId id="257" r:id="rId26"/>
    <p:sldId id="355" r:id="rId27"/>
    <p:sldId id="356" r:id="rId28"/>
    <p:sldId id="352" r:id="rId29"/>
    <p:sldId id="357" r:id="rId30"/>
    <p:sldId id="358" r:id="rId31"/>
    <p:sldId id="359" r:id="rId32"/>
    <p:sldId id="360" r:id="rId33"/>
    <p:sldId id="361" r:id="rId34"/>
    <p:sldId id="362" r:id="rId35"/>
    <p:sldId id="363" r:id="rId36"/>
    <p:sldId id="333" r:id="rId37"/>
    <p:sldId id="327" r:id="rId38"/>
    <p:sldId id="335" r:id="rId39"/>
    <p:sldId id="309" r:id="rId40"/>
    <p:sldId id="303" r:id="rId41"/>
    <p:sldId id="332" r:id="rId42"/>
    <p:sldId id="364" r:id="rId43"/>
    <p:sldId id="365" r:id="rId44"/>
    <p:sldId id="366" r:id="rId45"/>
    <p:sldId id="367" r:id="rId46"/>
    <p:sldId id="368" r:id="rId47"/>
    <p:sldId id="369" r:id="rId48"/>
    <p:sldId id="304" r:id="rId49"/>
    <p:sldId id="326" r:id="rId50"/>
    <p:sldId id="340" r:id="rId51"/>
    <p:sldId id="325" r:id="rId52"/>
    <p:sldId id="318" r:id="rId53"/>
    <p:sldId id="320" r:id="rId54"/>
    <p:sldId id="329" r:id="rId55"/>
    <p:sldId id="260" r:id="rId56"/>
    <p:sldId id="338" r:id="rId57"/>
    <p:sldId id="319" r:id="rId58"/>
    <p:sldId id="310" r:id="rId59"/>
    <p:sldId id="316" r:id="rId60"/>
    <p:sldId id="370" r:id="rId61"/>
    <p:sldId id="371" r:id="rId62"/>
    <p:sldId id="372" r:id="rId63"/>
    <p:sldId id="301" r:id="rId64"/>
    <p:sldId id="343" r:id="rId65"/>
  </p:sldIdLst>
  <p:sldSz cx="9144000" cy="6858000" type="screen4x3"/>
  <p:notesSz cx="6770688" cy="99028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CC"/>
    <a:srgbClr val="CCECFF"/>
    <a:srgbClr val="FFFFCC"/>
    <a:srgbClr val="FF99FF"/>
    <a:srgbClr val="3399FF"/>
    <a:srgbClr val="33CC33"/>
    <a:srgbClr val="99CCFF"/>
    <a:srgbClr val="66FF99"/>
    <a:srgbClr val="FFCC99"/>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42" autoAdjust="0"/>
    <p:restoredTop sz="94660"/>
  </p:normalViewPr>
  <p:slideViewPr>
    <p:cSldViewPr snapToGrid="0">
      <p:cViewPr varScale="1">
        <p:scale>
          <a:sx n="110" d="100"/>
          <a:sy n="110" d="100"/>
        </p:scale>
        <p:origin x="188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0"/>
            <a:ext cx="2933754" cy="496644"/>
          </a:xfrm>
          <a:prstGeom prst="rect">
            <a:avLst/>
          </a:prstGeom>
        </p:spPr>
        <p:txBody>
          <a:bodyPr vert="horz" lIns="90981" tIns="45493" rIns="90981" bIns="4549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35361" y="0"/>
            <a:ext cx="2933754" cy="496644"/>
          </a:xfrm>
          <a:prstGeom prst="rect">
            <a:avLst/>
          </a:prstGeom>
        </p:spPr>
        <p:txBody>
          <a:bodyPr vert="horz" lIns="90981" tIns="45493" rIns="90981" bIns="45493" rtlCol="0"/>
          <a:lstStyle>
            <a:lvl1pPr algn="r">
              <a:defRPr sz="1200"/>
            </a:lvl1pPr>
          </a:lstStyle>
          <a:p>
            <a:fld id="{72A9C955-22AB-446B-8C34-9C74945BE0AB}" type="datetimeFigureOut">
              <a:rPr kumimoji="1" lang="ja-JP" altLang="en-US" smtClean="0"/>
              <a:t>2024/7/11</a:t>
            </a:fld>
            <a:endParaRPr kumimoji="1" lang="ja-JP" altLang="en-US"/>
          </a:p>
        </p:txBody>
      </p:sp>
      <p:sp>
        <p:nvSpPr>
          <p:cNvPr id="4" name="スライド イメージ プレースホルダー 3"/>
          <p:cNvSpPr>
            <a:spLocks noGrp="1" noRot="1" noChangeAspect="1"/>
          </p:cNvSpPr>
          <p:nvPr>
            <p:ph type="sldImg" idx="2"/>
          </p:nvPr>
        </p:nvSpPr>
        <p:spPr>
          <a:xfrm>
            <a:off x="1158875" y="1238250"/>
            <a:ext cx="4452938" cy="3341688"/>
          </a:xfrm>
          <a:prstGeom prst="rect">
            <a:avLst/>
          </a:prstGeom>
          <a:noFill/>
          <a:ln w="12700">
            <a:solidFill>
              <a:prstClr val="black"/>
            </a:solidFill>
          </a:ln>
        </p:spPr>
        <p:txBody>
          <a:bodyPr vert="horz" lIns="90981" tIns="45493" rIns="90981" bIns="45493" rtlCol="0" anchor="ctr"/>
          <a:lstStyle/>
          <a:p>
            <a:endParaRPr lang="ja-JP" altLang="en-US"/>
          </a:p>
        </p:txBody>
      </p:sp>
      <p:sp>
        <p:nvSpPr>
          <p:cNvPr id="5" name="ノート プレースホルダー 4"/>
          <p:cNvSpPr>
            <a:spLocks noGrp="1"/>
          </p:cNvSpPr>
          <p:nvPr>
            <p:ph type="body" sz="quarter" idx="3"/>
          </p:nvPr>
        </p:nvSpPr>
        <p:spPr>
          <a:xfrm>
            <a:off x="677391" y="4765567"/>
            <a:ext cx="5415919" cy="3898812"/>
          </a:xfrm>
          <a:prstGeom prst="rect">
            <a:avLst/>
          </a:prstGeom>
        </p:spPr>
        <p:txBody>
          <a:bodyPr vert="horz" lIns="90981" tIns="45493" rIns="90981" bIns="4549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6" y="9406187"/>
            <a:ext cx="2933754" cy="496644"/>
          </a:xfrm>
          <a:prstGeom prst="rect">
            <a:avLst/>
          </a:prstGeom>
        </p:spPr>
        <p:txBody>
          <a:bodyPr vert="horz" lIns="90981" tIns="45493" rIns="90981" bIns="4549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35361" y="9406187"/>
            <a:ext cx="2933754" cy="496644"/>
          </a:xfrm>
          <a:prstGeom prst="rect">
            <a:avLst/>
          </a:prstGeom>
        </p:spPr>
        <p:txBody>
          <a:bodyPr vert="horz" lIns="90981" tIns="45493" rIns="90981" bIns="45493" rtlCol="0" anchor="b"/>
          <a:lstStyle>
            <a:lvl1pPr algn="r">
              <a:defRPr sz="1200"/>
            </a:lvl1pPr>
          </a:lstStyle>
          <a:p>
            <a:fld id="{1CA70A8C-7F96-46E8-805F-F2FE9CBD87A2}" type="slidenum">
              <a:rPr kumimoji="1" lang="ja-JP" altLang="en-US" smtClean="0"/>
              <a:t>‹#›</a:t>
            </a:fld>
            <a:endParaRPr kumimoji="1" lang="ja-JP" altLang="en-US"/>
          </a:p>
        </p:txBody>
      </p:sp>
    </p:spTree>
    <p:extLst>
      <p:ext uri="{BB962C8B-B14F-4D97-AF65-F5344CB8AC3E}">
        <p14:creationId xmlns:p14="http://schemas.microsoft.com/office/powerpoint/2010/main" val="2538479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1CA70A8C-7F96-46E8-805F-F2FE9CBD87A2}" type="slidenum">
              <a:rPr kumimoji="1" lang="ja-JP" altLang="en-US" smtClean="0"/>
              <a:t>11</a:t>
            </a:fld>
            <a:endParaRPr kumimoji="1" lang="ja-JP" altLang="en-US"/>
          </a:p>
        </p:txBody>
      </p:sp>
    </p:spTree>
    <p:extLst>
      <p:ext uri="{BB962C8B-B14F-4D97-AF65-F5344CB8AC3E}">
        <p14:creationId xmlns:p14="http://schemas.microsoft.com/office/powerpoint/2010/main" val="25834070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CA70A8C-7F96-46E8-805F-F2FE9CBD87A2}" type="slidenum">
              <a:rPr kumimoji="1" lang="ja-JP" altLang="en-US" smtClean="0"/>
              <a:t>27</a:t>
            </a:fld>
            <a:endParaRPr kumimoji="1" lang="ja-JP" altLang="en-US"/>
          </a:p>
        </p:txBody>
      </p:sp>
    </p:spTree>
    <p:extLst>
      <p:ext uri="{BB962C8B-B14F-4D97-AF65-F5344CB8AC3E}">
        <p14:creationId xmlns:p14="http://schemas.microsoft.com/office/powerpoint/2010/main" val="26628931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CA70A8C-7F96-46E8-805F-F2FE9CBD87A2}" type="slidenum">
              <a:rPr kumimoji="1" lang="ja-JP" altLang="en-US" smtClean="0"/>
              <a:t>28</a:t>
            </a:fld>
            <a:endParaRPr kumimoji="1" lang="ja-JP" altLang="en-US"/>
          </a:p>
        </p:txBody>
      </p:sp>
    </p:spTree>
    <p:extLst>
      <p:ext uri="{BB962C8B-B14F-4D97-AF65-F5344CB8AC3E}">
        <p14:creationId xmlns:p14="http://schemas.microsoft.com/office/powerpoint/2010/main" val="22397357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1CA70A8C-7F96-46E8-805F-F2FE9CBD87A2}" type="slidenum">
              <a:rPr kumimoji="1" lang="ja-JP" altLang="en-US" smtClean="0"/>
              <a:t>29</a:t>
            </a:fld>
            <a:endParaRPr kumimoji="1" lang="ja-JP" altLang="en-US"/>
          </a:p>
        </p:txBody>
      </p:sp>
    </p:spTree>
    <p:extLst>
      <p:ext uri="{BB962C8B-B14F-4D97-AF65-F5344CB8AC3E}">
        <p14:creationId xmlns:p14="http://schemas.microsoft.com/office/powerpoint/2010/main" val="19864961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CA70A8C-7F96-46E8-805F-F2FE9CBD87A2}" type="slidenum">
              <a:rPr kumimoji="1" lang="ja-JP" altLang="en-US" smtClean="0"/>
              <a:t>30</a:t>
            </a:fld>
            <a:endParaRPr kumimoji="1" lang="ja-JP" altLang="en-US"/>
          </a:p>
        </p:txBody>
      </p:sp>
    </p:spTree>
    <p:extLst>
      <p:ext uri="{BB962C8B-B14F-4D97-AF65-F5344CB8AC3E}">
        <p14:creationId xmlns:p14="http://schemas.microsoft.com/office/powerpoint/2010/main" val="9005577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1CA70A8C-7F96-46E8-805F-F2FE9CBD87A2}" type="slidenum">
              <a:rPr kumimoji="1" lang="ja-JP" altLang="en-US" smtClean="0"/>
              <a:t>31</a:t>
            </a:fld>
            <a:endParaRPr kumimoji="1" lang="ja-JP" altLang="en-US"/>
          </a:p>
        </p:txBody>
      </p:sp>
    </p:spTree>
    <p:extLst>
      <p:ext uri="{BB962C8B-B14F-4D97-AF65-F5344CB8AC3E}">
        <p14:creationId xmlns:p14="http://schemas.microsoft.com/office/powerpoint/2010/main" val="20361606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CA70A8C-7F96-46E8-805F-F2FE9CBD87A2}" type="slidenum">
              <a:rPr kumimoji="1" lang="ja-JP" altLang="en-US" smtClean="0"/>
              <a:t>32</a:t>
            </a:fld>
            <a:endParaRPr kumimoji="1" lang="ja-JP" altLang="en-US"/>
          </a:p>
        </p:txBody>
      </p:sp>
    </p:spTree>
    <p:extLst>
      <p:ext uri="{BB962C8B-B14F-4D97-AF65-F5344CB8AC3E}">
        <p14:creationId xmlns:p14="http://schemas.microsoft.com/office/powerpoint/2010/main" val="17731851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CA70A8C-7F96-46E8-805F-F2FE9CBD87A2}" type="slidenum">
              <a:rPr kumimoji="1" lang="ja-JP" altLang="en-US" smtClean="0"/>
              <a:t>33</a:t>
            </a:fld>
            <a:endParaRPr kumimoji="1" lang="ja-JP" altLang="en-US"/>
          </a:p>
        </p:txBody>
      </p:sp>
    </p:spTree>
    <p:extLst>
      <p:ext uri="{BB962C8B-B14F-4D97-AF65-F5344CB8AC3E}">
        <p14:creationId xmlns:p14="http://schemas.microsoft.com/office/powerpoint/2010/main" val="21035041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1CA70A8C-7F96-46E8-805F-F2FE9CBD87A2}" type="slidenum">
              <a:rPr kumimoji="1" lang="ja-JP" altLang="en-US" smtClean="0"/>
              <a:t>34</a:t>
            </a:fld>
            <a:endParaRPr kumimoji="1" lang="ja-JP" altLang="en-US"/>
          </a:p>
        </p:txBody>
      </p:sp>
    </p:spTree>
    <p:extLst>
      <p:ext uri="{BB962C8B-B14F-4D97-AF65-F5344CB8AC3E}">
        <p14:creationId xmlns:p14="http://schemas.microsoft.com/office/powerpoint/2010/main" val="40269602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1CA70A8C-7F96-46E8-805F-F2FE9CBD87A2}" type="slidenum">
              <a:rPr kumimoji="1" lang="ja-JP" altLang="en-US" smtClean="0"/>
              <a:t>35</a:t>
            </a:fld>
            <a:endParaRPr kumimoji="1" lang="ja-JP" altLang="en-US"/>
          </a:p>
        </p:txBody>
      </p:sp>
    </p:spTree>
    <p:extLst>
      <p:ext uri="{BB962C8B-B14F-4D97-AF65-F5344CB8AC3E}">
        <p14:creationId xmlns:p14="http://schemas.microsoft.com/office/powerpoint/2010/main" val="14848946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1CA70A8C-7F96-46E8-805F-F2FE9CBD87A2}" type="slidenum">
              <a:rPr kumimoji="1" lang="ja-JP" altLang="en-US" smtClean="0"/>
              <a:t>42</a:t>
            </a:fld>
            <a:endParaRPr kumimoji="1" lang="ja-JP" altLang="en-US"/>
          </a:p>
        </p:txBody>
      </p:sp>
    </p:spTree>
    <p:extLst>
      <p:ext uri="{BB962C8B-B14F-4D97-AF65-F5344CB8AC3E}">
        <p14:creationId xmlns:p14="http://schemas.microsoft.com/office/powerpoint/2010/main" val="31878189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1CA70A8C-7F96-46E8-805F-F2FE9CBD87A2}" type="slidenum">
              <a:rPr kumimoji="1" lang="ja-JP" altLang="en-US" smtClean="0"/>
              <a:t>12</a:t>
            </a:fld>
            <a:endParaRPr kumimoji="1" lang="ja-JP" altLang="en-US"/>
          </a:p>
        </p:txBody>
      </p:sp>
    </p:spTree>
    <p:extLst>
      <p:ext uri="{BB962C8B-B14F-4D97-AF65-F5344CB8AC3E}">
        <p14:creationId xmlns:p14="http://schemas.microsoft.com/office/powerpoint/2010/main" val="20842703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1CA70A8C-7F96-46E8-805F-F2FE9CBD87A2}" type="slidenum">
              <a:rPr kumimoji="1" lang="ja-JP" altLang="en-US" smtClean="0"/>
              <a:t>43</a:t>
            </a:fld>
            <a:endParaRPr kumimoji="1" lang="ja-JP" altLang="en-US"/>
          </a:p>
        </p:txBody>
      </p:sp>
    </p:spTree>
    <p:extLst>
      <p:ext uri="{BB962C8B-B14F-4D97-AF65-F5344CB8AC3E}">
        <p14:creationId xmlns:p14="http://schemas.microsoft.com/office/powerpoint/2010/main" val="2755863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1CA70A8C-7F96-46E8-805F-F2FE9CBD87A2}" type="slidenum">
              <a:rPr kumimoji="1" lang="ja-JP" altLang="en-US" smtClean="0"/>
              <a:t>44</a:t>
            </a:fld>
            <a:endParaRPr kumimoji="1" lang="ja-JP" altLang="en-US"/>
          </a:p>
        </p:txBody>
      </p:sp>
    </p:spTree>
    <p:extLst>
      <p:ext uri="{BB962C8B-B14F-4D97-AF65-F5344CB8AC3E}">
        <p14:creationId xmlns:p14="http://schemas.microsoft.com/office/powerpoint/2010/main" val="27829576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CA70A8C-7F96-46E8-805F-F2FE9CBD87A2}" type="slidenum">
              <a:rPr kumimoji="1" lang="ja-JP" altLang="en-US" smtClean="0"/>
              <a:t>45</a:t>
            </a:fld>
            <a:endParaRPr kumimoji="1" lang="ja-JP" altLang="en-US"/>
          </a:p>
        </p:txBody>
      </p:sp>
    </p:spTree>
    <p:extLst>
      <p:ext uri="{BB962C8B-B14F-4D97-AF65-F5344CB8AC3E}">
        <p14:creationId xmlns:p14="http://schemas.microsoft.com/office/powerpoint/2010/main" val="4628260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1CA70A8C-7F96-46E8-805F-F2FE9CBD87A2}" type="slidenum">
              <a:rPr kumimoji="1" lang="ja-JP" altLang="en-US" smtClean="0"/>
              <a:t>46</a:t>
            </a:fld>
            <a:endParaRPr kumimoji="1" lang="ja-JP" altLang="en-US"/>
          </a:p>
        </p:txBody>
      </p:sp>
    </p:spTree>
    <p:extLst>
      <p:ext uri="{BB962C8B-B14F-4D97-AF65-F5344CB8AC3E}">
        <p14:creationId xmlns:p14="http://schemas.microsoft.com/office/powerpoint/2010/main" val="4988320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CA70A8C-7F96-46E8-805F-F2FE9CBD87A2}" type="slidenum">
              <a:rPr kumimoji="1" lang="ja-JP" altLang="en-US" smtClean="0"/>
              <a:t>47</a:t>
            </a:fld>
            <a:endParaRPr kumimoji="1" lang="ja-JP" altLang="en-US"/>
          </a:p>
        </p:txBody>
      </p:sp>
    </p:spTree>
    <p:extLst>
      <p:ext uri="{BB962C8B-B14F-4D97-AF65-F5344CB8AC3E}">
        <p14:creationId xmlns:p14="http://schemas.microsoft.com/office/powerpoint/2010/main" val="35671423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CA70A8C-7F96-46E8-805F-F2FE9CBD87A2}" type="slidenum">
              <a:rPr kumimoji="1" lang="ja-JP" altLang="en-US" smtClean="0"/>
              <a:t>60</a:t>
            </a:fld>
            <a:endParaRPr kumimoji="1" lang="ja-JP" altLang="en-US"/>
          </a:p>
        </p:txBody>
      </p:sp>
    </p:spTree>
    <p:extLst>
      <p:ext uri="{BB962C8B-B14F-4D97-AF65-F5344CB8AC3E}">
        <p14:creationId xmlns:p14="http://schemas.microsoft.com/office/powerpoint/2010/main" val="35630925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1CA70A8C-7F96-46E8-805F-F2FE9CBD87A2}" type="slidenum">
              <a:rPr kumimoji="1" lang="ja-JP" altLang="en-US" smtClean="0"/>
              <a:t>61</a:t>
            </a:fld>
            <a:endParaRPr kumimoji="1" lang="ja-JP" altLang="en-US"/>
          </a:p>
        </p:txBody>
      </p:sp>
    </p:spTree>
    <p:extLst>
      <p:ext uri="{BB962C8B-B14F-4D97-AF65-F5344CB8AC3E}">
        <p14:creationId xmlns:p14="http://schemas.microsoft.com/office/powerpoint/2010/main" val="9262516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1CA70A8C-7F96-46E8-805F-F2FE9CBD87A2}" type="slidenum">
              <a:rPr kumimoji="1" lang="ja-JP" altLang="en-US" smtClean="0"/>
              <a:t>62</a:t>
            </a:fld>
            <a:endParaRPr kumimoji="1" lang="ja-JP" altLang="en-US"/>
          </a:p>
        </p:txBody>
      </p:sp>
    </p:spTree>
    <p:extLst>
      <p:ext uri="{BB962C8B-B14F-4D97-AF65-F5344CB8AC3E}">
        <p14:creationId xmlns:p14="http://schemas.microsoft.com/office/powerpoint/2010/main" val="27201261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CA70A8C-7F96-46E8-805F-F2FE9CBD87A2}" type="slidenum">
              <a:rPr kumimoji="1" lang="ja-JP" altLang="en-US" smtClean="0"/>
              <a:t>64</a:t>
            </a:fld>
            <a:endParaRPr kumimoji="1" lang="ja-JP" altLang="en-US"/>
          </a:p>
        </p:txBody>
      </p:sp>
    </p:spTree>
    <p:extLst>
      <p:ext uri="{BB962C8B-B14F-4D97-AF65-F5344CB8AC3E}">
        <p14:creationId xmlns:p14="http://schemas.microsoft.com/office/powerpoint/2010/main" val="19391617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CA70A8C-7F96-46E8-805F-F2FE9CBD87A2}" type="slidenum">
              <a:rPr kumimoji="1" lang="ja-JP" altLang="en-US" smtClean="0"/>
              <a:t>13</a:t>
            </a:fld>
            <a:endParaRPr kumimoji="1" lang="ja-JP" altLang="en-US"/>
          </a:p>
        </p:txBody>
      </p:sp>
    </p:spTree>
    <p:extLst>
      <p:ext uri="{BB962C8B-B14F-4D97-AF65-F5344CB8AC3E}">
        <p14:creationId xmlns:p14="http://schemas.microsoft.com/office/powerpoint/2010/main" val="40141755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1CA70A8C-7F96-46E8-805F-F2FE9CBD87A2}" type="slidenum">
              <a:rPr kumimoji="1" lang="ja-JP" altLang="en-US" smtClean="0"/>
              <a:t>14</a:t>
            </a:fld>
            <a:endParaRPr kumimoji="1" lang="ja-JP" altLang="en-US"/>
          </a:p>
        </p:txBody>
      </p:sp>
    </p:spTree>
    <p:extLst>
      <p:ext uri="{BB962C8B-B14F-4D97-AF65-F5344CB8AC3E}">
        <p14:creationId xmlns:p14="http://schemas.microsoft.com/office/powerpoint/2010/main" val="25472140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1CA70A8C-7F96-46E8-805F-F2FE9CBD87A2}" type="slidenum">
              <a:rPr kumimoji="1" lang="ja-JP" altLang="en-US" smtClean="0"/>
              <a:t>15</a:t>
            </a:fld>
            <a:endParaRPr kumimoji="1" lang="ja-JP" altLang="en-US"/>
          </a:p>
        </p:txBody>
      </p:sp>
    </p:spTree>
    <p:extLst>
      <p:ext uri="{BB962C8B-B14F-4D97-AF65-F5344CB8AC3E}">
        <p14:creationId xmlns:p14="http://schemas.microsoft.com/office/powerpoint/2010/main" val="12345247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1CA70A8C-7F96-46E8-805F-F2FE9CBD87A2}" type="slidenum">
              <a:rPr kumimoji="1" lang="ja-JP" altLang="en-US" smtClean="0"/>
              <a:t>16</a:t>
            </a:fld>
            <a:endParaRPr kumimoji="1" lang="ja-JP" altLang="en-US"/>
          </a:p>
        </p:txBody>
      </p:sp>
    </p:spTree>
    <p:extLst>
      <p:ext uri="{BB962C8B-B14F-4D97-AF65-F5344CB8AC3E}">
        <p14:creationId xmlns:p14="http://schemas.microsoft.com/office/powerpoint/2010/main" val="42121439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1CA70A8C-7F96-46E8-805F-F2FE9CBD87A2}" type="slidenum">
              <a:rPr kumimoji="1" lang="ja-JP" altLang="en-US" smtClean="0"/>
              <a:t>17</a:t>
            </a:fld>
            <a:endParaRPr kumimoji="1" lang="ja-JP" altLang="en-US"/>
          </a:p>
        </p:txBody>
      </p:sp>
    </p:spTree>
    <p:extLst>
      <p:ext uri="{BB962C8B-B14F-4D97-AF65-F5344CB8AC3E}">
        <p14:creationId xmlns:p14="http://schemas.microsoft.com/office/powerpoint/2010/main" val="1933405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CA70A8C-7F96-46E8-805F-F2FE9CBD87A2}" type="slidenum">
              <a:rPr kumimoji="1" lang="ja-JP" altLang="en-US" smtClean="0"/>
              <a:t>18</a:t>
            </a:fld>
            <a:endParaRPr kumimoji="1" lang="ja-JP" altLang="en-US"/>
          </a:p>
        </p:txBody>
      </p:sp>
    </p:spTree>
    <p:extLst>
      <p:ext uri="{BB962C8B-B14F-4D97-AF65-F5344CB8AC3E}">
        <p14:creationId xmlns:p14="http://schemas.microsoft.com/office/powerpoint/2010/main" val="3305167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CA70A8C-7F96-46E8-805F-F2FE9CBD87A2}" type="slidenum">
              <a:rPr kumimoji="1" lang="ja-JP" altLang="en-US" smtClean="0"/>
              <a:t>26</a:t>
            </a:fld>
            <a:endParaRPr kumimoji="1" lang="ja-JP" altLang="en-US"/>
          </a:p>
        </p:txBody>
      </p:sp>
    </p:spTree>
    <p:extLst>
      <p:ext uri="{BB962C8B-B14F-4D97-AF65-F5344CB8AC3E}">
        <p14:creationId xmlns:p14="http://schemas.microsoft.com/office/powerpoint/2010/main" val="5172544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7B211D-E92A-470F-B8A9-3883A0D289CF}"/>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5A3CDBBD-DE26-456A-B693-CADFC4DAAE18}"/>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2BB8F7D9-03E5-478E-A88A-42314BB02B47}"/>
              </a:ext>
            </a:extLst>
          </p:cNvPr>
          <p:cNvSpPr>
            <a:spLocks noGrp="1"/>
          </p:cNvSpPr>
          <p:nvPr>
            <p:ph type="dt" sz="half" idx="10"/>
          </p:nvPr>
        </p:nvSpPr>
        <p:spPr/>
        <p:txBody>
          <a:bodyPr/>
          <a:lstStyle/>
          <a:p>
            <a:fld id="{246817D1-A149-45A5-B961-ED21411BE23D}" type="datetime1">
              <a:rPr kumimoji="1" lang="ja-JP" altLang="en-US" smtClean="0"/>
              <a:t>2024/7/11</a:t>
            </a:fld>
            <a:endParaRPr kumimoji="1" lang="ja-JP" altLang="en-US"/>
          </a:p>
        </p:txBody>
      </p:sp>
      <p:sp>
        <p:nvSpPr>
          <p:cNvPr id="5" name="フッター プレースホルダー 4">
            <a:extLst>
              <a:ext uri="{FF2B5EF4-FFF2-40B4-BE49-F238E27FC236}">
                <a16:creationId xmlns:a16="http://schemas.microsoft.com/office/drawing/2014/main" id="{24E984A2-B65B-420A-B7BD-13A2A46BDF0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F7377F0-F3B2-4D76-8920-3CFFCB28D05C}"/>
              </a:ext>
            </a:extLst>
          </p:cNvPr>
          <p:cNvSpPr>
            <a:spLocks noGrp="1"/>
          </p:cNvSpPr>
          <p:nvPr>
            <p:ph type="sldNum" sz="quarter" idx="12"/>
          </p:nvPr>
        </p:nvSpPr>
        <p:spPr/>
        <p:txBody>
          <a:bodyPr/>
          <a:lstStyle/>
          <a:p>
            <a:fld id="{76628D6B-9858-42AF-B964-FB6B2018EBD8}" type="slidenum">
              <a:rPr kumimoji="1" lang="ja-JP" altLang="en-US" smtClean="0"/>
              <a:t>‹#›</a:t>
            </a:fld>
            <a:endParaRPr kumimoji="1" lang="ja-JP" altLang="en-US"/>
          </a:p>
        </p:txBody>
      </p:sp>
    </p:spTree>
    <p:extLst>
      <p:ext uri="{BB962C8B-B14F-4D97-AF65-F5344CB8AC3E}">
        <p14:creationId xmlns:p14="http://schemas.microsoft.com/office/powerpoint/2010/main" val="131936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1D973B-80D0-4086-A854-7DFFFA71EB99}"/>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A4C63BE-E19E-45EA-81D4-E259F0E14F29}"/>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AA7C2AD-1197-402D-A804-33BB4054087C}"/>
              </a:ext>
            </a:extLst>
          </p:cNvPr>
          <p:cNvSpPr>
            <a:spLocks noGrp="1"/>
          </p:cNvSpPr>
          <p:nvPr>
            <p:ph type="dt" sz="half" idx="10"/>
          </p:nvPr>
        </p:nvSpPr>
        <p:spPr/>
        <p:txBody>
          <a:bodyPr/>
          <a:lstStyle/>
          <a:p>
            <a:fld id="{4CE5455E-CC2B-443C-B19F-EBCB369FC667}" type="datetime1">
              <a:rPr kumimoji="1" lang="ja-JP" altLang="en-US" smtClean="0"/>
              <a:t>2024/7/11</a:t>
            </a:fld>
            <a:endParaRPr kumimoji="1" lang="ja-JP" altLang="en-US"/>
          </a:p>
        </p:txBody>
      </p:sp>
      <p:sp>
        <p:nvSpPr>
          <p:cNvPr id="5" name="フッター プレースホルダー 4">
            <a:extLst>
              <a:ext uri="{FF2B5EF4-FFF2-40B4-BE49-F238E27FC236}">
                <a16:creationId xmlns:a16="http://schemas.microsoft.com/office/drawing/2014/main" id="{5AA3FCEF-F83B-4476-A8D9-C1C127AB3BF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6FA76DD-237A-47AA-8025-1209BB5987CC}"/>
              </a:ext>
            </a:extLst>
          </p:cNvPr>
          <p:cNvSpPr>
            <a:spLocks noGrp="1"/>
          </p:cNvSpPr>
          <p:nvPr>
            <p:ph type="sldNum" sz="quarter" idx="12"/>
          </p:nvPr>
        </p:nvSpPr>
        <p:spPr/>
        <p:txBody>
          <a:bodyPr/>
          <a:lstStyle/>
          <a:p>
            <a:fld id="{76628D6B-9858-42AF-B964-FB6B2018EBD8}" type="slidenum">
              <a:rPr kumimoji="1" lang="ja-JP" altLang="en-US" smtClean="0"/>
              <a:t>‹#›</a:t>
            </a:fld>
            <a:endParaRPr kumimoji="1" lang="ja-JP" altLang="en-US"/>
          </a:p>
        </p:txBody>
      </p:sp>
    </p:spTree>
    <p:extLst>
      <p:ext uri="{BB962C8B-B14F-4D97-AF65-F5344CB8AC3E}">
        <p14:creationId xmlns:p14="http://schemas.microsoft.com/office/powerpoint/2010/main" val="1929308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43F36C07-CAA4-4AD7-B132-AF7E1D39EC5C}"/>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F05E64D-1B1D-43F1-928D-AEDBD0F7D889}"/>
              </a:ext>
            </a:extLst>
          </p:cNvPr>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A1FC616-90E5-4D6E-97AC-B8FC785DE35D}"/>
              </a:ext>
            </a:extLst>
          </p:cNvPr>
          <p:cNvSpPr>
            <a:spLocks noGrp="1"/>
          </p:cNvSpPr>
          <p:nvPr>
            <p:ph type="dt" sz="half" idx="10"/>
          </p:nvPr>
        </p:nvSpPr>
        <p:spPr/>
        <p:txBody>
          <a:bodyPr/>
          <a:lstStyle/>
          <a:p>
            <a:fld id="{DCD7AF2C-C32E-4C30-B0C4-AFBB27A6318A}" type="datetime1">
              <a:rPr kumimoji="1" lang="ja-JP" altLang="en-US" smtClean="0"/>
              <a:t>2024/7/11</a:t>
            </a:fld>
            <a:endParaRPr kumimoji="1" lang="ja-JP" altLang="en-US"/>
          </a:p>
        </p:txBody>
      </p:sp>
      <p:sp>
        <p:nvSpPr>
          <p:cNvPr id="5" name="フッター プレースホルダー 4">
            <a:extLst>
              <a:ext uri="{FF2B5EF4-FFF2-40B4-BE49-F238E27FC236}">
                <a16:creationId xmlns:a16="http://schemas.microsoft.com/office/drawing/2014/main" id="{3C3FE564-01A0-440E-BE8C-521F69B5D28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E7E3B1B-D278-4CCC-93B7-D95ADAC9FEC4}"/>
              </a:ext>
            </a:extLst>
          </p:cNvPr>
          <p:cNvSpPr>
            <a:spLocks noGrp="1"/>
          </p:cNvSpPr>
          <p:nvPr>
            <p:ph type="sldNum" sz="quarter" idx="12"/>
          </p:nvPr>
        </p:nvSpPr>
        <p:spPr/>
        <p:txBody>
          <a:bodyPr/>
          <a:lstStyle/>
          <a:p>
            <a:fld id="{76628D6B-9858-42AF-B964-FB6B2018EBD8}" type="slidenum">
              <a:rPr kumimoji="1" lang="ja-JP" altLang="en-US" smtClean="0"/>
              <a:t>‹#›</a:t>
            </a:fld>
            <a:endParaRPr kumimoji="1" lang="ja-JP" altLang="en-US"/>
          </a:p>
        </p:txBody>
      </p:sp>
    </p:spTree>
    <p:extLst>
      <p:ext uri="{BB962C8B-B14F-4D97-AF65-F5344CB8AC3E}">
        <p14:creationId xmlns:p14="http://schemas.microsoft.com/office/powerpoint/2010/main" val="2593196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E30475-D6D3-41C7-A79D-956B053AA9C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CF80E1F-4558-45A7-A57B-DE702E27C60C}"/>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E0C714C-DF38-4BA5-8740-FA741967B60E}"/>
              </a:ext>
            </a:extLst>
          </p:cNvPr>
          <p:cNvSpPr>
            <a:spLocks noGrp="1"/>
          </p:cNvSpPr>
          <p:nvPr>
            <p:ph type="dt" sz="half" idx="10"/>
          </p:nvPr>
        </p:nvSpPr>
        <p:spPr/>
        <p:txBody>
          <a:bodyPr/>
          <a:lstStyle/>
          <a:p>
            <a:fld id="{E9F7BC43-69BE-4EA7-8ED9-E4283DDD6856}" type="datetime1">
              <a:rPr kumimoji="1" lang="ja-JP" altLang="en-US" smtClean="0"/>
              <a:t>2024/7/11</a:t>
            </a:fld>
            <a:endParaRPr kumimoji="1" lang="ja-JP" altLang="en-US"/>
          </a:p>
        </p:txBody>
      </p:sp>
      <p:sp>
        <p:nvSpPr>
          <p:cNvPr id="5" name="フッター プレースホルダー 4">
            <a:extLst>
              <a:ext uri="{FF2B5EF4-FFF2-40B4-BE49-F238E27FC236}">
                <a16:creationId xmlns:a16="http://schemas.microsoft.com/office/drawing/2014/main" id="{1CC73646-C8E3-426D-941E-FEADBC928A8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BA1E713-0AA6-43D5-B12A-413B954A629E}"/>
              </a:ext>
            </a:extLst>
          </p:cNvPr>
          <p:cNvSpPr>
            <a:spLocks noGrp="1"/>
          </p:cNvSpPr>
          <p:nvPr>
            <p:ph type="sldNum" sz="quarter" idx="12"/>
          </p:nvPr>
        </p:nvSpPr>
        <p:spPr/>
        <p:txBody>
          <a:bodyPr/>
          <a:lstStyle/>
          <a:p>
            <a:fld id="{76628D6B-9858-42AF-B964-FB6B2018EBD8}" type="slidenum">
              <a:rPr kumimoji="1" lang="ja-JP" altLang="en-US" smtClean="0"/>
              <a:t>‹#›</a:t>
            </a:fld>
            <a:endParaRPr kumimoji="1" lang="ja-JP" altLang="en-US"/>
          </a:p>
        </p:txBody>
      </p:sp>
    </p:spTree>
    <p:extLst>
      <p:ext uri="{BB962C8B-B14F-4D97-AF65-F5344CB8AC3E}">
        <p14:creationId xmlns:p14="http://schemas.microsoft.com/office/powerpoint/2010/main" val="4068305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D73AA3F-1645-4590-A541-1D353A48FE25}"/>
              </a:ext>
            </a:extLst>
          </p:cNvPr>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FA1126D-211C-4D68-A14F-EE3FA4DC707E}"/>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66C6C611-5D19-4BB2-A6BE-19EBE5FABD14}"/>
              </a:ext>
            </a:extLst>
          </p:cNvPr>
          <p:cNvSpPr>
            <a:spLocks noGrp="1"/>
          </p:cNvSpPr>
          <p:nvPr>
            <p:ph type="dt" sz="half" idx="10"/>
          </p:nvPr>
        </p:nvSpPr>
        <p:spPr/>
        <p:txBody>
          <a:bodyPr/>
          <a:lstStyle/>
          <a:p>
            <a:fld id="{693D8B41-910C-4FC4-8E04-019D936D6C63}" type="datetime1">
              <a:rPr kumimoji="1" lang="ja-JP" altLang="en-US" smtClean="0"/>
              <a:t>2024/7/11</a:t>
            </a:fld>
            <a:endParaRPr kumimoji="1" lang="ja-JP" altLang="en-US"/>
          </a:p>
        </p:txBody>
      </p:sp>
      <p:sp>
        <p:nvSpPr>
          <p:cNvPr id="5" name="フッター プレースホルダー 4">
            <a:extLst>
              <a:ext uri="{FF2B5EF4-FFF2-40B4-BE49-F238E27FC236}">
                <a16:creationId xmlns:a16="http://schemas.microsoft.com/office/drawing/2014/main" id="{4722C5CD-15B4-444E-A92B-D224A6F94D0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799A620-E42B-475E-BB43-3EAA1312F682}"/>
              </a:ext>
            </a:extLst>
          </p:cNvPr>
          <p:cNvSpPr>
            <a:spLocks noGrp="1"/>
          </p:cNvSpPr>
          <p:nvPr>
            <p:ph type="sldNum" sz="quarter" idx="12"/>
          </p:nvPr>
        </p:nvSpPr>
        <p:spPr/>
        <p:txBody>
          <a:bodyPr/>
          <a:lstStyle/>
          <a:p>
            <a:fld id="{76628D6B-9858-42AF-B964-FB6B2018EBD8}" type="slidenum">
              <a:rPr kumimoji="1" lang="ja-JP" altLang="en-US" smtClean="0"/>
              <a:t>‹#›</a:t>
            </a:fld>
            <a:endParaRPr kumimoji="1" lang="ja-JP" altLang="en-US"/>
          </a:p>
        </p:txBody>
      </p:sp>
    </p:spTree>
    <p:extLst>
      <p:ext uri="{BB962C8B-B14F-4D97-AF65-F5344CB8AC3E}">
        <p14:creationId xmlns:p14="http://schemas.microsoft.com/office/powerpoint/2010/main" val="373863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945916-2EC0-406A-B1A4-BC14713EF03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903E6EC-67AD-4887-A6EB-D2ED1BB0F35A}"/>
              </a:ext>
            </a:extLst>
          </p:cNvPr>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B392C422-2942-46F9-9DCB-E21511F5BC64}"/>
              </a:ext>
            </a:extLst>
          </p:cNvPr>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4F545B53-2E93-46C8-900E-4CBEBEA7424F}"/>
              </a:ext>
            </a:extLst>
          </p:cNvPr>
          <p:cNvSpPr>
            <a:spLocks noGrp="1"/>
          </p:cNvSpPr>
          <p:nvPr>
            <p:ph type="dt" sz="half" idx="10"/>
          </p:nvPr>
        </p:nvSpPr>
        <p:spPr/>
        <p:txBody>
          <a:bodyPr/>
          <a:lstStyle/>
          <a:p>
            <a:fld id="{D53583C5-CC81-4C48-A16D-1806DA013F7D}" type="datetime1">
              <a:rPr kumimoji="1" lang="ja-JP" altLang="en-US" smtClean="0"/>
              <a:t>2024/7/11</a:t>
            </a:fld>
            <a:endParaRPr kumimoji="1" lang="ja-JP" altLang="en-US"/>
          </a:p>
        </p:txBody>
      </p:sp>
      <p:sp>
        <p:nvSpPr>
          <p:cNvPr id="6" name="フッター プレースホルダー 5">
            <a:extLst>
              <a:ext uri="{FF2B5EF4-FFF2-40B4-BE49-F238E27FC236}">
                <a16:creationId xmlns:a16="http://schemas.microsoft.com/office/drawing/2014/main" id="{F0C3EF3C-446D-4EC2-9144-C8542727BF4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80D3A6F-9761-4C18-A87D-74666CCE4B2B}"/>
              </a:ext>
            </a:extLst>
          </p:cNvPr>
          <p:cNvSpPr>
            <a:spLocks noGrp="1"/>
          </p:cNvSpPr>
          <p:nvPr>
            <p:ph type="sldNum" sz="quarter" idx="12"/>
          </p:nvPr>
        </p:nvSpPr>
        <p:spPr/>
        <p:txBody>
          <a:bodyPr/>
          <a:lstStyle/>
          <a:p>
            <a:fld id="{76628D6B-9858-42AF-B964-FB6B2018EBD8}" type="slidenum">
              <a:rPr kumimoji="1" lang="ja-JP" altLang="en-US" smtClean="0"/>
              <a:t>‹#›</a:t>
            </a:fld>
            <a:endParaRPr kumimoji="1" lang="ja-JP" altLang="en-US"/>
          </a:p>
        </p:txBody>
      </p:sp>
    </p:spTree>
    <p:extLst>
      <p:ext uri="{BB962C8B-B14F-4D97-AF65-F5344CB8AC3E}">
        <p14:creationId xmlns:p14="http://schemas.microsoft.com/office/powerpoint/2010/main" val="1744694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C48E8D-A3F8-4662-AED0-BB944A0E5162}"/>
              </a:ext>
            </a:extLst>
          </p:cNvPr>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6EFCFDF-47FF-4C61-8399-C7D6F74551AA}"/>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BFEFAE94-014F-4727-A59E-03E26E4EB528}"/>
              </a:ext>
            </a:extLst>
          </p:cNvPr>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FA99DF20-FD86-4650-B30E-35E1838B4769}"/>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3CFF4F0-0EFE-49B7-82E8-F3675B1B0EA8}"/>
              </a:ext>
            </a:extLst>
          </p:cNvPr>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3C5F35E-3AB4-41AC-B6D8-AD7E87AE270E}"/>
              </a:ext>
            </a:extLst>
          </p:cNvPr>
          <p:cNvSpPr>
            <a:spLocks noGrp="1"/>
          </p:cNvSpPr>
          <p:nvPr>
            <p:ph type="dt" sz="half" idx="10"/>
          </p:nvPr>
        </p:nvSpPr>
        <p:spPr/>
        <p:txBody>
          <a:bodyPr/>
          <a:lstStyle/>
          <a:p>
            <a:fld id="{C8D95C87-EB64-45FE-83B4-D622500DF2AB}" type="datetime1">
              <a:rPr kumimoji="1" lang="ja-JP" altLang="en-US" smtClean="0"/>
              <a:t>2024/7/11</a:t>
            </a:fld>
            <a:endParaRPr kumimoji="1" lang="ja-JP" altLang="en-US"/>
          </a:p>
        </p:txBody>
      </p:sp>
      <p:sp>
        <p:nvSpPr>
          <p:cNvPr id="8" name="フッター プレースホルダー 7">
            <a:extLst>
              <a:ext uri="{FF2B5EF4-FFF2-40B4-BE49-F238E27FC236}">
                <a16:creationId xmlns:a16="http://schemas.microsoft.com/office/drawing/2014/main" id="{C716299E-B951-4D5D-800C-26F8EA81D9A4}"/>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0396C22E-C48B-43D5-8DB7-8F6C1F42977D}"/>
              </a:ext>
            </a:extLst>
          </p:cNvPr>
          <p:cNvSpPr>
            <a:spLocks noGrp="1"/>
          </p:cNvSpPr>
          <p:nvPr>
            <p:ph type="sldNum" sz="quarter" idx="12"/>
          </p:nvPr>
        </p:nvSpPr>
        <p:spPr/>
        <p:txBody>
          <a:bodyPr/>
          <a:lstStyle/>
          <a:p>
            <a:fld id="{76628D6B-9858-42AF-B964-FB6B2018EBD8}" type="slidenum">
              <a:rPr kumimoji="1" lang="ja-JP" altLang="en-US" smtClean="0"/>
              <a:t>‹#›</a:t>
            </a:fld>
            <a:endParaRPr kumimoji="1" lang="ja-JP" altLang="en-US"/>
          </a:p>
        </p:txBody>
      </p:sp>
    </p:spTree>
    <p:extLst>
      <p:ext uri="{BB962C8B-B14F-4D97-AF65-F5344CB8AC3E}">
        <p14:creationId xmlns:p14="http://schemas.microsoft.com/office/powerpoint/2010/main" val="2306725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DA3ECA-492E-404C-BDC2-59BA3E587011}"/>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3EAA38C5-B58C-47FC-9657-B3327C348C7F}"/>
              </a:ext>
            </a:extLst>
          </p:cNvPr>
          <p:cNvSpPr>
            <a:spLocks noGrp="1"/>
          </p:cNvSpPr>
          <p:nvPr>
            <p:ph type="dt" sz="half" idx="10"/>
          </p:nvPr>
        </p:nvSpPr>
        <p:spPr/>
        <p:txBody>
          <a:bodyPr/>
          <a:lstStyle/>
          <a:p>
            <a:fld id="{6B6271C2-0CD6-4DFB-96CA-E85617F7C96B}" type="datetime1">
              <a:rPr kumimoji="1" lang="ja-JP" altLang="en-US" smtClean="0"/>
              <a:t>2024/7/11</a:t>
            </a:fld>
            <a:endParaRPr kumimoji="1" lang="ja-JP" altLang="en-US"/>
          </a:p>
        </p:txBody>
      </p:sp>
      <p:sp>
        <p:nvSpPr>
          <p:cNvPr id="4" name="フッター プレースホルダー 3">
            <a:extLst>
              <a:ext uri="{FF2B5EF4-FFF2-40B4-BE49-F238E27FC236}">
                <a16:creationId xmlns:a16="http://schemas.microsoft.com/office/drawing/2014/main" id="{5B03858D-1608-4E48-BA41-954F24D990D4}"/>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D16608DA-CBE8-4FFE-B93F-8F0A8B26E136}"/>
              </a:ext>
            </a:extLst>
          </p:cNvPr>
          <p:cNvSpPr>
            <a:spLocks noGrp="1"/>
          </p:cNvSpPr>
          <p:nvPr>
            <p:ph type="sldNum" sz="quarter" idx="12"/>
          </p:nvPr>
        </p:nvSpPr>
        <p:spPr/>
        <p:txBody>
          <a:bodyPr/>
          <a:lstStyle/>
          <a:p>
            <a:fld id="{76628D6B-9858-42AF-B964-FB6B2018EBD8}" type="slidenum">
              <a:rPr kumimoji="1" lang="ja-JP" altLang="en-US" smtClean="0"/>
              <a:t>‹#›</a:t>
            </a:fld>
            <a:endParaRPr kumimoji="1" lang="ja-JP" altLang="en-US"/>
          </a:p>
        </p:txBody>
      </p:sp>
    </p:spTree>
    <p:extLst>
      <p:ext uri="{BB962C8B-B14F-4D97-AF65-F5344CB8AC3E}">
        <p14:creationId xmlns:p14="http://schemas.microsoft.com/office/powerpoint/2010/main" val="2116359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6298722E-0E06-48BA-A4D8-4630DAAC4071}"/>
              </a:ext>
            </a:extLst>
          </p:cNvPr>
          <p:cNvSpPr>
            <a:spLocks noGrp="1"/>
          </p:cNvSpPr>
          <p:nvPr>
            <p:ph type="dt" sz="half" idx="10"/>
          </p:nvPr>
        </p:nvSpPr>
        <p:spPr/>
        <p:txBody>
          <a:bodyPr/>
          <a:lstStyle/>
          <a:p>
            <a:fld id="{93BD2372-2AD3-4DE5-B557-0B049CC0A37E}" type="datetime1">
              <a:rPr kumimoji="1" lang="ja-JP" altLang="en-US" smtClean="0"/>
              <a:t>2024/7/11</a:t>
            </a:fld>
            <a:endParaRPr kumimoji="1" lang="ja-JP" altLang="en-US"/>
          </a:p>
        </p:txBody>
      </p:sp>
      <p:sp>
        <p:nvSpPr>
          <p:cNvPr id="3" name="フッター プレースホルダー 2">
            <a:extLst>
              <a:ext uri="{FF2B5EF4-FFF2-40B4-BE49-F238E27FC236}">
                <a16:creationId xmlns:a16="http://schemas.microsoft.com/office/drawing/2014/main" id="{360B88EA-9C67-42E5-9684-3614CE6EFE31}"/>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B3B8385-CE25-45D7-9098-4F89C31CB593}"/>
              </a:ext>
            </a:extLst>
          </p:cNvPr>
          <p:cNvSpPr>
            <a:spLocks noGrp="1"/>
          </p:cNvSpPr>
          <p:nvPr>
            <p:ph type="sldNum" sz="quarter" idx="12"/>
          </p:nvPr>
        </p:nvSpPr>
        <p:spPr/>
        <p:txBody>
          <a:bodyPr/>
          <a:lstStyle/>
          <a:p>
            <a:fld id="{76628D6B-9858-42AF-B964-FB6B2018EBD8}" type="slidenum">
              <a:rPr kumimoji="1" lang="ja-JP" altLang="en-US" smtClean="0"/>
              <a:t>‹#›</a:t>
            </a:fld>
            <a:endParaRPr kumimoji="1" lang="ja-JP" altLang="en-US"/>
          </a:p>
        </p:txBody>
      </p:sp>
    </p:spTree>
    <p:extLst>
      <p:ext uri="{BB962C8B-B14F-4D97-AF65-F5344CB8AC3E}">
        <p14:creationId xmlns:p14="http://schemas.microsoft.com/office/powerpoint/2010/main" val="2497944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5F0CD4-87EE-486D-91BD-3CC812BF2576}"/>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42C59C7-9368-4BE4-995C-03ECDA44F9A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98038294-B9AD-4E45-AC77-793EDB44EBCA}"/>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91BE74C-BFCC-4D3F-B449-EEB3B1E62662}"/>
              </a:ext>
            </a:extLst>
          </p:cNvPr>
          <p:cNvSpPr>
            <a:spLocks noGrp="1"/>
          </p:cNvSpPr>
          <p:nvPr>
            <p:ph type="dt" sz="half" idx="10"/>
          </p:nvPr>
        </p:nvSpPr>
        <p:spPr/>
        <p:txBody>
          <a:bodyPr/>
          <a:lstStyle/>
          <a:p>
            <a:fld id="{30CF1A5C-7EA0-4634-9D88-CD07BD461536}" type="datetime1">
              <a:rPr kumimoji="1" lang="ja-JP" altLang="en-US" smtClean="0"/>
              <a:t>2024/7/11</a:t>
            </a:fld>
            <a:endParaRPr kumimoji="1" lang="ja-JP" altLang="en-US"/>
          </a:p>
        </p:txBody>
      </p:sp>
      <p:sp>
        <p:nvSpPr>
          <p:cNvPr id="6" name="フッター プレースホルダー 5">
            <a:extLst>
              <a:ext uri="{FF2B5EF4-FFF2-40B4-BE49-F238E27FC236}">
                <a16:creationId xmlns:a16="http://schemas.microsoft.com/office/drawing/2014/main" id="{F8061E2D-3883-489B-B10F-21A8A6DC3CD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EFDA0F1-9A4D-4FA3-A73A-6FD032578EFD}"/>
              </a:ext>
            </a:extLst>
          </p:cNvPr>
          <p:cNvSpPr>
            <a:spLocks noGrp="1"/>
          </p:cNvSpPr>
          <p:nvPr>
            <p:ph type="sldNum" sz="quarter" idx="12"/>
          </p:nvPr>
        </p:nvSpPr>
        <p:spPr/>
        <p:txBody>
          <a:bodyPr/>
          <a:lstStyle/>
          <a:p>
            <a:fld id="{76628D6B-9858-42AF-B964-FB6B2018EBD8}" type="slidenum">
              <a:rPr kumimoji="1" lang="ja-JP" altLang="en-US" smtClean="0"/>
              <a:t>‹#›</a:t>
            </a:fld>
            <a:endParaRPr kumimoji="1" lang="ja-JP" altLang="en-US"/>
          </a:p>
        </p:txBody>
      </p:sp>
    </p:spTree>
    <p:extLst>
      <p:ext uri="{BB962C8B-B14F-4D97-AF65-F5344CB8AC3E}">
        <p14:creationId xmlns:p14="http://schemas.microsoft.com/office/powerpoint/2010/main" val="452434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9C3696-D714-4D84-B220-561669BF9075}"/>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B633C780-D661-4C7D-8182-FBF4096FDB4C}"/>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a:extLst>
              <a:ext uri="{FF2B5EF4-FFF2-40B4-BE49-F238E27FC236}">
                <a16:creationId xmlns:a16="http://schemas.microsoft.com/office/drawing/2014/main" id="{A3E1E07B-C15F-4B48-97CF-0B82718DBC7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E100F43-B1A6-4AE6-89F4-EDBCDC2FC339}"/>
              </a:ext>
            </a:extLst>
          </p:cNvPr>
          <p:cNvSpPr>
            <a:spLocks noGrp="1"/>
          </p:cNvSpPr>
          <p:nvPr>
            <p:ph type="dt" sz="half" idx="10"/>
          </p:nvPr>
        </p:nvSpPr>
        <p:spPr/>
        <p:txBody>
          <a:bodyPr/>
          <a:lstStyle/>
          <a:p>
            <a:fld id="{2094B0C7-F029-4931-84AE-02423E4F7E47}" type="datetime1">
              <a:rPr kumimoji="1" lang="ja-JP" altLang="en-US" smtClean="0"/>
              <a:t>2024/7/11</a:t>
            </a:fld>
            <a:endParaRPr kumimoji="1" lang="ja-JP" altLang="en-US"/>
          </a:p>
        </p:txBody>
      </p:sp>
      <p:sp>
        <p:nvSpPr>
          <p:cNvPr id="6" name="フッター プレースホルダー 5">
            <a:extLst>
              <a:ext uri="{FF2B5EF4-FFF2-40B4-BE49-F238E27FC236}">
                <a16:creationId xmlns:a16="http://schemas.microsoft.com/office/drawing/2014/main" id="{C5BBED6D-B17D-440C-A824-7C7A7E851E56}"/>
              </a:ext>
            </a:extLst>
          </p:cNvPr>
          <p:cNvSpPr>
            <a:spLocks noGrp="1"/>
          </p:cNvSpPr>
          <p:nvPr>
            <p:ph type="ftr" sz="quarter" idx="11"/>
          </p:nvPr>
        </p:nvSpPr>
        <p:spPr/>
        <p:txBody>
          <a:bodyPr/>
          <a:lstStyle/>
          <a:p>
            <a:endParaRPr lang="en-US" dirty="0"/>
          </a:p>
        </p:txBody>
      </p:sp>
      <p:sp>
        <p:nvSpPr>
          <p:cNvPr id="7" name="スライド番号プレースホルダー 6">
            <a:extLst>
              <a:ext uri="{FF2B5EF4-FFF2-40B4-BE49-F238E27FC236}">
                <a16:creationId xmlns:a16="http://schemas.microsoft.com/office/drawing/2014/main" id="{07636695-A3B1-4BFD-84B0-E7F413C36C3E}"/>
              </a:ext>
            </a:extLst>
          </p:cNvPr>
          <p:cNvSpPr>
            <a:spLocks noGrp="1"/>
          </p:cNvSpPr>
          <p:nvPr>
            <p:ph type="sldNum" sz="quarter" idx="12"/>
          </p:nvPr>
        </p:nvSpPr>
        <p:spPr/>
        <p:txBody>
          <a:bodyPr/>
          <a:lstStyle/>
          <a:p>
            <a:fld id="{76628D6B-9858-42AF-B964-FB6B2018EBD8}" type="slidenum">
              <a:rPr kumimoji="1" lang="ja-JP" altLang="en-US" smtClean="0"/>
              <a:t>‹#›</a:t>
            </a:fld>
            <a:endParaRPr kumimoji="1" lang="ja-JP" altLang="en-US"/>
          </a:p>
        </p:txBody>
      </p:sp>
    </p:spTree>
    <p:extLst>
      <p:ext uri="{BB962C8B-B14F-4D97-AF65-F5344CB8AC3E}">
        <p14:creationId xmlns:p14="http://schemas.microsoft.com/office/powerpoint/2010/main" val="2630299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26A6E1F-32BA-4E85-A726-67917D6291EC}"/>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2DD114C-1061-410C-8860-07A0F675D08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7E88C28-4FAC-4B58-8052-FB1B523E057A}"/>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EC5D1A4-217B-4471-B9AA-22DE15E91863}" type="datetime1">
              <a:rPr kumimoji="1" lang="ja-JP" altLang="en-US" smtClean="0"/>
              <a:t>2024/7/11</a:t>
            </a:fld>
            <a:endParaRPr kumimoji="1" lang="ja-JP" altLang="en-US"/>
          </a:p>
        </p:txBody>
      </p:sp>
      <p:sp>
        <p:nvSpPr>
          <p:cNvPr id="5" name="フッター プレースホルダー 4">
            <a:extLst>
              <a:ext uri="{FF2B5EF4-FFF2-40B4-BE49-F238E27FC236}">
                <a16:creationId xmlns:a16="http://schemas.microsoft.com/office/drawing/2014/main" id="{FFC0ABCB-AD8F-4F79-AAB4-21A2F01ECE3B}"/>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07913F01-8E4A-48B6-9E11-22DF6FD441CB}"/>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6628D6B-9858-42AF-B964-FB6B2018EBD8}" type="slidenum">
              <a:rPr kumimoji="1" lang="ja-JP" altLang="en-US" smtClean="0"/>
              <a:t>‹#›</a:t>
            </a:fld>
            <a:endParaRPr kumimoji="1" lang="ja-JP" altLang="en-US"/>
          </a:p>
        </p:txBody>
      </p:sp>
    </p:spTree>
    <p:extLst>
      <p:ext uri="{BB962C8B-B14F-4D97-AF65-F5344CB8AC3E}">
        <p14:creationId xmlns:p14="http://schemas.microsoft.com/office/powerpoint/2010/main" val="3920190701"/>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sldNum="0"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1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3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3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3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3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4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4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4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5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5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5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5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5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5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5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5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5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6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6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6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6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6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6C940B-ADF2-4A4F-A4D4-584C3B844C44}"/>
              </a:ext>
            </a:extLst>
          </p:cNvPr>
          <p:cNvSpPr>
            <a:spLocks noGrp="1"/>
          </p:cNvSpPr>
          <p:nvPr>
            <p:ph type="ctrTitle"/>
          </p:nvPr>
        </p:nvSpPr>
        <p:spPr>
          <a:xfrm>
            <a:off x="1143000" y="1914459"/>
            <a:ext cx="6858000" cy="999461"/>
          </a:xfrm>
        </p:spPr>
        <p:txBody>
          <a:bodyPr>
            <a:normAutofit/>
          </a:bodyPr>
          <a:lstStyle/>
          <a:p>
            <a:r>
              <a:rPr kumimoji="1" lang="ja-JP" altLang="en-US" sz="4400" b="1" dirty="0"/>
              <a:t>土地改良区会計処理事例集</a:t>
            </a:r>
          </a:p>
        </p:txBody>
      </p:sp>
      <p:sp>
        <p:nvSpPr>
          <p:cNvPr id="3" name="字幕 2">
            <a:extLst>
              <a:ext uri="{FF2B5EF4-FFF2-40B4-BE49-F238E27FC236}">
                <a16:creationId xmlns:a16="http://schemas.microsoft.com/office/drawing/2014/main" id="{89DE217C-7656-4ACE-8554-192A1B6337E0}"/>
              </a:ext>
            </a:extLst>
          </p:cNvPr>
          <p:cNvSpPr>
            <a:spLocks noGrp="1"/>
          </p:cNvSpPr>
          <p:nvPr>
            <p:ph type="subTitle" idx="1"/>
          </p:nvPr>
        </p:nvSpPr>
        <p:spPr>
          <a:xfrm>
            <a:off x="1174897" y="4622731"/>
            <a:ext cx="6858000" cy="576594"/>
          </a:xfrm>
        </p:spPr>
        <p:txBody>
          <a:bodyPr>
            <a:normAutofit/>
          </a:bodyPr>
          <a:lstStyle/>
          <a:p>
            <a:r>
              <a:rPr kumimoji="1" lang="ja-JP" altLang="en-US" sz="2800" dirty="0"/>
              <a:t>全国土地改良事業団体連合会</a:t>
            </a:r>
          </a:p>
        </p:txBody>
      </p:sp>
      <p:sp>
        <p:nvSpPr>
          <p:cNvPr id="4" name="字幕 2">
            <a:extLst>
              <a:ext uri="{FF2B5EF4-FFF2-40B4-BE49-F238E27FC236}">
                <a16:creationId xmlns:a16="http://schemas.microsoft.com/office/drawing/2014/main" id="{36A0F2A7-5724-43CA-B38B-999E05EDE6B7}"/>
              </a:ext>
            </a:extLst>
          </p:cNvPr>
          <p:cNvSpPr txBox="1">
            <a:spLocks/>
          </p:cNvSpPr>
          <p:nvPr/>
        </p:nvSpPr>
        <p:spPr>
          <a:xfrm>
            <a:off x="2664784" y="5383261"/>
            <a:ext cx="3537984" cy="477860"/>
          </a:xfrm>
          <a:prstGeom prst="rect">
            <a:avLst/>
          </a:prstGeom>
        </p:spPr>
        <p:txBody>
          <a:bodyPr vert="horz" lIns="91440" tIns="45720" rIns="91440" bIns="45720" rtlCol="0">
            <a:normAutofit lnSpcReduction="10000"/>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r>
              <a:rPr lang="ja-JP" altLang="en-US" sz="2800" dirty="0"/>
              <a:t>令和</a:t>
            </a:r>
            <a:r>
              <a:rPr lang="en-US" altLang="ja-JP" sz="2800" dirty="0"/>
              <a:t>6</a:t>
            </a:r>
            <a:r>
              <a:rPr lang="ja-JP" altLang="en-US" sz="2800" dirty="0"/>
              <a:t>年</a:t>
            </a:r>
            <a:r>
              <a:rPr lang="en-US" altLang="ja-JP" sz="2800" dirty="0"/>
              <a:t>8</a:t>
            </a:r>
            <a:r>
              <a:rPr lang="ja-JP" altLang="en-US" sz="2800" dirty="0"/>
              <a:t>月</a:t>
            </a:r>
          </a:p>
        </p:txBody>
      </p:sp>
      <p:sp>
        <p:nvSpPr>
          <p:cNvPr id="5" name="正方形/長方形 4">
            <a:extLst>
              <a:ext uri="{FF2B5EF4-FFF2-40B4-BE49-F238E27FC236}">
                <a16:creationId xmlns:a16="http://schemas.microsoft.com/office/drawing/2014/main" id="{722DCDA1-C2D8-4853-AB82-4EF8B11B37FB}"/>
              </a:ext>
            </a:extLst>
          </p:cNvPr>
          <p:cNvSpPr/>
          <p:nvPr/>
        </p:nvSpPr>
        <p:spPr>
          <a:xfrm>
            <a:off x="956929" y="2867936"/>
            <a:ext cx="7293935" cy="9196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816929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72028" y="2793178"/>
            <a:ext cx="8850968" cy="3980971"/>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⑤ 過年度分</a:t>
            </a:r>
            <a:r>
              <a:rPr lang="en-US" altLang="ja-JP" sz="2000" b="1" dirty="0">
                <a:latin typeface="+mn-ea"/>
              </a:rPr>
              <a:t>(</a:t>
            </a:r>
            <a:r>
              <a:rPr lang="ja-JP" altLang="en-US" sz="2000" b="1" dirty="0">
                <a:latin typeface="+mn-ea"/>
              </a:rPr>
              <a:t>消費税</a:t>
            </a:r>
            <a:r>
              <a:rPr lang="en-US" altLang="ja-JP" sz="2000" b="1" dirty="0">
                <a:latin typeface="+mn-ea"/>
              </a:rPr>
              <a:t>8%)</a:t>
            </a:r>
            <a:r>
              <a:rPr lang="ja-JP" altLang="en-US" sz="2000" b="1" dirty="0">
                <a:latin typeface="+mn-ea"/>
              </a:rPr>
              <a:t>督促手数料の消費税率の扱い方</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595540" y="596492"/>
            <a:ext cx="4390744" cy="2155776"/>
            <a:chOff x="4639788" y="1415610"/>
            <a:chExt cx="4368341" cy="212187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21874"/>
              <a:chOff x="324296" y="235244"/>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854304" y="1243403"/>
                <a:ext cx="4855081" cy="1211131"/>
              </a:xfrm>
              <a:prstGeom prst="rect">
                <a:avLst/>
              </a:prstGeom>
              <a:grpFill/>
            </p:spPr>
            <p:txBody>
              <a:bodyPr wrap="square" rtlCol="0">
                <a:spAutoFit/>
              </a:bodyPr>
              <a:lstStyle/>
              <a:p>
                <a:r>
                  <a:rPr lang="ja-JP" altLang="en-US" sz="1200" dirty="0">
                    <a:latin typeface="+mn-ea"/>
                  </a:rPr>
                  <a:t>①　督促状を通知した年度に督促手数料を貸借</a:t>
                </a:r>
                <a:endParaRPr lang="en-US" altLang="ja-JP" sz="1200" dirty="0">
                  <a:latin typeface="+mn-ea"/>
                </a:endParaRPr>
              </a:p>
              <a:p>
                <a:r>
                  <a:rPr lang="ja-JP" altLang="en-US" sz="1200" dirty="0">
                    <a:latin typeface="+mn-ea"/>
                  </a:rPr>
                  <a:t>　　対照表に未収計上しているかどうか。</a:t>
                </a:r>
                <a:endParaRPr lang="en-US" altLang="ja-JP" sz="1200" dirty="0">
                  <a:latin typeface="+mn-ea"/>
                </a:endParaRPr>
              </a:p>
              <a:p>
                <a:r>
                  <a:rPr lang="ja-JP" altLang="en-US" sz="1200" dirty="0">
                    <a:latin typeface="+mn-ea"/>
                  </a:rPr>
                  <a:t>②　適用される消費税率は、取引の発生のあった</a:t>
                </a:r>
                <a:endParaRPr lang="en-US" altLang="ja-JP" sz="1200" dirty="0">
                  <a:latin typeface="+mn-ea"/>
                </a:endParaRPr>
              </a:p>
              <a:p>
                <a:r>
                  <a:rPr lang="ja-JP" altLang="en-US" sz="1200" dirty="0">
                    <a:latin typeface="+mn-ea"/>
                  </a:rPr>
                  <a:t>　　日を基準とする。　</a:t>
                </a: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50389"/>
              <a:ext cx="2625872" cy="30000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2144098"/>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432395" y="1322938"/>
                <a:ext cx="5477534" cy="947121"/>
              </a:xfrm>
              <a:prstGeom prst="rect">
                <a:avLst/>
              </a:prstGeom>
              <a:solidFill>
                <a:schemeClr val="accent4">
                  <a:lumMod val="40000"/>
                  <a:lumOff val="60000"/>
                </a:schemeClr>
              </a:solidFill>
            </p:spPr>
            <p:txBody>
              <a:bodyPr wrap="square" rtlCol="0">
                <a:spAutoFit/>
              </a:bodyPr>
              <a:lstStyle/>
              <a:p>
                <a:r>
                  <a:rPr lang="ja-JP" altLang="en-US" sz="1200" dirty="0">
                    <a:latin typeface="+mn-ea"/>
                  </a:rPr>
                  <a:t>　過年度の賦課金と督促手数料が納付された。この督促手数料に係る消費税率は８％で計算されたものであったが、現在の消費税率の１０％を適用する必要があるか。</a:t>
                </a: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29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47599" y="1541634"/>
              <a:ext cx="525079" cy="362992"/>
            </a:xfrm>
            <a:prstGeom prst="rect">
              <a:avLst/>
            </a:prstGeom>
          </p:spPr>
        </p:pic>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74347" y="2271541"/>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grpSp>
        <p:nvGrpSpPr>
          <p:cNvPr id="4" name="グループ化 3">
            <a:extLst>
              <a:ext uri="{FF2B5EF4-FFF2-40B4-BE49-F238E27FC236}">
                <a16:creationId xmlns:a16="http://schemas.microsoft.com/office/drawing/2014/main" id="{0B02F5EB-6B99-41D4-BE22-DB070D254F3E}"/>
              </a:ext>
            </a:extLst>
          </p:cNvPr>
          <p:cNvGrpSpPr/>
          <p:nvPr/>
        </p:nvGrpSpPr>
        <p:grpSpPr>
          <a:xfrm>
            <a:off x="1742784" y="3082626"/>
            <a:ext cx="6028661" cy="651127"/>
            <a:chOff x="327120" y="3534141"/>
            <a:chExt cx="2237410" cy="974784"/>
          </a:xfrm>
        </p:grpSpPr>
        <p:sp>
          <p:nvSpPr>
            <p:cNvPr id="37" name="四角形: 角を丸くする 36">
              <a:extLst>
                <a:ext uri="{FF2B5EF4-FFF2-40B4-BE49-F238E27FC236}">
                  <a16:creationId xmlns:a16="http://schemas.microsoft.com/office/drawing/2014/main" id="{119605A0-689D-4FFA-87AD-CE576F7914A9}"/>
                </a:ext>
              </a:extLst>
            </p:cNvPr>
            <p:cNvSpPr/>
            <p:nvPr/>
          </p:nvSpPr>
          <p:spPr>
            <a:xfrm>
              <a:off x="327120" y="3534141"/>
              <a:ext cx="2237410" cy="974784"/>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8" name="テキスト ボックス 37">
              <a:extLst>
                <a:ext uri="{FF2B5EF4-FFF2-40B4-BE49-F238E27FC236}">
                  <a16:creationId xmlns:a16="http://schemas.microsoft.com/office/drawing/2014/main" id="{4415AF7C-2D65-4E2A-A64F-6796B9C4C1F9}"/>
                </a:ext>
              </a:extLst>
            </p:cNvPr>
            <p:cNvSpPr txBox="1"/>
            <p:nvPr/>
          </p:nvSpPr>
          <p:spPr>
            <a:xfrm>
              <a:off x="404875" y="3731580"/>
              <a:ext cx="2081901" cy="506840"/>
            </a:xfrm>
            <a:prstGeom prst="rect">
              <a:avLst/>
            </a:prstGeom>
            <a:noFill/>
          </p:spPr>
          <p:txBody>
            <a:bodyPr wrap="square" rtlCol="0">
              <a:spAutoFit/>
            </a:bodyPr>
            <a:lstStyle/>
            <a:p>
              <a:r>
                <a:rPr lang="ja-JP" altLang="en-US" sz="1600" dirty="0"/>
                <a:t>督促状を通知した年度の貸借対照表に督促手数料を・・・</a:t>
              </a:r>
              <a:endParaRPr lang="en-US" altLang="ja-JP" sz="1600" dirty="0"/>
            </a:p>
          </p:txBody>
        </p:sp>
      </p:grpSp>
      <p:grpSp>
        <p:nvGrpSpPr>
          <p:cNvPr id="25" name="グループ化 24">
            <a:extLst>
              <a:ext uri="{FF2B5EF4-FFF2-40B4-BE49-F238E27FC236}">
                <a16:creationId xmlns:a16="http://schemas.microsoft.com/office/drawing/2014/main" id="{49FE00A7-8D1F-4AB0-B773-5BF56A3ED812}"/>
              </a:ext>
            </a:extLst>
          </p:cNvPr>
          <p:cNvGrpSpPr/>
          <p:nvPr/>
        </p:nvGrpSpPr>
        <p:grpSpPr>
          <a:xfrm>
            <a:off x="2286681" y="3871244"/>
            <a:ext cx="1706303" cy="1467092"/>
            <a:chOff x="829340" y="3349256"/>
            <a:chExt cx="1584175" cy="1531234"/>
          </a:xfrm>
        </p:grpSpPr>
        <p:sp>
          <p:nvSpPr>
            <p:cNvPr id="26" name="テキスト ボックス 25">
              <a:extLst>
                <a:ext uri="{FF2B5EF4-FFF2-40B4-BE49-F238E27FC236}">
                  <a16:creationId xmlns:a16="http://schemas.microsoft.com/office/drawing/2014/main" id="{DC6BB276-B808-4C32-B2D6-380B6708CF06}"/>
                </a:ext>
              </a:extLst>
            </p:cNvPr>
            <p:cNvSpPr txBox="1"/>
            <p:nvPr/>
          </p:nvSpPr>
          <p:spPr>
            <a:xfrm>
              <a:off x="1176209" y="3790262"/>
              <a:ext cx="973987" cy="610342"/>
            </a:xfrm>
            <a:prstGeom prst="rect">
              <a:avLst/>
            </a:prstGeom>
            <a:noFill/>
          </p:spPr>
          <p:txBody>
            <a:bodyPr wrap="square" rtlCol="0">
              <a:spAutoFit/>
            </a:bodyPr>
            <a:lstStyle/>
            <a:p>
              <a:r>
                <a:rPr lang="ja-JP" altLang="en-US" sz="1600" dirty="0">
                  <a:latin typeface="+mn-ea"/>
                </a:rPr>
                <a:t>未収計上</a:t>
              </a:r>
              <a:endParaRPr lang="en-US" altLang="ja-JP" sz="1600" dirty="0">
                <a:latin typeface="+mn-ea"/>
              </a:endParaRPr>
            </a:p>
            <a:p>
              <a:r>
                <a:rPr lang="ja-JP" altLang="en-US" sz="1600" dirty="0">
                  <a:latin typeface="+mn-ea"/>
                </a:rPr>
                <a:t>している</a:t>
              </a:r>
              <a:endParaRPr lang="en-US" altLang="ja-JP" sz="1600" dirty="0">
                <a:latin typeface="+mn-ea"/>
              </a:endParaRPr>
            </a:p>
          </p:txBody>
        </p:sp>
        <p:sp>
          <p:nvSpPr>
            <p:cNvPr id="27" name="楕円 26">
              <a:extLst>
                <a:ext uri="{FF2B5EF4-FFF2-40B4-BE49-F238E27FC236}">
                  <a16:creationId xmlns:a16="http://schemas.microsoft.com/office/drawing/2014/main" id="{804816FA-A67C-44B0-BE35-28867D25CE41}"/>
                </a:ext>
              </a:extLst>
            </p:cNvPr>
            <p:cNvSpPr/>
            <p:nvPr/>
          </p:nvSpPr>
          <p:spPr>
            <a:xfrm>
              <a:off x="829340" y="3349256"/>
              <a:ext cx="1584175" cy="1531234"/>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8" name="グループ化 27">
            <a:extLst>
              <a:ext uri="{FF2B5EF4-FFF2-40B4-BE49-F238E27FC236}">
                <a16:creationId xmlns:a16="http://schemas.microsoft.com/office/drawing/2014/main" id="{53DE8757-3E45-43F2-AF5C-01AA3A30F64F}"/>
              </a:ext>
            </a:extLst>
          </p:cNvPr>
          <p:cNvGrpSpPr/>
          <p:nvPr/>
        </p:nvGrpSpPr>
        <p:grpSpPr>
          <a:xfrm>
            <a:off x="4813425" y="3856397"/>
            <a:ext cx="1706303" cy="1532055"/>
            <a:chOff x="829340" y="3349256"/>
            <a:chExt cx="1584175" cy="1531234"/>
          </a:xfrm>
        </p:grpSpPr>
        <p:sp>
          <p:nvSpPr>
            <p:cNvPr id="29" name="テキスト ボックス 28">
              <a:extLst>
                <a:ext uri="{FF2B5EF4-FFF2-40B4-BE49-F238E27FC236}">
                  <a16:creationId xmlns:a16="http://schemas.microsoft.com/office/drawing/2014/main" id="{B19A7C8A-97F7-4A6B-AE50-27189E3E7842}"/>
                </a:ext>
              </a:extLst>
            </p:cNvPr>
            <p:cNvSpPr txBox="1"/>
            <p:nvPr/>
          </p:nvSpPr>
          <p:spPr>
            <a:xfrm>
              <a:off x="1068920" y="3777493"/>
              <a:ext cx="1158251" cy="584462"/>
            </a:xfrm>
            <a:prstGeom prst="rect">
              <a:avLst/>
            </a:prstGeom>
            <a:noFill/>
          </p:spPr>
          <p:txBody>
            <a:bodyPr wrap="square" rtlCol="0">
              <a:spAutoFit/>
            </a:bodyPr>
            <a:lstStyle/>
            <a:p>
              <a:r>
                <a:rPr lang="ja-JP" altLang="en-US" sz="1600" dirty="0">
                  <a:latin typeface="+mn-ea"/>
                </a:rPr>
                <a:t>未収計上</a:t>
              </a:r>
              <a:endParaRPr lang="en-US" altLang="ja-JP" sz="1600" dirty="0">
                <a:latin typeface="+mn-ea"/>
              </a:endParaRPr>
            </a:p>
            <a:p>
              <a:r>
                <a:rPr lang="ja-JP" altLang="en-US" sz="1600" dirty="0">
                  <a:latin typeface="+mn-ea"/>
                </a:rPr>
                <a:t>していない</a:t>
              </a:r>
              <a:endParaRPr lang="en-US" altLang="ja-JP" sz="1600" dirty="0">
                <a:latin typeface="+mn-ea"/>
              </a:endParaRPr>
            </a:p>
          </p:txBody>
        </p:sp>
        <p:sp>
          <p:nvSpPr>
            <p:cNvPr id="30" name="楕円 29">
              <a:extLst>
                <a:ext uri="{FF2B5EF4-FFF2-40B4-BE49-F238E27FC236}">
                  <a16:creationId xmlns:a16="http://schemas.microsoft.com/office/drawing/2014/main" id="{2212F32A-3C7F-40AB-A9DD-EB0DAE5CF716}"/>
                </a:ext>
              </a:extLst>
            </p:cNvPr>
            <p:cNvSpPr/>
            <p:nvPr/>
          </p:nvSpPr>
          <p:spPr>
            <a:xfrm>
              <a:off x="829340" y="3349256"/>
              <a:ext cx="1584175" cy="1531234"/>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1" name="フローチャート: 組合せ 30">
            <a:extLst>
              <a:ext uri="{FF2B5EF4-FFF2-40B4-BE49-F238E27FC236}">
                <a16:creationId xmlns:a16="http://schemas.microsoft.com/office/drawing/2014/main" id="{E4E21CBB-B40C-46C7-91AF-4ADFA656453E}"/>
              </a:ext>
            </a:extLst>
          </p:cNvPr>
          <p:cNvSpPr/>
          <p:nvPr/>
        </p:nvSpPr>
        <p:spPr>
          <a:xfrm>
            <a:off x="5320142" y="3762036"/>
            <a:ext cx="786809" cy="274753"/>
          </a:xfrm>
          <a:prstGeom prst="flowChartMerg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32" name="フローチャート: 組合せ 31">
            <a:extLst>
              <a:ext uri="{FF2B5EF4-FFF2-40B4-BE49-F238E27FC236}">
                <a16:creationId xmlns:a16="http://schemas.microsoft.com/office/drawing/2014/main" id="{887C6BED-9523-4A16-9E65-D46E5E9F244D}"/>
              </a:ext>
            </a:extLst>
          </p:cNvPr>
          <p:cNvSpPr/>
          <p:nvPr/>
        </p:nvSpPr>
        <p:spPr>
          <a:xfrm>
            <a:off x="1974512" y="5178278"/>
            <a:ext cx="786809" cy="274753"/>
          </a:xfrm>
          <a:prstGeom prst="flowChartMerg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3" name="フローチャート: 組合せ 32">
            <a:extLst>
              <a:ext uri="{FF2B5EF4-FFF2-40B4-BE49-F238E27FC236}">
                <a16:creationId xmlns:a16="http://schemas.microsoft.com/office/drawing/2014/main" id="{8A83B318-AD2E-499B-AB22-3AE10D64810B}"/>
              </a:ext>
            </a:extLst>
          </p:cNvPr>
          <p:cNvSpPr/>
          <p:nvPr/>
        </p:nvSpPr>
        <p:spPr>
          <a:xfrm>
            <a:off x="6100221" y="5200959"/>
            <a:ext cx="786809" cy="274753"/>
          </a:xfrm>
          <a:prstGeom prst="flowChartMerg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grpSp>
        <p:nvGrpSpPr>
          <p:cNvPr id="40" name="グループ化 39">
            <a:extLst>
              <a:ext uri="{FF2B5EF4-FFF2-40B4-BE49-F238E27FC236}">
                <a16:creationId xmlns:a16="http://schemas.microsoft.com/office/drawing/2014/main" id="{1EFE5CA0-5E21-4B57-A1B4-00E1EBFA5BAC}"/>
              </a:ext>
            </a:extLst>
          </p:cNvPr>
          <p:cNvGrpSpPr/>
          <p:nvPr/>
        </p:nvGrpSpPr>
        <p:grpSpPr>
          <a:xfrm>
            <a:off x="828432" y="5511096"/>
            <a:ext cx="3175810" cy="941907"/>
            <a:chOff x="327120" y="3534141"/>
            <a:chExt cx="2237410" cy="974784"/>
          </a:xfrm>
        </p:grpSpPr>
        <p:sp>
          <p:nvSpPr>
            <p:cNvPr id="42" name="四角形: 角を丸くする 41">
              <a:extLst>
                <a:ext uri="{FF2B5EF4-FFF2-40B4-BE49-F238E27FC236}">
                  <a16:creationId xmlns:a16="http://schemas.microsoft.com/office/drawing/2014/main" id="{B0015CB8-04B7-496E-960B-B45DA2CECFA8}"/>
                </a:ext>
              </a:extLst>
            </p:cNvPr>
            <p:cNvSpPr/>
            <p:nvPr/>
          </p:nvSpPr>
          <p:spPr>
            <a:xfrm>
              <a:off x="327120" y="3534141"/>
              <a:ext cx="2237410" cy="974784"/>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4" name="テキスト ボックス 43">
              <a:extLst>
                <a:ext uri="{FF2B5EF4-FFF2-40B4-BE49-F238E27FC236}">
                  <a16:creationId xmlns:a16="http://schemas.microsoft.com/office/drawing/2014/main" id="{9FC04751-36C7-4492-B031-248414EEF987}"/>
                </a:ext>
              </a:extLst>
            </p:cNvPr>
            <p:cNvSpPr txBox="1"/>
            <p:nvPr/>
          </p:nvSpPr>
          <p:spPr>
            <a:xfrm>
              <a:off x="460968" y="3612330"/>
              <a:ext cx="2081901" cy="860003"/>
            </a:xfrm>
            <a:prstGeom prst="rect">
              <a:avLst/>
            </a:prstGeom>
            <a:noFill/>
          </p:spPr>
          <p:txBody>
            <a:bodyPr wrap="square" rtlCol="0">
              <a:spAutoFit/>
            </a:bodyPr>
            <a:lstStyle/>
            <a:p>
              <a:r>
                <a:rPr lang="ja-JP" altLang="en-US" sz="1600" dirty="0"/>
                <a:t>督促状を通知した年度の消費税（事例の場合は８％）を適用する。</a:t>
              </a:r>
              <a:endParaRPr lang="en-US" altLang="ja-JP" sz="1600" dirty="0"/>
            </a:p>
          </p:txBody>
        </p:sp>
      </p:grpSp>
      <p:grpSp>
        <p:nvGrpSpPr>
          <p:cNvPr id="45" name="グループ化 44">
            <a:extLst>
              <a:ext uri="{FF2B5EF4-FFF2-40B4-BE49-F238E27FC236}">
                <a16:creationId xmlns:a16="http://schemas.microsoft.com/office/drawing/2014/main" id="{863EEDC3-176A-45C5-829F-3F943AF2220B}"/>
              </a:ext>
            </a:extLst>
          </p:cNvPr>
          <p:cNvGrpSpPr/>
          <p:nvPr/>
        </p:nvGrpSpPr>
        <p:grpSpPr>
          <a:xfrm>
            <a:off x="5098203" y="5525939"/>
            <a:ext cx="3175810" cy="941907"/>
            <a:chOff x="327120" y="3534141"/>
            <a:chExt cx="2237410" cy="974784"/>
          </a:xfrm>
        </p:grpSpPr>
        <p:sp>
          <p:nvSpPr>
            <p:cNvPr id="46" name="四角形: 角を丸くする 45">
              <a:extLst>
                <a:ext uri="{FF2B5EF4-FFF2-40B4-BE49-F238E27FC236}">
                  <a16:creationId xmlns:a16="http://schemas.microsoft.com/office/drawing/2014/main" id="{71765B42-C182-43AC-8416-17405CA00C09}"/>
                </a:ext>
              </a:extLst>
            </p:cNvPr>
            <p:cNvSpPr/>
            <p:nvPr/>
          </p:nvSpPr>
          <p:spPr>
            <a:xfrm>
              <a:off x="327120" y="3534141"/>
              <a:ext cx="2237410" cy="974784"/>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7" name="テキスト ボックス 46">
              <a:extLst>
                <a:ext uri="{FF2B5EF4-FFF2-40B4-BE49-F238E27FC236}">
                  <a16:creationId xmlns:a16="http://schemas.microsoft.com/office/drawing/2014/main" id="{27A4FC76-2070-40DC-AF3C-D5B068A4A9D1}"/>
                </a:ext>
              </a:extLst>
            </p:cNvPr>
            <p:cNvSpPr txBox="1"/>
            <p:nvPr/>
          </p:nvSpPr>
          <p:spPr>
            <a:xfrm>
              <a:off x="460968" y="3612330"/>
              <a:ext cx="2081901" cy="860003"/>
            </a:xfrm>
            <a:prstGeom prst="rect">
              <a:avLst/>
            </a:prstGeom>
            <a:noFill/>
          </p:spPr>
          <p:txBody>
            <a:bodyPr wrap="square" rtlCol="0">
              <a:spAutoFit/>
            </a:bodyPr>
            <a:lstStyle/>
            <a:p>
              <a:r>
                <a:rPr lang="ja-JP" altLang="en-US" sz="1600" dirty="0">
                  <a:latin typeface="+mn-ea"/>
                </a:rPr>
                <a:t>督促手数料が納入された時点の消費税率（事例の場合は</a:t>
              </a:r>
              <a:r>
                <a:rPr lang="en-US" altLang="ja-JP" sz="1600" dirty="0">
                  <a:latin typeface="+mn-ea"/>
                </a:rPr>
                <a:t>10</a:t>
              </a:r>
              <a:r>
                <a:rPr lang="ja-JP" altLang="en-US" sz="1600" dirty="0">
                  <a:latin typeface="+mn-ea"/>
                </a:rPr>
                <a:t>％）を適用する。</a:t>
              </a:r>
              <a:endParaRPr lang="en-US" altLang="ja-JP" sz="1600" dirty="0">
                <a:latin typeface="+mn-ea"/>
              </a:endParaRPr>
            </a:p>
          </p:txBody>
        </p:sp>
      </p:grpSp>
      <p:sp>
        <p:nvSpPr>
          <p:cNvPr id="48" name="フローチャート: 組合せ 47">
            <a:extLst>
              <a:ext uri="{FF2B5EF4-FFF2-40B4-BE49-F238E27FC236}">
                <a16:creationId xmlns:a16="http://schemas.microsoft.com/office/drawing/2014/main" id="{7AB981BA-E127-4DB8-99DD-61D8E70DE86C}"/>
              </a:ext>
            </a:extLst>
          </p:cNvPr>
          <p:cNvSpPr/>
          <p:nvPr/>
        </p:nvSpPr>
        <p:spPr>
          <a:xfrm>
            <a:off x="2746427" y="3774663"/>
            <a:ext cx="786809" cy="274753"/>
          </a:xfrm>
          <a:prstGeom prst="flowChartMerg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33075896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四角形: 角を丸くする 53">
            <a:extLst>
              <a:ext uri="{FF2B5EF4-FFF2-40B4-BE49-F238E27FC236}">
                <a16:creationId xmlns:a16="http://schemas.microsoft.com/office/drawing/2014/main" id="{0F9A8815-1B95-C70C-288D-89C5CC05E52A}"/>
              </a:ext>
            </a:extLst>
          </p:cNvPr>
          <p:cNvSpPr/>
          <p:nvPr/>
        </p:nvSpPr>
        <p:spPr>
          <a:xfrm>
            <a:off x="7376160" y="4066903"/>
            <a:ext cx="1133805" cy="646331"/>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⑥ 未収賦課金と賦課金台帳の不一致</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617942" y="596491"/>
            <a:ext cx="4368341" cy="1933967"/>
            <a:chOff x="4639788" y="1415610"/>
            <a:chExt cx="4368341" cy="212187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21874"/>
              <a:chOff x="324296" y="235244"/>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403748" y="1056326"/>
                <a:ext cx="5534826" cy="1950053"/>
              </a:xfrm>
              <a:prstGeom prst="rect">
                <a:avLst/>
              </a:prstGeom>
              <a:grpFill/>
            </p:spPr>
            <p:txBody>
              <a:bodyPr wrap="square" rtlCol="0">
                <a:spAutoFit/>
              </a:bodyPr>
              <a:lstStyle/>
              <a:p>
                <a:r>
                  <a:rPr lang="ja-JP" altLang="en-US" sz="1200" dirty="0">
                    <a:latin typeface="+mn-ea"/>
                  </a:rPr>
                  <a:t>①　未収賦課金は当期に賦課したもののことであるため、</a:t>
                </a:r>
                <a:endParaRPr lang="en-US" altLang="ja-JP" sz="1200" dirty="0">
                  <a:latin typeface="+mn-ea"/>
                </a:endParaRPr>
              </a:p>
              <a:p>
                <a:r>
                  <a:rPr lang="ja-JP" altLang="en-US" sz="1200" dirty="0">
                    <a:latin typeface="+mn-ea"/>
                  </a:rPr>
                  <a:t>　　</a:t>
                </a:r>
                <a:r>
                  <a:rPr lang="en-US" altLang="ja-JP" sz="1200" dirty="0">
                    <a:latin typeface="+mn-ea"/>
                  </a:rPr>
                  <a:t>3/31</a:t>
                </a:r>
                <a:r>
                  <a:rPr lang="ja-JP" altLang="en-US" sz="1200" dirty="0">
                    <a:latin typeface="+mn-ea"/>
                  </a:rPr>
                  <a:t>の貸借対照表の未収賦課金額と賦課金台帳の未収</a:t>
                </a:r>
                <a:endParaRPr lang="en-US" altLang="ja-JP" sz="1200" dirty="0">
                  <a:latin typeface="+mn-ea"/>
                </a:endParaRPr>
              </a:p>
              <a:p>
                <a:r>
                  <a:rPr lang="ja-JP" altLang="en-US" sz="1200" dirty="0">
                    <a:latin typeface="+mn-ea"/>
                  </a:rPr>
                  <a:t>　　賦課金額は一致する。</a:t>
                </a:r>
                <a:endParaRPr lang="en-US" altLang="ja-JP" sz="1200" dirty="0">
                  <a:latin typeface="+mn-ea"/>
                </a:endParaRPr>
              </a:p>
              <a:p>
                <a:endParaRPr lang="en-US" altLang="ja-JP" sz="1200" dirty="0">
                  <a:latin typeface="+mn-ea"/>
                </a:endParaRPr>
              </a:p>
              <a:p>
                <a:r>
                  <a:rPr lang="ja-JP" altLang="en-US" sz="1200" dirty="0">
                    <a:latin typeface="+mn-ea"/>
                  </a:rPr>
                  <a:t>②　</a:t>
                </a:r>
                <a:r>
                  <a:rPr lang="en-US" altLang="ja-JP" sz="1200" dirty="0">
                    <a:latin typeface="+mn-ea"/>
                  </a:rPr>
                  <a:t>4/1</a:t>
                </a:r>
                <a:r>
                  <a:rPr lang="ja-JP" altLang="en-US" sz="1200" dirty="0">
                    <a:latin typeface="+mn-ea"/>
                  </a:rPr>
                  <a:t>に、前年度の未収賦課金を長期未収賦課金等に振り</a:t>
                </a:r>
                <a:endParaRPr lang="en-US" altLang="ja-JP" sz="1200" dirty="0">
                  <a:latin typeface="+mn-ea"/>
                </a:endParaRPr>
              </a:p>
              <a:p>
                <a:r>
                  <a:rPr lang="ja-JP" altLang="en-US" sz="1200" dirty="0">
                    <a:latin typeface="+mn-ea"/>
                  </a:rPr>
                  <a:t>　　替える処理を行っているか確認する。　</a:t>
                </a:r>
                <a:r>
                  <a:rPr lang="ja-JP" altLang="en-US" sz="1200" dirty="0">
                    <a:solidFill>
                      <a:srgbClr val="FF0000"/>
                    </a:solidFill>
                    <a:latin typeface="+mn-ea"/>
                  </a:rPr>
                  <a:t>　</a:t>
                </a:r>
                <a:r>
                  <a:rPr lang="ja-JP" altLang="en-US" sz="1200" dirty="0">
                    <a:latin typeface="+mn-ea"/>
                  </a:rPr>
                  <a:t>　　</a:t>
                </a:r>
                <a:endParaRPr lang="en-US" altLang="ja-JP" sz="1200" dirty="0">
                  <a:latin typeface="+mn-ea"/>
                </a:endParaRP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24919" y="1479978"/>
              <a:ext cx="537416" cy="441825"/>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39422" y="1484130"/>
              <a:ext cx="2625872" cy="400479"/>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44657" y="576663"/>
            <a:ext cx="4390744" cy="1939443"/>
            <a:chOff x="161210" y="138285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61210" y="1382851"/>
              <a:ext cx="4368341" cy="2111671"/>
              <a:chOff x="333270" y="161326"/>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33270" y="161326"/>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574262" y="1192008"/>
                <a:ext cx="5265094" cy="1645386"/>
              </a:xfrm>
              <a:prstGeom prst="rect">
                <a:avLst/>
              </a:prstGeom>
              <a:solidFill>
                <a:schemeClr val="accent4">
                  <a:lumMod val="40000"/>
                  <a:lumOff val="60000"/>
                </a:schemeClr>
              </a:solidFill>
            </p:spPr>
            <p:txBody>
              <a:bodyPr wrap="square" rtlCol="0">
                <a:spAutoFit/>
              </a:bodyPr>
              <a:lstStyle/>
              <a:p>
                <a:r>
                  <a:rPr lang="ja-JP" altLang="en-US" sz="1200" dirty="0">
                    <a:latin typeface="+mn-ea"/>
                  </a:rPr>
                  <a:t>　決算書類の確認として、</a:t>
                </a:r>
                <a:r>
                  <a:rPr lang="en-US" altLang="ja-JP" sz="1200" dirty="0">
                    <a:latin typeface="+mn-ea"/>
                  </a:rPr>
                  <a:t>3/31</a:t>
                </a:r>
                <a:r>
                  <a:rPr lang="ja-JP" altLang="en-US" sz="1200" dirty="0">
                    <a:latin typeface="+mn-ea"/>
                  </a:rPr>
                  <a:t>時点の貸借対照表の未収賦課金額と賦課金台帳の未収賦課金額を見比べたところ、一致していなかった。</a:t>
                </a:r>
                <a:endParaRPr lang="en-US" altLang="ja-JP" sz="1200" dirty="0">
                  <a:latin typeface="+mn-ea"/>
                </a:endParaRPr>
              </a:p>
              <a:p>
                <a:r>
                  <a:rPr lang="ja-JP" altLang="en-US" sz="1200" dirty="0">
                    <a:latin typeface="+mn-ea"/>
                  </a:rPr>
                  <a:t>　これらは一致するとの認識であるが、一致していない原因は何が考えられるか。</a:t>
                </a:r>
                <a:endParaRPr lang="en-US" altLang="ja-JP" sz="1200" dirty="0">
                  <a:latin typeface="+mn-ea"/>
                </a:endParaRP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317" y="1503654"/>
              <a:ext cx="2426280" cy="399451"/>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447599" y="1541632"/>
              <a:ext cx="525079" cy="400205"/>
            </a:xfrm>
            <a:prstGeom prst="rect">
              <a:avLst/>
            </a:prstGeom>
          </p:spPr>
        </p:pic>
      </p:grpSp>
      <p:sp>
        <p:nvSpPr>
          <p:cNvPr id="31" name="テキスト ボックス 30">
            <a:extLst>
              <a:ext uri="{FF2B5EF4-FFF2-40B4-BE49-F238E27FC236}">
                <a16:creationId xmlns:a16="http://schemas.microsoft.com/office/drawing/2014/main" id="{B6358C52-7A45-4EBE-BDB2-605672B4ECC0}"/>
              </a:ext>
            </a:extLst>
          </p:cNvPr>
          <p:cNvSpPr txBox="1"/>
          <p:nvPr/>
        </p:nvSpPr>
        <p:spPr>
          <a:xfrm>
            <a:off x="999860" y="2989466"/>
            <a:ext cx="7634173" cy="469862"/>
          </a:xfrm>
          <a:prstGeom prst="rect">
            <a:avLst/>
          </a:prstGeom>
          <a:noFill/>
        </p:spPr>
        <p:txBody>
          <a:bodyPr wrap="square" rtlCol="0">
            <a:spAutoFit/>
          </a:bodyPr>
          <a:lstStyle/>
          <a:p>
            <a:r>
              <a:rPr lang="ja-JP" altLang="en-US" sz="1200" dirty="0">
                <a:latin typeface="+mn-ea"/>
              </a:rPr>
              <a:t>　</a:t>
            </a:r>
            <a:endParaRPr lang="en-US" altLang="ja-JP" sz="1200" dirty="0">
              <a:latin typeface="+mn-ea"/>
            </a:endParaRPr>
          </a:p>
        </p:txBody>
      </p:sp>
      <p:sp>
        <p:nvSpPr>
          <p:cNvPr id="5" name="四角形: 角を丸くする 4">
            <a:extLst>
              <a:ext uri="{FF2B5EF4-FFF2-40B4-BE49-F238E27FC236}">
                <a16:creationId xmlns:a16="http://schemas.microsoft.com/office/drawing/2014/main" id="{2AC5650B-B5D9-4EE3-ABAC-86CD700FF688}"/>
              </a:ext>
            </a:extLst>
          </p:cNvPr>
          <p:cNvSpPr/>
          <p:nvPr/>
        </p:nvSpPr>
        <p:spPr>
          <a:xfrm>
            <a:off x="135316" y="2608808"/>
            <a:ext cx="8850968" cy="4131322"/>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85541" y="2356501"/>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grpSp>
        <p:nvGrpSpPr>
          <p:cNvPr id="11" name="グループ化 10">
            <a:extLst>
              <a:ext uri="{FF2B5EF4-FFF2-40B4-BE49-F238E27FC236}">
                <a16:creationId xmlns:a16="http://schemas.microsoft.com/office/drawing/2014/main" id="{C58A4CD0-AD76-4AAB-8EDE-37B2F3C605AB}"/>
              </a:ext>
            </a:extLst>
          </p:cNvPr>
          <p:cNvGrpSpPr/>
          <p:nvPr/>
        </p:nvGrpSpPr>
        <p:grpSpPr>
          <a:xfrm>
            <a:off x="232909" y="2702617"/>
            <a:ext cx="2171665" cy="2021081"/>
            <a:chOff x="429022" y="2893595"/>
            <a:chExt cx="2171665" cy="2021081"/>
          </a:xfrm>
        </p:grpSpPr>
        <p:sp>
          <p:nvSpPr>
            <p:cNvPr id="30" name="テキスト ボックス 29">
              <a:extLst>
                <a:ext uri="{FF2B5EF4-FFF2-40B4-BE49-F238E27FC236}">
                  <a16:creationId xmlns:a16="http://schemas.microsoft.com/office/drawing/2014/main" id="{46D6266A-8A2A-433D-8112-96DB01CEFDD4}"/>
                </a:ext>
              </a:extLst>
            </p:cNvPr>
            <p:cNvSpPr txBox="1"/>
            <p:nvPr/>
          </p:nvSpPr>
          <p:spPr>
            <a:xfrm>
              <a:off x="737320" y="3690011"/>
              <a:ext cx="1607019" cy="338554"/>
            </a:xfrm>
            <a:prstGeom prst="rect">
              <a:avLst/>
            </a:prstGeom>
            <a:noFill/>
          </p:spPr>
          <p:txBody>
            <a:bodyPr wrap="square" rtlCol="0">
              <a:spAutoFit/>
            </a:bodyPr>
            <a:lstStyle/>
            <a:p>
              <a:r>
                <a:rPr kumimoji="1" lang="ja-JP" altLang="en-US" sz="1600" u="sng" dirty="0">
                  <a:latin typeface="+mn-ea"/>
                </a:rPr>
                <a:t>考えられる原因　</a:t>
              </a:r>
              <a:endParaRPr kumimoji="1" lang="en-US" altLang="ja-JP" sz="1600" u="sng" dirty="0">
                <a:latin typeface="+mn-ea"/>
              </a:endParaRPr>
            </a:p>
          </p:txBody>
        </p:sp>
        <p:sp>
          <p:nvSpPr>
            <p:cNvPr id="37" name="楕円 36">
              <a:extLst>
                <a:ext uri="{FF2B5EF4-FFF2-40B4-BE49-F238E27FC236}">
                  <a16:creationId xmlns:a16="http://schemas.microsoft.com/office/drawing/2014/main" id="{0C28EA64-6C70-4F5F-9C3E-F4D3B549B9EA}"/>
                </a:ext>
              </a:extLst>
            </p:cNvPr>
            <p:cNvSpPr/>
            <p:nvPr/>
          </p:nvSpPr>
          <p:spPr>
            <a:xfrm>
              <a:off x="429022" y="2893595"/>
              <a:ext cx="2171665" cy="2021081"/>
            </a:xfrm>
            <a:prstGeom prst="ellipse">
              <a:avLst/>
            </a:prstGeom>
            <a:noFill/>
            <a:ln w="28575">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8" name="フローチャート: 組合せ 37">
            <a:extLst>
              <a:ext uri="{FF2B5EF4-FFF2-40B4-BE49-F238E27FC236}">
                <a16:creationId xmlns:a16="http://schemas.microsoft.com/office/drawing/2014/main" id="{F65ECB15-6565-47CE-AC92-401B1E73D477}"/>
              </a:ext>
            </a:extLst>
          </p:cNvPr>
          <p:cNvSpPr/>
          <p:nvPr/>
        </p:nvSpPr>
        <p:spPr>
          <a:xfrm rot="16200000">
            <a:off x="2184447" y="3487029"/>
            <a:ext cx="961500" cy="268827"/>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19" name="グループ化 18">
            <a:extLst>
              <a:ext uri="{FF2B5EF4-FFF2-40B4-BE49-F238E27FC236}">
                <a16:creationId xmlns:a16="http://schemas.microsoft.com/office/drawing/2014/main" id="{4F16378C-92FF-46B0-B287-636730E7710D}"/>
              </a:ext>
            </a:extLst>
          </p:cNvPr>
          <p:cNvGrpSpPr/>
          <p:nvPr/>
        </p:nvGrpSpPr>
        <p:grpSpPr>
          <a:xfrm>
            <a:off x="2925819" y="3058185"/>
            <a:ext cx="5893033" cy="1157662"/>
            <a:chOff x="2925819" y="3058185"/>
            <a:chExt cx="5893033" cy="1157662"/>
          </a:xfrm>
        </p:grpSpPr>
        <p:sp>
          <p:nvSpPr>
            <p:cNvPr id="29" name="テキスト ボックス 28">
              <a:extLst>
                <a:ext uri="{FF2B5EF4-FFF2-40B4-BE49-F238E27FC236}">
                  <a16:creationId xmlns:a16="http://schemas.microsoft.com/office/drawing/2014/main" id="{C5A90551-0544-4050-A1DB-B21545FE7B75}"/>
                </a:ext>
              </a:extLst>
            </p:cNvPr>
            <p:cNvSpPr txBox="1"/>
            <p:nvPr/>
          </p:nvSpPr>
          <p:spPr>
            <a:xfrm>
              <a:off x="3089113" y="3330527"/>
              <a:ext cx="5513680" cy="646331"/>
            </a:xfrm>
            <a:prstGeom prst="rect">
              <a:avLst/>
            </a:prstGeom>
            <a:noFill/>
          </p:spPr>
          <p:txBody>
            <a:bodyPr wrap="square" rtlCol="0">
              <a:spAutoFit/>
            </a:bodyPr>
            <a:lstStyle/>
            <a:p>
              <a:r>
                <a:rPr kumimoji="1" lang="ja-JP" altLang="en-US" sz="1200" dirty="0">
                  <a:latin typeface="+mn-ea"/>
                </a:rPr>
                <a:t>①  帳簿上の記載額と賦課金台帳の記載額は一致しているか？</a:t>
              </a:r>
              <a:endParaRPr kumimoji="1" lang="en-US" altLang="ja-JP" sz="1200" dirty="0">
                <a:latin typeface="+mn-ea"/>
              </a:endParaRPr>
            </a:p>
            <a:p>
              <a:endParaRPr kumimoji="1" lang="en-US" altLang="ja-JP" sz="1200" dirty="0">
                <a:latin typeface="+mn-ea"/>
              </a:endParaRPr>
            </a:p>
            <a:p>
              <a:r>
                <a:rPr kumimoji="1" lang="ja-JP" altLang="en-US" sz="1200" dirty="0">
                  <a:latin typeface="+mn-ea"/>
                </a:rPr>
                <a:t>②  </a:t>
              </a:r>
              <a:r>
                <a:rPr kumimoji="1" lang="en-US" altLang="ja-JP" sz="1200" dirty="0">
                  <a:latin typeface="+mn-ea"/>
                </a:rPr>
                <a:t>4</a:t>
              </a:r>
              <a:r>
                <a:rPr kumimoji="1" lang="ja-JP" altLang="en-US" sz="1200" dirty="0">
                  <a:latin typeface="+mn-ea"/>
                </a:rPr>
                <a:t>月</a:t>
              </a:r>
              <a:r>
                <a:rPr kumimoji="1" lang="en-US" altLang="ja-JP" sz="1200" dirty="0">
                  <a:latin typeface="+mn-ea"/>
                </a:rPr>
                <a:t>1</a:t>
              </a:r>
              <a:r>
                <a:rPr kumimoji="1" lang="ja-JP" altLang="en-US" sz="1200" dirty="0">
                  <a:latin typeface="+mn-ea"/>
                </a:rPr>
                <a:t>日に、前年度の未収賦課金を長期未収賦課金等に振り替えているか？</a:t>
              </a:r>
              <a:endParaRPr kumimoji="1" lang="en-US" altLang="ja-JP" sz="1200" dirty="0">
                <a:latin typeface="+mn-ea"/>
              </a:endParaRPr>
            </a:p>
          </p:txBody>
        </p:sp>
        <p:sp>
          <p:nvSpPr>
            <p:cNvPr id="42" name="四角形: 角を丸くする 41">
              <a:extLst>
                <a:ext uri="{FF2B5EF4-FFF2-40B4-BE49-F238E27FC236}">
                  <a16:creationId xmlns:a16="http://schemas.microsoft.com/office/drawing/2014/main" id="{C8EA5F71-3C5D-4437-86BF-B6CB61C51543}"/>
                </a:ext>
              </a:extLst>
            </p:cNvPr>
            <p:cNvSpPr/>
            <p:nvPr/>
          </p:nvSpPr>
          <p:spPr>
            <a:xfrm>
              <a:off x="2925819" y="3058185"/>
              <a:ext cx="5893033" cy="1157662"/>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grpSp>
      <p:sp>
        <p:nvSpPr>
          <p:cNvPr id="45" name="フローチャート: 組合せ 44">
            <a:extLst>
              <a:ext uri="{FF2B5EF4-FFF2-40B4-BE49-F238E27FC236}">
                <a16:creationId xmlns:a16="http://schemas.microsoft.com/office/drawing/2014/main" id="{A38ABC9B-A351-4FE3-86E5-16E48B42C99C}"/>
              </a:ext>
            </a:extLst>
          </p:cNvPr>
          <p:cNvSpPr/>
          <p:nvPr/>
        </p:nvSpPr>
        <p:spPr>
          <a:xfrm>
            <a:off x="5145169" y="4316877"/>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13" name="グループ化 12">
            <a:extLst>
              <a:ext uri="{FF2B5EF4-FFF2-40B4-BE49-F238E27FC236}">
                <a16:creationId xmlns:a16="http://schemas.microsoft.com/office/drawing/2014/main" id="{AF8EBB9A-B7E4-4E83-9CDB-84D3815EE291}"/>
              </a:ext>
            </a:extLst>
          </p:cNvPr>
          <p:cNvGrpSpPr/>
          <p:nvPr/>
        </p:nvGrpSpPr>
        <p:grpSpPr>
          <a:xfrm>
            <a:off x="2899436" y="4768208"/>
            <a:ext cx="5893033" cy="1693189"/>
            <a:chOff x="2899436" y="4900762"/>
            <a:chExt cx="5893033" cy="1157662"/>
          </a:xfrm>
        </p:grpSpPr>
        <p:sp>
          <p:nvSpPr>
            <p:cNvPr id="22" name="テキスト ボックス 21">
              <a:extLst>
                <a:ext uri="{FF2B5EF4-FFF2-40B4-BE49-F238E27FC236}">
                  <a16:creationId xmlns:a16="http://schemas.microsoft.com/office/drawing/2014/main" id="{951BBE45-322F-B2C3-29B9-FF08E8FE40CF}"/>
                </a:ext>
              </a:extLst>
            </p:cNvPr>
            <p:cNvSpPr txBox="1"/>
            <p:nvPr/>
          </p:nvSpPr>
          <p:spPr>
            <a:xfrm>
              <a:off x="3270708" y="5091699"/>
              <a:ext cx="5101073" cy="694426"/>
            </a:xfrm>
            <a:prstGeom prst="rect">
              <a:avLst/>
            </a:prstGeom>
            <a:noFill/>
          </p:spPr>
          <p:txBody>
            <a:bodyPr wrap="square" rtlCol="0">
              <a:spAutoFit/>
            </a:bodyPr>
            <a:lstStyle/>
            <a:p>
              <a:r>
                <a:rPr kumimoji="1" lang="ja-JP" altLang="en-US" sz="1200" u="sng" dirty="0">
                  <a:latin typeface="+mn-ea"/>
                </a:rPr>
                <a:t>②の確認</a:t>
              </a:r>
              <a:endParaRPr kumimoji="1" lang="en-US" altLang="ja-JP" sz="1200" u="sng" dirty="0">
                <a:latin typeface="+mn-ea"/>
              </a:endParaRPr>
            </a:p>
            <a:p>
              <a:endParaRPr kumimoji="1" lang="en-US" altLang="ja-JP" sz="1200" dirty="0">
                <a:latin typeface="+mn-ea"/>
              </a:endParaRPr>
            </a:p>
            <a:p>
              <a:r>
                <a:rPr kumimoji="1" lang="en-US" altLang="ja-JP" sz="1200" dirty="0">
                  <a:latin typeface="+mn-ea"/>
                </a:rPr>
                <a:t>【4/1</a:t>
              </a:r>
              <a:r>
                <a:rPr kumimoji="1" lang="ja-JP" altLang="en-US" sz="1200" dirty="0" err="1">
                  <a:latin typeface="+mn-ea"/>
                </a:rPr>
                <a:t>、</a:t>
              </a:r>
              <a:r>
                <a:rPr kumimoji="1" lang="ja-JP" altLang="en-US" sz="1200" dirty="0">
                  <a:latin typeface="+mn-ea"/>
                </a:rPr>
                <a:t>前年度の未収賦課金を固定資産（長期未収賦課金等）に振替</a:t>
              </a:r>
              <a:r>
                <a:rPr kumimoji="1" lang="en-US" altLang="ja-JP" sz="1200" dirty="0">
                  <a:latin typeface="+mn-ea"/>
                </a:rPr>
                <a:t>】</a:t>
              </a:r>
            </a:p>
            <a:p>
              <a:r>
                <a:rPr kumimoji="1" lang="ja-JP" altLang="en-US" sz="1200" dirty="0">
                  <a:latin typeface="+mn-ea"/>
                </a:rPr>
                <a:t>　命令書：振替命令書</a:t>
              </a:r>
              <a:endParaRPr kumimoji="1" lang="en-US" altLang="ja-JP" sz="1200" dirty="0">
                <a:latin typeface="+mn-ea"/>
              </a:endParaRPr>
            </a:p>
            <a:p>
              <a:r>
                <a:rPr kumimoji="1" lang="ja-JP" altLang="en-US" sz="1200" dirty="0">
                  <a:latin typeface="+mn-ea"/>
                </a:rPr>
                <a:t>　複式仕訳：（借方）長期未収賦課金等／（貸方）未収経常賦課金　</a:t>
              </a:r>
              <a:endParaRPr kumimoji="1" lang="en-US" altLang="ja-JP" sz="1200" dirty="0">
                <a:latin typeface="+mn-ea"/>
              </a:endParaRPr>
            </a:p>
          </p:txBody>
        </p:sp>
        <p:sp>
          <p:nvSpPr>
            <p:cNvPr id="46" name="四角形: 角を丸くする 45">
              <a:extLst>
                <a:ext uri="{FF2B5EF4-FFF2-40B4-BE49-F238E27FC236}">
                  <a16:creationId xmlns:a16="http://schemas.microsoft.com/office/drawing/2014/main" id="{28C458BF-08CA-47C4-A91C-161ED160317B}"/>
                </a:ext>
              </a:extLst>
            </p:cNvPr>
            <p:cNvSpPr/>
            <p:nvPr/>
          </p:nvSpPr>
          <p:spPr>
            <a:xfrm>
              <a:off x="2899436" y="4900762"/>
              <a:ext cx="5893033" cy="1157662"/>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grpSp>
      <p:grpSp>
        <p:nvGrpSpPr>
          <p:cNvPr id="26" name="グループ化 25">
            <a:extLst>
              <a:ext uri="{FF2B5EF4-FFF2-40B4-BE49-F238E27FC236}">
                <a16:creationId xmlns:a16="http://schemas.microsoft.com/office/drawing/2014/main" id="{30107983-23CD-439F-8B73-63C3F37AA97F}"/>
              </a:ext>
            </a:extLst>
          </p:cNvPr>
          <p:cNvGrpSpPr/>
          <p:nvPr/>
        </p:nvGrpSpPr>
        <p:grpSpPr>
          <a:xfrm>
            <a:off x="330500" y="5104356"/>
            <a:ext cx="2375122" cy="1430451"/>
            <a:chOff x="330500" y="5104356"/>
            <a:chExt cx="2375122" cy="1430451"/>
          </a:xfrm>
        </p:grpSpPr>
        <p:sp>
          <p:nvSpPr>
            <p:cNvPr id="15" name="テキスト ボックス 14">
              <a:extLst>
                <a:ext uri="{FF2B5EF4-FFF2-40B4-BE49-F238E27FC236}">
                  <a16:creationId xmlns:a16="http://schemas.microsoft.com/office/drawing/2014/main" id="{0B33FE1C-979E-D6DD-8CA6-23CBF08C4008}"/>
                </a:ext>
              </a:extLst>
            </p:cNvPr>
            <p:cNvSpPr txBox="1"/>
            <p:nvPr/>
          </p:nvSpPr>
          <p:spPr>
            <a:xfrm>
              <a:off x="405012" y="5261069"/>
              <a:ext cx="2226098" cy="1200329"/>
            </a:xfrm>
            <a:prstGeom prst="rect">
              <a:avLst/>
            </a:prstGeom>
            <a:noFill/>
            <a:ln>
              <a:noFill/>
            </a:ln>
          </p:spPr>
          <p:txBody>
            <a:bodyPr wrap="square" rtlCol="0">
              <a:spAutoFit/>
            </a:bodyPr>
            <a:lstStyle/>
            <a:p>
              <a:r>
                <a:rPr kumimoji="1" lang="ja-JP" altLang="en-US" sz="1200" dirty="0"/>
                <a:t>この振替処理を忘れると前年度の未収賦課金が翌年度に引き継がれるため、</a:t>
              </a:r>
              <a:r>
                <a:rPr kumimoji="1" lang="en-US" altLang="ja-JP" sz="1200" dirty="0">
                  <a:latin typeface="+mn-ea"/>
                </a:rPr>
                <a:t>3/31</a:t>
              </a:r>
              <a:r>
                <a:rPr kumimoji="1" lang="ja-JP" altLang="en-US" sz="1200" dirty="0"/>
                <a:t>時点の貸借対照表の未収賦課金と賦課金台帳の未収金額が一致しない。</a:t>
              </a:r>
              <a:endParaRPr kumimoji="1" lang="en-US" altLang="ja-JP" sz="1200" dirty="0"/>
            </a:p>
          </p:txBody>
        </p:sp>
        <p:sp>
          <p:nvSpPr>
            <p:cNvPr id="24" name="吹き出し: 角を丸めた四角形 23">
              <a:extLst>
                <a:ext uri="{FF2B5EF4-FFF2-40B4-BE49-F238E27FC236}">
                  <a16:creationId xmlns:a16="http://schemas.microsoft.com/office/drawing/2014/main" id="{7C9C86E7-ADF3-489E-ACB0-63487D370E4E}"/>
                </a:ext>
              </a:extLst>
            </p:cNvPr>
            <p:cNvSpPr/>
            <p:nvPr/>
          </p:nvSpPr>
          <p:spPr>
            <a:xfrm>
              <a:off x="330500" y="5104356"/>
              <a:ext cx="2375122" cy="1430451"/>
            </a:xfrm>
            <a:prstGeom prst="wedgeRoundRectCallout">
              <a:avLst>
                <a:gd name="adj1" fmla="val 64125"/>
                <a:gd name="adj2" fmla="val -37243"/>
                <a:gd name="adj3" fmla="val 16667"/>
              </a:avLst>
            </a:prstGeom>
            <a:noFill/>
            <a:ln w="285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5749840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35315" y="539257"/>
            <a:ext cx="8850968" cy="6179598"/>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31" name="テキスト ボックス 30">
            <a:extLst>
              <a:ext uri="{FF2B5EF4-FFF2-40B4-BE49-F238E27FC236}">
                <a16:creationId xmlns:a16="http://schemas.microsoft.com/office/drawing/2014/main" id="{B6358C52-7A45-4EBE-BDB2-605672B4ECC0}"/>
              </a:ext>
            </a:extLst>
          </p:cNvPr>
          <p:cNvSpPr txBox="1"/>
          <p:nvPr/>
        </p:nvSpPr>
        <p:spPr>
          <a:xfrm>
            <a:off x="999860" y="2989466"/>
            <a:ext cx="7634173" cy="469862"/>
          </a:xfrm>
          <a:prstGeom prst="rect">
            <a:avLst/>
          </a:prstGeom>
          <a:noFill/>
        </p:spPr>
        <p:txBody>
          <a:bodyPr wrap="square" rtlCol="0">
            <a:spAutoFit/>
          </a:bodyPr>
          <a:lstStyle/>
          <a:p>
            <a:r>
              <a:rPr lang="ja-JP" altLang="en-US" sz="1200" dirty="0">
                <a:latin typeface="+mn-ea"/>
              </a:rPr>
              <a:t>　</a:t>
            </a:r>
            <a:endParaRPr lang="en-US" altLang="ja-JP" sz="1200" dirty="0">
              <a:latin typeface="+mn-ea"/>
            </a:endParaRPr>
          </a:p>
        </p:txBody>
      </p:sp>
      <p:sp>
        <p:nvSpPr>
          <p:cNvPr id="42" name="テキスト ボックス 41">
            <a:extLst>
              <a:ext uri="{FF2B5EF4-FFF2-40B4-BE49-F238E27FC236}">
                <a16:creationId xmlns:a16="http://schemas.microsoft.com/office/drawing/2014/main" id="{248ACA00-DD74-095A-290A-8B3835B67993}"/>
              </a:ext>
            </a:extLst>
          </p:cNvPr>
          <p:cNvSpPr txBox="1"/>
          <p:nvPr/>
        </p:nvSpPr>
        <p:spPr>
          <a:xfrm>
            <a:off x="915950" y="958596"/>
            <a:ext cx="6970194" cy="5632311"/>
          </a:xfrm>
          <a:prstGeom prst="rect">
            <a:avLst/>
          </a:prstGeom>
          <a:noFill/>
        </p:spPr>
        <p:txBody>
          <a:bodyPr wrap="square" rtlCol="0">
            <a:spAutoFit/>
          </a:bodyPr>
          <a:lstStyle/>
          <a:p>
            <a:r>
              <a:rPr kumimoji="1" lang="en-US" altLang="ja-JP" sz="1200" dirty="0">
                <a:highlight>
                  <a:srgbClr val="99FFCC"/>
                </a:highlight>
                <a:latin typeface="+mn-ea"/>
              </a:rPr>
              <a:t>【</a:t>
            </a:r>
            <a:r>
              <a:rPr kumimoji="1" lang="ja-JP" altLang="en-US" sz="1200" dirty="0">
                <a:highlight>
                  <a:srgbClr val="99FFCC"/>
                </a:highlight>
                <a:latin typeface="+mn-ea"/>
              </a:rPr>
              <a:t>賦課金の賦課</a:t>
            </a:r>
            <a:r>
              <a:rPr kumimoji="1" lang="en-US" altLang="ja-JP" sz="1200" dirty="0">
                <a:highlight>
                  <a:srgbClr val="99FFCC"/>
                </a:highlight>
                <a:latin typeface="+mn-ea"/>
              </a:rPr>
              <a:t>】R6.6</a:t>
            </a:r>
          </a:p>
          <a:p>
            <a:r>
              <a:rPr kumimoji="1" lang="ja-JP" altLang="en-US" sz="1200" dirty="0">
                <a:latin typeface="+mn-ea"/>
              </a:rPr>
              <a:t>　振替命令書　</a:t>
            </a:r>
            <a:endParaRPr kumimoji="1" lang="en-US" altLang="ja-JP" sz="1200" dirty="0">
              <a:latin typeface="+mn-ea"/>
            </a:endParaRPr>
          </a:p>
          <a:p>
            <a:r>
              <a:rPr kumimoji="1" lang="ja-JP" altLang="en-US" sz="1200" dirty="0">
                <a:latin typeface="+mn-ea"/>
              </a:rPr>
              <a:t>　複式仕訳：（借方）未収経常賦課金／（貸方）経常賦課金</a:t>
            </a:r>
            <a:endParaRPr kumimoji="1" lang="en-US" altLang="ja-JP" sz="1200" dirty="0">
              <a:latin typeface="+mn-ea"/>
            </a:endParaRPr>
          </a:p>
          <a:p>
            <a:endParaRPr kumimoji="1" lang="en-US" altLang="ja-JP" sz="1200" dirty="0">
              <a:latin typeface="+mn-ea"/>
            </a:endParaRPr>
          </a:p>
          <a:p>
            <a:r>
              <a:rPr kumimoji="1" lang="en-US" altLang="ja-JP" sz="1200" dirty="0">
                <a:highlight>
                  <a:srgbClr val="99FFCC"/>
                </a:highlight>
                <a:latin typeface="+mn-ea"/>
              </a:rPr>
              <a:t>【</a:t>
            </a:r>
            <a:r>
              <a:rPr kumimoji="1" lang="ja-JP" altLang="en-US" sz="1200" dirty="0">
                <a:highlight>
                  <a:srgbClr val="99FFCC"/>
                </a:highlight>
                <a:latin typeface="+mn-ea"/>
              </a:rPr>
              <a:t>賦課金の納入</a:t>
            </a:r>
            <a:r>
              <a:rPr kumimoji="1" lang="en-US" altLang="ja-JP" sz="1200" dirty="0">
                <a:highlight>
                  <a:srgbClr val="99FFCC"/>
                </a:highlight>
                <a:latin typeface="+mn-ea"/>
              </a:rPr>
              <a:t>】R6.7</a:t>
            </a:r>
          </a:p>
          <a:p>
            <a:r>
              <a:rPr kumimoji="1" lang="ja-JP" altLang="en-US" sz="1200" dirty="0">
                <a:latin typeface="+mn-ea"/>
              </a:rPr>
              <a:t>　収入命令書：（款）土地改良事業収入（項）経常賦課金収入</a:t>
            </a:r>
            <a:endParaRPr kumimoji="1" lang="en-US" altLang="ja-JP" sz="1200" dirty="0">
              <a:latin typeface="+mn-ea"/>
            </a:endParaRPr>
          </a:p>
          <a:p>
            <a:r>
              <a:rPr kumimoji="1" lang="ja-JP" altLang="en-US" sz="1200" dirty="0">
                <a:latin typeface="+mn-ea"/>
              </a:rPr>
              <a:t>　複式仕訳：（借方）現金及び預金／（貸方）未収経常賦課金</a:t>
            </a:r>
            <a:endParaRPr kumimoji="1" lang="en-US" altLang="ja-JP" sz="1200" dirty="0">
              <a:latin typeface="+mn-ea"/>
            </a:endParaRPr>
          </a:p>
          <a:p>
            <a:endParaRPr kumimoji="1" lang="en-US" altLang="ja-JP" sz="1200" dirty="0">
              <a:latin typeface="+mn-ea"/>
            </a:endParaRPr>
          </a:p>
          <a:p>
            <a:endParaRPr kumimoji="1" lang="en-US" altLang="ja-JP" sz="1200" dirty="0">
              <a:latin typeface="+mn-ea"/>
            </a:endParaRPr>
          </a:p>
          <a:p>
            <a:r>
              <a:rPr kumimoji="1" lang="en-US" altLang="ja-JP" sz="1200" dirty="0">
                <a:highlight>
                  <a:srgbClr val="99FFCC"/>
                </a:highlight>
                <a:latin typeface="+mn-ea"/>
              </a:rPr>
              <a:t>【</a:t>
            </a:r>
            <a:r>
              <a:rPr kumimoji="1" lang="ja-JP" altLang="en-US" sz="1200" dirty="0">
                <a:highlight>
                  <a:srgbClr val="99FFCC"/>
                </a:highlight>
                <a:latin typeface="+mn-ea"/>
              </a:rPr>
              <a:t>長期未収賦課金への振替</a:t>
            </a:r>
            <a:r>
              <a:rPr kumimoji="1" lang="en-US" altLang="ja-JP" sz="1200" dirty="0">
                <a:highlight>
                  <a:srgbClr val="99FFCC"/>
                </a:highlight>
                <a:latin typeface="+mn-ea"/>
              </a:rPr>
              <a:t>】R7.4.1</a:t>
            </a:r>
          </a:p>
          <a:p>
            <a:r>
              <a:rPr kumimoji="1" lang="ja-JP" altLang="en-US" sz="1200" dirty="0">
                <a:latin typeface="+mn-ea"/>
              </a:rPr>
              <a:t>　振替命令書</a:t>
            </a:r>
            <a:endParaRPr kumimoji="1" lang="en-US" altLang="ja-JP" sz="1200" dirty="0">
              <a:latin typeface="+mn-ea"/>
            </a:endParaRPr>
          </a:p>
          <a:p>
            <a:r>
              <a:rPr kumimoji="1" lang="ja-JP" altLang="en-US" sz="1200" dirty="0">
                <a:latin typeface="+mn-ea"/>
              </a:rPr>
              <a:t>　複式仕訳：（借方）長期未収賦課金等／（貸方）未収経常賦課金</a:t>
            </a:r>
            <a:endParaRPr kumimoji="1" lang="en-US" altLang="ja-JP" sz="1200" dirty="0">
              <a:latin typeface="+mn-ea"/>
            </a:endParaRPr>
          </a:p>
          <a:p>
            <a:endParaRPr kumimoji="1" lang="en-US" altLang="ja-JP" sz="1200" dirty="0">
              <a:latin typeface="+mn-ea"/>
            </a:endParaRPr>
          </a:p>
          <a:p>
            <a:r>
              <a:rPr kumimoji="1" lang="en-US" altLang="ja-JP" sz="1200" dirty="0">
                <a:highlight>
                  <a:srgbClr val="99FFCC"/>
                </a:highlight>
                <a:latin typeface="+mn-ea"/>
              </a:rPr>
              <a:t>【</a:t>
            </a:r>
            <a:r>
              <a:rPr kumimoji="1" lang="ja-JP" altLang="en-US" sz="1200" dirty="0">
                <a:highlight>
                  <a:srgbClr val="99FFCC"/>
                </a:highlight>
                <a:latin typeface="+mn-ea"/>
              </a:rPr>
              <a:t>前年度（</a:t>
            </a:r>
            <a:r>
              <a:rPr kumimoji="1" lang="en-US" altLang="ja-JP" sz="1200" dirty="0">
                <a:highlight>
                  <a:srgbClr val="99FFCC"/>
                </a:highlight>
                <a:latin typeface="+mn-ea"/>
              </a:rPr>
              <a:t>R6</a:t>
            </a:r>
            <a:r>
              <a:rPr kumimoji="1" lang="ja-JP" altLang="en-US" sz="1200" dirty="0">
                <a:highlight>
                  <a:srgbClr val="99FFCC"/>
                </a:highlight>
                <a:latin typeface="+mn-ea"/>
              </a:rPr>
              <a:t>年度）の賦課金納入時（資金収支整理期間内 </a:t>
            </a:r>
            <a:r>
              <a:rPr kumimoji="1" lang="en-US" altLang="ja-JP" sz="1200" dirty="0">
                <a:highlight>
                  <a:srgbClr val="99FFCC"/>
                </a:highlight>
                <a:latin typeface="+mn-ea"/>
              </a:rPr>
              <a:t>R7.4</a:t>
            </a:r>
            <a:r>
              <a:rPr kumimoji="1" lang="ja-JP" altLang="en-US" sz="1200" dirty="0">
                <a:highlight>
                  <a:srgbClr val="99FFCC"/>
                </a:highlight>
                <a:latin typeface="+mn-ea"/>
              </a:rPr>
              <a:t>）</a:t>
            </a:r>
            <a:r>
              <a:rPr kumimoji="1" lang="en-US" altLang="ja-JP" sz="1200" dirty="0">
                <a:highlight>
                  <a:srgbClr val="99FFCC"/>
                </a:highlight>
                <a:latin typeface="+mn-ea"/>
              </a:rPr>
              <a:t>】</a:t>
            </a:r>
            <a:r>
              <a:rPr kumimoji="1" lang="ja-JP" altLang="en-US" sz="1200" dirty="0">
                <a:latin typeface="+mn-ea"/>
              </a:rPr>
              <a:t>　　　　　　　　</a:t>
            </a:r>
            <a:endParaRPr kumimoji="1" lang="en-US" altLang="ja-JP" sz="1200" dirty="0">
              <a:latin typeface="+mn-ea"/>
            </a:endParaRPr>
          </a:p>
          <a:p>
            <a:r>
              <a:rPr kumimoji="1" lang="ja-JP" altLang="en-US" sz="1200" dirty="0">
                <a:latin typeface="+mn-ea"/>
              </a:rPr>
              <a:t>　収入命令書：（款）土地改良事業収入（項）経常賦課金収入　← </a:t>
            </a:r>
            <a:r>
              <a:rPr kumimoji="1" lang="en-US" altLang="ja-JP" sz="1200" dirty="0">
                <a:latin typeface="+mn-ea"/>
              </a:rPr>
              <a:t>R6</a:t>
            </a:r>
            <a:r>
              <a:rPr kumimoji="1" lang="ja-JP" altLang="en-US" sz="1200" dirty="0">
                <a:latin typeface="+mn-ea"/>
              </a:rPr>
              <a:t>年度決算書に計上　</a:t>
            </a:r>
            <a:endParaRPr kumimoji="1" lang="en-US" altLang="ja-JP" sz="1200" dirty="0">
              <a:latin typeface="+mn-ea"/>
            </a:endParaRPr>
          </a:p>
          <a:p>
            <a:r>
              <a:rPr kumimoji="1" lang="ja-JP" altLang="en-US" sz="1200" dirty="0">
                <a:latin typeface="+mn-ea"/>
              </a:rPr>
              <a:t>　複式仕訳：（借方）現金及び預金／（貸方）長期未収賦課金等　← </a:t>
            </a:r>
            <a:r>
              <a:rPr kumimoji="1" lang="en-US" altLang="ja-JP" sz="1200" dirty="0">
                <a:latin typeface="+mn-ea"/>
              </a:rPr>
              <a:t>R7</a:t>
            </a:r>
            <a:r>
              <a:rPr kumimoji="1" lang="ja-JP" altLang="en-US" sz="1200" dirty="0">
                <a:latin typeface="+mn-ea"/>
              </a:rPr>
              <a:t>年度の貸借対照表で処理</a:t>
            </a:r>
            <a:endParaRPr kumimoji="1" lang="en-US" altLang="ja-JP" sz="1200" dirty="0">
              <a:latin typeface="+mn-ea"/>
            </a:endParaRPr>
          </a:p>
          <a:p>
            <a:endParaRPr kumimoji="1" lang="en-US" altLang="ja-JP" sz="1200" dirty="0">
              <a:latin typeface="+mn-ea"/>
            </a:endParaRPr>
          </a:p>
          <a:p>
            <a:r>
              <a:rPr kumimoji="1" lang="en-US" altLang="ja-JP" sz="1200" dirty="0">
                <a:highlight>
                  <a:srgbClr val="99FFCC"/>
                </a:highlight>
                <a:latin typeface="+mn-ea"/>
              </a:rPr>
              <a:t>【</a:t>
            </a:r>
            <a:r>
              <a:rPr kumimoji="1" lang="ja-JP" altLang="en-US" sz="1200" dirty="0">
                <a:highlight>
                  <a:srgbClr val="99FFCC"/>
                </a:highlight>
                <a:latin typeface="+mn-ea"/>
              </a:rPr>
              <a:t>前年度（</a:t>
            </a:r>
            <a:r>
              <a:rPr kumimoji="1" lang="en-US" altLang="ja-JP" sz="1200" dirty="0">
                <a:highlight>
                  <a:srgbClr val="99FFCC"/>
                </a:highlight>
                <a:latin typeface="+mn-ea"/>
              </a:rPr>
              <a:t>R6</a:t>
            </a:r>
            <a:r>
              <a:rPr kumimoji="1" lang="ja-JP" altLang="en-US" sz="1200" dirty="0">
                <a:highlight>
                  <a:srgbClr val="99FFCC"/>
                </a:highlight>
                <a:latin typeface="+mn-ea"/>
              </a:rPr>
              <a:t>年度）の賦課金納入時（資金収支整理期間外 </a:t>
            </a:r>
            <a:r>
              <a:rPr kumimoji="1" lang="en-US" altLang="ja-JP" sz="1200" dirty="0">
                <a:highlight>
                  <a:srgbClr val="99FFCC"/>
                </a:highlight>
                <a:latin typeface="+mn-ea"/>
              </a:rPr>
              <a:t>R7.6</a:t>
            </a:r>
            <a:r>
              <a:rPr kumimoji="1" lang="ja-JP" altLang="en-US" sz="1200" dirty="0">
                <a:highlight>
                  <a:srgbClr val="99FFCC"/>
                </a:highlight>
                <a:latin typeface="+mn-ea"/>
              </a:rPr>
              <a:t>）</a:t>
            </a:r>
            <a:r>
              <a:rPr kumimoji="1" lang="en-US" altLang="ja-JP" sz="1200" dirty="0">
                <a:highlight>
                  <a:srgbClr val="99FFCC"/>
                </a:highlight>
                <a:latin typeface="+mn-ea"/>
              </a:rPr>
              <a:t>】</a:t>
            </a:r>
            <a:r>
              <a:rPr kumimoji="1" lang="ja-JP" altLang="en-US" sz="1200" dirty="0">
                <a:latin typeface="+mn-ea"/>
              </a:rPr>
              <a:t>　　　　　　　　</a:t>
            </a:r>
            <a:endParaRPr kumimoji="1" lang="en-US" altLang="ja-JP" sz="1200" dirty="0">
              <a:latin typeface="+mn-ea"/>
            </a:endParaRPr>
          </a:p>
          <a:p>
            <a:r>
              <a:rPr kumimoji="1" lang="ja-JP" altLang="en-US" sz="1200" dirty="0">
                <a:latin typeface="+mn-ea"/>
              </a:rPr>
              <a:t>　収入命令書（款）雑収入（項）過年度収入　← </a:t>
            </a:r>
            <a:r>
              <a:rPr kumimoji="1" lang="en-US" altLang="ja-JP" sz="1200" dirty="0">
                <a:latin typeface="+mn-ea"/>
              </a:rPr>
              <a:t>R7</a:t>
            </a:r>
            <a:r>
              <a:rPr kumimoji="1" lang="ja-JP" altLang="en-US" sz="1200" dirty="0">
                <a:latin typeface="+mn-ea"/>
              </a:rPr>
              <a:t>年度決算書に計上　</a:t>
            </a:r>
            <a:endParaRPr kumimoji="1" lang="en-US" altLang="ja-JP" sz="1200" dirty="0">
              <a:latin typeface="+mn-ea"/>
            </a:endParaRPr>
          </a:p>
          <a:p>
            <a:r>
              <a:rPr kumimoji="1" lang="ja-JP" altLang="en-US" sz="1200" dirty="0">
                <a:latin typeface="+mn-ea"/>
              </a:rPr>
              <a:t>　複式仕訳：（借方）現金及び預金／（貸方）長期未収賦課金等　← </a:t>
            </a:r>
            <a:r>
              <a:rPr kumimoji="1" lang="en-US" altLang="ja-JP" sz="1200" dirty="0">
                <a:latin typeface="+mn-ea"/>
              </a:rPr>
              <a:t>R7</a:t>
            </a:r>
            <a:r>
              <a:rPr kumimoji="1" lang="ja-JP" altLang="en-US" sz="1200" dirty="0">
                <a:latin typeface="+mn-ea"/>
              </a:rPr>
              <a:t>年度の貸借対照表で処理</a:t>
            </a:r>
            <a:endParaRPr kumimoji="1" lang="en-US" altLang="ja-JP" sz="1200" dirty="0">
              <a:latin typeface="+mn-ea"/>
            </a:endParaRPr>
          </a:p>
          <a:p>
            <a:endParaRPr kumimoji="1" lang="en-US" altLang="ja-JP" sz="1200" dirty="0">
              <a:latin typeface="+mn-ea"/>
            </a:endParaRPr>
          </a:p>
          <a:p>
            <a:endParaRPr kumimoji="1" lang="en-US" altLang="ja-JP" sz="1200" dirty="0">
              <a:latin typeface="+mn-ea"/>
            </a:endParaRPr>
          </a:p>
          <a:p>
            <a:endParaRPr kumimoji="1" lang="en-US" altLang="ja-JP" sz="1200" dirty="0">
              <a:highlight>
                <a:srgbClr val="99FFCC"/>
              </a:highlight>
              <a:latin typeface="+mn-ea"/>
            </a:endParaRPr>
          </a:p>
          <a:p>
            <a:r>
              <a:rPr kumimoji="1" lang="en-US" altLang="ja-JP" sz="1200" dirty="0">
                <a:highlight>
                  <a:srgbClr val="99FFCC"/>
                </a:highlight>
                <a:latin typeface="+mn-ea"/>
              </a:rPr>
              <a:t>【</a:t>
            </a:r>
            <a:r>
              <a:rPr kumimoji="1" lang="ja-JP" altLang="en-US" sz="1200" dirty="0">
                <a:highlight>
                  <a:srgbClr val="99FFCC"/>
                </a:highlight>
                <a:latin typeface="+mn-ea"/>
              </a:rPr>
              <a:t>不納欠損処理前の賦課金納入時</a:t>
            </a:r>
            <a:r>
              <a:rPr kumimoji="1" lang="en-US" altLang="ja-JP" sz="1200" dirty="0">
                <a:highlight>
                  <a:srgbClr val="99FFCC"/>
                </a:highlight>
                <a:latin typeface="+mn-ea"/>
              </a:rPr>
              <a:t>】</a:t>
            </a:r>
          </a:p>
          <a:p>
            <a:r>
              <a:rPr kumimoji="1" lang="ja-JP" altLang="en-US" sz="1200" dirty="0">
                <a:latin typeface="+mn-ea"/>
              </a:rPr>
              <a:t>　収入命令書：（款）雑収入（項）過年度収入　← 納入された各年度に計上</a:t>
            </a:r>
            <a:endParaRPr kumimoji="1" lang="en-US" altLang="ja-JP" sz="1200" dirty="0">
              <a:latin typeface="+mn-ea"/>
            </a:endParaRPr>
          </a:p>
          <a:p>
            <a:r>
              <a:rPr kumimoji="1" lang="ja-JP" altLang="en-US" sz="1200" dirty="0">
                <a:latin typeface="+mn-ea"/>
              </a:rPr>
              <a:t>　複式仕訳：（借方）現金及び預金／（貸方）長期未収賦課金等　← 納入された各年度で処理  </a:t>
            </a:r>
            <a:endParaRPr kumimoji="1" lang="en-US" altLang="ja-JP" sz="1200" dirty="0">
              <a:latin typeface="+mn-ea"/>
            </a:endParaRPr>
          </a:p>
          <a:p>
            <a:endParaRPr kumimoji="1" lang="en-US" altLang="ja-JP" sz="1200" dirty="0">
              <a:latin typeface="+mn-ea"/>
            </a:endParaRPr>
          </a:p>
          <a:p>
            <a:r>
              <a:rPr kumimoji="1" lang="en-US" altLang="ja-JP" sz="1200" dirty="0">
                <a:highlight>
                  <a:srgbClr val="99FFCC"/>
                </a:highlight>
                <a:latin typeface="+mn-ea"/>
              </a:rPr>
              <a:t>【</a:t>
            </a:r>
            <a:r>
              <a:rPr kumimoji="1" lang="ja-JP" altLang="en-US" sz="1200" dirty="0">
                <a:highlight>
                  <a:srgbClr val="99FFCC"/>
                </a:highlight>
                <a:latin typeface="+mn-ea"/>
              </a:rPr>
              <a:t>不納欠損処理後の賦課金納入時</a:t>
            </a:r>
            <a:r>
              <a:rPr kumimoji="1" lang="en-US" altLang="ja-JP" sz="1200" dirty="0">
                <a:highlight>
                  <a:srgbClr val="99FFCC"/>
                </a:highlight>
                <a:latin typeface="+mn-ea"/>
              </a:rPr>
              <a:t>】</a:t>
            </a:r>
          </a:p>
          <a:p>
            <a:r>
              <a:rPr kumimoji="1" lang="ja-JP" altLang="en-US" sz="1200" dirty="0">
                <a:latin typeface="+mn-ea"/>
              </a:rPr>
              <a:t>　収入命令書：（款）雑収入　　</a:t>
            </a:r>
            <a:endParaRPr kumimoji="1" lang="en-US" altLang="ja-JP" sz="1200" dirty="0">
              <a:latin typeface="+mn-ea"/>
            </a:endParaRPr>
          </a:p>
          <a:p>
            <a:r>
              <a:rPr kumimoji="1" lang="ja-JP" altLang="en-US" sz="1200" dirty="0">
                <a:latin typeface="+mn-ea"/>
              </a:rPr>
              <a:t>　複式仕訳：（借方）現金及び預金／（貸方）雑収入</a:t>
            </a:r>
            <a:endParaRPr kumimoji="1" lang="en-US" altLang="ja-JP" sz="1200" dirty="0">
              <a:latin typeface="+mn-ea"/>
            </a:endParaRPr>
          </a:p>
        </p:txBody>
      </p:sp>
      <p:grpSp>
        <p:nvGrpSpPr>
          <p:cNvPr id="6" name="グループ化 5">
            <a:extLst>
              <a:ext uri="{FF2B5EF4-FFF2-40B4-BE49-F238E27FC236}">
                <a16:creationId xmlns:a16="http://schemas.microsoft.com/office/drawing/2014/main" id="{C74A57F3-54F9-95C3-D40B-8A652077C198}"/>
              </a:ext>
            </a:extLst>
          </p:cNvPr>
          <p:cNvGrpSpPr/>
          <p:nvPr/>
        </p:nvGrpSpPr>
        <p:grpSpPr>
          <a:xfrm>
            <a:off x="6532541" y="2469051"/>
            <a:ext cx="1975296" cy="914400"/>
            <a:chOff x="6252754" y="2044918"/>
            <a:chExt cx="1975296" cy="914400"/>
          </a:xfrm>
        </p:grpSpPr>
        <p:sp>
          <p:nvSpPr>
            <p:cNvPr id="3" name="吹き出し: 折線 2">
              <a:extLst>
                <a:ext uri="{FF2B5EF4-FFF2-40B4-BE49-F238E27FC236}">
                  <a16:creationId xmlns:a16="http://schemas.microsoft.com/office/drawing/2014/main" id="{633743C8-0644-9788-5F0E-802E74B75771}"/>
                </a:ext>
              </a:extLst>
            </p:cNvPr>
            <p:cNvSpPr/>
            <p:nvPr/>
          </p:nvSpPr>
          <p:spPr>
            <a:xfrm>
              <a:off x="6252754" y="2044918"/>
              <a:ext cx="1975296" cy="914400"/>
            </a:xfrm>
            <a:prstGeom prst="borderCallout2">
              <a:avLst>
                <a:gd name="adj1" fmla="val 11131"/>
                <a:gd name="adj2" fmla="val -397"/>
                <a:gd name="adj3" fmla="val 14940"/>
                <a:gd name="adj4" fmla="val -22398"/>
                <a:gd name="adj5" fmla="val 34405"/>
                <a:gd name="adj6" fmla="val -156443"/>
              </a:avLst>
            </a:prstGeom>
            <a:noFill/>
            <a:ln w="28575">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9A170DB2-F77D-75DC-8DE4-0BE301CE4F16}"/>
                </a:ext>
              </a:extLst>
            </p:cNvPr>
            <p:cNvSpPr txBox="1"/>
            <p:nvPr/>
          </p:nvSpPr>
          <p:spPr>
            <a:xfrm>
              <a:off x="6298163" y="2196082"/>
              <a:ext cx="1884477" cy="646331"/>
            </a:xfrm>
            <a:prstGeom prst="rect">
              <a:avLst/>
            </a:prstGeom>
            <a:noFill/>
          </p:spPr>
          <p:txBody>
            <a:bodyPr wrap="square" rtlCol="0">
              <a:spAutoFit/>
            </a:bodyPr>
            <a:lstStyle/>
            <a:p>
              <a:r>
                <a:rPr kumimoji="1" lang="ja-JP" altLang="en-US" sz="1200" dirty="0"/>
                <a:t>前年度に未収賦課金があった場合は、必ず振替処理行う。</a:t>
              </a:r>
            </a:p>
          </p:txBody>
        </p:sp>
      </p:grpSp>
      <p:sp>
        <p:nvSpPr>
          <p:cNvPr id="7" name="テキスト ボックス 6">
            <a:extLst>
              <a:ext uri="{FF2B5EF4-FFF2-40B4-BE49-F238E27FC236}">
                <a16:creationId xmlns:a16="http://schemas.microsoft.com/office/drawing/2014/main" id="{4A9C4A74-6EFA-2019-DA4E-ACBE369A6A70}"/>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⑦ 賦課金納入処理のまとめ</a:t>
            </a:r>
          </a:p>
        </p:txBody>
      </p:sp>
      <p:grpSp>
        <p:nvGrpSpPr>
          <p:cNvPr id="9" name="グループ化 8">
            <a:extLst>
              <a:ext uri="{FF2B5EF4-FFF2-40B4-BE49-F238E27FC236}">
                <a16:creationId xmlns:a16="http://schemas.microsoft.com/office/drawing/2014/main" id="{F318EA19-B34F-69F6-9A7A-818A9B3D03E2}"/>
              </a:ext>
            </a:extLst>
          </p:cNvPr>
          <p:cNvGrpSpPr/>
          <p:nvPr/>
        </p:nvGrpSpPr>
        <p:grpSpPr>
          <a:xfrm>
            <a:off x="5232063" y="692389"/>
            <a:ext cx="3110767" cy="604099"/>
            <a:chOff x="4273918" y="664858"/>
            <a:chExt cx="3110767" cy="604099"/>
          </a:xfrm>
        </p:grpSpPr>
        <p:sp>
          <p:nvSpPr>
            <p:cNvPr id="18" name="テキスト ボックス 17">
              <a:extLst>
                <a:ext uri="{FF2B5EF4-FFF2-40B4-BE49-F238E27FC236}">
                  <a16:creationId xmlns:a16="http://schemas.microsoft.com/office/drawing/2014/main" id="{66F80DEA-FC01-1FF7-1D6D-D98132EAE44B}"/>
                </a:ext>
              </a:extLst>
            </p:cNvPr>
            <p:cNvSpPr txBox="1"/>
            <p:nvPr/>
          </p:nvSpPr>
          <p:spPr>
            <a:xfrm>
              <a:off x="4560799" y="725142"/>
              <a:ext cx="2823886" cy="461665"/>
            </a:xfrm>
            <a:prstGeom prst="rect">
              <a:avLst/>
            </a:prstGeom>
            <a:noFill/>
          </p:spPr>
          <p:txBody>
            <a:bodyPr wrap="square" rtlCol="0">
              <a:spAutoFit/>
            </a:bodyPr>
            <a:lstStyle/>
            <a:p>
              <a:r>
                <a:rPr kumimoji="1" lang="ja-JP" altLang="en-US" sz="1200" dirty="0">
                  <a:latin typeface="+mn-ea"/>
                </a:rPr>
                <a:t>資金の範囲：現金及び預金</a:t>
              </a:r>
              <a:endParaRPr kumimoji="1" lang="en-US" altLang="ja-JP" sz="1200" dirty="0">
                <a:latin typeface="+mn-ea"/>
              </a:endParaRPr>
            </a:p>
            <a:p>
              <a:r>
                <a:rPr kumimoji="1" lang="ja-JP" altLang="en-US" sz="1200" dirty="0">
                  <a:latin typeface="+mn-ea"/>
                </a:rPr>
                <a:t>資金収支整理期間あり（</a:t>
              </a:r>
              <a:r>
                <a:rPr kumimoji="1" lang="en-US" altLang="ja-JP" sz="1200" dirty="0">
                  <a:latin typeface="+mn-ea"/>
                </a:rPr>
                <a:t>5/31</a:t>
              </a:r>
              <a:r>
                <a:rPr kumimoji="1" lang="ja-JP" altLang="en-US" sz="1200" dirty="0">
                  <a:latin typeface="+mn-ea"/>
                </a:rPr>
                <a:t>まで）</a:t>
              </a:r>
            </a:p>
          </p:txBody>
        </p:sp>
        <p:sp>
          <p:nvSpPr>
            <p:cNvPr id="8" name="正方形/長方形 7">
              <a:extLst>
                <a:ext uri="{FF2B5EF4-FFF2-40B4-BE49-F238E27FC236}">
                  <a16:creationId xmlns:a16="http://schemas.microsoft.com/office/drawing/2014/main" id="{4BD77DD1-E01C-39DA-A7DD-749342FA041A}"/>
                </a:ext>
              </a:extLst>
            </p:cNvPr>
            <p:cNvSpPr/>
            <p:nvPr/>
          </p:nvSpPr>
          <p:spPr>
            <a:xfrm>
              <a:off x="4273918" y="664858"/>
              <a:ext cx="3071736" cy="60409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10" name="直線コネクタ 9">
            <a:extLst>
              <a:ext uri="{FF2B5EF4-FFF2-40B4-BE49-F238E27FC236}">
                <a16:creationId xmlns:a16="http://schemas.microsoft.com/office/drawing/2014/main" id="{B7D27D52-EA85-AEA3-FC31-9E0BE1268F02}"/>
              </a:ext>
            </a:extLst>
          </p:cNvPr>
          <p:cNvCxnSpPr>
            <a:cxnSpLocks/>
          </p:cNvCxnSpPr>
          <p:nvPr/>
        </p:nvCxnSpPr>
        <p:spPr>
          <a:xfrm>
            <a:off x="330925" y="2386149"/>
            <a:ext cx="8303108" cy="0"/>
          </a:xfrm>
          <a:prstGeom prst="line">
            <a:avLst/>
          </a:prstGeom>
          <a:ln w="19050">
            <a:solidFill>
              <a:schemeClr val="accent1">
                <a:lumMod val="75000"/>
              </a:schemeClr>
            </a:solidFill>
          </a:ln>
        </p:spPr>
        <p:style>
          <a:lnRef idx="1">
            <a:schemeClr val="dk1"/>
          </a:lnRef>
          <a:fillRef idx="0">
            <a:schemeClr val="dk1"/>
          </a:fillRef>
          <a:effectRef idx="0">
            <a:schemeClr val="dk1"/>
          </a:effectRef>
          <a:fontRef idx="minor">
            <a:schemeClr val="tx1"/>
          </a:fontRef>
        </p:style>
      </p:cxnSp>
      <p:cxnSp>
        <p:nvCxnSpPr>
          <p:cNvPr id="12" name="直線コネクタ 11">
            <a:extLst>
              <a:ext uri="{FF2B5EF4-FFF2-40B4-BE49-F238E27FC236}">
                <a16:creationId xmlns:a16="http://schemas.microsoft.com/office/drawing/2014/main" id="{A7577B73-A26C-1F83-8F07-B66F3EFC218B}"/>
              </a:ext>
            </a:extLst>
          </p:cNvPr>
          <p:cNvCxnSpPr>
            <a:cxnSpLocks/>
          </p:cNvCxnSpPr>
          <p:nvPr/>
        </p:nvCxnSpPr>
        <p:spPr>
          <a:xfrm>
            <a:off x="330925" y="4846321"/>
            <a:ext cx="8176912" cy="0"/>
          </a:xfrm>
          <a:prstGeom prst="line">
            <a:avLst/>
          </a:prstGeom>
          <a:ln w="19050">
            <a:solidFill>
              <a:schemeClr val="accent1">
                <a:lumMod val="75000"/>
              </a:schemeClr>
            </a:solidFill>
          </a:ln>
        </p:spPr>
        <p:style>
          <a:lnRef idx="1">
            <a:schemeClr val="dk1"/>
          </a:lnRef>
          <a:fillRef idx="0">
            <a:schemeClr val="dk1"/>
          </a:fillRef>
          <a:effectRef idx="0">
            <a:schemeClr val="dk1"/>
          </a:effectRef>
          <a:fontRef idx="minor">
            <a:schemeClr val="tx1"/>
          </a:fontRef>
        </p:style>
      </p:cxnSp>
      <p:sp>
        <p:nvSpPr>
          <p:cNvPr id="23" name="矢印: 下 22">
            <a:extLst>
              <a:ext uri="{FF2B5EF4-FFF2-40B4-BE49-F238E27FC236}">
                <a16:creationId xmlns:a16="http://schemas.microsoft.com/office/drawing/2014/main" id="{1A77499C-9BFE-5090-DC5C-30F797DCA45B}"/>
              </a:ext>
            </a:extLst>
          </p:cNvPr>
          <p:cNvSpPr/>
          <p:nvPr/>
        </p:nvSpPr>
        <p:spPr>
          <a:xfrm>
            <a:off x="330925" y="903302"/>
            <a:ext cx="620508" cy="3909444"/>
          </a:xfrm>
          <a:prstGeom prst="downArrow">
            <a:avLst/>
          </a:prstGeom>
          <a:noFill/>
          <a:ln w="1905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8" name="テキスト ボックス 27">
            <a:extLst>
              <a:ext uri="{FF2B5EF4-FFF2-40B4-BE49-F238E27FC236}">
                <a16:creationId xmlns:a16="http://schemas.microsoft.com/office/drawing/2014/main" id="{601CB847-1914-A4D3-C606-1BDD95F97AE5}"/>
              </a:ext>
            </a:extLst>
          </p:cNvPr>
          <p:cNvSpPr txBox="1"/>
          <p:nvPr/>
        </p:nvSpPr>
        <p:spPr>
          <a:xfrm>
            <a:off x="168061" y="4910325"/>
            <a:ext cx="3796939" cy="276999"/>
          </a:xfrm>
          <a:prstGeom prst="rect">
            <a:avLst/>
          </a:prstGeom>
          <a:noFill/>
        </p:spPr>
        <p:txBody>
          <a:bodyPr wrap="square" rtlCol="0">
            <a:spAutoFit/>
          </a:bodyPr>
          <a:lstStyle/>
          <a:p>
            <a:r>
              <a:rPr kumimoji="1" lang="en-US" altLang="ja-JP" sz="1200" dirty="0">
                <a:latin typeface="+mn-ea"/>
              </a:rPr>
              <a:t>【</a:t>
            </a:r>
            <a:r>
              <a:rPr kumimoji="1" lang="ja-JP" altLang="en-US" sz="1200" dirty="0">
                <a:latin typeface="+mn-ea"/>
              </a:rPr>
              <a:t>参考</a:t>
            </a:r>
            <a:r>
              <a:rPr kumimoji="1" lang="en-US" altLang="ja-JP" sz="1200" dirty="0">
                <a:latin typeface="+mn-ea"/>
              </a:rPr>
              <a:t>】</a:t>
            </a:r>
            <a:r>
              <a:rPr kumimoji="1" lang="ja-JP" altLang="en-US" sz="1200" dirty="0">
                <a:latin typeface="+mn-ea"/>
              </a:rPr>
              <a:t>資金収支整理期間以後の賦課金納入処理</a:t>
            </a:r>
            <a:endParaRPr kumimoji="1" lang="en-US" altLang="ja-JP" sz="1200" dirty="0">
              <a:latin typeface="+mn-ea"/>
            </a:endParaRPr>
          </a:p>
        </p:txBody>
      </p:sp>
      <p:grpSp>
        <p:nvGrpSpPr>
          <p:cNvPr id="33" name="グループ化 32">
            <a:extLst>
              <a:ext uri="{FF2B5EF4-FFF2-40B4-BE49-F238E27FC236}">
                <a16:creationId xmlns:a16="http://schemas.microsoft.com/office/drawing/2014/main" id="{27849E26-56B7-9D64-748D-E3F9DA305E41}"/>
              </a:ext>
            </a:extLst>
          </p:cNvPr>
          <p:cNvGrpSpPr/>
          <p:nvPr/>
        </p:nvGrpSpPr>
        <p:grpSpPr>
          <a:xfrm>
            <a:off x="456513" y="1219077"/>
            <a:ext cx="369332" cy="834532"/>
            <a:chOff x="456513" y="1219077"/>
            <a:chExt cx="369332" cy="834532"/>
          </a:xfrm>
        </p:grpSpPr>
        <p:sp>
          <p:nvSpPr>
            <p:cNvPr id="29" name="テキスト ボックス 28">
              <a:extLst>
                <a:ext uri="{FF2B5EF4-FFF2-40B4-BE49-F238E27FC236}">
                  <a16:creationId xmlns:a16="http://schemas.microsoft.com/office/drawing/2014/main" id="{5A31A6E8-4BEE-32FE-2024-932B10DF4595}"/>
                </a:ext>
              </a:extLst>
            </p:cNvPr>
            <p:cNvSpPr txBox="1"/>
            <p:nvPr/>
          </p:nvSpPr>
          <p:spPr>
            <a:xfrm>
              <a:off x="456513" y="1396993"/>
              <a:ext cx="369332" cy="656616"/>
            </a:xfrm>
            <a:prstGeom prst="rect">
              <a:avLst/>
            </a:prstGeom>
            <a:noFill/>
          </p:spPr>
          <p:txBody>
            <a:bodyPr vert="eaVert" wrap="square" rtlCol="0">
              <a:spAutoFit/>
            </a:bodyPr>
            <a:lstStyle/>
            <a:p>
              <a:r>
                <a:rPr kumimoji="1" lang="ja-JP" altLang="en-US" sz="1200" dirty="0"/>
                <a:t>６年度</a:t>
              </a:r>
            </a:p>
          </p:txBody>
        </p:sp>
        <p:sp>
          <p:nvSpPr>
            <p:cNvPr id="32" name="テキスト ボックス 31">
              <a:extLst>
                <a:ext uri="{FF2B5EF4-FFF2-40B4-BE49-F238E27FC236}">
                  <a16:creationId xmlns:a16="http://schemas.microsoft.com/office/drawing/2014/main" id="{699FF9C6-8779-0FF3-7A69-3A9CE6827B99}"/>
                </a:ext>
              </a:extLst>
            </p:cNvPr>
            <p:cNvSpPr txBox="1"/>
            <p:nvPr/>
          </p:nvSpPr>
          <p:spPr>
            <a:xfrm>
              <a:off x="503952" y="1219077"/>
              <a:ext cx="274453" cy="276999"/>
            </a:xfrm>
            <a:prstGeom prst="rect">
              <a:avLst/>
            </a:prstGeom>
            <a:noFill/>
          </p:spPr>
          <p:txBody>
            <a:bodyPr wrap="square" rtlCol="0">
              <a:spAutoFit/>
            </a:bodyPr>
            <a:lstStyle/>
            <a:p>
              <a:r>
                <a:rPr kumimoji="1" lang="en-US" altLang="ja-JP" sz="1200" dirty="0"/>
                <a:t>R</a:t>
              </a:r>
              <a:endParaRPr kumimoji="1" lang="ja-JP" altLang="en-US" sz="1200" dirty="0"/>
            </a:p>
          </p:txBody>
        </p:sp>
      </p:grpSp>
      <p:grpSp>
        <p:nvGrpSpPr>
          <p:cNvPr id="34" name="グループ化 33">
            <a:extLst>
              <a:ext uri="{FF2B5EF4-FFF2-40B4-BE49-F238E27FC236}">
                <a16:creationId xmlns:a16="http://schemas.microsoft.com/office/drawing/2014/main" id="{0E4B0776-9AD9-06C8-3C33-D000D2FB0995}"/>
              </a:ext>
            </a:extLst>
          </p:cNvPr>
          <p:cNvGrpSpPr/>
          <p:nvPr/>
        </p:nvGrpSpPr>
        <p:grpSpPr>
          <a:xfrm>
            <a:off x="462944" y="3083143"/>
            <a:ext cx="369332" cy="834532"/>
            <a:chOff x="456513" y="1219077"/>
            <a:chExt cx="369332" cy="834532"/>
          </a:xfrm>
        </p:grpSpPr>
        <p:sp>
          <p:nvSpPr>
            <p:cNvPr id="35" name="テキスト ボックス 34">
              <a:extLst>
                <a:ext uri="{FF2B5EF4-FFF2-40B4-BE49-F238E27FC236}">
                  <a16:creationId xmlns:a16="http://schemas.microsoft.com/office/drawing/2014/main" id="{0C7B5F23-4963-E60A-7220-59E7DCE83783}"/>
                </a:ext>
              </a:extLst>
            </p:cNvPr>
            <p:cNvSpPr txBox="1"/>
            <p:nvPr/>
          </p:nvSpPr>
          <p:spPr>
            <a:xfrm>
              <a:off x="456513" y="1396993"/>
              <a:ext cx="369332" cy="656616"/>
            </a:xfrm>
            <a:prstGeom prst="rect">
              <a:avLst/>
            </a:prstGeom>
            <a:noFill/>
          </p:spPr>
          <p:txBody>
            <a:bodyPr vert="eaVert" wrap="square" rtlCol="0">
              <a:spAutoFit/>
            </a:bodyPr>
            <a:lstStyle/>
            <a:p>
              <a:r>
                <a:rPr kumimoji="1" lang="ja-JP" altLang="en-US" sz="1200" dirty="0"/>
                <a:t>７年度</a:t>
              </a:r>
            </a:p>
          </p:txBody>
        </p:sp>
        <p:sp>
          <p:nvSpPr>
            <p:cNvPr id="36" name="テキスト ボックス 35">
              <a:extLst>
                <a:ext uri="{FF2B5EF4-FFF2-40B4-BE49-F238E27FC236}">
                  <a16:creationId xmlns:a16="http://schemas.microsoft.com/office/drawing/2014/main" id="{9C750918-03F1-8C86-2CD7-FDA7D2354E82}"/>
                </a:ext>
              </a:extLst>
            </p:cNvPr>
            <p:cNvSpPr txBox="1"/>
            <p:nvPr/>
          </p:nvSpPr>
          <p:spPr>
            <a:xfrm>
              <a:off x="503952" y="1219077"/>
              <a:ext cx="274453" cy="276999"/>
            </a:xfrm>
            <a:prstGeom prst="rect">
              <a:avLst/>
            </a:prstGeom>
            <a:noFill/>
          </p:spPr>
          <p:txBody>
            <a:bodyPr wrap="square" rtlCol="0">
              <a:spAutoFit/>
            </a:bodyPr>
            <a:lstStyle/>
            <a:p>
              <a:r>
                <a:rPr kumimoji="1" lang="en-US" altLang="ja-JP" sz="1200" dirty="0"/>
                <a:t>R</a:t>
              </a:r>
              <a:endParaRPr kumimoji="1" lang="ja-JP" altLang="en-US" sz="1200" dirty="0"/>
            </a:p>
          </p:txBody>
        </p:sp>
      </p:grpSp>
    </p:spTree>
    <p:extLst>
      <p:ext uri="{BB962C8B-B14F-4D97-AF65-F5344CB8AC3E}">
        <p14:creationId xmlns:p14="http://schemas.microsoft.com/office/powerpoint/2010/main" val="15298426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07048" y="2790509"/>
            <a:ext cx="8876303" cy="3980970"/>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⑧ 賦課金を二重に受け入れた際の返金処理</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617942" y="596492"/>
            <a:ext cx="4368341" cy="2155776"/>
            <a:chOff x="4639788" y="1415610"/>
            <a:chExt cx="4368341" cy="212187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21874"/>
              <a:chOff x="324296" y="235244"/>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497356" y="1047375"/>
                <a:ext cx="5446131" cy="1749411"/>
              </a:xfrm>
              <a:prstGeom prst="rect">
                <a:avLst/>
              </a:prstGeom>
              <a:grpFill/>
            </p:spPr>
            <p:txBody>
              <a:bodyPr wrap="square" rtlCol="0">
                <a:spAutoFit/>
              </a:bodyPr>
              <a:lstStyle/>
              <a:p>
                <a:r>
                  <a:rPr lang="ja-JP" altLang="en-US" sz="1200" dirty="0">
                    <a:latin typeface="+mn-ea"/>
                  </a:rPr>
                  <a:t>①　過誤納の還付であっても相手方の請求（債務の発生）</a:t>
                </a:r>
                <a:endParaRPr lang="en-US" altLang="ja-JP" sz="1200" dirty="0">
                  <a:latin typeface="+mn-ea"/>
                </a:endParaRPr>
              </a:p>
              <a:p>
                <a:r>
                  <a:rPr lang="ja-JP" altLang="en-US" sz="1200" dirty="0">
                    <a:latin typeface="+mn-ea"/>
                  </a:rPr>
                  <a:t>　　に基づく。</a:t>
                </a:r>
                <a:endParaRPr lang="en-US" altLang="ja-JP" sz="1200" dirty="0">
                  <a:latin typeface="+mn-ea"/>
                </a:endParaRPr>
              </a:p>
              <a:p>
                <a:endParaRPr lang="en-US" altLang="ja-JP" sz="1200" dirty="0">
                  <a:latin typeface="+mn-ea"/>
                </a:endParaRPr>
              </a:p>
              <a:p>
                <a:r>
                  <a:rPr lang="ja-JP" altLang="en-US" sz="1200" dirty="0">
                    <a:latin typeface="+mn-ea"/>
                  </a:rPr>
                  <a:t>②　過誤納金の払戻しは、収入科目から直接支払う。　　　</a:t>
                </a:r>
                <a:endParaRPr lang="en-US" altLang="ja-JP" sz="1200" dirty="0">
                  <a:latin typeface="+mn-ea"/>
                </a:endParaRPr>
              </a:p>
              <a:p>
                <a:r>
                  <a:rPr lang="ja-JP" altLang="en-US" sz="1200" dirty="0">
                    <a:latin typeface="+mn-ea"/>
                  </a:rPr>
                  <a:t>　　（収入のマイナス）　</a:t>
                </a:r>
                <a:endParaRPr lang="en-US" altLang="ja-JP" sz="1200" dirty="0">
                  <a:latin typeface="+mn-ea"/>
                </a:endParaRPr>
              </a:p>
              <a:p>
                <a:endParaRPr lang="en-US" altLang="ja-JP" sz="1200" dirty="0">
                  <a:latin typeface="+mn-ea"/>
                </a:endParaRP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50389"/>
              <a:ext cx="2625872" cy="30000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2144098"/>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399888" y="1134836"/>
                <a:ext cx="5477534" cy="1758940"/>
              </a:xfrm>
              <a:prstGeom prst="rect">
                <a:avLst/>
              </a:prstGeom>
              <a:solidFill>
                <a:schemeClr val="accent4">
                  <a:lumMod val="40000"/>
                  <a:lumOff val="60000"/>
                </a:schemeClr>
              </a:solidFill>
            </p:spPr>
            <p:txBody>
              <a:bodyPr wrap="square" rtlCol="0">
                <a:spAutoFit/>
              </a:bodyPr>
              <a:lstStyle/>
              <a:p>
                <a:r>
                  <a:rPr lang="ja-JP" altLang="en-US" sz="1200" dirty="0">
                    <a:latin typeface="+mn-ea"/>
                  </a:rPr>
                  <a:t>　土地改良区事務所に賦課金を現金で持参した組合員がおり、賦課金収入として収入命令書を起票していたが、後日、当該組合員は口座引落で賦課金を納入していることが判明した。</a:t>
                </a:r>
                <a:endParaRPr lang="en-US" altLang="ja-JP" sz="1200" dirty="0">
                  <a:latin typeface="+mn-ea"/>
                </a:endParaRPr>
              </a:p>
              <a:p>
                <a:r>
                  <a:rPr lang="ja-JP" altLang="en-US" sz="1200" dirty="0">
                    <a:latin typeface="+mn-ea"/>
                  </a:rPr>
                  <a:t>　二重に賦課金を受け入れたので返金をしたいが、処理はどのようにすべきか。</a:t>
                </a:r>
                <a:endParaRPr lang="en-US" altLang="ja-JP" sz="1200" dirty="0">
                  <a:latin typeface="+mn-ea"/>
                </a:endParaRP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29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447599" y="1541634"/>
              <a:ext cx="525079" cy="362992"/>
            </a:xfrm>
            <a:prstGeom prst="rect">
              <a:avLst/>
            </a:prstGeom>
          </p:spPr>
        </p:pic>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74347" y="2271541"/>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grpSp>
        <p:nvGrpSpPr>
          <p:cNvPr id="11" name="グループ化 10">
            <a:extLst>
              <a:ext uri="{FF2B5EF4-FFF2-40B4-BE49-F238E27FC236}">
                <a16:creationId xmlns:a16="http://schemas.microsoft.com/office/drawing/2014/main" id="{65CC0838-4D42-683E-A39C-D366DF0530EB}"/>
              </a:ext>
            </a:extLst>
          </p:cNvPr>
          <p:cNvGrpSpPr/>
          <p:nvPr/>
        </p:nvGrpSpPr>
        <p:grpSpPr>
          <a:xfrm>
            <a:off x="183820" y="3697978"/>
            <a:ext cx="4340075" cy="2912604"/>
            <a:chOff x="358118" y="3091978"/>
            <a:chExt cx="5541120" cy="1779265"/>
          </a:xfrm>
        </p:grpSpPr>
        <p:sp>
          <p:nvSpPr>
            <p:cNvPr id="28" name="四角形: 角を丸くする 27">
              <a:extLst>
                <a:ext uri="{FF2B5EF4-FFF2-40B4-BE49-F238E27FC236}">
                  <a16:creationId xmlns:a16="http://schemas.microsoft.com/office/drawing/2014/main" id="{6C641D70-3998-4192-836A-38E57BFA404C}"/>
                </a:ext>
              </a:extLst>
            </p:cNvPr>
            <p:cNvSpPr/>
            <p:nvPr/>
          </p:nvSpPr>
          <p:spPr>
            <a:xfrm>
              <a:off x="358118" y="3091978"/>
              <a:ext cx="5541120" cy="1779265"/>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A3F1044E-39AF-6CC2-3BB5-C655B2A70C1F}"/>
                </a:ext>
              </a:extLst>
            </p:cNvPr>
            <p:cNvSpPr txBox="1"/>
            <p:nvPr/>
          </p:nvSpPr>
          <p:spPr>
            <a:xfrm>
              <a:off x="870106" y="3217405"/>
              <a:ext cx="4606801" cy="169214"/>
            </a:xfrm>
            <a:prstGeom prst="rect">
              <a:avLst/>
            </a:prstGeom>
            <a:noFill/>
          </p:spPr>
          <p:txBody>
            <a:bodyPr wrap="square" rtlCol="0">
              <a:spAutoFit/>
            </a:bodyPr>
            <a:lstStyle/>
            <a:p>
              <a:r>
                <a:rPr kumimoji="1" lang="ja-JP" altLang="en-US" sz="1200" dirty="0">
                  <a:highlight>
                    <a:srgbClr val="99FFCC"/>
                  </a:highlight>
                </a:rPr>
                <a:t>①　当年度の誤納賦課金を当年度に還付する場合</a:t>
              </a:r>
              <a:endParaRPr kumimoji="1" lang="en-US" altLang="ja-JP" sz="1200" dirty="0">
                <a:highlight>
                  <a:srgbClr val="99FFCC"/>
                </a:highlight>
              </a:endParaRPr>
            </a:p>
          </p:txBody>
        </p:sp>
        <p:sp>
          <p:nvSpPr>
            <p:cNvPr id="9" name="テキスト ボックス 8">
              <a:extLst>
                <a:ext uri="{FF2B5EF4-FFF2-40B4-BE49-F238E27FC236}">
                  <a16:creationId xmlns:a16="http://schemas.microsoft.com/office/drawing/2014/main" id="{6D12C00E-068A-5EC4-76A1-780E9207C702}"/>
                </a:ext>
              </a:extLst>
            </p:cNvPr>
            <p:cNvSpPr txBox="1"/>
            <p:nvPr/>
          </p:nvSpPr>
          <p:spPr>
            <a:xfrm>
              <a:off x="443680" y="3482906"/>
              <a:ext cx="5246820" cy="733263"/>
            </a:xfrm>
            <a:prstGeom prst="rect">
              <a:avLst/>
            </a:prstGeom>
            <a:noFill/>
          </p:spPr>
          <p:txBody>
            <a:bodyPr wrap="square" rtlCol="0">
              <a:spAutoFit/>
            </a:bodyPr>
            <a:lstStyle/>
            <a:p>
              <a:r>
                <a:rPr kumimoji="1" lang="en-US" altLang="ja-JP" sz="1200" dirty="0">
                  <a:latin typeface="+mn-ea"/>
                </a:rPr>
                <a:t>【</a:t>
              </a:r>
              <a:r>
                <a:rPr kumimoji="1" lang="ja-JP" altLang="en-US" sz="1200" dirty="0">
                  <a:latin typeface="+mn-ea"/>
                </a:rPr>
                <a:t>還付処理</a:t>
              </a:r>
              <a:r>
                <a:rPr kumimoji="1" lang="en-US" altLang="ja-JP" sz="1200" dirty="0">
                  <a:latin typeface="+mn-ea"/>
                </a:rPr>
                <a:t>】</a:t>
              </a:r>
            </a:p>
            <a:p>
              <a:r>
                <a:rPr kumimoji="1" lang="ja-JP" altLang="en-US" sz="1200" dirty="0">
                  <a:latin typeface="+mn-ea"/>
                </a:rPr>
                <a:t>　収入命令書：（款）土地改良事業収入</a:t>
              </a:r>
              <a:endParaRPr kumimoji="1" lang="en-US" altLang="ja-JP" sz="1200" dirty="0">
                <a:latin typeface="+mn-ea"/>
              </a:endParaRPr>
            </a:p>
            <a:p>
              <a:r>
                <a:rPr kumimoji="1" lang="ja-JP" altLang="en-US" sz="1200" dirty="0">
                  <a:latin typeface="+mn-ea"/>
                </a:rPr>
                <a:t>　　　　　　　（項）経常賦課金収入  △</a:t>
              </a:r>
              <a:r>
                <a:rPr kumimoji="1" lang="en-US" altLang="ja-JP" sz="1200" dirty="0">
                  <a:latin typeface="+mn-ea"/>
                </a:rPr>
                <a:t>100</a:t>
              </a:r>
            </a:p>
            <a:p>
              <a:r>
                <a:rPr kumimoji="1" lang="ja-JP" altLang="en-US" sz="1200" dirty="0">
                  <a:latin typeface="+mn-ea"/>
                </a:rPr>
                <a:t>　複式仕訳：（借方）経常賦課金  </a:t>
              </a:r>
              <a:r>
                <a:rPr kumimoji="1" lang="en-US" altLang="ja-JP" sz="1200" dirty="0">
                  <a:latin typeface="+mn-ea"/>
                </a:rPr>
                <a:t>100</a:t>
              </a:r>
            </a:p>
            <a:p>
              <a:r>
                <a:rPr kumimoji="1" lang="ja-JP" altLang="en-US" sz="1200" dirty="0">
                  <a:latin typeface="+mn-ea"/>
                </a:rPr>
                <a:t>　　　　　　　　　　　　／（貸方）現金及び預金  </a:t>
              </a:r>
              <a:r>
                <a:rPr kumimoji="1" lang="en-US" altLang="ja-JP" sz="1200" dirty="0">
                  <a:latin typeface="+mn-ea"/>
                </a:rPr>
                <a:t>100</a:t>
              </a:r>
            </a:p>
            <a:p>
              <a:endParaRPr kumimoji="1" lang="en-US" altLang="ja-JP" sz="1200" dirty="0">
                <a:latin typeface="+mn-ea"/>
              </a:endParaRPr>
            </a:p>
          </p:txBody>
        </p:sp>
      </p:grpSp>
      <p:grpSp>
        <p:nvGrpSpPr>
          <p:cNvPr id="19" name="グループ化 18">
            <a:extLst>
              <a:ext uri="{FF2B5EF4-FFF2-40B4-BE49-F238E27FC236}">
                <a16:creationId xmlns:a16="http://schemas.microsoft.com/office/drawing/2014/main" id="{39B229DF-8DA4-9E6B-35A4-875C902D61C8}"/>
              </a:ext>
            </a:extLst>
          </p:cNvPr>
          <p:cNvGrpSpPr/>
          <p:nvPr/>
        </p:nvGrpSpPr>
        <p:grpSpPr>
          <a:xfrm>
            <a:off x="2376629" y="2936169"/>
            <a:ext cx="4340075" cy="616149"/>
            <a:chOff x="82332" y="3191934"/>
            <a:chExt cx="5541120" cy="376324"/>
          </a:xfrm>
        </p:grpSpPr>
        <p:sp>
          <p:nvSpPr>
            <p:cNvPr id="22" name="四角形: 角を丸くする 21">
              <a:extLst>
                <a:ext uri="{FF2B5EF4-FFF2-40B4-BE49-F238E27FC236}">
                  <a16:creationId xmlns:a16="http://schemas.microsoft.com/office/drawing/2014/main" id="{C4352844-DFB0-8D1F-735D-3C0B304A3B5F}"/>
                </a:ext>
              </a:extLst>
            </p:cNvPr>
            <p:cNvSpPr/>
            <p:nvPr/>
          </p:nvSpPr>
          <p:spPr>
            <a:xfrm>
              <a:off x="82332" y="3191934"/>
              <a:ext cx="5541120" cy="376324"/>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a:extLst>
                <a:ext uri="{FF2B5EF4-FFF2-40B4-BE49-F238E27FC236}">
                  <a16:creationId xmlns:a16="http://schemas.microsoft.com/office/drawing/2014/main" id="{37244A73-603A-54CB-765C-0F2842AC58EE}"/>
                </a:ext>
              </a:extLst>
            </p:cNvPr>
            <p:cNvSpPr txBox="1"/>
            <p:nvPr/>
          </p:nvSpPr>
          <p:spPr>
            <a:xfrm>
              <a:off x="714468" y="3237153"/>
              <a:ext cx="4384993" cy="281970"/>
            </a:xfrm>
            <a:prstGeom prst="rect">
              <a:avLst/>
            </a:prstGeom>
            <a:noFill/>
          </p:spPr>
          <p:txBody>
            <a:bodyPr wrap="square" rtlCol="0">
              <a:spAutoFit/>
            </a:bodyPr>
            <a:lstStyle/>
            <a:p>
              <a:r>
                <a:rPr kumimoji="1" lang="ja-JP" altLang="en-US" sz="1200" dirty="0">
                  <a:latin typeface="+mn-ea"/>
                </a:rPr>
                <a:t>土地改良区→　過誤納金の還付通知書を送付</a:t>
              </a:r>
              <a:endParaRPr kumimoji="1" lang="en-US" altLang="ja-JP" sz="1200" dirty="0">
                <a:latin typeface="+mn-ea"/>
              </a:endParaRPr>
            </a:p>
            <a:p>
              <a:r>
                <a:rPr kumimoji="1" lang="ja-JP" altLang="en-US" sz="1200" dirty="0">
                  <a:latin typeface="+mn-ea"/>
                </a:rPr>
                <a:t>相手方→　過誤納金の還付請求書を提出</a:t>
              </a:r>
              <a:endParaRPr kumimoji="1" lang="en-US" altLang="ja-JP" sz="1200" dirty="0">
                <a:latin typeface="+mn-ea"/>
              </a:endParaRPr>
            </a:p>
          </p:txBody>
        </p:sp>
      </p:grpSp>
      <p:grpSp>
        <p:nvGrpSpPr>
          <p:cNvPr id="25" name="グループ化 24">
            <a:extLst>
              <a:ext uri="{FF2B5EF4-FFF2-40B4-BE49-F238E27FC236}">
                <a16:creationId xmlns:a16="http://schemas.microsoft.com/office/drawing/2014/main" id="{0EBAB1A1-0226-0AFB-D171-7C83000376FF}"/>
              </a:ext>
            </a:extLst>
          </p:cNvPr>
          <p:cNvGrpSpPr/>
          <p:nvPr/>
        </p:nvGrpSpPr>
        <p:grpSpPr>
          <a:xfrm>
            <a:off x="4576621" y="3701251"/>
            <a:ext cx="4340075" cy="2909333"/>
            <a:chOff x="337195" y="3084118"/>
            <a:chExt cx="5541120" cy="1781946"/>
          </a:xfrm>
        </p:grpSpPr>
        <p:sp>
          <p:nvSpPr>
            <p:cNvPr id="26" name="四角形: 角を丸くする 25">
              <a:extLst>
                <a:ext uri="{FF2B5EF4-FFF2-40B4-BE49-F238E27FC236}">
                  <a16:creationId xmlns:a16="http://schemas.microsoft.com/office/drawing/2014/main" id="{5C6E0002-0819-1ECA-BB4C-2D86C8A1F9FA}"/>
                </a:ext>
              </a:extLst>
            </p:cNvPr>
            <p:cNvSpPr/>
            <p:nvPr/>
          </p:nvSpPr>
          <p:spPr>
            <a:xfrm>
              <a:off x="337195" y="3084118"/>
              <a:ext cx="5541120" cy="1781946"/>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a:extLst>
                <a:ext uri="{FF2B5EF4-FFF2-40B4-BE49-F238E27FC236}">
                  <a16:creationId xmlns:a16="http://schemas.microsoft.com/office/drawing/2014/main" id="{EFBC1FB9-43F3-2631-3ACE-A30EDD0452F9}"/>
                </a:ext>
              </a:extLst>
            </p:cNvPr>
            <p:cNvSpPr txBox="1"/>
            <p:nvPr/>
          </p:nvSpPr>
          <p:spPr>
            <a:xfrm>
              <a:off x="972596" y="3178108"/>
              <a:ext cx="4515451" cy="169660"/>
            </a:xfrm>
            <a:prstGeom prst="rect">
              <a:avLst/>
            </a:prstGeom>
            <a:noFill/>
          </p:spPr>
          <p:txBody>
            <a:bodyPr wrap="square" rtlCol="0">
              <a:spAutoFit/>
            </a:bodyPr>
            <a:lstStyle/>
            <a:p>
              <a:r>
                <a:rPr kumimoji="1" lang="ja-JP" altLang="en-US" sz="1200" dirty="0">
                  <a:highlight>
                    <a:srgbClr val="99FFCC"/>
                  </a:highlight>
                </a:rPr>
                <a:t>②　過年度の誤納賦課金を当年度に還付する場合</a:t>
              </a:r>
              <a:endParaRPr kumimoji="1" lang="en-US" altLang="ja-JP" sz="1200" dirty="0">
                <a:highlight>
                  <a:srgbClr val="99FFCC"/>
                </a:highlight>
              </a:endParaRPr>
            </a:p>
          </p:txBody>
        </p:sp>
        <p:sp>
          <p:nvSpPr>
            <p:cNvPr id="33" name="テキスト ボックス 32">
              <a:extLst>
                <a:ext uri="{FF2B5EF4-FFF2-40B4-BE49-F238E27FC236}">
                  <a16:creationId xmlns:a16="http://schemas.microsoft.com/office/drawing/2014/main" id="{40FFF7A8-86F4-E8FB-13C9-E99743D88C92}"/>
                </a:ext>
              </a:extLst>
            </p:cNvPr>
            <p:cNvSpPr txBox="1"/>
            <p:nvPr/>
          </p:nvSpPr>
          <p:spPr>
            <a:xfrm>
              <a:off x="337195" y="3383921"/>
              <a:ext cx="5477744" cy="1470386"/>
            </a:xfrm>
            <a:prstGeom prst="rect">
              <a:avLst/>
            </a:prstGeom>
            <a:noFill/>
          </p:spPr>
          <p:txBody>
            <a:bodyPr wrap="square" rtlCol="0">
              <a:spAutoFit/>
            </a:bodyPr>
            <a:lstStyle/>
            <a:p>
              <a:r>
                <a:rPr kumimoji="1" lang="en-US" altLang="ja-JP" sz="1200" dirty="0">
                  <a:latin typeface="+mn-ea"/>
                </a:rPr>
                <a:t>【</a:t>
              </a:r>
              <a:r>
                <a:rPr kumimoji="1" lang="ja-JP" altLang="en-US" sz="1200" dirty="0">
                  <a:latin typeface="+mn-ea"/>
                </a:rPr>
                <a:t>債務の発生</a:t>
              </a:r>
              <a:r>
                <a:rPr kumimoji="1" lang="en-US" altLang="ja-JP" sz="1200" dirty="0">
                  <a:latin typeface="+mn-ea"/>
                </a:rPr>
                <a:t>】</a:t>
              </a:r>
            </a:p>
            <a:p>
              <a:r>
                <a:rPr kumimoji="1" lang="ja-JP" altLang="en-US" sz="1200" dirty="0">
                  <a:latin typeface="+mn-ea"/>
                </a:rPr>
                <a:t>　振替命令書</a:t>
              </a:r>
              <a:endParaRPr kumimoji="1" lang="en-US" altLang="ja-JP" sz="1200" dirty="0">
                <a:latin typeface="+mn-ea"/>
              </a:endParaRPr>
            </a:p>
            <a:p>
              <a:r>
                <a:rPr kumimoji="1" lang="ja-JP" altLang="en-US" sz="1200" dirty="0">
                  <a:latin typeface="+mn-ea"/>
                </a:rPr>
                <a:t>　複式仕訳：（借方）雑費  </a:t>
              </a:r>
              <a:r>
                <a:rPr kumimoji="1" lang="en-US" altLang="ja-JP" sz="1200" dirty="0">
                  <a:latin typeface="+mn-ea"/>
                </a:rPr>
                <a:t>100</a:t>
              </a:r>
              <a:r>
                <a:rPr kumimoji="1" lang="ja-JP" altLang="en-US" sz="1200" dirty="0">
                  <a:latin typeface="+mn-ea"/>
                </a:rPr>
                <a:t>／（貸方）未払金  </a:t>
              </a:r>
              <a:r>
                <a:rPr kumimoji="1" lang="en-US" altLang="ja-JP" sz="1200" dirty="0">
                  <a:latin typeface="+mn-ea"/>
                </a:rPr>
                <a:t>100</a:t>
              </a:r>
            </a:p>
            <a:p>
              <a:endParaRPr kumimoji="1" lang="en-US" altLang="ja-JP" sz="1200" dirty="0">
                <a:latin typeface="+mn-ea"/>
              </a:endParaRPr>
            </a:p>
            <a:p>
              <a:r>
                <a:rPr kumimoji="1" lang="en-US" altLang="ja-JP" sz="1200" dirty="0">
                  <a:latin typeface="+mn-ea"/>
                </a:rPr>
                <a:t>【</a:t>
              </a:r>
              <a:r>
                <a:rPr kumimoji="1" lang="ja-JP" altLang="en-US" sz="1200" dirty="0">
                  <a:latin typeface="+mn-ea"/>
                </a:rPr>
                <a:t>還付処理</a:t>
              </a:r>
              <a:r>
                <a:rPr kumimoji="1" lang="en-US" altLang="ja-JP" sz="1200" dirty="0">
                  <a:latin typeface="+mn-ea"/>
                </a:rPr>
                <a:t>】</a:t>
              </a:r>
            </a:p>
            <a:p>
              <a:r>
                <a:rPr kumimoji="1" lang="ja-JP" altLang="en-US" sz="1200" dirty="0">
                  <a:latin typeface="+mn-ea"/>
                </a:rPr>
                <a:t>　支出命令書：（款）雑支出（項）過年度支出</a:t>
              </a:r>
              <a:endParaRPr kumimoji="1" lang="en-US" altLang="ja-JP" sz="1200" dirty="0">
                <a:latin typeface="+mn-ea"/>
              </a:endParaRPr>
            </a:p>
            <a:p>
              <a:r>
                <a:rPr kumimoji="1" lang="ja-JP" altLang="en-US" sz="1200" dirty="0">
                  <a:latin typeface="+mn-ea"/>
                </a:rPr>
                <a:t>　複式仕訳：（借方）未払金  </a:t>
              </a:r>
              <a:r>
                <a:rPr kumimoji="1" lang="en-US" altLang="ja-JP" sz="1200" dirty="0">
                  <a:latin typeface="+mn-ea"/>
                </a:rPr>
                <a:t>100</a:t>
              </a:r>
            </a:p>
            <a:p>
              <a:r>
                <a:rPr kumimoji="1" lang="en-US" altLang="ja-JP" sz="1200" dirty="0">
                  <a:latin typeface="+mn-ea"/>
                </a:rPr>
                <a:t>                                          </a:t>
              </a:r>
              <a:r>
                <a:rPr kumimoji="1" lang="ja-JP" altLang="en-US" sz="1200" dirty="0">
                  <a:latin typeface="+mn-ea"/>
                </a:rPr>
                <a:t>／（貸方）現金及び預金  </a:t>
              </a:r>
              <a:r>
                <a:rPr kumimoji="1" lang="en-US" altLang="ja-JP" sz="1200" dirty="0">
                  <a:latin typeface="+mn-ea"/>
                </a:rPr>
                <a:t>100</a:t>
              </a:r>
            </a:p>
            <a:p>
              <a:endParaRPr kumimoji="1" lang="en-US" altLang="ja-JP" sz="1050" dirty="0">
                <a:latin typeface="+mn-ea"/>
              </a:endParaRPr>
            </a:p>
            <a:p>
              <a:r>
                <a:rPr kumimoji="1" lang="ja-JP" altLang="en-US" sz="1050" dirty="0">
                  <a:latin typeface="+mn-ea"/>
                </a:rPr>
                <a:t>・過年度以前の還付は当年度の支出予算に基づく。</a:t>
              </a:r>
              <a:endParaRPr kumimoji="1" lang="en-US" altLang="ja-JP" sz="1050" dirty="0">
                <a:latin typeface="+mn-ea"/>
              </a:endParaRPr>
            </a:p>
            <a:p>
              <a:r>
                <a:rPr kumimoji="1" lang="ja-JP" altLang="en-US" sz="1050" dirty="0">
                  <a:latin typeface="+mn-ea"/>
                </a:rPr>
                <a:t>・上記で使用している科目は会計基準で定められた科目であるが、　</a:t>
              </a:r>
              <a:endParaRPr kumimoji="1" lang="en-US" altLang="ja-JP" sz="1050" dirty="0">
                <a:latin typeface="+mn-ea"/>
              </a:endParaRPr>
            </a:p>
            <a:p>
              <a:r>
                <a:rPr kumimoji="1" lang="ja-JP" altLang="en-US" sz="1050" dirty="0">
                  <a:latin typeface="+mn-ea"/>
                </a:rPr>
                <a:t>　より実態がわかる過誤納還付金などを追加することも考えられる。</a:t>
              </a:r>
              <a:endParaRPr kumimoji="1" lang="en-US" altLang="ja-JP" sz="1050" dirty="0">
                <a:latin typeface="+mn-ea"/>
              </a:endParaRPr>
            </a:p>
            <a:p>
              <a:endParaRPr kumimoji="1" lang="en-US" altLang="ja-JP" sz="1200" dirty="0">
                <a:latin typeface="+mn-ea"/>
              </a:endParaRPr>
            </a:p>
          </p:txBody>
        </p:sp>
      </p:grpSp>
      <p:sp>
        <p:nvSpPr>
          <p:cNvPr id="13" name="フローチャート: 組合せ 12">
            <a:extLst>
              <a:ext uri="{FF2B5EF4-FFF2-40B4-BE49-F238E27FC236}">
                <a16:creationId xmlns:a16="http://schemas.microsoft.com/office/drawing/2014/main" id="{1BE0EA9F-7C69-578B-F096-A60B68E2BDBF}"/>
              </a:ext>
            </a:extLst>
          </p:cNvPr>
          <p:cNvSpPr/>
          <p:nvPr/>
        </p:nvSpPr>
        <p:spPr>
          <a:xfrm>
            <a:off x="4043145" y="3496715"/>
            <a:ext cx="961500" cy="268827"/>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26932197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85054" y="2655926"/>
            <a:ext cx="8909538" cy="4132380"/>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⑨ 組合員の１人から一括償還の申し出があった場合の処理</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675247" y="596492"/>
            <a:ext cx="4368341" cy="1996646"/>
            <a:chOff x="4639788" y="1415610"/>
            <a:chExt cx="4368341" cy="212187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21874"/>
              <a:chOff x="324296" y="235244"/>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879014" y="1244782"/>
                <a:ext cx="4860790" cy="1704004"/>
              </a:xfrm>
              <a:prstGeom prst="rect">
                <a:avLst/>
              </a:prstGeom>
              <a:grpFill/>
            </p:spPr>
            <p:txBody>
              <a:bodyPr wrap="square" rtlCol="0">
                <a:spAutoFit/>
              </a:bodyPr>
              <a:lstStyle/>
              <a:p>
                <a:r>
                  <a:rPr lang="ja-JP" altLang="en-US" sz="1200" dirty="0">
                    <a:latin typeface="+mn-ea"/>
                  </a:rPr>
                  <a:t>①　年次償還は、組合員分と市町村の償還助成を含</a:t>
                </a:r>
                <a:endParaRPr lang="en-US" altLang="ja-JP" sz="1200" dirty="0">
                  <a:latin typeface="+mn-ea"/>
                </a:endParaRPr>
              </a:p>
              <a:p>
                <a:r>
                  <a:rPr lang="ja-JP" altLang="en-US" sz="1200" dirty="0">
                    <a:latin typeface="+mn-ea"/>
                  </a:rPr>
                  <a:t>　　めている。</a:t>
                </a:r>
                <a:endParaRPr lang="en-US" altLang="ja-JP" sz="1200" dirty="0">
                  <a:latin typeface="+mn-ea"/>
                </a:endParaRPr>
              </a:p>
              <a:p>
                <a:endParaRPr lang="en-US" altLang="ja-JP" sz="1200" dirty="0">
                  <a:latin typeface="+mn-ea"/>
                </a:endParaRPr>
              </a:p>
              <a:p>
                <a:r>
                  <a:rPr lang="ja-JP" altLang="en-US" sz="1200" dirty="0">
                    <a:latin typeface="+mn-ea"/>
                  </a:rPr>
                  <a:t>②　個人の一括償還分を土地改良区で預かり、毎年</a:t>
                </a:r>
                <a:endParaRPr lang="en-US" altLang="ja-JP" sz="1200" dirty="0">
                  <a:latin typeface="+mn-ea"/>
                </a:endParaRPr>
              </a:p>
              <a:p>
                <a:r>
                  <a:rPr lang="ja-JP" altLang="en-US" sz="1200" dirty="0">
                    <a:latin typeface="+mn-ea"/>
                  </a:rPr>
                  <a:t>　　の償還に合わせて支出することとする。　</a:t>
                </a:r>
                <a:endParaRPr lang="en-US" altLang="ja-JP" sz="1200" dirty="0">
                  <a:latin typeface="+mn-ea"/>
                </a:endParaRP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24919" y="1550094"/>
              <a:ext cx="537416" cy="402365"/>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50389"/>
              <a:ext cx="2625872" cy="358502"/>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85054" y="591015"/>
            <a:ext cx="4482627" cy="1996646"/>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388136" y="1500532"/>
                <a:ext cx="5477534" cy="772289"/>
              </a:xfrm>
              <a:prstGeom prst="rect">
                <a:avLst/>
              </a:prstGeom>
              <a:noFill/>
            </p:spPr>
            <p:txBody>
              <a:bodyPr wrap="square" rtlCol="0">
                <a:spAutoFit/>
              </a:bodyPr>
              <a:lstStyle/>
              <a:p>
                <a:r>
                  <a:rPr lang="ja-JP" altLang="en-US" sz="1200" dirty="0">
                    <a:latin typeface="+mn-ea"/>
                  </a:rPr>
                  <a:t>　公庫資金償還金について、組合員の</a:t>
                </a:r>
                <a:r>
                  <a:rPr lang="en-US" altLang="ja-JP" sz="1200" dirty="0">
                    <a:latin typeface="+mn-ea"/>
                  </a:rPr>
                  <a:t>1</a:t>
                </a:r>
                <a:r>
                  <a:rPr lang="ja-JP" altLang="en-US" sz="1200" dirty="0">
                    <a:latin typeface="+mn-ea"/>
                  </a:rPr>
                  <a:t>人から一括償還の申し出があったが、どのように処理すればよいか。</a:t>
                </a:r>
                <a:endParaRPr lang="en-US" altLang="ja-JP" sz="1200" dirty="0">
                  <a:latin typeface="+mn-ea"/>
                </a:endParaRP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5"/>
              <a:ext cx="2426280" cy="37888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447599" y="1541633"/>
              <a:ext cx="525079" cy="400360"/>
            </a:xfrm>
            <a:prstGeom prst="rect">
              <a:avLst/>
            </a:prstGeom>
          </p:spPr>
        </p:pic>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323810" y="2224923"/>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sp>
        <p:nvSpPr>
          <p:cNvPr id="33" name="フローチャート: 組合せ 32">
            <a:extLst>
              <a:ext uri="{FF2B5EF4-FFF2-40B4-BE49-F238E27FC236}">
                <a16:creationId xmlns:a16="http://schemas.microsoft.com/office/drawing/2014/main" id="{D445DE95-84C9-8F96-6B7F-D0ED53A596FE}"/>
              </a:ext>
            </a:extLst>
          </p:cNvPr>
          <p:cNvSpPr/>
          <p:nvPr/>
        </p:nvSpPr>
        <p:spPr>
          <a:xfrm rot="16200000">
            <a:off x="2078490" y="4602961"/>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54" name="グループ化 53">
            <a:extLst>
              <a:ext uri="{FF2B5EF4-FFF2-40B4-BE49-F238E27FC236}">
                <a16:creationId xmlns:a16="http://schemas.microsoft.com/office/drawing/2014/main" id="{E9DE19E9-DFE3-E9B9-492F-3709E820EA40}"/>
              </a:ext>
            </a:extLst>
          </p:cNvPr>
          <p:cNvGrpSpPr/>
          <p:nvPr/>
        </p:nvGrpSpPr>
        <p:grpSpPr>
          <a:xfrm>
            <a:off x="542966" y="2956427"/>
            <a:ext cx="1670774" cy="3531377"/>
            <a:chOff x="854659" y="2831063"/>
            <a:chExt cx="1670774" cy="3531377"/>
          </a:xfrm>
        </p:grpSpPr>
        <p:grpSp>
          <p:nvGrpSpPr>
            <p:cNvPr id="17" name="グループ化 16">
              <a:extLst>
                <a:ext uri="{FF2B5EF4-FFF2-40B4-BE49-F238E27FC236}">
                  <a16:creationId xmlns:a16="http://schemas.microsoft.com/office/drawing/2014/main" id="{01F5F989-6E52-09B5-EAC1-D3AB6C01A10D}"/>
                </a:ext>
              </a:extLst>
            </p:cNvPr>
            <p:cNvGrpSpPr/>
            <p:nvPr/>
          </p:nvGrpSpPr>
          <p:grpSpPr>
            <a:xfrm>
              <a:off x="854659" y="2831063"/>
              <a:ext cx="1648570" cy="805175"/>
              <a:chOff x="1328591" y="3230747"/>
              <a:chExt cx="1276287" cy="1025043"/>
            </a:xfrm>
          </p:grpSpPr>
          <p:sp>
            <p:nvSpPr>
              <p:cNvPr id="18" name="テキスト ボックス 17">
                <a:extLst>
                  <a:ext uri="{FF2B5EF4-FFF2-40B4-BE49-F238E27FC236}">
                    <a16:creationId xmlns:a16="http://schemas.microsoft.com/office/drawing/2014/main" id="{8E286D8D-A65F-2ABE-491F-23709441EF84}"/>
                  </a:ext>
                </a:extLst>
              </p:cNvPr>
              <p:cNvSpPr txBox="1"/>
              <p:nvPr/>
            </p:nvSpPr>
            <p:spPr>
              <a:xfrm>
                <a:off x="1423049" y="3449036"/>
                <a:ext cx="1181829" cy="587731"/>
              </a:xfrm>
              <a:prstGeom prst="rect">
                <a:avLst/>
              </a:prstGeom>
              <a:noFill/>
            </p:spPr>
            <p:txBody>
              <a:bodyPr wrap="square" rtlCol="0">
                <a:spAutoFit/>
              </a:bodyPr>
              <a:lstStyle/>
              <a:p>
                <a:r>
                  <a:rPr kumimoji="1" lang="ja-JP" altLang="en-US" sz="1200" dirty="0"/>
                  <a:t>個人一括償還分の受け入れ</a:t>
                </a:r>
                <a:endParaRPr kumimoji="1" lang="en-US" altLang="ja-JP" sz="1200" dirty="0"/>
              </a:p>
            </p:txBody>
          </p:sp>
          <p:sp>
            <p:nvSpPr>
              <p:cNvPr id="19" name="四角形: 角を丸くする 18">
                <a:extLst>
                  <a:ext uri="{FF2B5EF4-FFF2-40B4-BE49-F238E27FC236}">
                    <a16:creationId xmlns:a16="http://schemas.microsoft.com/office/drawing/2014/main" id="{0D27F89E-09CF-2AEC-EA7C-AD380C3851C2}"/>
                  </a:ext>
                </a:extLst>
              </p:cNvPr>
              <p:cNvSpPr/>
              <p:nvPr/>
            </p:nvSpPr>
            <p:spPr>
              <a:xfrm>
                <a:off x="1328591" y="3230747"/>
                <a:ext cx="1259848" cy="1025043"/>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8" name="フローチャート: 組合せ 37">
              <a:extLst>
                <a:ext uri="{FF2B5EF4-FFF2-40B4-BE49-F238E27FC236}">
                  <a16:creationId xmlns:a16="http://schemas.microsoft.com/office/drawing/2014/main" id="{C55D39B0-FBB0-3330-86AC-DEC2B5D0452B}"/>
                </a:ext>
              </a:extLst>
            </p:cNvPr>
            <p:cNvSpPr/>
            <p:nvPr/>
          </p:nvSpPr>
          <p:spPr>
            <a:xfrm>
              <a:off x="1175237" y="5131399"/>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フローチャート: 組合せ 39">
              <a:extLst>
                <a:ext uri="{FF2B5EF4-FFF2-40B4-BE49-F238E27FC236}">
                  <a16:creationId xmlns:a16="http://schemas.microsoft.com/office/drawing/2014/main" id="{9B6BA1A4-08F6-7B38-B522-6DEC11C088AD}"/>
                </a:ext>
              </a:extLst>
            </p:cNvPr>
            <p:cNvSpPr/>
            <p:nvPr/>
          </p:nvSpPr>
          <p:spPr>
            <a:xfrm>
              <a:off x="1120132" y="3791695"/>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2" name="グループ化 41">
              <a:extLst>
                <a:ext uri="{FF2B5EF4-FFF2-40B4-BE49-F238E27FC236}">
                  <a16:creationId xmlns:a16="http://schemas.microsoft.com/office/drawing/2014/main" id="{1FE84786-18B6-F1C8-73F5-3B3000CEBE04}"/>
                </a:ext>
              </a:extLst>
            </p:cNvPr>
            <p:cNvGrpSpPr/>
            <p:nvPr/>
          </p:nvGrpSpPr>
          <p:grpSpPr>
            <a:xfrm>
              <a:off x="854660" y="4199582"/>
              <a:ext cx="1670773" cy="805175"/>
              <a:chOff x="1294963" y="3234726"/>
              <a:chExt cx="1293476" cy="1025043"/>
            </a:xfrm>
          </p:grpSpPr>
          <p:sp>
            <p:nvSpPr>
              <p:cNvPr id="45" name="テキスト ボックス 44">
                <a:extLst>
                  <a:ext uri="{FF2B5EF4-FFF2-40B4-BE49-F238E27FC236}">
                    <a16:creationId xmlns:a16="http://schemas.microsoft.com/office/drawing/2014/main" id="{48B3F4C0-08AE-9E23-03F3-C9E39843425A}"/>
                  </a:ext>
                </a:extLst>
              </p:cNvPr>
              <p:cNvSpPr txBox="1"/>
              <p:nvPr/>
            </p:nvSpPr>
            <p:spPr>
              <a:xfrm>
                <a:off x="1406610" y="3448854"/>
                <a:ext cx="1181829" cy="587731"/>
              </a:xfrm>
              <a:prstGeom prst="rect">
                <a:avLst/>
              </a:prstGeom>
              <a:noFill/>
            </p:spPr>
            <p:txBody>
              <a:bodyPr wrap="square" rtlCol="0">
                <a:spAutoFit/>
              </a:bodyPr>
              <a:lstStyle/>
              <a:p>
                <a:r>
                  <a:rPr kumimoji="1" lang="ja-JP" altLang="en-US" sz="1200" dirty="0"/>
                  <a:t>翌年度分の償還金の振替</a:t>
                </a:r>
                <a:endParaRPr kumimoji="1" lang="en-US" altLang="ja-JP" sz="1200" dirty="0"/>
              </a:p>
            </p:txBody>
          </p:sp>
          <p:sp>
            <p:nvSpPr>
              <p:cNvPr id="49" name="四角形: 角を丸くする 48">
                <a:extLst>
                  <a:ext uri="{FF2B5EF4-FFF2-40B4-BE49-F238E27FC236}">
                    <a16:creationId xmlns:a16="http://schemas.microsoft.com/office/drawing/2014/main" id="{F2BBEE73-5A09-2596-5143-CA1CD5C4B8A4}"/>
                  </a:ext>
                </a:extLst>
              </p:cNvPr>
              <p:cNvSpPr/>
              <p:nvPr/>
            </p:nvSpPr>
            <p:spPr>
              <a:xfrm>
                <a:off x="1294963" y="3234726"/>
                <a:ext cx="1259848" cy="1025043"/>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50" name="グループ化 49">
              <a:extLst>
                <a:ext uri="{FF2B5EF4-FFF2-40B4-BE49-F238E27FC236}">
                  <a16:creationId xmlns:a16="http://schemas.microsoft.com/office/drawing/2014/main" id="{03332734-DBDB-9813-EBB2-5EB140CF57AC}"/>
                </a:ext>
              </a:extLst>
            </p:cNvPr>
            <p:cNvGrpSpPr/>
            <p:nvPr/>
          </p:nvGrpSpPr>
          <p:grpSpPr>
            <a:xfrm>
              <a:off x="854659" y="5557265"/>
              <a:ext cx="1627336" cy="805175"/>
              <a:chOff x="1328591" y="3230747"/>
              <a:chExt cx="1259848" cy="1025043"/>
            </a:xfrm>
          </p:grpSpPr>
          <p:sp>
            <p:nvSpPr>
              <p:cNvPr id="51" name="テキスト ボックス 50">
                <a:extLst>
                  <a:ext uri="{FF2B5EF4-FFF2-40B4-BE49-F238E27FC236}">
                    <a16:creationId xmlns:a16="http://schemas.microsoft.com/office/drawing/2014/main" id="{10D8CF8D-60F0-0450-E732-045DCB324232}"/>
                  </a:ext>
                </a:extLst>
              </p:cNvPr>
              <p:cNvSpPr txBox="1"/>
              <p:nvPr/>
            </p:nvSpPr>
            <p:spPr>
              <a:xfrm>
                <a:off x="1572701" y="3566571"/>
                <a:ext cx="966901" cy="352639"/>
              </a:xfrm>
              <a:prstGeom prst="rect">
                <a:avLst/>
              </a:prstGeom>
              <a:noFill/>
            </p:spPr>
            <p:txBody>
              <a:bodyPr wrap="square" rtlCol="0">
                <a:spAutoFit/>
              </a:bodyPr>
              <a:lstStyle/>
              <a:p>
                <a:r>
                  <a:rPr kumimoji="1" lang="ja-JP" altLang="en-US" sz="1200" dirty="0"/>
                  <a:t>償還金支出</a:t>
                </a:r>
                <a:endParaRPr kumimoji="1" lang="en-US" altLang="ja-JP" sz="1200" dirty="0"/>
              </a:p>
            </p:txBody>
          </p:sp>
          <p:sp>
            <p:nvSpPr>
              <p:cNvPr id="52" name="四角形: 角を丸くする 51">
                <a:extLst>
                  <a:ext uri="{FF2B5EF4-FFF2-40B4-BE49-F238E27FC236}">
                    <a16:creationId xmlns:a16="http://schemas.microsoft.com/office/drawing/2014/main" id="{0918CA14-FA8B-27A5-A544-287FEDE489B0}"/>
                  </a:ext>
                </a:extLst>
              </p:cNvPr>
              <p:cNvSpPr/>
              <p:nvPr/>
            </p:nvSpPr>
            <p:spPr>
              <a:xfrm>
                <a:off x="1328591" y="3230747"/>
                <a:ext cx="1259848" cy="1025043"/>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58" name="グループ化 57">
            <a:extLst>
              <a:ext uri="{FF2B5EF4-FFF2-40B4-BE49-F238E27FC236}">
                <a16:creationId xmlns:a16="http://schemas.microsoft.com/office/drawing/2014/main" id="{68E7AF30-CC83-E1B1-3010-B770D17E0A3E}"/>
              </a:ext>
            </a:extLst>
          </p:cNvPr>
          <p:cNvGrpSpPr/>
          <p:nvPr/>
        </p:nvGrpSpPr>
        <p:grpSpPr>
          <a:xfrm>
            <a:off x="2864736" y="2923096"/>
            <a:ext cx="5965393" cy="3710469"/>
            <a:chOff x="2864736" y="2923096"/>
            <a:chExt cx="5965393" cy="3710469"/>
          </a:xfrm>
        </p:grpSpPr>
        <p:sp>
          <p:nvSpPr>
            <p:cNvPr id="4" name="テキスト ボックス 3">
              <a:extLst>
                <a:ext uri="{FF2B5EF4-FFF2-40B4-BE49-F238E27FC236}">
                  <a16:creationId xmlns:a16="http://schemas.microsoft.com/office/drawing/2014/main" id="{963A7DC2-5536-4480-9D1A-C48F78E2B2BF}"/>
                </a:ext>
              </a:extLst>
            </p:cNvPr>
            <p:cNvSpPr txBox="1"/>
            <p:nvPr/>
          </p:nvSpPr>
          <p:spPr>
            <a:xfrm>
              <a:off x="3123380" y="3243083"/>
              <a:ext cx="5305706" cy="2123658"/>
            </a:xfrm>
            <a:prstGeom prst="rect">
              <a:avLst/>
            </a:prstGeom>
            <a:noFill/>
          </p:spPr>
          <p:txBody>
            <a:bodyPr wrap="square" rtlCol="0">
              <a:spAutoFit/>
            </a:bodyPr>
            <a:lstStyle/>
            <a:p>
              <a:r>
                <a:rPr lang="ja-JP" altLang="en-US" sz="1200" dirty="0">
                  <a:latin typeface="+mn-ea"/>
                </a:rPr>
                <a:t>①</a:t>
              </a:r>
              <a:r>
                <a:rPr lang="en-US" altLang="ja-JP" sz="1200" dirty="0">
                  <a:latin typeface="+mn-ea"/>
                </a:rPr>
                <a:t>【</a:t>
              </a:r>
              <a:r>
                <a:rPr lang="ja-JP" altLang="en-US" sz="1200" dirty="0">
                  <a:latin typeface="+mn-ea"/>
                </a:rPr>
                <a:t>一括償還分の受入</a:t>
              </a:r>
              <a:r>
                <a:rPr lang="en-US" altLang="ja-JP" sz="1200" dirty="0">
                  <a:latin typeface="+mn-ea"/>
                </a:rPr>
                <a:t>】 </a:t>
              </a:r>
            </a:p>
            <a:p>
              <a:r>
                <a:rPr lang="ja-JP" altLang="en-US" sz="1200" dirty="0">
                  <a:latin typeface="+mn-ea"/>
                </a:rPr>
                <a:t>　　収入命令書：（款）</a:t>
              </a:r>
              <a:r>
                <a:rPr lang="ja-JP" altLang="en-US" sz="1200" u="sng" dirty="0">
                  <a:latin typeface="+mn-ea"/>
                </a:rPr>
                <a:t>前受金収入</a:t>
              </a:r>
              <a:endParaRPr lang="en-US" altLang="ja-JP" sz="1200" u="sng" dirty="0">
                <a:latin typeface="+mn-ea"/>
              </a:endParaRPr>
            </a:p>
            <a:p>
              <a:r>
                <a:rPr lang="ja-JP" altLang="en-US" sz="1200" dirty="0">
                  <a:latin typeface="+mn-ea"/>
                </a:rPr>
                <a:t>　　複式仕訳：（借方）現金及び預金  </a:t>
              </a:r>
              <a:r>
                <a:rPr lang="en-US" altLang="ja-JP" sz="1200" dirty="0">
                  <a:latin typeface="+mn-ea"/>
                </a:rPr>
                <a:t>100</a:t>
              </a:r>
              <a:r>
                <a:rPr lang="ja-JP" altLang="en-US" sz="1200" dirty="0">
                  <a:latin typeface="+mn-ea"/>
                </a:rPr>
                <a:t>／（貸方）</a:t>
              </a:r>
              <a:r>
                <a:rPr lang="ja-JP" altLang="en-US" sz="1200" u="sng" dirty="0">
                  <a:latin typeface="+mn-ea"/>
                </a:rPr>
                <a:t>長期前受金  </a:t>
              </a:r>
              <a:r>
                <a:rPr lang="en-US" altLang="ja-JP" sz="1200" dirty="0">
                  <a:latin typeface="+mn-ea"/>
                </a:rPr>
                <a:t>100</a:t>
              </a:r>
            </a:p>
            <a:p>
              <a:endParaRPr lang="en-US" altLang="ja-JP" sz="1200" dirty="0">
                <a:latin typeface="+mn-ea"/>
              </a:endParaRPr>
            </a:p>
            <a:p>
              <a:r>
                <a:rPr lang="ja-JP" altLang="en-US" sz="1200" dirty="0">
                  <a:latin typeface="+mn-ea"/>
                </a:rPr>
                <a:t>②</a:t>
              </a:r>
              <a:r>
                <a:rPr lang="en-US" altLang="ja-JP" sz="1200" dirty="0">
                  <a:latin typeface="+mn-ea"/>
                </a:rPr>
                <a:t>【</a:t>
              </a:r>
              <a:r>
                <a:rPr lang="ja-JP" altLang="en-US" sz="1200" dirty="0">
                  <a:latin typeface="+mn-ea"/>
                </a:rPr>
                <a:t>翌年度の賦課調定</a:t>
              </a:r>
              <a:r>
                <a:rPr lang="en-US" altLang="ja-JP" sz="1200" dirty="0">
                  <a:latin typeface="+mn-ea"/>
                </a:rPr>
                <a:t>】</a:t>
              </a:r>
            </a:p>
            <a:p>
              <a:r>
                <a:rPr lang="ja-JP" altLang="en-US" sz="1200" dirty="0">
                  <a:latin typeface="+mn-ea"/>
                </a:rPr>
                <a:t>　　振替命令書</a:t>
              </a:r>
              <a:endParaRPr lang="en-US" altLang="ja-JP" sz="1200" dirty="0">
                <a:latin typeface="+mn-ea"/>
              </a:endParaRPr>
            </a:p>
            <a:p>
              <a:r>
                <a:rPr lang="ja-JP" altLang="en-US" sz="1200" dirty="0">
                  <a:latin typeface="+mn-ea"/>
                </a:rPr>
                <a:t>　　複式仕訳：（借方）未収特別賦課金  </a:t>
              </a:r>
              <a:r>
                <a:rPr lang="en-US" altLang="ja-JP" sz="1200" dirty="0">
                  <a:latin typeface="+mn-ea"/>
                </a:rPr>
                <a:t>10</a:t>
              </a:r>
              <a:r>
                <a:rPr lang="ja-JP" altLang="en-US" sz="1200" dirty="0">
                  <a:latin typeface="+mn-ea"/>
                </a:rPr>
                <a:t>／（貸方）特別賦課金  </a:t>
              </a:r>
              <a:r>
                <a:rPr lang="en-US" altLang="ja-JP" sz="1200" dirty="0">
                  <a:latin typeface="+mn-ea"/>
                </a:rPr>
                <a:t>10</a:t>
              </a:r>
            </a:p>
            <a:p>
              <a:endParaRPr lang="en-US" altLang="ja-JP" sz="1200" dirty="0">
                <a:latin typeface="+mn-ea"/>
              </a:endParaRPr>
            </a:p>
            <a:p>
              <a:r>
                <a:rPr lang="ja-JP" altLang="en-US" sz="1200" dirty="0">
                  <a:latin typeface="+mn-ea"/>
                </a:rPr>
                <a:t>③</a:t>
              </a:r>
              <a:r>
                <a:rPr lang="en-US" altLang="ja-JP" sz="1200" dirty="0">
                  <a:latin typeface="+mn-ea"/>
                </a:rPr>
                <a:t>【</a:t>
              </a:r>
              <a:r>
                <a:rPr lang="ja-JP" altLang="en-US" sz="1200" dirty="0">
                  <a:latin typeface="+mn-ea"/>
                </a:rPr>
                <a:t>特別賦課金の賦課後に振替</a:t>
              </a:r>
              <a:r>
                <a:rPr lang="en-US" altLang="ja-JP" sz="1200" dirty="0">
                  <a:latin typeface="+mn-ea"/>
                </a:rPr>
                <a:t>】</a:t>
              </a:r>
            </a:p>
            <a:p>
              <a:r>
                <a:rPr lang="ja-JP" altLang="en-US" sz="1200" dirty="0">
                  <a:latin typeface="+mn-ea"/>
                </a:rPr>
                <a:t>　　振替命令書</a:t>
              </a:r>
              <a:endParaRPr lang="en-US" altLang="ja-JP" sz="1200" dirty="0">
                <a:latin typeface="+mn-ea"/>
              </a:endParaRPr>
            </a:p>
            <a:p>
              <a:r>
                <a:rPr lang="ja-JP" altLang="en-US" sz="1200" dirty="0">
                  <a:latin typeface="+mn-ea"/>
                </a:rPr>
                <a:t>　　複式仕訳：（借方）</a:t>
              </a:r>
              <a:r>
                <a:rPr lang="ja-JP" altLang="en-US" sz="1200" u="sng" dirty="0">
                  <a:latin typeface="+mn-ea"/>
                </a:rPr>
                <a:t>長期前受金  </a:t>
              </a:r>
              <a:r>
                <a:rPr lang="en-US" altLang="ja-JP" sz="1200" dirty="0">
                  <a:latin typeface="+mn-ea"/>
                </a:rPr>
                <a:t>10</a:t>
              </a:r>
              <a:r>
                <a:rPr lang="ja-JP" altLang="en-US" sz="1200" dirty="0">
                  <a:latin typeface="+mn-ea"/>
                </a:rPr>
                <a:t>／（貸方）未収特別賦課金  </a:t>
              </a:r>
              <a:r>
                <a:rPr lang="en-US" altLang="ja-JP" sz="1200" dirty="0">
                  <a:latin typeface="+mn-ea"/>
                </a:rPr>
                <a:t>10</a:t>
              </a:r>
            </a:p>
          </p:txBody>
        </p:sp>
        <p:sp>
          <p:nvSpPr>
            <p:cNvPr id="55" name="四角形: 角を丸くする 54">
              <a:extLst>
                <a:ext uri="{FF2B5EF4-FFF2-40B4-BE49-F238E27FC236}">
                  <a16:creationId xmlns:a16="http://schemas.microsoft.com/office/drawing/2014/main" id="{B41B229A-3AFC-F9DB-04F7-5FBF2CD93BBC}"/>
                </a:ext>
              </a:extLst>
            </p:cNvPr>
            <p:cNvSpPr/>
            <p:nvPr/>
          </p:nvSpPr>
          <p:spPr>
            <a:xfrm>
              <a:off x="2864736" y="2923096"/>
              <a:ext cx="5965393" cy="3710469"/>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3" name="テキスト ボックス 22">
            <a:extLst>
              <a:ext uri="{FF2B5EF4-FFF2-40B4-BE49-F238E27FC236}">
                <a16:creationId xmlns:a16="http://schemas.microsoft.com/office/drawing/2014/main" id="{57A53115-F962-1DD0-5E5D-F5B8B52D7499}"/>
              </a:ext>
            </a:extLst>
          </p:cNvPr>
          <p:cNvSpPr txBox="1"/>
          <p:nvPr/>
        </p:nvSpPr>
        <p:spPr>
          <a:xfrm>
            <a:off x="3045552" y="5504799"/>
            <a:ext cx="5652242" cy="646331"/>
          </a:xfrm>
          <a:prstGeom prst="rect">
            <a:avLst/>
          </a:prstGeom>
          <a:noFill/>
        </p:spPr>
        <p:txBody>
          <a:bodyPr wrap="square" rtlCol="0">
            <a:spAutoFit/>
          </a:bodyPr>
          <a:lstStyle/>
          <a:p>
            <a:r>
              <a:rPr lang="en-US" altLang="ja-JP" sz="1200" dirty="0">
                <a:latin typeface="+mn-ea"/>
              </a:rPr>
              <a:t>※</a:t>
            </a:r>
            <a:r>
              <a:rPr lang="ja-JP" altLang="en-US" sz="1200" dirty="0">
                <a:latin typeface="+mn-ea"/>
              </a:rPr>
              <a:t>　本来は①の後に期末で長期前受金から前受金への振替処理（長期→短期）</a:t>
            </a:r>
            <a:endParaRPr lang="en-US" altLang="ja-JP" sz="1200" dirty="0">
              <a:latin typeface="+mn-ea"/>
            </a:endParaRPr>
          </a:p>
          <a:p>
            <a:r>
              <a:rPr lang="ja-JP" altLang="en-US" sz="1200" dirty="0">
                <a:latin typeface="+mn-ea"/>
              </a:rPr>
              <a:t>　　が必要だが、賦課調定するまではその額が確定しないため、長期前受金の</a:t>
            </a:r>
            <a:endParaRPr lang="en-US" altLang="ja-JP" sz="1200" dirty="0">
              <a:latin typeface="+mn-ea"/>
            </a:endParaRPr>
          </a:p>
          <a:p>
            <a:r>
              <a:rPr lang="ja-JP" altLang="en-US" sz="1200" dirty="0">
                <a:latin typeface="+mn-ea"/>
              </a:rPr>
              <a:t>　　まま翌年度に繰り越している。</a:t>
            </a:r>
            <a:endParaRPr lang="en-US" altLang="ja-JP" sz="1200" dirty="0">
              <a:latin typeface="+mn-ea"/>
            </a:endParaRPr>
          </a:p>
        </p:txBody>
      </p:sp>
      <p:sp>
        <p:nvSpPr>
          <p:cNvPr id="24" name="テキスト ボックス 23">
            <a:extLst>
              <a:ext uri="{FF2B5EF4-FFF2-40B4-BE49-F238E27FC236}">
                <a16:creationId xmlns:a16="http://schemas.microsoft.com/office/drawing/2014/main" id="{827FB22B-A5F8-9760-410D-CC2B4D607359}"/>
              </a:ext>
            </a:extLst>
          </p:cNvPr>
          <p:cNvSpPr txBox="1"/>
          <p:nvPr/>
        </p:nvSpPr>
        <p:spPr>
          <a:xfrm>
            <a:off x="3929901" y="6315483"/>
            <a:ext cx="4900228" cy="276999"/>
          </a:xfrm>
          <a:prstGeom prst="rect">
            <a:avLst/>
          </a:prstGeom>
          <a:noFill/>
        </p:spPr>
        <p:txBody>
          <a:bodyPr wrap="square" rtlCol="0">
            <a:spAutoFit/>
          </a:bodyPr>
          <a:lstStyle/>
          <a:p>
            <a:r>
              <a:rPr kumimoji="1" lang="en-US" altLang="ja-JP" sz="1200" u="sng" dirty="0">
                <a:latin typeface="+mn-ea"/>
              </a:rPr>
              <a:t>※ </a:t>
            </a:r>
            <a:r>
              <a:rPr kumimoji="1" lang="ja-JP" altLang="en-US" sz="1200" u="sng" dirty="0">
                <a:latin typeface="+mn-ea"/>
              </a:rPr>
              <a:t>下線は会計基準に設定されていない科目のため追加</a:t>
            </a:r>
          </a:p>
        </p:txBody>
      </p:sp>
    </p:spTree>
    <p:extLst>
      <p:ext uri="{BB962C8B-B14F-4D97-AF65-F5344CB8AC3E}">
        <p14:creationId xmlns:p14="http://schemas.microsoft.com/office/powerpoint/2010/main" val="27654328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46516" y="2577956"/>
            <a:ext cx="8850968" cy="4168701"/>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altLang="ja-JP" dirty="0">
              <a:solidFill>
                <a:srgbClr val="1F4E79"/>
              </a:solidFill>
              <a:latin typeface="游ゴシック" panose="020B0400000000000000" pitchFamily="50" charset="-128"/>
              <a:ea typeface="ＭＳ ゴシック" panose="020B0609070205080204" pitchFamily="49" charset="-128"/>
              <a:cs typeface="ＭＳ Ｐゴシック" panose="020B0600070205080204" pitchFamily="50" charset="-128"/>
            </a:endParaRPr>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⑩ 畑地化促進事業協力金の処理</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617942" y="573016"/>
            <a:ext cx="4368341" cy="1923360"/>
            <a:chOff x="4639788" y="1389878"/>
            <a:chExt cx="4368341" cy="210819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389878"/>
              <a:ext cx="4368341" cy="2108194"/>
              <a:chOff x="324296" y="197143"/>
              <a:chExt cx="5693732" cy="3121666"/>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197143"/>
                <a:ext cx="5693732" cy="3121666"/>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413538" y="910127"/>
                <a:ext cx="5515247" cy="1763445"/>
              </a:xfrm>
              <a:prstGeom prst="rect">
                <a:avLst/>
              </a:prstGeom>
              <a:grpFill/>
            </p:spPr>
            <p:txBody>
              <a:bodyPr wrap="square" rtlCol="0">
                <a:spAutoFit/>
              </a:bodyPr>
              <a:lstStyle/>
              <a:p>
                <a:r>
                  <a:rPr lang="ja-JP" altLang="en-US" sz="1200" dirty="0">
                    <a:latin typeface="+mn-ea"/>
                  </a:rPr>
                  <a:t>①　本来の資金の流れは「再生協→組合員→土地改良区」　</a:t>
                </a:r>
                <a:endParaRPr lang="en-US" altLang="ja-JP" sz="1200" dirty="0">
                  <a:latin typeface="+mn-ea"/>
                </a:endParaRPr>
              </a:p>
              <a:p>
                <a:r>
                  <a:rPr lang="ja-JP" altLang="en-US" sz="1200" dirty="0">
                    <a:latin typeface="+mn-ea"/>
                  </a:rPr>
                  <a:t>　　だが、実際は組合員が再生協に土地改良区への支払を　</a:t>
                </a:r>
                <a:endParaRPr lang="en-US" altLang="ja-JP" sz="1200" dirty="0">
                  <a:latin typeface="+mn-ea"/>
                </a:endParaRPr>
              </a:p>
              <a:p>
                <a:r>
                  <a:rPr lang="ja-JP" altLang="en-US" sz="1200" dirty="0">
                    <a:latin typeface="+mn-ea"/>
                  </a:rPr>
                  <a:t>　　委任することになる。　</a:t>
                </a:r>
                <a:endParaRPr lang="en-US" altLang="ja-JP" sz="1200" dirty="0">
                  <a:latin typeface="+mn-ea"/>
                </a:endParaRPr>
              </a:p>
              <a:p>
                <a:r>
                  <a:rPr lang="ja-JP" altLang="en-US" sz="1200" dirty="0">
                    <a:latin typeface="+mn-ea"/>
                  </a:rPr>
                  <a:t>②　資金的には土地改良区への補助金のようにも見えるが、　　</a:t>
                </a:r>
                <a:endParaRPr lang="en-US" altLang="ja-JP" sz="1200" dirty="0">
                  <a:latin typeface="+mn-ea"/>
                </a:endParaRPr>
              </a:p>
              <a:p>
                <a:r>
                  <a:rPr lang="ja-JP" altLang="en-US" sz="1200" dirty="0">
                    <a:latin typeface="+mn-ea"/>
                  </a:rPr>
                  <a:t>　　本来は「組合員→土地改良区」部分を省略しているだ</a:t>
                </a:r>
                <a:endParaRPr lang="en-US" altLang="ja-JP" sz="1200" dirty="0">
                  <a:latin typeface="+mn-ea"/>
                </a:endParaRPr>
              </a:p>
              <a:p>
                <a:r>
                  <a:rPr lang="ja-JP" altLang="en-US" sz="1200" dirty="0">
                    <a:latin typeface="+mn-ea"/>
                  </a:rPr>
                  <a:t>　　けで、実態としては転用決済金と同種のものと考える。　　</a:t>
                </a:r>
                <a:endParaRPr lang="en-US" altLang="ja-JP" sz="1200" dirty="0">
                  <a:latin typeface="+mn-ea"/>
                </a:endParaRP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27917" y="1445946"/>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56104" y="1494843"/>
              <a:ext cx="2625872" cy="30000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1905619"/>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432395" y="1138264"/>
                <a:ext cx="5477534" cy="1674591"/>
              </a:xfrm>
              <a:prstGeom prst="rect">
                <a:avLst/>
              </a:prstGeom>
              <a:solidFill>
                <a:schemeClr val="accent4">
                  <a:lumMod val="40000"/>
                  <a:lumOff val="60000"/>
                </a:schemeClr>
              </a:solidFill>
            </p:spPr>
            <p:txBody>
              <a:bodyPr wrap="square" rtlCol="0">
                <a:spAutoFit/>
              </a:bodyPr>
              <a:lstStyle/>
              <a:p>
                <a:r>
                  <a:rPr lang="ja-JP" altLang="en-US" sz="1200" dirty="0">
                    <a:latin typeface="+mn-ea"/>
                  </a:rPr>
                  <a:t>　畑地化促進事業による決済金等は地域農業再生協議会から土地改良区に入金されるが、会計処理はどのようにしたらよいか。</a:t>
                </a:r>
                <a:endParaRPr lang="en-US" altLang="ja-JP" sz="1200" dirty="0">
                  <a:latin typeface="+mn-ea"/>
                </a:endParaRPr>
              </a:p>
              <a:p>
                <a:endParaRPr lang="en-US" altLang="ja-JP" sz="1200" dirty="0">
                  <a:latin typeface="+mn-ea"/>
                </a:endParaRPr>
              </a:p>
              <a:p>
                <a:r>
                  <a:rPr lang="en-US" altLang="ja-JP" sz="1200" dirty="0">
                    <a:latin typeface="+mn-ea"/>
                  </a:rPr>
                  <a:t>※  </a:t>
                </a:r>
                <a:r>
                  <a:rPr lang="ja-JP" altLang="en-US" sz="1200" dirty="0">
                    <a:latin typeface="+mn-ea"/>
                  </a:rPr>
                  <a:t>本事業は令和</a:t>
                </a:r>
                <a:r>
                  <a:rPr lang="en-US" altLang="ja-JP" sz="1200" dirty="0">
                    <a:latin typeface="+mn-ea"/>
                  </a:rPr>
                  <a:t>5</a:t>
                </a:r>
                <a:r>
                  <a:rPr lang="ja-JP" altLang="en-US" sz="1200" dirty="0">
                    <a:latin typeface="+mn-ea"/>
                  </a:rPr>
                  <a:t>年度に実施されたものである。</a:t>
                </a: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29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447599" y="1541634"/>
              <a:ext cx="525079" cy="362992"/>
            </a:xfrm>
            <a:prstGeom prst="rect">
              <a:avLst/>
            </a:prstGeom>
          </p:spPr>
        </p:pic>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90762" y="2163193"/>
            <a:ext cx="2595308" cy="571759"/>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grpSp>
        <p:nvGrpSpPr>
          <p:cNvPr id="60" name="グループ化 59">
            <a:extLst>
              <a:ext uri="{FF2B5EF4-FFF2-40B4-BE49-F238E27FC236}">
                <a16:creationId xmlns:a16="http://schemas.microsoft.com/office/drawing/2014/main" id="{F6BFA0ED-5E5B-D1DA-D2FF-9F2AE851DD94}"/>
              </a:ext>
            </a:extLst>
          </p:cNvPr>
          <p:cNvGrpSpPr/>
          <p:nvPr/>
        </p:nvGrpSpPr>
        <p:grpSpPr>
          <a:xfrm>
            <a:off x="515387" y="2627863"/>
            <a:ext cx="7775630" cy="1667767"/>
            <a:chOff x="424872" y="2667894"/>
            <a:chExt cx="7775630" cy="2476244"/>
          </a:xfrm>
        </p:grpSpPr>
        <p:grpSp>
          <p:nvGrpSpPr>
            <p:cNvPr id="56" name="グループ化 55">
              <a:extLst>
                <a:ext uri="{FF2B5EF4-FFF2-40B4-BE49-F238E27FC236}">
                  <a16:creationId xmlns:a16="http://schemas.microsoft.com/office/drawing/2014/main" id="{F1B10D32-403B-88A0-CAC5-31EADBEFFA36}"/>
                </a:ext>
              </a:extLst>
            </p:cNvPr>
            <p:cNvGrpSpPr/>
            <p:nvPr/>
          </p:nvGrpSpPr>
          <p:grpSpPr>
            <a:xfrm>
              <a:off x="2330687" y="2667894"/>
              <a:ext cx="5869815" cy="2476244"/>
              <a:chOff x="766354" y="2671077"/>
              <a:chExt cx="5869815" cy="2476244"/>
            </a:xfrm>
          </p:grpSpPr>
          <p:sp>
            <p:nvSpPr>
              <p:cNvPr id="15" name="正方形/長方形 14">
                <a:extLst>
                  <a:ext uri="{FF2B5EF4-FFF2-40B4-BE49-F238E27FC236}">
                    <a16:creationId xmlns:a16="http://schemas.microsoft.com/office/drawing/2014/main" id="{FA91B685-DDD1-645D-B668-5557C7633BDD}"/>
                  </a:ext>
                </a:extLst>
              </p:cNvPr>
              <p:cNvSpPr/>
              <p:nvPr/>
            </p:nvSpPr>
            <p:spPr>
              <a:xfrm>
                <a:off x="766354" y="3337504"/>
                <a:ext cx="1628503" cy="654901"/>
              </a:xfrm>
              <a:prstGeom prst="rect">
                <a:avLst/>
              </a:prstGeom>
              <a:noFill/>
              <a:ln w="28575">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D7DCBAA4-DA5C-0F3B-99A7-B49B8F317805}"/>
                  </a:ext>
                </a:extLst>
              </p:cNvPr>
              <p:cNvSpPr/>
              <p:nvPr/>
            </p:nvSpPr>
            <p:spPr>
              <a:xfrm>
                <a:off x="2845819" y="3345400"/>
                <a:ext cx="1628503" cy="647005"/>
              </a:xfrm>
              <a:prstGeom prst="rect">
                <a:avLst/>
              </a:prstGeom>
              <a:noFill/>
              <a:ln w="28575">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C60FE697-6285-69CB-DBDD-1DC4EFFC37F6}"/>
                  </a:ext>
                </a:extLst>
              </p:cNvPr>
              <p:cNvSpPr/>
              <p:nvPr/>
            </p:nvSpPr>
            <p:spPr>
              <a:xfrm>
                <a:off x="4876319" y="3355472"/>
                <a:ext cx="1628503" cy="636933"/>
              </a:xfrm>
              <a:prstGeom prst="rect">
                <a:avLst/>
              </a:prstGeom>
              <a:noFill/>
              <a:ln w="28575">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6E04C455-6DD3-9D78-5B42-535A2560C0E5}"/>
                  </a:ext>
                </a:extLst>
              </p:cNvPr>
              <p:cNvSpPr txBox="1"/>
              <p:nvPr/>
            </p:nvSpPr>
            <p:spPr>
              <a:xfrm>
                <a:off x="1168895" y="2886732"/>
                <a:ext cx="934038" cy="502674"/>
              </a:xfrm>
              <a:prstGeom prst="rect">
                <a:avLst/>
              </a:prstGeom>
              <a:noFill/>
            </p:spPr>
            <p:txBody>
              <a:bodyPr wrap="square" rtlCol="0">
                <a:spAutoFit/>
              </a:bodyPr>
              <a:lstStyle/>
              <a:p>
                <a:r>
                  <a:rPr kumimoji="1" lang="ja-JP" altLang="en-US" sz="1600" dirty="0"/>
                  <a:t>組合員</a:t>
                </a:r>
              </a:p>
            </p:txBody>
          </p:sp>
          <p:sp>
            <p:nvSpPr>
              <p:cNvPr id="22" name="テキスト ボックス 21">
                <a:extLst>
                  <a:ext uri="{FF2B5EF4-FFF2-40B4-BE49-F238E27FC236}">
                    <a16:creationId xmlns:a16="http://schemas.microsoft.com/office/drawing/2014/main" id="{04B54DD6-59CC-5D75-5FA5-CDD7F4D37D1C}"/>
                  </a:ext>
                </a:extLst>
              </p:cNvPr>
              <p:cNvSpPr txBox="1"/>
              <p:nvPr/>
            </p:nvSpPr>
            <p:spPr>
              <a:xfrm>
                <a:off x="3115531" y="2881368"/>
                <a:ext cx="1257322" cy="338554"/>
              </a:xfrm>
              <a:prstGeom prst="rect">
                <a:avLst/>
              </a:prstGeom>
              <a:noFill/>
            </p:spPr>
            <p:txBody>
              <a:bodyPr wrap="square" rtlCol="0">
                <a:spAutoFit/>
              </a:bodyPr>
              <a:lstStyle/>
              <a:p>
                <a:r>
                  <a:rPr kumimoji="1" lang="ja-JP" altLang="en-US" sz="1600" dirty="0"/>
                  <a:t>土地改良区</a:t>
                </a:r>
              </a:p>
            </p:txBody>
          </p:sp>
          <p:sp>
            <p:nvSpPr>
              <p:cNvPr id="23" name="テキスト ボックス 22">
                <a:extLst>
                  <a:ext uri="{FF2B5EF4-FFF2-40B4-BE49-F238E27FC236}">
                    <a16:creationId xmlns:a16="http://schemas.microsoft.com/office/drawing/2014/main" id="{493A0FED-50B8-1885-03DC-E7D30161ACE9}"/>
                  </a:ext>
                </a:extLst>
              </p:cNvPr>
              <p:cNvSpPr txBox="1"/>
              <p:nvPr/>
            </p:nvSpPr>
            <p:spPr>
              <a:xfrm>
                <a:off x="4796058" y="2671077"/>
                <a:ext cx="1840111" cy="523220"/>
              </a:xfrm>
              <a:prstGeom prst="rect">
                <a:avLst/>
              </a:prstGeom>
              <a:noFill/>
            </p:spPr>
            <p:txBody>
              <a:bodyPr wrap="square" rtlCol="0">
                <a:spAutoFit/>
              </a:bodyPr>
              <a:lstStyle/>
              <a:p>
                <a:r>
                  <a:rPr kumimoji="1" lang="ja-JP" altLang="en-US" sz="1400" dirty="0"/>
                  <a:t>地域農業再生協議会　　</a:t>
                </a:r>
                <a:endParaRPr kumimoji="1" lang="en-US" altLang="ja-JP" sz="1400" dirty="0"/>
              </a:p>
              <a:p>
                <a:r>
                  <a:rPr kumimoji="1" lang="ja-JP" altLang="en-US" sz="1400" dirty="0"/>
                  <a:t>　　（再生協）</a:t>
                </a:r>
                <a:endParaRPr kumimoji="1" lang="en-US" altLang="ja-JP" sz="1400" dirty="0"/>
              </a:p>
            </p:txBody>
          </p:sp>
          <p:sp>
            <p:nvSpPr>
              <p:cNvPr id="24" name="矢印: 右 23">
                <a:extLst>
                  <a:ext uri="{FF2B5EF4-FFF2-40B4-BE49-F238E27FC236}">
                    <a16:creationId xmlns:a16="http://schemas.microsoft.com/office/drawing/2014/main" id="{5B33CC9F-0804-B98D-E8D3-12FDB1D5E1DC}"/>
                  </a:ext>
                </a:extLst>
              </p:cNvPr>
              <p:cNvSpPr/>
              <p:nvPr/>
            </p:nvSpPr>
            <p:spPr>
              <a:xfrm>
                <a:off x="1729746" y="3567984"/>
                <a:ext cx="2019437" cy="245442"/>
              </a:xfrm>
              <a:prstGeom prst="right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5" name="グループ化 54">
                <a:extLst>
                  <a:ext uri="{FF2B5EF4-FFF2-40B4-BE49-F238E27FC236}">
                    <a16:creationId xmlns:a16="http://schemas.microsoft.com/office/drawing/2014/main" id="{642A4595-E7AE-22C4-FCC3-DD108971E26C}"/>
                  </a:ext>
                </a:extLst>
              </p:cNvPr>
              <p:cNvGrpSpPr/>
              <p:nvPr/>
            </p:nvGrpSpPr>
            <p:grpSpPr>
              <a:xfrm>
                <a:off x="766354" y="4492420"/>
                <a:ext cx="5787433" cy="654901"/>
                <a:chOff x="766354" y="4492420"/>
                <a:chExt cx="5787433" cy="654901"/>
              </a:xfrm>
            </p:grpSpPr>
            <p:grpSp>
              <p:nvGrpSpPr>
                <p:cNvPr id="53" name="グループ化 52">
                  <a:extLst>
                    <a:ext uri="{FF2B5EF4-FFF2-40B4-BE49-F238E27FC236}">
                      <a16:creationId xmlns:a16="http://schemas.microsoft.com/office/drawing/2014/main" id="{2AA943AE-5C85-DF2A-6EDA-E150CC44A62D}"/>
                    </a:ext>
                  </a:extLst>
                </p:cNvPr>
                <p:cNvGrpSpPr/>
                <p:nvPr/>
              </p:nvGrpSpPr>
              <p:grpSpPr>
                <a:xfrm>
                  <a:off x="766354" y="4492420"/>
                  <a:ext cx="5787433" cy="654901"/>
                  <a:chOff x="766354" y="4492420"/>
                  <a:chExt cx="5787433" cy="654901"/>
                </a:xfrm>
              </p:grpSpPr>
              <p:sp>
                <p:nvSpPr>
                  <p:cNvPr id="37" name="正方形/長方形 36">
                    <a:extLst>
                      <a:ext uri="{FF2B5EF4-FFF2-40B4-BE49-F238E27FC236}">
                        <a16:creationId xmlns:a16="http://schemas.microsoft.com/office/drawing/2014/main" id="{12B77997-9458-BDAF-4A24-93F4056F8B50}"/>
                      </a:ext>
                    </a:extLst>
                  </p:cNvPr>
                  <p:cNvSpPr/>
                  <p:nvPr/>
                </p:nvSpPr>
                <p:spPr>
                  <a:xfrm>
                    <a:off x="766354" y="4492420"/>
                    <a:ext cx="1628503" cy="654901"/>
                  </a:xfrm>
                  <a:prstGeom prst="rect">
                    <a:avLst/>
                  </a:pr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a:extLst>
                      <a:ext uri="{FF2B5EF4-FFF2-40B4-BE49-F238E27FC236}">
                        <a16:creationId xmlns:a16="http://schemas.microsoft.com/office/drawing/2014/main" id="{26C37E87-AE20-F506-BC39-B672B8868CA7}"/>
                      </a:ext>
                    </a:extLst>
                  </p:cNvPr>
                  <p:cNvSpPr/>
                  <p:nvPr/>
                </p:nvSpPr>
                <p:spPr>
                  <a:xfrm>
                    <a:off x="2845819" y="4500316"/>
                    <a:ext cx="1628503" cy="647005"/>
                  </a:xfrm>
                  <a:prstGeom prst="rect">
                    <a:avLst/>
                  </a:pr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a:extLst>
                      <a:ext uri="{FF2B5EF4-FFF2-40B4-BE49-F238E27FC236}">
                        <a16:creationId xmlns:a16="http://schemas.microsoft.com/office/drawing/2014/main" id="{5972569A-677E-B61C-B736-0244B750570F}"/>
                      </a:ext>
                    </a:extLst>
                  </p:cNvPr>
                  <p:cNvSpPr/>
                  <p:nvPr/>
                </p:nvSpPr>
                <p:spPr>
                  <a:xfrm>
                    <a:off x="4925284" y="4510388"/>
                    <a:ext cx="1628503" cy="636933"/>
                  </a:xfrm>
                  <a:prstGeom prst="rect">
                    <a:avLst/>
                  </a:pr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1" name="矢印: 左 50">
                  <a:extLst>
                    <a:ext uri="{FF2B5EF4-FFF2-40B4-BE49-F238E27FC236}">
                      <a16:creationId xmlns:a16="http://schemas.microsoft.com/office/drawing/2014/main" id="{1E82D1DC-3985-9B79-EEBD-B85A7FBC5058}"/>
                    </a:ext>
                  </a:extLst>
                </p:cNvPr>
                <p:cNvSpPr/>
                <p:nvPr/>
              </p:nvSpPr>
              <p:spPr>
                <a:xfrm>
                  <a:off x="3522206" y="4674364"/>
                  <a:ext cx="2165762" cy="277729"/>
                </a:xfrm>
                <a:prstGeom prst="leftArrow">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57" name="テキスト ボックス 56">
              <a:extLst>
                <a:ext uri="{FF2B5EF4-FFF2-40B4-BE49-F238E27FC236}">
                  <a16:creationId xmlns:a16="http://schemas.microsoft.com/office/drawing/2014/main" id="{C0D0060E-56DF-8699-D461-CF216D44AE2C}"/>
                </a:ext>
              </a:extLst>
            </p:cNvPr>
            <p:cNvSpPr txBox="1"/>
            <p:nvPr/>
          </p:nvSpPr>
          <p:spPr>
            <a:xfrm>
              <a:off x="424872" y="3492494"/>
              <a:ext cx="1839932" cy="375839"/>
            </a:xfrm>
            <a:prstGeom prst="rect">
              <a:avLst/>
            </a:prstGeom>
            <a:noFill/>
          </p:spPr>
          <p:txBody>
            <a:bodyPr wrap="square" rtlCol="0">
              <a:spAutoFit/>
            </a:bodyPr>
            <a:lstStyle/>
            <a:p>
              <a:r>
                <a:rPr kumimoji="1" lang="ja-JP" altLang="en-US" sz="1600" u="sng" dirty="0">
                  <a:solidFill>
                    <a:srgbClr val="002060"/>
                  </a:solidFill>
                </a:rPr>
                <a:t>本来の資金の流れ</a:t>
              </a:r>
              <a:endParaRPr kumimoji="1" lang="en-US" altLang="ja-JP" sz="1600" u="sng" dirty="0">
                <a:solidFill>
                  <a:srgbClr val="002060"/>
                </a:solidFill>
              </a:endParaRPr>
            </a:p>
          </p:txBody>
        </p:sp>
        <p:sp>
          <p:nvSpPr>
            <p:cNvPr id="58" name="テキスト ボックス 57">
              <a:extLst>
                <a:ext uri="{FF2B5EF4-FFF2-40B4-BE49-F238E27FC236}">
                  <a16:creationId xmlns:a16="http://schemas.microsoft.com/office/drawing/2014/main" id="{C151AA86-155D-DFB1-4535-79EF7A35F348}"/>
                </a:ext>
              </a:extLst>
            </p:cNvPr>
            <p:cNvSpPr txBox="1"/>
            <p:nvPr/>
          </p:nvSpPr>
          <p:spPr>
            <a:xfrm>
              <a:off x="512645" y="4610356"/>
              <a:ext cx="1705736" cy="338554"/>
            </a:xfrm>
            <a:prstGeom prst="rect">
              <a:avLst/>
            </a:prstGeom>
            <a:noFill/>
          </p:spPr>
          <p:txBody>
            <a:bodyPr wrap="square" rtlCol="0">
              <a:spAutoFit/>
            </a:bodyPr>
            <a:lstStyle/>
            <a:p>
              <a:r>
                <a:rPr kumimoji="1" lang="ja-JP" altLang="en-US" sz="1600" u="sng" dirty="0">
                  <a:solidFill>
                    <a:srgbClr val="C00000"/>
                  </a:solidFill>
                </a:rPr>
                <a:t>実際のやり取り</a:t>
              </a:r>
              <a:endParaRPr kumimoji="1" lang="en-US" altLang="ja-JP" sz="1600" u="sng" dirty="0">
                <a:solidFill>
                  <a:srgbClr val="C00000"/>
                </a:solidFill>
              </a:endParaRPr>
            </a:p>
          </p:txBody>
        </p:sp>
      </p:grpSp>
      <p:sp>
        <p:nvSpPr>
          <p:cNvPr id="61" name="テキスト ボックス 60">
            <a:extLst>
              <a:ext uri="{FF2B5EF4-FFF2-40B4-BE49-F238E27FC236}">
                <a16:creationId xmlns:a16="http://schemas.microsoft.com/office/drawing/2014/main" id="{A409C0F6-332D-7C35-0515-E9C839914EE4}"/>
              </a:ext>
            </a:extLst>
          </p:cNvPr>
          <p:cNvSpPr txBox="1"/>
          <p:nvPr/>
        </p:nvSpPr>
        <p:spPr>
          <a:xfrm>
            <a:off x="218676" y="4784777"/>
            <a:ext cx="5215582" cy="1615827"/>
          </a:xfrm>
          <a:prstGeom prst="rect">
            <a:avLst/>
          </a:prstGeom>
          <a:noFill/>
        </p:spPr>
        <p:txBody>
          <a:bodyPr wrap="square" rtlCol="0">
            <a:spAutoFit/>
          </a:bodyPr>
          <a:lstStyle/>
          <a:p>
            <a:r>
              <a:rPr kumimoji="1" lang="en-US" altLang="ja-JP" sz="1100" dirty="0">
                <a:latin typeface="+mn-ea"/>
              </a:rPr>
              <a:t>【</a:t>
            </a:r>
            <a:r>
              <a:rPr kumimoji="1" lang="ja-JP" altLang="en-US" sz="1100" dirty="0">
                <a:latin typeface="+mn-ea"/>
              </a:rPr>
              <a:t>再生協から入金時</a:t>
            </a:r>
            <a:r>
              <a:rPr kumimoji="1" lang="en-US" altLang="ja-JP" sz="1100" dirty="0">
                <a:latin typeface="+mn-ea"/>
              </a:rPr>
              <a:t>】</a:t>
            </a:r>
          </a:p>
          <a:p>
            <a:r>
              <a:rPr kumimoji="1" lang="ja-JP" altLang="en-US" sz="1100" dirty="0">
                <a:latin typeface="+mn-ea"/>
              </a:rPr>
              <a:t>　収入命令書：（款）土地改良事業収入（項）</a:t>
            </a:r>
            <a:r>
              <a:rPr kumimoji="1" lang="ja-JP" altLang="en-US" sz="1100" u="sng" dirty="0">
                <a:latin typeface="+mn-ea"/>
              </a:rPr>
              <a:t>畑地化促進事業協力金収入</a:t>
            </a:r>
            <a:endParaRPr kumimoji="1" lang="en-US" altLang="ja-JP" sz="1100" u="sng" dirty="0">
              <a:latin typeface="+mn-ea"/>
            </a:endParaRPr>
          </a:p>
          <a:p>
            <a:r>
              <a:rPr kumimoji="1" lang="ja-JP" altLang="en-US" sz="1100" dirty="0">
                <a:latin typeface="+mn-ea"/>
              </a:rPr>
              <a:t>　複式仕訳：（借方）現金及び預金／（貸方）</a:t>
            </a:r>
            <a:r>
              <a:rPr kumimoji="1" lang="ja-JP" altLang="en-US" sz="1100" u="sng" dirty="0">
                <a:latin typeface="+mn-ea"/>
              </a:rPr>
              <a:t>畑地化促進事業協力金　</a:t>
            </a:r>
            <a:endParaRPr kumimoji="1" lang="en-US" altLang="ja-JP" sz="1100" u="sng" dirty="0">
              <a:latin typeface="+mn-ea"/>
            </a:endParaRPr>
          </a:p>
          <a:p>
            <a:endParaRPr kumimoji="1" lang="en-US" altLang="ja-JP" sz="1100" dirty="0">
              <a:latin typeface="+mn-ea"/>
            </a:endParaRPr>
          </a:p>
          <a:p>
            <a:r>
              <a:rPr kumimoji="1" lang="en-US" altLang="ja-JP" sz="1100" dirty="0">
                <a:latin typeface="+mn-ea"/>
              </a:rPr>
              <a:t>【</a:t>
            </a:r>
            <a:r>
              <a:rPr kumimoji="1" lang="ja-JP" altLang="en-US" sz="1100" dirty="0">
                <a:latin typeface="+mn-ea"/>
              </a:rPr>
              <a:t>特定資産へ積立</a:t>
            </a:r>
            <a:r>
              <a:rPr kumimoji="1" lang="en-US" altLang="ja-JP" sz="1100" dirty="0">
                <a:latin typeface="+mn-ea"/>
              </a:rPr>
              <a:t>】</a:t>
            </a:r>
          </a:p>
          <a:p>
            <a:r>
              <a:rPr kumimoji="1" lang="ja-JP" altLang="en-US" sz="1100" dirty="0">
                <a:latin typeface="+mn-ea"/>
              </a:rPr>
              <a:t>　支出命令書：（款）特定資産積立支出（項）転用決済金積立資産積立支出　</a:t>
            </a:r>
            <a:endParaRPr kumimoji="1" lang="en-US" altLang="ja-JP" sz="1100" dirty="0">
              <a:latin typeface="+mn-ea"/>
            </a:endParaRPr>
          </a:p>
          <a:p>
            <a:r>
              <a:rPr kumimoji="1" lang="ja-JP" altLang="en-US" sz="1100" dirty="0">
                <a:latin typeface="+mn-ea"/>
              </a:rPr>
              <a:t>　複式仕訳：（借方）転用決済金積立資産／（貸方）現金及び預金　　</a:t>
            </a:r>
            <a:endParaRPr kumimoji="1" lang="en-US" altLang="ja-JP" sz="1100" dirty="0">
              <a:latin typeface="+mn-ea"/>
            </a:endParaRPr>
          </a:p>
          <a:p>
            <a:r>
              <a:rPr kumimoji="1" lang="ja-JP" altLang="en-US" sz="1100" dirty="0">
                <a:latin typeface="+mn-ea"/>
              </a:rPr>
              <a:t>　</a:t>
            </a:r>
            <a:endParaRPr kumimoji="1" lang="en-US" altLang="ja-JP" sz="1100" dirty="0">
              <a:latin typeface="+mn-ea"/>
            </a:endParaRPr>
          </a:p>
          <a:p>
            <a:r>
              <a:rPr kumimoji="1" lang="ja-JP" altLang="en-US" sz="1100" dirty="0">
                <a:latin typeface="+mn-ea"/>
              </a:rPr>
              <a:t>　</a:t>
            </a:r>
          </a:p>
        </p:txBody>
      </p:sp>
      <p:sp>
        <p:nvSpPr>
          <p:cNvPr id="64" name="四角形: 角を丸くする 63">
            <a:extLst>
              <a:ext uri="{FF2B5EF4-FFF2-40B4-BE49-F238E27FC236}">
                <a16:creationId xmlns:a16="http://schemas.microsoft.com/office/drawing/2014/main" id="{BECD040F-B086-155C-5D28-AA4BF0E1D3DF}"/>
              </a:ext>
            </a:extLst>
          </p:cNvPr>
          <p:cNvSpPr/>
          <p:nvPr/>
        </p:nvSpPr>
        <p:spPr>
          <a:xfrm>
            <a:off x="296971" y="4393140"/>
            <a:ext cx="4988584" cy="224750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9" name="矢印: U ターン 8">
            <a:extLst>
              <a:ext uri="{FF2B5EF4-FFF2-40B4-BE49-F238E27FC236}">
                <a16:creationId xmlns:a16="http://schemas.microsoft.com/office/drawing/2014/main" id="{149A9F78-23DB-44F3-A8A0-78BCE8F548FB}"/>
              </a:ext>
            </a:extLst>
          </p:cNvPr>
          <p:cNvSpPr/>
          <p:nvPr/>
        </p:nvSpPr>
        <p:spPr>
          <a:xfrm rot="10800000">
            <a:off x="2789432" y="3296241"/>
            <a:ext cx="4658502" cy="432139"/>
          </a:xfrm>
          <a:prstGeom prst="uturnArrow">
            <a:avLst>
              <a:gd name="adj1" fmla="val 16289"/>
              <a:gd name="adj2" fmla="val 25000"/>
              <a:gd name="adj3" fmla="val 25000"/>
              <a:gd name="adj4" fmla="val 43750"/>
              <a:gd name="adj5" fmla="val 1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 name="テキスト ボックス 3">
            <a:extLst>
              <a:ext uri="{FF2B5EF4-FFF2-40B4-BE49-F238E27FC236}">
                <a16:creationId xmlns:a16="http://schemas.microsoft.com/office/drawing/2014/main" id="{D2978AF3-8ECC-DF58-1075-5FD99AA97A97}"/>
              </a:ext>
            </a:extLst>
          </p:cNvPr>
          <p:cNvSpPr txBox="1"/>
          <p:nvPr/>
        </p:nvSpPr>
        <p:spPr>
          <a:xfrm>
            <a:off x="5041786" y="3478565"/>
            <a:ext cx="497301" cy="276999"/>
          </a:xfrm>
          <a:prstGeom prst="rect">
            <a:avLst/>
          </a:prstGeom>
          <a:noFill/>
        </p:spPr>
        <p:txBody>
          <a:bodyPr wrap="square" rtlCol="0">
            <a:spAutoFit/>
          </a:bodyPr>
          <a:lstStyle/>
          <a:p>
            <a:r>
              <a:rPr lang="ja-JP" altLang="en-US" sz="1200" dirty="0">
                <a:latin typeface="+mn-ea"/>
              </a:rPr>
              <a:t>①　</a:t>
            </a:r>
          </a:p>
        </p:txBody>
      </p:sp>
      <p:sp>
        <p:nvSpPr>
          <p:cNvPr id="11" name="テキスト ボックス 10">
            <a:extLst>
              <a:ext uri="{FF2B5EF4-FFF2-40B4-BE49-F238E27FC236}">
                <a16:creationId xmlns:a16="http://schemas.microsoft.com/office/drawing/2014/main" id="{859D6DA4-B1C9-3821-01CD-C35634F75F6E}"/>
              </a:ext>
            </a:extLst>
          </p:cNvPr>
          <p:cNvSpPr txBox="1"/>
          <p:nvPr/>
        </p:nvSpPr>
        <p:spPr>
          <a:xfrm>
            <a:off x="4083257" y="3071305"/>
            <a:ext cx="497301" cy="276999"/>
          </a:xfrm>
          <a:prstGeom prst="rect">
            <a:avLst/>
          </a:prstGeom>
          <a:noFill/>
        </p:spPr>
        <p:txBody>
          <a:bodyPr wrap="square" rtlCol="0">
            <a:spAutoFit/>
          </a:bodyPr>
          <a:lstStyle/>
          <a:p>
            <a:r>
              <a:rPr lang="ja-JP" altLang="en-US" sz="1200" dirty="0">
                <a:latin typeface="+mn-ea"/>
              </a:rPr>
              <a:t>②　</a:t>
            </a:r>
          </a:p>
        </p:txBody>
      </p:sp>
      <p:sp>
        <p:nvSpPr>
          <p:cNvPr id="25" name="テキスト ボックス 24">
            <a:extLst>
              <a:ext uri="{FF2B5EF4-FFF2-40B4-BE49-F238E27FC236}">
                <a16:creationId xmlns:a16="http://schemas.microsoft.com/office/drawing/2014/main" id="{67DAF492-23F9-1C22-CF47-B8671E93F608}"/>
              </a:ext>
            </a:extLst>
          </p:cNvPr>
          <p:cNvSpPr txBox="1"/>
          <p:nvPr/>
        </p:nvSpPr>
        <p:spPr>
          <a:xfrm>
            <a:off x="487811" y="4493228"/>
            <a:ext cx="2802951" cy="276999"/>
          </a:xfrm>
          <a:prstGeom prst="rect">
            <a:avLst/>
          </a:prstGeom>
          <a:noFill/>
        </p:spPr>
        <p:txBody>
          <a:bodyPr wrap="square" rtlCol="0">
            <a:spAutoFit/>
          </a:bodyPr>
          <a:lstStyle/>
          <a:p>
            <a:r>
              <a:rPr kumimoji="1" lang="ja-JP" altLang="en-US" sz="1200" u="sng" dirty="0">
                <a:latin typeface="+mn-ea"/>
              </a:rPr>
              <a:t>①  畑地化に伴う地区除外の場合</a:t>
            </a:r>
          </a:p>
        </p:txBody>
      </p:sp>
      <p:sp>
        <p:nvSpPr>
          <p:cNvPr id="26" name="テキスト ボックス 25">
            <a:extLst>
              <a:ext uri="{FF2B5EF4-FFF2-40B4-BE49-F238E27FC236}">
                <a16:creationId xmlns:a16="http://schemas.microsoft.com/office/drawing/2014/main" id="{0F8CA7BE-E6E6-3178-A2E5-60792388EF25}"/>
              </a:ext>
            </a:extLst>
          </p:cNvPr>
          <p:cNvSpPr txBox="1"/>
          <p:nvPr/>
        </p:nvSpPr>
        <p:spPr>
          <a:xfrm>
            <a:off x="5539087" y="4499894"/>
            <a:ext cx="2530427" cy="276999"/>
          </a:xfrm>
          <a:prstGeom prst="rect">
            <a:avLst/>
          </a:prstGeom>
          <a:noFill/>
        </p:spPr>
        <p:txBody>
          <a:bodyPr wrap="square" rtlCol="0">
            <a:spAutoFit/>
          </a:bodyPr>
          <a:lstStyle/>
          <a:p>
            <a:r>
              <a:rPr kumimoji="1" lang="ja-JP" altLang="en-US" sz="1200" u="sng" dirty="0">
                <a:latin typeface="+mn-ea"/>
              </a:rPr>
              <a:t>②  地目変更で畑地にする場合</a:t>
            </a:r>
          </a:p>
        </p:txBody>
      </p:sp>
      <p:sp>
        <p:nvSpPr>
          <p:cNvPr id="29" name="テキスト ボックス 28">
            <a:extLst>
              <a:ext uri="{FF2B5EF4-FFF2-40B4-BE49-F238E27FC236}">
                <a16:creationId xmlns:a16="http://schemas.microsoft.com/office/drawing/2014/main" id="{A0FAEAB9-E63F-D1E5-6DC5-34416C7AF6A5}"/>
              </a:ext>
            </a:extLst>
          </p:cNvPr>
          <p:cNvSpPr txBox="1"/>
          <p:nvPr/>
        </p:nvSpPr>
        <p:spPr>
          <a:xfrm>
            <a:off x="5426940" y="4854755"/>
            <a:ext cx="2530427" cy="461665"/>
          </a:xfrm>
          <a:prstGeom prst="rect">
            <a:avLst/>
          </a:prstGeom>
          <a:noFill/>
        </p:spPr>
        <p:txBody>
          <a:bodyPr wrap="square" rtlCol="0">
            <a:spAutoFit/>
          </a:bodyPr>
          <a:lstStyle/>
          <a:p>
            <a:r>
              <a:rPr kumimoji="1" lang="en-US" altLang="ja-JP" sz="1200" dirty="0">
                <a:latin typeface="+mn-ea"/>
              </a:rPr>
              <a:t>【</a:t>
            </a:r>
            <a:r>
              <a:rPr kumimoji="1" lang="ja-JP" altLang="en-US" sz="1200" dirty="0">
                <a:latin typeface="+mn-ea"/>
              </a:rPr>
              <a:t>再生協からの入金時</a:t>
            </a:r>
            <a:r>
              <a:rPr kumimoji="1" lang="en-US" altLang="ja-JP" sz="1200" dirty="0">
                <a:latin typeface="+mn-ea"/>
              </a:rPr>
              <a:t>】</a:t>
            </a:r>
          </a:p>
          <a:p>
            <a:r>
              <a:rPr kumimoji="1" lang="ja-JP" altLang="en-US" sz="1200" dirty="0">
                <a:latin typeface="+mn-ea"/>
              </a:rPr>
              <a:t>　①と同様</a:t>
            </a:r>
          </a:p>
        </p:txBody>
      </p:sp>
      <p:sp>
        <p:nvSpPr>
          <p:cNvPr id="30" name="テキスト ボックス 29">
            <a:extLst>
              <a:ext uri="{FF2B5EF4-FFF2-40B4-BE49-F238E27FC236}">
                <a16:creationId xmlns:a16="http://schemas.microsoft.com/office/drawing/2014/main" id="{CE7AA4CD-0BE8-35AB-5824-67E41EAF04A1}"/>
              </a:ext>
            </a:extLst>
          </p:cNvPr>
          <p:cNvSpPr txBox="1"/>
          <p:nvPr/>
        </p:nvSpPr>
        <p:spPr>
          <a:xfrm>
            <a:off x="5450225" y="5357210"/>
            <a:ext cx="3266392" cy="1200329"/>
          </a:xfrm>
          <a:prstGeom prst="rect">
            <a:avLst/>
          </a:prstGeom>
          <a:noFill/>
        </p:spPr>
        <p:txBody>
          <a:bodyPr wrap="square" rtlCol="0">
            <a:spAutoFit/>
          </a:bodyPr>
          <a:lstStyle/>
          <a:p>
            <a:r>
              <a:rPr kumimoji="1" lang="en-US" altLang="ja-JP" sz="1200" dirty="0">
                <a:latin typeface="+mn-ea"/>
              </a:rPr>
              <a:t>【</a:t>
            </a:r>
            <a:r>
              <a:rPr kumimoji="1" lang="ja-JP" altLang="en-US" sz="1200" dirty="0">
                <a:latin typeface="+mn-ea"/>
              </a:rPr>
              <a:t>特定資産へ積立</a:t>
            </a:r>
            <a:r>
              <a:rPr kumimoji="1" lang="en-US" altLang="ja-JP" sz="1200" dirty="0">
                <a:latin typeface="+mn-ea"/>
              </a:rPr>
              <a:t>】</a:t>
            </a:r>
          </a:p>
          <a:p>
            <a:r>
              <a:rPr kumimoji="1" lang="ja-JP" altLang="en-US" sz="1200" dirty="0">
                <a:latin typeface="+mn-ea"/>
              </a:rPr>
              <a:t>　地目変更に伴い減額する賦課金額を補てんするための協力金であるため、通常の転用決済金積立資産とは別に管理する。</a:t>
            </a:r>
            <a:endParaRPr kumimoji="1" lang="en-US" altLang="ja-JP" sz="1200" dirty="0">
              <a:latin typeface="+mn-ea"/>
            </a:endParaRPr>
          </a:p>
          <a:p>
            <a:r>
              <a:rPr kumimoji="1" lang="en-US" altLang="ja-JP" sz="1200" dirty="0">
                <a:latin typeface="+mn-ea"/>
              </a:rPr>
              <a:t>※  </a:t>
            </a:r>
            <a:r>
              <a:rPr kumimoji="1" lang="ja-JP" altLang="en-US" sz="1200" dirty="0">
                <a:latin typeface="+mn-ea"/>
              </a:rPr>
              <a:t>転用決済金積立資産とは使用目的が異な </a:t>
            </a:r>
            <a:endParaRPr kumimoji="1" lang="en-US" altLang="ja-JP" sz="1200" dirty="0">
              <a:latin typeface="+mn-ea"/>
            </a:endParaRPr>
          </a:p>
          <a:p>
            <a:r>
              <a:rPr kumimoji="1" lang="en-US" altLang="ja-JP" sz="1200" dirty="0">
                <a:latin typeface="+mn-ea"/>
              </a:rPr>
              <a:t>      </a:t>
            </a:r>
            <a:r>
              <a:rPr kumimoji="1" lang="ja-JP" altLang="en-US" sz="1200" dirty="0">
                <a:latin typeface="+mn-ea"/>
              </a:rPr>
              <a:t>るため。</a:t>
            </a:r>
            <a:endParaRPr kumimoji="1" lang="en-US" altLang="ja-JP" sz="1200" dirty="0">
              <a:latin typeface="+mn-ea"/>
            </a:endParaRPr>
          </a:p>
        </p:txBody>
      </p:sp>
      <p:sp>
        <p:nvSpPr>
          <p:cNvPr id="31" name="四角形: 角を丸くする 30">
            <a:extLst>
              <a:ext uri="{FF2B5EF4-FFF2-40B4-BE49-F238E27FC236}">
                <a16:creationId xmlns:a16="http://schemas.microsoft.com/office/drawing/2014/main" id="{AAB54601-8C51-B70C-DD05-053684CE6D35}"/>
              </a:ext>
            </a:extLst>
          </p:cNvPr>
          <p:cNvSpPr/>
          <p:nvPr/>
        </p:nvSpPr>
        <p:spPr>
          <a:xfrm>
            <a:off x="5399040" y="4417380"/>
            <a:ext cx="3447989" cy="224750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2" name="テキスト ボックス 31">
            <a:extLst>
              <a:ext uri="{FF2B5EF4-FFF2-40B4-BE49-F238E27FC236}">
                <a16:creationId xmlns:a16="http://schemas.microsoft.com/office/drawing/2014/main" id="{49068C16-1738-A715-4AEF-6F502B09188F}"/>
              </a:ext>
            </a:extLst>
          </p:cNvPr>
          <p:cNvSpPr txBox="1"/>
          <p:nvPr/>
        </p:nvSpPr>
        <p:spPr>
          <a:xfrm>
            <a:off x="768181" y="6187626"/>
            <a:ext cx="3892642" cy="261610"/>
          </a:xfrm>
          <a:prstGeom prst="rect">
            <a:avLst/>
          </a:prstGeom>
          <a:noFill/>
        </p:spPr>
        <p:txBody>
          <a:bodyPr wrap="square" rtlCol="0">
            <a:spAutoFit/>
          </a:bodyPr>
          <a:lstStyle/>
          <a:p>
            <a:r>
              <a:rPr kumimoji="1" lang="en-US" altLang="ja-JP" sz="1100" u="sng" dirty="0">
                <a:latin typeface="+mn-ea"/>
              </a:rPr>
              <a:t>※ </a:t>
            </a:r>
            <a:r>
              <a:rPr kumimoji="1" lang="ja-JP" altLang="en-US" sz="1100" u="sng" dirty="0">
                <a:latin typeface="+mn-ea"/>
              </a:rPr>
              <a:t>下線は会計基準に設定されていない科目のため追加</a:t>
            </a:r>
          </a:p>
        </p:txBody>
      </p:sp>
    </p:spTree>
    <p:extLst>
      <p:ext uri="{BB962C8B-B14F-4D97-AF65-F5344CB8AC3E}">
        <p14:creationId xmlns:p14="http://schemas.microsoft.com/office/powerpoint/2010/main" val="19510743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29146" y="2603934"/>
            <a:ext cx="8885708" cy="4182233"/>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⑪ 不納欠損引当金の計上タイミング</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617942" y="596492"/>
            <a:ext cx="4368341" cy="1953852"/>
            <a:chOff x="4639788" y="1415610"/>
            <a:chExt cx="4368341" cy="1923126"/>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1923126"/>
              <a:chOff x="324296" y="235244"/>
              <a:chExt cx="5693732" cy="2847629"/>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2847629"/>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577229" y="1054872"/>
                <a:ext cx="5305844" cy="1480271"/>
              </a:xfrm>
              <a:prstGeom prst="rect">
                <a:avLst/>
              </a:prstGeom>
              <a:noFill/>
            </p:spPr>
            <p:txBody>
              <a:bodyPr wrap="square" rtlCol="0">
                <a:spAutoFit/>
              </a:bodyPr>
              <a:lstStyle/>
              <a:p>
                <a:r>
                  <a:rPr lang="ja-JP" altLang="en-US" sz="1200" dirty="0">
                    <a:latin typeface="+mn-ea"/>
                  </a:rPr>
                  <a:t>①　不納欠損引当金の計上タイミングは、土地改良区が</a:t>
                </a:r>
                <a:endParaRPr lang="en-US" altLang="ja-JP" sz="1200" dirty="0">
                  <a:latin typeface="+mn-ea"/>
                </a:endParaRPr>
              </a:p>
              <a:p>
                <a:r>
                  <a:rPr lang="ja-JP" altLang="en-US" sz="1200" dirty="0">
                    <a:latin typeface="+mn-ea"/>
                  </a:rPr>
                  <a:t>　　賦課金の徴収を不能と判断したとき。</a:t>
                </a:r>
                <a:endParaRPr lang="en-US" altLang="ja-JP" sz="1200" dirty="0">
                  <a:latin typeface="+mn-ea"/>
                </a:endParaRPr>
              </a:p>
              <a:p>
                <a:endParaRPr lang="en-US" altLang="ja-JP" sz="1200" dirty="0">
                  <a:latin typeface="+mn-ea"/>
                </a:endParaRPr>
              </a:p>
              <a:p>
                <a:r>
                  <a:rPr lang="ja-JP" altLang="en-US" sz="1200" dirty="0">
                    <a:latin typeface="+mn-ea"/>
                  </a:rPr>
                  <a:t>②　徴収不能と判断する時期は、その理由によって異な</a:t>
                </a:r>
                <a:endParaRPr lang="en-US" altLang="ja-JP" sz="1200" dirty="0">
                  <a:latin typeface="+mn-ea"/>
                </a:endParaRPr>
              </a:p>
              <a:p>
                <a:r>
                  <a:rPr lang="ja-JP" altLang="en-US" sz="1200" dirty="0">
                    <a:latin typeface="+mn-ea"/>
                  </a:rPr>
                  <a:t>　　る。</a:t>
                </a:r>
                <a:endParaRPr lang="en-US" altLang="ja-JP" sz="1200" dirty="0">
                  <a:latin typeface="+mn-ea"/>
                </a:endParaRP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50389"/>
              <a:ext cx="2625872" cy="30000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4"/>
            <a:ext cx="4390744" cy="1959329"/>
            <a:chOff x="154325" y="1432530"/>
            <a:chExt cx="4368341" cy="1929697"/>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0"/>
              <a:ext cx="4368341" cy="1929697"/>
              <a:chOff x="324296" y="235243"/>
              <a:chExt cx="5693732" cy="2871164"/>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3"/>
                <a:ext cx="5693732" cy="2871164"/>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664760" y="1342953"/>
                <a:ext cx="5012804" cy="405909"/>
              </a:xfrm>
              <a:prstGeom prst="rect">
                <a:avLst/>
              </a:prstGeom>
              <a:noFill/>
            </p:spPr>
            <p:txBody>
              <a:bodyPr wrap="square" rtlCol="0">
                <a:spAutoFit/>
              </a:bodyPr>
              <a:lstStyle/>
              <a:p>
                <a:r>
                  <a:rPr lang="ja-JP" altLang="en-US" sz="1200" dirty="0">
                    <a:latin typeface="+mn-ea"/>
                  </a:rPr>
                  <a:t>　不納欠損引当金を計上するタイミングはいつか。</a:t>
                </a:r>
                <a:endParaRPr lang="en-US" altLang="ja-JP" sz="1200" dirty="0">
                  <a:latin typeface="+mn-ea"/>
                </a:endParaRP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29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447599" y="1541634"/>
              <a:ext cx="525079" cy="362992"/>
            </a:xfrm>
            <a:prstGeom prst="rect">
              <a:avLst/>
            </a:prstGeom>
          </p:spPr>
        </p:pic>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74347" y="2220270"/>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grpSp>
        <p:nvGrpSpPr>
          <p:cNvPr id="51" name="グループ化 50">
            <a:extLst>
              <a:ext uri="{FF2B5EF4-FFF2-40B4-BE49-F238E27FC236}">
                <a16:creationId xmlns:a16="http://schemas.microsoft.com/office/drawing/2014/main" id="{DC0BBCE5-F8E0-1625-F27A-4AFED3E9E4C2}"/>
              </a:ext>
            </a:extLst>
          </p:cNvPr>
          <p:cNvGrpSpPr/>
          <p:nvPr/>
        </p:nvGrpSpPr>
        <p:grpSpPr>
          <a:xfrm>
            <a:off x="291045" y="2959568"/>
            <a:ext cx="8470028" cy="2021553"/>
            <a:chOff x="260688" y="3135947"/>
            <a:chExt cx="8470028" cy="2021553"/>
          </a:xfrm>
        </p:grpSpPr>
        <p:grpSp>
          <p:nvGrpSpPr>
            <p:cNvPr id="18" name="グループ化 17">
              <a:extLst>
                <a:ext uri="{FF2B5EF4-FFF2-40B4-BE49-F238E27FC236}">
                  <a16:creationId xmlns:a16="http://schemas.microsoft.com/office/drawing/2014/main" id="{AD4D6CEB-50D1-BEFB-8D1B-F093622017E0}"/>
                </a:ext>
              </a:extLst>
            </p:cNvPr>
            <p:cNvGrpSpPr/>
            <p:nvPr/>
          </p:nvGrpSpPr>
          <p:grpSpPr>
            <a:xfrm>
              <a:off x="260688" y="3180740"/>
              <a:ext cx="2693041" cy="1786615"/>
              <a:chOff x="307770" y="2315495"/>
              <a:chExt cx="4700338" cy="628927"/>
            </a:xfrm>
          </p:grpSpPr>
          <p:sp>
            <p:nvSpPr>
              <p:cNvPr id="9" name="テキスト ボックス 8">
                <a:extLst>
                  <a:ext uri="{FF2B5EF4-FFF2-40B4-BE49-F238E27FC236}">
                    <a16:creationId xmlns:a16="http://schemas.microsoft.com/office/drawing/2014/main" id="{CEF27255-09E4-F13F-6653-ED985182DC84}"/>
                  </a:ext>
                </a:extLst>
              </p:cNvPr>
              <p:cNvSpPr txBox="1"/>
              <p:nvPr/>
            </p:nvSpPr>
            <p:spPr>
              <a:xfrm>
                <a:off x="537165" y="2425219"/>
                <a:ext cx="4420553" cy="422542"/>
              </a:xfrm>
              <a:prstGeom prst="rect">
                <a:avLst/>
              </a:prstGeom>
              <a:noFill/>
            </p:spPr>
            <p:txBody>
              <a:bodyPr wrap="square" rtlCol="0">
                <a:spAutoFit/>
              </a:bodyPr>
              <a:lstStyle/>
              <a:p>
                <a:r>
                  <a:rPr kumimoji="1" lang="ja-JP" altLang="en-US" sz="1200" u="sng" dirty="0"/>
                  <a:t>会計基準第２の５の（２）</a:t>
                </a:r>
                <a:endParaRPr kumimoji="1" lang="en-US" altLang="ja-JP" sz="1200" u="sng" dirty="0"/>
              </a:p>
              <a:p>
                <a:endParaRPr kumimoji="1" lang="en-US" altLang="ja-JP" sz="1200" dirty="0"/>
              </a:p>
              <a:p>
                <a:r>
                  <a:rPr kumimoji="1" lang="ja-JP" altLang="en-US" sz="1200" dirty="0"/>
                  <a:t>長期未収賦課金等について徴収不能のおそれがある場合には、徴収不能見込額を不納欠損引当金として計上しなければならない。</a:t>
                </a:r>
                <a:endParaRPr kumimoji="1" lang="en-US" altLang="ja-JP" sz="1200" dirty="0"/>
              </a:p>
            </p:txBody>
          </p:sp>
          <p:sp>
            <p:nvSpPr>
              <p:cNvPr id="17" name="四角形: 角を丸くする 16">
                <a:extLst>
                  <a:ext uri="{FF2B5EF4-FFF2-40B4-BE49-F238E27FC236}">
                    <a16:creationId xmlns:a16="http://schemas.microsoft.com/office/drawing/2014/main" id="{72536419-D0F2-0ADE-EE5D-D5948BEDB8E2}"/>
                  </a:ext>
                </a:extLst>
              </p:cNvPr>
              <p:cNvSpPr/>
              <p:nvPr/>
            </p:nvSpPr>
            <p:spPr>
              <a:xfrm>
                <a:off x="307770" y="2315495"/>
                <a:ext cx="4700338" cy="628927"/>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32" name="フローチャート: 組合せ 31">
              <a:extLst>
                <a:ext uri="{FF2B5EF4-FFF2-40B4-BE49-F238E27FC236}">
                  <a16:creationId xmlns:a16="http://schemas.microsoft.com/office/drawing/2014/main" id="{FAC51653-6D8C-A9E9-B03C-5461DD3C11C3}"/>
                </a:ext>
              </a:extLst>
            </p:cNvPr>
            <p:cNvSpPr/>
            <p:nvPr/>
          </p:nvSpPr>
          <p:spPr>
            <a:xfrm rot="16200000">
              <a:off x="2773856" y="3990874"/>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フローチャート: 組合せ 36">
              <a:extLst>
                <a:ext uri="{FF2B5EF4-FFF2-40B4-BE49-F238E27FC236}">
                  <a16:creationId xmlns:a16="http://schemas.microsoft.com/office/drawing/2014/main" id="{7153787F-623F-72FB-01AA-13DD062D39FF}"/>
                </a:ext>
              </a:extLst>
            </p:cNvPr>
            <p:cNvSpPr/>
            <p:nvPr/>
          </p:nvSpPr>
          <p:spPr>
            <a:xfrm rot="16200000">
              <a:off x="5656626" y="3967147"/>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6" name="グループ化 45">
              <a:extLst>
                <a:ext uri="{FF2B5EF4-FFF2-40B4-BE49-F238E27FC236}">
                  <a16:creationId xmlns:a16="http://schemas.microsoft.com/office/drawing/2014/main" id="{A7925DDB-A9AD-25A2-D014-57175A5DA47C}"/>
                </a:ext>
              </a:extLst>
            </p:cNvPr>
            <p:cNvGrpSpPr/>
            <p:nvPr/>
          </p:nvGrpSpPr>
          <p:grpSpPr>
            <a:xfrm>
              <a:off x="3595098" y="3135948"/>
              <a:ext cx="2178063" cy="2021552"/>
              <a:chOff x="4089798" y="3177542"/>
              <a:chExt cx="2178063" cy="2021552"/>
            </a:xfrm>
          </p:grpSpPr>
          <p:sp>
            <p:nvSpPr>
              <p:cNvPr id="19" name="テキスト ボックス 18">
                <a:extLst>
                  <a:ext uri="{FF2B5EF4-FFF2-40B4-BE49-F238E27FC236}">
                    <a16:creationId xmlns:a16="http://schemas.microsoft.com/office/drawing/2014/main" id="{ED492046-AB72-8776-6D54-82117FC89AE9}"/>
                  </a:ext>
                </a:extLst>
              </p:cNvPr>
              <p:cNvSpPr txBox="1"/>
              <p:nvPr/>
            </p:nvSpPr>
            <p:spPr>
              <a:xfrm>
                <a:off x="4437594" y="3749093"/>
                <a:ext cx="1592237" cy="830997"/>
              </a:xfrm>
              <a:prstGeom prst="rect">
                <a:avLst/>
              </a:prstGeom>
              <a:noFill/>
            </p:spPr>
            <p:txBody>
              <a:bodyPr wrap="square" rtlCol="0">
                <a:spAutoFit/>
              </a:bodyPr>
              <a:lstStyle/>
              <a:p>
                <a:r>
                  <a:rPr kumimoji="1" lang="ja-JP" altLang="en-US" sz="1200" dirty="0"/>
                  <a:t>長期未収賦課金等を徴収できないと判断したとき（</a:t>
                </a:r>
                <a:r>
                  <a:rPr kumimoji="1" lang="en-US" altLang="ja-JP" sz="1200" dirty="0"/>
                  <a:t>※</a:t>
                </a:r>
                <a:r>
                  <a:rPr kumimoji="1" lang="ja-JP" altLang="en-US" sz="1200" dirty="0"/>
                  <a:t>）に</a:t>
                </a:r>
                <a:endParaRPr kumimoji="1" lang="en-US" altLang="ja-JP" sz="1200" dirty="0"/>
              </a:p>
              <a:p>
                <a:r>
                  <a:rPr kumimoji="1" lang="ja-JP" altLang="en-US" sz="1200" dirty="0"/>
                  <a:t>引当金を計上する。</a:t>
                </a:r>
                <a:endParaRPr kumimoji="1" lang="en-US" altLang="ja-JP" sz="1200" dirty="0"/>
              </a:p>
            </p:txBody>
          </p:sp>
          <p:sp>
            <p:nvSpPr>
              <p:cNvPr id="45" name="フローチャート: 結合子 44">
                <a:extLst>
                  <a:ext uri="{FF2B5EF4-FFF2-40B4-BE49-F238E27FC236}">
                    <a16:creationId xmlns:a16="http://schemas.microsoft.com/office/drawing/2014/main" id="{E04AC458-2C55-0FEE-2EDB-0F4C78E6FBA8}"/>
                  </a:ext>
                </a:extLst>
              </p:cNvPr>
              <p:cNvSpPr/>
              <p:nvPr/>
            </p:nvSpPr>
            <p:spPr>
              <a:xfrm>
                <a:off x="4089798" y="3177542"/>
                <a:ext cx="2178063" cy="2021552"/>
              </a:xfrm>
              <a:prstGeom prst="flowChartConnector">
                <a:avLst/>
              </a:prstGeom>
              <a:noFill/>
              <a:ln w="28575">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0" name="グループ化 49">
              <a:extLst>
                <a:ext uri="{FF2B5EF4-FFF2-40B4-BE49-F238E27FC236}">
                  <a16:creationId xmlns:a16="http://schemas.microsoft.com/office/drawing/2014/main" id="{EF4DAC6F-2D76-9F62-A7E6-174E9F2BE523}"/>
                </a:ext>
              </a:extLst>
            </p:cNvPr>
            <p:cNvGrpSpPr/>
            <p:nvPr/>
          </p:nvGrpSpPr>
          <p:grpSpPr>
            <a:xfrm>
              <a:off x="6552653" y="3135947"/>
              <a:ext cx="2178063" cy="2021552"/>
              <a:chOff x="6552653" y="3135947"/>
              <a:chExt cx="2178063" cy="2021552"/>
            </a:xfrm>
          </p:grpSpPr>
          <p:sp>
            <p:nvSpPr>
              <p:cNvPr id="23" name="テキスト ボックス 22">
                <a:extLst>
                  <a:ext uri="{FF2B5EF4-FFF2-40B4-BE49-F238E27FC236}">
                    <a16:creationId xmlns:a16="http://schemas.microsoft.com/office/drawing/2014/main" id="{2DC017B1-0D60-DF4C-C1E1-45BA72709980}"/>
                  </a:ext>
                </a:extLst>
              </p:cNvPr>
              <p:cNvSpPr txBox="1"/>
              <p:nvPr/>
            </p:nvSpPr>
            <p:spPr>
              <a:xfrm>
                <a:off x="6951866" y="3792639"/>
                <a:ext cx="1460754" cy="646331"/>
              </a:xfrm>
              <a:prstGeom prst="rect">
                <a:avLst/>
              </a:prstGeom>
              <a:noFill/>
            </p:spPr>
            <p:txBody>
              <a:bodyPr wrap="square" rtlCol="0">
                <a:spAutoFit/>
              </a:bodyPr>
              <a:lstStyle/>
              <a:p>
                <a:r>
                  <a:rPr kumimoji="1" lang="ja-JP" altLang="en-US" sz="1200" dirty="0"/>
                  <a:t>引当金計上タイミングは、その理由により異なる。</a:t>
                </a:r>
                <a:endParaRPr kumimoji="1" lang="en-US" altLang="ja-JP" sz="1200" dirty="0"/>
              </a:p>
            </p:txBody>
          </p:sp>
          <p:sp>
            <p:nvSpPr>
              <p:cNvPr id="49" name="フローチャート: 結合子 48">
                <a:extLst>
                  <a:ext uri="{FF2B5EF4-FFF2-40B4-BE49-F238E27FC236}">
                    <a16:creationId xmlns:a16="http://schemas.microsoft.com/office/drawing/2014/main" id="{AF454CAC-3BB2-0004-3DC7-BEE8EF59972B}"/>
                  </a:ext>
                </a:extLst>
              </p:cNvPr>
              <p:cNvSpPr/>
              <p:nvPr/>
            </p:nvSpPr>
            <p:spPr>
              <a:xfrm>
                <a:off x="6552653" y="3135947"/>
                <a:ext cx="2178063" cy="2021552"/>
              </a:xfrm>
              <a:prstGeom prst="flowChartConnector">
                <a:avLst/>
              </a:prstGeom>
              <a:noFill/>
              <a:ln w="28575">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4" name="テキスト ボックス 3">
            <a:extLst>
              <a:ext uri="{FF2B5EF4-FFF2-40B4-BE49-F238E27FC236}">
                <a16:creationId xmlns:a16="http://schemas.microsoft.com/office/drawing/2014/main" id="{D0A3B725-81F0-DB2B-3E8E-ED5F537BDE01}"/>
              </a:ext>
            </a:extLst>
          </p:cNvPr>
          <p:cNvSpPr txBox="1"/>
          <p:nvPr/>
        </p:nvSpPr>
        <p:spPr>
          <a:xfrm>
            <a:off x="3561831" y="5134064"/>
            <a:ext cx="5293618" cy="646331"/>
          </a:xfrm>
          <a:prstGeom prst="rect">
            <a:avLst/>
          </a:prstGeom>
          <a:noFill/>
        </p:spPr>
        <p:txBody>
          <a:bodyPr wrap="square" rtlCol="0">
            <a:spAutoFit/>
          </a:bodyPr>
          <a:lstStyle/>
          <a:p>
            <a:r>
              <a:rPr kumimoji="1" lang="ja-JP" altLang="en-US" sz="1200" dirty="0"/>
              <a:t>（</a:t>
            </a:r>
            <a:r>
              <a:rPr kumimoji="1" lang="en-US" altLang="ja-JP" sz="1200" dirty="0"/>
              <a:t>※</a:t>
            </a:r>
            <a:r>
              <a:rPr kumimoji="1" lang="ja-JP" altLang="en-US" sz="1200" dirty="0"/>
              <a:t>）例：組合員が所在不明</a:t>
            </a:r>
            <a:endParaRPr kumimoji="1" lang="en-US" altLang="ja-JP" sz="1200" dirty="0"/>
          </a:p>
          <a:p>
            <a:r>
              <a:rPr kumimoji="1" lang="ja-JP" altLang="en-US" sz="1200" dirty="0"/>
              <a:t>　　　　　農地の相続を放棄している</a:t>
            </a:r>
            <a:endParaRPr kumimoji="1" lang="en-US" altLang="ja-JP" sz="1200" dirty="0"/>
          </a:p>
          <a:p>
            <a:r>
              <a:rPr kumimoji="1" lang="ja-JP" altLang="en-US" sz="1200" dirty="0"/>
              <a:t>　　　　　滞納処分（換価処分）をしたが全額回収の見込みが立たない</a:t>
            </a:r>
            <a:endParaRPr kumimoji="1" lang="en-US" altLang="ja-JP" sz="1200" dirty="0"/>
          </a:p>
        </p:txBody>
      </p:sp>
      <p:sp>
        <p:nvSpPr>
          <p:cNvPr id="22" name="フローチャート: 組合せ 21">
            <a:extLst>
              <a:ext uri="{FF2B5EF4-FFF2-40B4-BE49-F238E27FC236}">
                <a16:creationId xmlns:a16="http://schemas.microsoft.com/office/drawing/2014/main" id="{D4585BAD-623F-2FE6-B520-687F65CA66A0}"/>
              </a:ext>
            </a:extLst>
          </p:cNvPr>
          <p:cNvSpPr/>
          <p:nvPr/>
        </p:nvSpPr>
        <p:spPr>
          <a:xfrm>
            <a:off x="1157880" y="4873181"/>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5" name="グループ化 24">
            <a:extLst>
              <a:ext uri="{FF2B5EF4-FFF2-40B4-BE49-F238E27FC236}">
                <a16:creationId xmlns:a16="http://schemas.microsoft.com/office/drawing/2014/main" id="{ECE3676F-F1F5-CEA5-ABD4-577A03430BF8}"/>
              </a:ext>
            </a:extLst>
          </p:cNvPr>
          <p:cNvGrpSpPr/>
          <p:nvPr/>
        </p:nvGrpSpPr>
        <p:grpSpPr>
          <a:xfrm>
            <a:off x="243701" y="5267086"/>
            <a:ext cx="3334411" cy="1173174"/>
            <a:chOff x="358255" y="5375026"/>
            <a:chExt cx="3334411" cy="1173174"/>
          </a:xfrm>
        </p:grpSpPr>
        <p:grpSp>
          <p:nvGrpSpPr>
            <p:cNvPr id="15" name="グループ化 14">
              <a:extLst>
                <a:ext uri="{FF2B5EF4-FFF2-40B4-BE49-F238E27FC236}">
                  <a16:creationId xmlns:a16="http://schemas.microsoft.com/office/drawing/2014/main" id="{D581CB74-20E2-ACE6-5A21-93AC1A0F9929}"/>
                </a:ext>
              </a:extLst>
            </p:cNvPr>
            <p:cNvGrpSpPr/>
            <p:nvPr/>
          </p:nvGrpSpPr>
          <p:grpSpPr>
            <a:xfrm>
              <a:off x="358255" y="5375026"/>
              <a:ext cx="3334411" cy="1173174"/>
              <a:chOff x="291044" y="5314712"/>
              <a:chExt cx="3334411" cy="1173174"/>
            </a:xfrm>
          </p:grpSpPr>
          <p:sp>
            <p:nvSpPr>
              <p:cNvPr id="11" name="テキスト ボックス 10">
                <a:extLst>
                  <a:ext uri="{FF2B5EF4-FFF2-40B4-BE49-F238E27FC236}">
                    <a16:creationId xmlns:a16="http://schemas.microsoft.com/office/drawing/2014/main" id="{ED881D06-5AA4-0C8D-39A5-988FA663B2F5}"/>
                  </a:ext>
                </a:extLst>
              </p:cNvPr>
              <p:cNvSpPr txBox="1"/>
              <p:nvPr/>
            </p:nvSpPr>
            <p:spPr>
              <a:xfrm>
                <a:off x="291044" y="5411813"/>
                <a:ext cx="2873343" cy="276999"/>
              </a:xfrm>
              <a:prstGeom prst="rect">
                <a:avLst/>
              </a:prstGeom>
              <a:noFill/>
            </p:spPr>
            <p:txBody>
              <a:bodyPr wrap="square" rtlCol="0">
                <a:spAutoFit/>
              </a:bodyPr>
              <a:lstStyle/>
              <a:p>
                <a:r>
                  <a:rPr kumimoji="1" lang="ja-JP" altLang="en-US" sz="1200" u="sng" dirty="0"/>
                  <a:t>★  不納欠損引当金を計上する理由</a:t>
                </a:r>
                <a:endParaRPr kumimoji="1" lang="en-US" altLang="ja-JP" sz="1200" u="sng" dirty="0"/>
              </a:p>
            </p:txBody>
          </p:sp>
          <p:sp>
            <p:nvSpPr>
              <p:cNvPr id="13" name="四角形: 角を丸くする 12">
                <a:extLst>
                  <a:ext uri="{FF2B5EF4-FFF2-40B4-BE49-F238E27FC236}">
                    <a16:creationId xmlns:a16="http://schemas.microsoft.com/office/drawing/2014/main" id="{B732D818-12C8-7575-9E09-9B617DCF9DBE}"/>
                  </a:ext>
                </a:extLst>
              </p:cNvPr>
              <p:cNvSpPr/>
              <p:nvPr/>
            </p:nvSpPr>
            <p:spPr>
              <a:xfrm>
                <a:off x="291045" y="5314712"/>
                <a:ext cx="3334410" cy="1173174"/>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4" name="テキスト ボックス 23">
              <a:extLst>
                <a:ext uri="{FF2B5EF4-FFF2-40B4-BE49-F238E27FC236}">
                  <a16:creationId xmlns:a16="http://schemas.microsoft.com/office/drawing/2014/main" id="{68EC0345-5604-C186-D6CA-ECFC7EB69697}"/>
                </a:ext>
              </a:extLst>
            </p:cNvPr>
            <p:cNvSpPr txBox="1"/>
            <p:nvPr/>
          </p:nvSpPr>
          <p:spPr>
            <a:xfrm>
              <a:off x="403105" y="5785635"/>
              <a:ext cx="3244711" cy="646331"/>
            </a:xfrm>
            <a:prstGeom prst="rect">
              <a:avLst/>
            </a:prstGeom>
            <a:noFill/>
          </p:spPr>
          <p:txBody>
            <a:bodyPr wrap="square" rtlCol="0">
              <a:spAutoFit/>
            </a:bodyPr>
            <a:lstStyle/>
            <a:p>
              <a:r>
                <a:rPr kumimoji="1" lang="ja-JP" altLang="en-US" sz="1200" dirty="0"/>
                <a:t>徴収が困難となった長期未収賦課金等は資産とは成り得ないとの考えから、より適正な正味財産を表すために行う。</a:t>
              </a:r>
              <a:endParaRPr kumimoji="1" lang="en-US" altLang="ja-JP" sz="1200" dirty="0"/>
            </a:p>
          </p:txBody>
        </p:sp>
      </p:grpSp>
      <p:sp>
        <p:nvSpPr>
          <p:cNvPr id="27" name="テキスト ボックス 26">
            <a:extLst>
              <a:ext uri="{FF2B5EF4-FFF2-40B4-BE49-F238E27FC236}">
                <a16:creationId xmlns:a16="http://schemas.microsoft.com/office/drawing/2014/main" id="{422B27D0-05A0-D082-5F48-9DA1AB84C7D3}"/>
              </a:ext>
            </a:extLst>
          </p:cNvPr>
          <p:cNvSpPr txBox="1"/>
          <p:nvPr/>
        </p:nvSpPr>
        <p:spPr>
          <a:xfrm>
            <a:off x="6886022" y="4410223"/>
            <a:ext cx="1825359" cy="276999"/>
          </a:xfrm>
          <a:prstGeom prst="rect">
            <a:avLst/>
          </a:prstGeom>
          <a:noFill/>
        </p:spPr>
        <p:txBody>
          <a:bodyPr wrap="square" rtlCol="0">
            <a:spAutoFit/>
          </a:bodyPr>
          <a:lstStyle/>
          <a:p>
            <a:r>
              <a:rPr kumimoji="1" lang="ja-JP" altLang="en-US" sz="1200" dirty="0"/>
              <a:t>　</a:t>
            </a:r>
            <a:r>
              <a:rPr kumimoji="1" lang="en-US" altLang="ja-JP" sz="1200" dirty="0"/>
              <a:t>※</a:t>
            </a:r>
            <a:r>
              <a:rPr kumimoji="1" lang="ja-JP" altLang="en-US" sz="1200" dirty="0"/>
              <a:t>  次ページ参照</a:t>
            </a:r>
            <a:endParaRPr kumimoji="1" lang="en-US" altLang="ja-JP" sz="1200" dirty="0"/>
          </a:p>
        </p:txBody>
      </p:sp>
    </p:spTree>
    <p:extLst>
      <p:ext uri="{BB962C8B-B14F-4D97-AF65-F5344CB8AC3E}">
        <p14:creationId xmlns:p14="http://schemas.microsoft.com/office/powerpoint/2010/main" val="15587717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35315" y="581891"/>
            <a:ext cx="8850968" cy="6136964"/>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8" name="テキスト ボックス 7">
            <a:extLst>
              <a:ext uri="{FF2B5EF4-FFF2-40B4-BE49-F238E27FC236}">
                <a16:creationId xmlns:a16="http://schemas.microsoft.com/office/drawing/2014/main" id="{DF401B82-6466-1B38-1D30-14AA12DE8142}"/>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⑫ 不納欠損引当金の計上タイミングと計上方法</a:t>
            </a:r>
          </a:p>
        </p:txBody>
      </p:sp>
      <p:grpSp>
        <p:nvGrpSpPr>
          <p:cNvPr id="20" name="グループ化 19">
            <a:extLst>
              <a:ext uri="{FF2B5EF4-FFF2-40B4-BE49-F238E27FC236}">
                <a16:creationId xmlns:a16="http://schemas.microsoft.com/office/drawing/2014/main" id="{DA495F84-BAE3-46C3-D754-BA5DD72B7792}"/>
              </a:ext>
            </a:extLst>
          </p:cNvPr>
          <p:cNvGrpSpPr/>
          <p:nvPr/>
        </p:nvGrpSpPr>
        <p:grpSpPr>
          <a:xfrm>
            <a:off x="2116805" y="651977"/>
            <a:ext cx="5935226" cy="1052989"/>
            <a:chOff x="1118719" y="810330"/>
            <a:chExt cx="5107910" cy="1052989"/>
          </a:xfrm>
        </p:grpSpPr>
        <p:sp>
          <p:nvSpPr>
            <p:cNvPr id="7" name="テキスト ボックス 6">
              <a:extLst>
                <a:ext uri="{FF2B5EF4-FFF2-40B4-BE49-F238E27FC236}">
                  <a16:creationId xmlns:a16="http://schemas.microsoft.com/office/drawing/2014/main" id="{D0571D4D-7244-1375-2E13-463614102168}"/>
                </a:ext>
              </a:extLst>
            </p:cNvPr>
            <p:cNvSpPr txBox="1"/>
            <p:nvPr/>
          </p:nvSpPr>
          <p:spPr>
            <a:xfrm>
              <a:off x="1224942" y="933731"/>
              <a:ext cx="4895463" cy="830997"/>
            </a:xfrm>
            <a:prstGeom prst="rect">
              <a:avLst/>
            </a:prstGeom>
            <a:noFill/>
          </p:spPr>
          <p:txBody>
            <a:bodyPr wrap="square" rtlCol="0">
              <a:spAutoFit/>
            </a:bodyPr>
            <a:lstStyle/>
            <a:p>
              <a:r>
                <a:rPr kumimoji="1" lang="ja-JP" altLang="en-US" sz="1200" dirty="0"/>
                <a:t>　過年度に組合員に対し賦課調定した未収賦課金等（長期未収賦課金等）について</a:t>
              </a:r>
              <a:r>
                <a:rPr kumimoji="1" lang="ja-JP" altLang="en-US" sz="1200" u="sng" dirty="0"/>
                <a:t>徴収不能のおそれがある場合</a:t>
              </a:r>
              <a:r>
                <a:rPr kumimoji="1" lang="ja-JP" altLang="en-US" sz="1200" dirty="0"/>
                <a:t>（滞納処分を行った場合であっても、時効が完了するまでに、当該長期未収賦課金等の全額を徴収することが困難な場合等）には、徴収不能見込額を不納欠損引当金として計上しなければならない。</a:t>
              </a:r>
            </a:p>
          </p:txBody>
        </p:sp>
        <p:sp>
          <p:nvSpPr>
            <p:cNvPr id="9" name="四角形: 角を丸くする 8">
              <a:extLst>
                <a:ext uri="{FF2B5EF4-FFF2-40B4-BE49-F238E27FC236}">
                  <a16:creationId xmlns:a16="http://schemas.microsoft.com/office/drawing/2014/main" id="{A42204B0-5553-30FC-B8E7-2A2A89B61355}"/>
                </a:ext>
              </a:extLst>
            </p:cNvPr>
            <p:cNvSpPr/>
            <p:nvPr/>
          </p:nvSpPr>
          <p:spPr>
            <a:xfrm>
              <a:off x="1118719" y="810330"/>
              <a:ext cx="5107910" cy="1052989"/>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10" name="フローチャート: 組合せ 9">
            <a:extLst>
              <a:ext uri="{FF2B5EF4-FFF2-40B4-BE49-F238E27FC236}">
                <a16:creationId xmlns:a16="http://schemas.microsoft.com/office/drawing/2014/main" id="{678EED57-EFD5-52B1-15F3-CCE762E278B4}"/>
              </a:ext>
            </a:extLst>
          </p:cNvPr>
          <p:cNvSpPr/>
          <p:nvPr/>
        </p:nvSpPr>
        <p:spPr>
          <a:xfrm>
            <a:off x="4572000" y="1739490"/>
            <a:ext cx="840827" cy="250171"/>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 name="フローチャート: 組合せ 17">
            <a:extLst>
              <a:ext uri="{FF2B5EF4-FFF2-40B4-BE49-F238E27FC236}">
                <a16:creationId xmlns:a16="http://schemas.microsoft.com/office/drawing/2014/main" id="{C15C17D7-3D2C-FFE6-2E7B-4279AA8B49EC}"/>
              </a:ext>
            </a:extLst>
          </p:cNvPr>
          <p:cNvSpPr/>
          <p:nvPr/>
        </p:nvSpPr>
        <p:spPr>
          <a:xfrm>
            <a:off x="4544972" y="3186337"/>
            <a:ext cx="840827" cy="250171"/>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19" name="表 18">
            <a:extLst>
              <a:ext uri="{FF2B5EF4-FFF2-40B4-BE49-F238E27FC236}">
                <a16:creationId xmlns:a16="http://schemas.microsoft.com/office/drawing/2014/main" id="{E4B0A5F5-45D7-EF94-37D5-E5DDB255D226}"/>
              </a:ext>
            </a:extLst>
          </p:cNvPr>
          <p:cNvGraphicFramePr>
            <a:graphicFrameLocks noGrp="1"/>
          </p:cNvGraphicFramePr>
          <p:nvPr>
            <p:extLst>
              <p:ext uri="{D42A27DB-BD31-4B8C-83A1-F6EECF244321}">
                <p14:modId xmlns:p14="http://schemas.microsoft.com/office/powerpoint/2010/main" val="3423754223"/>
              </p:ext>
            </p:extLst>
          </p:nvPr>
        </p:nvGraphicFramePr>
        <p:xfrm>
          <a:off x="317862" y="3497171"/>
          <a:ext cx="8508276" cy="3119832"/>
        </p:xfrm>
        <a:graphic>
          <a:graphicData uri="http://schemas.openxmlformats.org/drawingml/2006/table">
            <a:tbl>
              <a:tblPr firstRow="1" bandRow="1">
                <a:tableStyleId>{5C22544A-7EE6-4342-B048-85BDC9FD1C3A}</a:tableStyleId>
              </a:tblPr>
              <a:tblGrid>
                <a:gridCol w="3796937">
                  <a:extLst>
                    <a:ext uri="{9D8B030D-6E8A-4147-A177-3AD203B41FA5}">
                      <a16:colId xmlns:a16="http://schemas.microsoft.com/office/drawing/2014/main" val="1050981574"/>
                    </a:ext>
                  </a:extLst>
                </a:gridCol>
                <a:gridCol w="1262743">
                  <a:extLst>
                    <a:ext uri="{9D8B030D-6E8A-4147-A177-3AD203B41FA5}">
                      <a16:colId xmlns:a16="http://schemas.microsoft.com/office/drawing/2014/main" val="3848200996"/>
                    </a:ext>
                  </a:extLst>
                </a:gridCol>
                <a:gridCol w="3448596">
                  <a:extLst>
                    <a:ext uri="{9D8B030D-6E8A-4147-A177-3AD203B41FA5}">
                      <a16:colId xmlns:a16="http://schemas.microsoft.com/office/drawing/2014/main" val="1721056456"/>
                    </a:ext>
                  </a:extLst>
                </a:gridCol>
              </a:tblGrid>
              <a:tr h="319593">
                <a:tc>
                  <a:txBody>
                    <a:bodyPr/>
                    <a:lstStyle/>
                    <a:p>
                      <a:pPr algn="ctr"/>
                      <a:r>
                        <a:rPr kumimoji="1" lang="ja-JP" altLang="en-US" sz="1100" dirty="0"/>
                        <a:t>計上の考え方</a:t>
                      </a:r>
                    </a:p>
                  </a:txBody>
                  <a:tcPr anchor="ctr"/>
                </a:tc>
                <a:tc>
                  <a:txBody>
                    <a:bodyPr/>
                    <a:lstStyle/>
                    <a:p>
                      <a:pPr algn="ctr"/>
                      <a:r>
                        <a:rPr kumimoji="1" lang="ja-JP" altLang="en-US" sz="1100" dirty="0"/>
                        <a:t>計上の時期</a:t>
                      </a:r>
                    </a:p>
                  </a:txBody>
                  <a:tcPr anchor="ctr"/>
                </a:tc>
                <a:tc>
                  <a:txBody>
                    <a:bodyPr/>
                    <a:lstStyle/>
                    <a:p>
                      <a:pPr algn="ctr"/>
                      <a:r>
                        <a:rPr kumimoji="1" lang="ja-JP" altLang="en-US" sz="1100" dirty="0"/>
                        <a:t>計上額</a:t>
                      </a:r>
                    </a:p>
                  </a:txBody>
                  <a:tcPr anchor="ctr"/>
                </a:tc>
                <a:extLst>
                  <a:ext uri="{0D108BD9-81ED-4DB2-BD59-A6C34878D82A}">
                    <a16:rowId xmlns:a16="http://schemas.microsoft.com/office/drawing/2014/main" val="1265303714"/>
                  </a:ext>
                </a:extLst>
              </a:tr>
              <a:tr h="334741">
                <a:tc gridSpan="3">
                  <a:txBody>
                    <a:bodyPr/>
                    <a:lstStyle/>
                    <a:p>
                      <a:r>
                        <a:rPr kumimoji="1" lang="ja-JP" altLang="en-US" sz="1100" b="1" dirty="0"/>
                        <a:t>①  滞納処分を行っていないが、回収見込みが立たない</a:t>
                      </a:r>
                    </a:p>
                  </a:txBody>
                  <a:tcPr anchor="ctr">
                    <a:solidFill>
                      <a:schemeClr val="accent1">
                        <a:lumMod val="40000"/>
                        <a:lumOff val="60000"/>
                      </a:schemeClr>
                    </a:solidFill>
                  </a:tcPr>
                </a:tc>
                <a:tc hMerge="1">
                  <a:txBody>
                    <a:bodyPr/>
                    <a:lstStyle/>
                    <a:p>
                      <a:endParaRPr kumimoji="1" lang="ja-JP" altLang="en-US" sz="1100"/>
                    </a:p>
                  </a:txBody>
                  <a:tcPr>
                    <a:solidFill>
                      <a:schemeClr val="accent1">
                        <a:lumMod val="40000"/>
                        <a:lumOff val="60000"/>
                      </a:schemeClr>
                    </a:solidFill>
                  </a:tcPr>
                </a:tc>
                <a:tc hMerge="1">
                  <a:txBody>
                    <a:bodyPr/>
                    <a:lstStyle/>
                    <a:p>
                      <a:endParaRPr kumimoji="1" lang="ja-JP" altLang="en-US" sz="1100" dirty="0"/>
                    </a:p>
                  </a:txBody>
                  <a:tcPr>
                    <a:solidFill>
                      <a:schemeClr val="accent1">
                        <a:lumMod val="40000"/>
                        <a:lumOff val="60000"/>
                      </a:schemeClr>
                    </a:solidFill>
                  </a:tcPr>
                </a:tc>
                <a:extLst>
                  <a:ext uri="{0D108BD9-81ED-4DB2-BD59-A6C34878D82A}">
                    <a16:rowId xmlns:a16="http://schemas.microsoft.com/office/drawing/2014/main" val="3240788280"/>
                  </a:ext>
                </a:extLst>
              </a:tr>
              <a:tr h="571781">
                <a:tc>
                  <a:txBody>
                    <a:bodyPr/>
                    <a:lstStyle/>
                    <a:p>
                      <a:pPr marL="171450" marR="0" lvl="0" indent="-171450"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100" dirty="0"/>
                        <a:t>賦課調定時から潜在的に徴収不能の見込み</a:t>
                      </a:r>
                      <a:endParaRPr kumimoji="1" lang="en-US" altLang="ja-JP" sz="1100" dirty="0"/>
                    </a:p>
                  </a:txBody>
                  <a:tcPr anchor="ctr">
                    <a:solidFill>
                      <a:schemeClr val="accent1">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dirty="0"/>
                        <a:t>長期未収賦課金等への振替年度</a:t>
                      </a:r>
                    </a:p>
                  </a:txBody>
                  <a:tcPr anchor="ctr">
                    <a:solidFill>
                      <a:schemeClr val="accent1">
                        <a:lumMod val="20000"/>
                        <a:lumOff val="80000"/>
                      </a:schemeClr>
                    </a:solidFill>
                  </a:tcPr>
                </a:tc>
                <a:tc>
                  <a:txBody>
                    <a:bodyPr/>
                    <a:lstStyle/>
                    <a:p>
                      <a:r>
                        <a:rPr kumimoji="1" lang="ja-JP" altLang="en-US" sz="1100" dirty="0"/>
                        <a:t>・過年度の不納欠損率の平均から計算</a:t>
                      </a:r>
                      <a:endParaRPr kumimoji="1" lang="en-US" altLang="ja-JP" sz="11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dirty="0"/>
                        <a:t>・該当する長期未収賦課金額を備忘価額</a:t>
                      </a:r>
                      <a:r>
                        <a:rPr kumimoji="1" lang="en-US" altLang="ja-JP" sz="1100" dirty="0"/>
                        <a:t>1</a:t>
                      </a:r>
                      <a:r>
                        <a:rPr kumimoji="1" lang="ja-JP" altLang="en-US" sz="1100" dirty="0"/>
                        <a:t>円まで減 </a:t>
                      </a:r>
                      <a:endParaRPr kumimoji="1" lang="en-US" altLang="ja-JP" sz="11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100" dirty="0"/>
                        <a:t>    </a:t>
                      </a:r>
                      <a:r>
                        <a:rPr kumimoji="1" lang="ja-JP" altLang="en-US" sz="1100" dirty="0"/>
                        <a:t>額する額</a:t>
                      </a:r>
                      <a:endParaRPr kumimoji="1" lang="en-US" altLang="ja-JP" sz="1100" dirty="0"/>
                    </a:p>
                  </a:txBody>
                  <a:tcPr anchor="ctr">
                    <a:solidFill>
                      <a:schemeClr val="accent1">
                        <a:lumMod val="20000"/>
                        <a:lumOff val="80000"/>
                      </a:schemeClr>
                    </a:solidFill>
                  </a:tcPr>
                </a:tc>
                <a:extLst>
                  <a:ext uri="{0D108BD9-81ED-4DB2-BD59-A6C34878D82A}">
                    <a16:rowId xmlns:a16="http://schemas.microsoft.com/office/drawing/2014/main" val="3418983644"/>
                  </a:ext>
                </a:extLst>
              </a:tr>
              <a:tr h="494212">
                <a:tc>
                  <a:txBody>
                    <a:bodyPr/>
                    <a:lstStyle/>
                    <a:p>
                      <a:pPr marL="171450" marR="0" lvl="0" indent="-171450"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100" dirty="0"/>
                        <a:t>所有者不明、相続放棄を確認し回収の目処が立たない</a:t>
                      </a:r>
                      <a:endParaRPr kumimoji="1" lang="en-US" altLang="ja-JP" sz="1100" dirty="0"/>
                    </a:p>
                  </a:txBody>
                  <a:tcPr anchor="ctr">
                    <a:solidFill>
                      <a:schemeClr val="accent1">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dirty="0"/>
                        <a:t>所有者不明等を確認した年度</a:t>
                      </a:r>
                    </a:p>
                  </a:txBody>
                  <a:tcPr anchor="ctr">
                    <a:solidFill>
                      <a:schemeClr val="accent1">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dirty="0"/>
                        <a:t>該当する長期未収賦課金額を備忘価額</a:t>
                      </a:r>
                      <a:r>
                        <a:rPr kumimoji="1" lang="en-US" altLang="ja-JP" sz="1100" dirty="0"/>
                        <a:t>1</a:t>
                      </a:r>
                      <a:r>
                        <a:rPr kumimoji="1" lang="ja-JP" altLang="en-US" sz="1100" dirty="0"/>
                        <a:t>円まで減額する額</a:t>
                      </a:r>
                    </a:p>
                  </a:txBody>
                  <a:tcPr anchor="ctr">
                    <a:solidFill>
                      <a:schemeClr val="accent1">
                        <a:lumMod val="20000"/>
                        <a:lumOff val="80000"/>
                      </a:schemeClr>
                    </a:solidFill>
                  </a:tcPr>
                </a:tc>
                <a:extLst>
                  <a:ext uri="{0D108BD9-81ED-4DB2-BD59-A6C34878D82A}">
                    <a16:rowId xmlns:a16="http://schemas.microsoft.com/office/drawing/2014/main" val="3953916565"/>
                  </a:ext>
                </a:extLst>
              </a:tr>
              <a:tr h="571781">
                <a:tc>
                  <a:txBody>
                    <a:bodyPr/>
                    <a:lstStyle/>
                    <a:p>
                      <a:pPr marL="171450" indent="-171450">
                        <a:buFont typeface="Wingdings" panose="05000000000000000000" pitchFamily="2" charset="2"/>
                        <a:buChar char="u"/>
                      </a:pPr>
                      <a:r>
                        <a:rPr kumimoji="1" lang="ja-JP" altLang="en-US" sz="1100" dirty="0"/>
                        <a:t>滞納処分の認可を得て財産調査を行ったが、全額を回収できないことが判明</a:t>
                      </a:r>
                      <a:endParaRPr kumimoji="1" lang="en-US" altLang="ja-JP" sz="1100" dirty="0"/>
                    </a:p>
                  </a:txBody>
                  <a:tcPr anchor="ctr">
                    <a:solidFill>
                      <a:schemeClr val="accent1">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dirty="0"/>
                        <a:t>財産調査年度</a:t>
                      </a:r>
                    </a:p>
                  </a:txBody>
                  <a:tcPr anchor="ctr">
                    <a:solidFill>
                      <a:schemeClr val="accent1">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dirty="0"/>
                        <a:t>該当する長期未収賦課金額を備忘価額</a:t>
                      </a:r>
                      <a:r>
                        <a:rPr kumimoji="1" lang="en-US" altLang="ja-JP" sz="1100" dirty="0"/>
                        <a:t>1</a:t>
                      </a:r>
                      <a:r>
                        <a:rPr kumimoji="1" lang="ja-JP" altLang="en-US" sz="1100" dirty="0"/>
                        <a:t>円まで減額する額</a:t>
                      </a:r>
                    </a:p>
                  </a:txBody>
                  <a:tcPr anchor="ctr">
                    <a:solidFill>
                      <a:schemeClr val="accent1">
                        <a:lumMod val="20000"/>
                        <a:lumOff val="80000"/>
                      </a:schemeClr>
                    </a:solidFill>
                  </a:tcPr>
                </a:tc>
                <a:extLst>
                  <a:ext uri="{0D108BD9-81ED-4DB2-BD59-A6C34878D82A}">
                    <a16:rowId xmlns:a16="http://schemas.microsoft.com/office/drawing/2014/main" val="2015901284"/>
                  </a:ext>
                </a:extLst>
              </a:tr>
              <a:tr h="346166">
                <a:tc gridSpan="3">
                  <a:txBody>
                    <a:bodyPr/>
                    <a:lstStyle/>
                    <a:p>
                      <a:pPr marL="0" marR="0" lvl="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1" dirty="0"/>
                        <a:t>②  滞納処分を行った段階</a:t>
                      </a:r>
                      <a:endParaRPr kumimoji="1" lang="en-US" altLang="ja-JP" sz="1100" dirty="0"/>
                    </a:p>
                  </a:txBody>
                  <a:tcPr anchor="ctr">
                    <a:solidFill>
                      <a:schemeClr val="accent1">
                        <a:lumMod val="40000"/>
                        <a:lumOff val="60000"/>
                      </a:schemeClr>
                    </a:solidFill>
                  </a:tcPr>
                </a:tc>
                <a:tc hMerge="1">
                  <a:txBody>
                    <a:bodyPr/>
                    <a:lstStyle/>
                    <a:p>
                      <a:endParaRPr kumimoji="1" lang="ja-JP" altLang="en-US" sz="1100" dirty="0"/>
                    </a:p>
                  </a:txBody>
                  <a:tcPr>
                    <a:solidFill>
                      <a:schemeClr val="accent1">
                        <a:lumMod val="40000"/>
                        <a:lumOff val="60000"/>
                      </a:schemeClr>
                    </a:solidFill>
                  </a:tcPr>
                </a:tc>
                <a:tc hMerge="1">
                  <a:txBody>
                    <a:bodyPr/>
                    <a:lstStyle/>
                    <a:p>
                      <a:endParaRPr kumimoji="1" lang="ja-JP" altLang="en-US" sz="1100" dirty="0"/>
                    </a:p>
                  </a:txBody>
                  <a:tcPr>
                    <a:solidFill>
                      <a:schemeClr val="accent1">
                        <a:lumMod val="40000"/>
                        <a:lumOff val="60000"/>
                      </a:schemeClr>
                    </a:solidFill>
                  </a:tcPr>
                </a:tc>
                <a:extLst>
                  <a:ext uri="{0D108BD9-81ED-4DB2-BD59-A6C34878D82A}">
                    <a16:rowId xmlns:a16="http://schemas.microsoft.com/office/drawing/2014/main" val="2250284574"/>
                  </a:ext>
                </a:extLst>
              </a:tr>
              <a:tr h="458979">
                <a:tc>
                  <a:txBody>
                    <a:bodyPr/>
                    <a:lstStyle/>
                    <a:p>
                      <a:pPr marL="171450" indent="-171450">
                        <a:buFont typeface="Wingdings" panose="05000000000000000000" pitchFamily="2" charset="2"/>
                        <a:buChar char="u"/>
                      </a:pPr>
                      <a:r>
                        <a:rPr kumimoji="1" lang="ja-JP" altLang="en-US" sz="1100" dirty="0"/>
                        <a:t>滞納処分を行ったが全額を回収できなかった場合　</a:t>
                      </a:r>
                    </a:p>
                  </a:txBody>
                  <a:tcPr anchor="ctr">
                    <a:solidFill>
                      <a:schemeClr val="accent1">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a:t>滞納処分年度</a:t>
                      </a:r>
                      <a:br>
                        <a:rPr kumimoji="1" lang="en-US" altLang="ja-JP" sz="1100" dirty="0"/>
                      </a:br>
                      <a:r>
                        <a:rPr kumimoji="1" lang="ja-JP" altLang="en-US" sz="1100" dirty="0"/>
                        <a:t>（換価処分後）</a:t>
                      </a:r>
                    </a:p>
                  </a:txBody>
                  <a:tcPr anchor="ctr">
                    <a:solidFill>
                      <a:schemeClr val="accent1">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dirty="0"/>
                        <a:t>回収できなかった長期未収賦課金額を備忘価額</a:t>
                      </a:r>
                      <a:r>
                        <a:rPr kumimoji="1" lang="en-US" altLang="ja-JP" sz="1100" dirty="0"/>
                        <a:t>1</a:t>
                      </a:r>
                      <a:r>
                        <a:rPr kumimoji="1" lang="ja-JP" altLang="en-US" sz="1100" dirty="0"/>
                        <a:t>円まで減額する額</a:t>
                      </a:r>
                      <a:endParaRPr kumimoji="1" lang="en-US" altLang="ja-JP" sz="1100" dirty="0"/>
                    </a:p>
                  </a:txBody>
                  <a:tcPr>
                    <a:solidFill>
                      <a:schemeClr val="accent1">
                        <a:lumMod val="20000"/>
                        <a:lumOff val="80000"/>
                      </a:schemeClr>
                    </a:solidFill>
                  </a:tcPr>
                </a:tc>
                <a:extLst>
                  <a:ext uri="{0D108BD9-81ED-4DB2-BD59-A6C34878D82A}">
                    <a16:rowId xmlns:a16="http://schemas.microsoft.com/office/drawing/2014/main" val="483488819"/>
                  </a:ext>
                </a:extLst>
              </a:tr>
            </a:tbl>
          </a:graphicData>
        </a:graphic>
      </p:graphicFrame>
      <p:grpSp>
        <p:nvGrpSpPr>
          <p:cNvPr id="23" name="グループ化 22">
            <a:extLst>
              <a:ext uri="{FF2B5EF4-FFF2-40B4-BE49-F238E27FC236}">
                <a16:creationId xmlns:a16="http://schemas.microsoft.com/office/drawing/2014/main" id="{B7724714-5782-C37A-16C9-10C01535534C}"/>
              </a:ext>
            </a:extLst>
          </p:cNvPr>
          <p:cNvGrpSpPr/>
          <p:nvPr/>
        </p:nvGrpSpPr>
        <p:grpSpPr>
          <a:xfrm>
            <a:off x="2116805" y="2019683"/>
            <a:ext cx="5935226" cy="1159016"/>
            <a:chOff x="2477254" y="2115828"/>
            <a:chExt cx="5708621" cy="1159016"/>
          </a:xfrm>
        </p:grpSpPr>
        <p:sp>
          <p:nvSpPr>
            <p:cNvPr id="12" name="テキスト ボックス 11">
              <a:extLst>
                <a:ext uri="{FF2B5EF4-FFF2-40B4-BE49-F238E27FC236}">
                  <a16:creationId xmlns:a16="http://schemas.microsoft.com/office/drawing/2014/main" id="{A9DB9B0A-EE60-E8FC-8061-1D9553188E6C}"/>
                </a:ext>
              </a:extLst>
            </p:cNvPr>
            <p:cNvSpPr txBox="1"/>
            <p:nvPr/>
          </p:nvSpPr>
          <p:spPr>
            <a:xfrm>
              <a:off x="2595956" y="2195318"/>
              <a:ext cx="5456073" cy="1079526"/>
            </a:xfrm>
            <a:prstGeom prst="rect">
              <a:avLst/>
            </a:prstGeom>
            <a:noFill/>
          </p:spPr>
          <p:txBody>
            <a:bodyPr wrap="square" rtlCol="0">
              <a:spAutoFit/>
            </a:bodyPr>
            <a:lstStyle/>
            <a:p>
              <a:r>
                <a:rPr kumimoji="1" lang="ja-JP" altLang="en-US" sz="1200" dirty="0"/>
                <a:t>１．当年度に賦課した「未収賦課金等」は不納欠損引当金の対象とならない。</a:t>
              </a:r>
              <a:endParaRPr kumimoji="1" lang="en-US" altLang="ja-JP" sz="1200" dirty="0"/>
            </a:p>
            <a:p>
              <a:pPr>
                <a:lnSpc>
                  <a:spcPts val="700"/>
                </a:lnSpc>
              </a:pPr>
              <a:endParaRPr kumimoji="1" lang="en-US" altLang="ja-JP" sz="1200" dirty="0"/>
            </a:p>
            <a:p>
              <a:r>
                <a:rPr kumimoji="1" lang="ja-JP" altLang="en-US" sz="1200" dirty="0"/>
                <a:t>２．</a:t>
              </a:r>
              <a:r>
                <a:rPr kumimoji="1" lang="ja-JP" altLang="en-US" sz="1200" u="sng" dirty="0"/>
                <a:t>「徴収不能のおそれがある場合」</a:t>
              </a:r>
              <a:r>
                <a:rPr kumimoji="1" lang="ja-JP" altLang="en-US" sz="1200" dirty="0"/>
                <a:t>の意味合いは二通り。</a:t>
              </a:r>
              <a:endParaRPr kumimoji="1" lang="en-US" altLang="ja-JP" sz="1200" dirty="0"/>
            </a:p>
            <a:p>
              <a:pPr>
                <a:lnSpc>
                  <a:spcPct val="150000"/>
                </a:lnSpc>
              </a:pPr>
              <a:r>
                <a:rPr kumimoji="1" lang="ja-JP" altLang="en-US" sz="1200" dirty="0"/>
                <a:t>　　①  滞納処分を行うまでもなく徴収不能と判断される。　</a:t>
              </a:r>
              <a:endParaRPr kumimoji="1" lang="en-US" altLang="ja-JP" sz="1200" dirty="0"/>
            </a:p>
            <a:p>
              <a:pPr>
                <a:lnSpc>
                  <a:spcPct val="150000"/>
                </a:lnSpc>
              </a:pPr>
              <a:r>
                <a:rPr kumimoji="1" lang="ja-JP" altLang="en-US" sz="1200" dirty="0"/>
                <a:t>　　②  滞納処分を行った場合に現実に徴収不能と見込まれる。</a:t>
              </a:r>
              <a:endParaRPr kumimoji="1" lang="en-US" altLang="ja-JP" sz="1200" dirty="0"/>
            </a:p>
          </p:txBody>
        </p:sp>
        <p:sp>
          <p:nvSpPr>
            <p:cNvPr id="22" name="四角形: 角を丸くする 21">
              <a:extLst>
                <a:ext uri="{FF2B5EF4-FFF2-40B4-BE49-F238E27FC236}">
                  <a16:creationId xmlns:a16="http://schemas.microsoft.com/office/drawing/2014/main" id="{9EB91D08-AE0E-CE21-D488-98C3E00CC3CA}"/>
                </a:ext>
              </a:extLst>
            </p:cNvPr>
            <p:cNvSpPr/>
            <p:nvPr/>
          </p:nvSpPr>
          <p:spPr>
            <a:xfrm>
              <a:off x="2477254" y="2115828"/>
              <a:ext cx="5708621" cy="1132527"/>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4" name="テキスト ボックス 23">
            <a:extLst>
              <a:ext uri="{FF2B5EF4-FFF2-40B4-BE49-F238E27FC236}">
                <a16:creationId xmlns:a16="http://schemas.microsoft.com/office/drawing/2014/main" id="{1CF689DE-E36F-7E6A-3FBE-230F8A06C575}"/>
              </a:ext>
            </a:extLst>
          </p:cNvPr>
          <p:cNvSpPr txBox="1"/>
          <p:nvPr/>
        </p:nvSpPr>
        <p:spPr>
          <a:xfrm>
            <a:off x="610638" y="2296219"/>
            <a:ext cx="1227909" cy="646331"/>
          </a:xfrm>
          <a:prstGeom prst="rect">
            <a:avLst/>
          </a:prstGeom>
          <a:noFill/>
        </p:spPr>
        <p:txBody>
          <a:bodyPr wrap="square" rtlCol="0">
            <a:spAutoFit/>
          </a:bodyPr>
          <a:lstStyle/>
          <a:p>
            <a:r>
              <a:rPr kumimoji="1" lang="ja-JP" altLang="en-US" sz="1200" dirty="0"/>
              <a:t>不納欠損引当金の定義から得られる前提</a:t>
            </a:r>
          </a:p>
        </p:txBody>
      </p:sp>
      <p:sp>
        <p:nvSpPr>
          <p:cNvPr id="21" name="テキスト ボックス 20">
            <a:extLst>
              <a:ext uri="{FF2B5EF4-FFF2-40B4-BE49-F238E27FC236}">
                <a16:creationId xmlns:a16="http://schemas.microsoft.com/office/drawing/2014/main" id="{40C4557D-7AC4-693F-BA19-252925B09313}"/>
              </a:ext>
            </a:extLst>
          </p:cNvPr>
          <p:cNvSpPr txBox="1"/>
          <p:nvPr/>
        </p:nvSpPr>
        <p:spPr>
          <a:xfrm>
            <a:off x="710386" y="1014945"/>
            <a:ext cx="1028412" cy="461665"/>
          </a:xfrm>
          <a:prstGeom prst="rect">
            <a:avLst/>
          </a:prstGeom>
          <a:noFill/>
          <a:ln w="28575">
            <a:noFill/>
          </a:ln>
        </p:spPr>
        <p:txBody>
          <a:bodyPr wrap="square" rtlCol="0">
            <a:spAutoFit/>
          </a:bodyPr>
          <a:lstStyle/>
          <a:p>
            <a:r>
              <a:rPr kumimoji="1" lang="ja-JP" altLang="en-US" sz="1200" dirty="0"/>
              <a:t>不納欠損引当金とは</a:t>
            </a:r>
            <a:r>
              <a:rPr kumimoji="1" lang="en-US" altLang="ja-JP" sz="1200" dirty="0"/>
              <a:t>…</a:t>
            </a:r>
          </a:p>
        </p:txBody>
      </p:sp>
      <p:sp>
        <p:nvSpPr>
          <p:cNvPr id="27" name="吹き出し: 円形 26">
            <a:extLst>
              <a:ext uri="{FF2B5EF4-FFF2-40B4-BE49-F238E27FC236}">
                <a16:creationId xmlns:a16="http://schemas.microsoft.com/office/drawing/2014/main" id="{AECD563E-9297-8F7E-0EFB-710CC62E1F9A}"/>
              </a:ext>
            </a:extLst>
          </p:cNvPr>
          <p:cNvSpPr/>
          <p:nvPr/>
        </p:nvSpPr>
        <p:spPr>
          <a:xfrm>
            <a:off x="486585" y="2011087"/>
            <a:ext cx="1360233" cy="1200952"/>
          </a:xfrm>
          <a:prstGeom prst="wedgeEllipseCallout">
            <a:avLst>
              <a:gd name="adj1" fmla="val 60492"/>
              <a:gd name="adj2" fmla="val -5530"/>
            </a:avLst>
          </a:prstGeom>
          <a:noFill/>
          <a:ln w="28575">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吹き出し: 円形 27">
            <a:extLst>
              <a:ext uri="{FF2B5EF4-FFF2-40B4-BE49-F238E27FC236}">
                <a16:creationId xmlns:a16="http://schemas.microsoft.com/office/drawing/2014/main" id="{49467213-C940-041E-C39C-0C7DACC425CE}"/>
              </a:ext>
            </a:extLst>
          </p:cNvPr>
          <p:cNvSpPr/>
          <p:nvPr/>
        </p:nvSpPr>
        <p:spPr>
          <a:xfrm>
            <a:off x="502436" y="657924"/>
            <a:ext cx="1360233" cy="1200952"/>
          </a:xfrm>
          <a:prstGeom prst="wedgeEllipseCallout">
            <a:avLst>
              <a:gd name="adj1" fmla="val 60492"/>
              <a:gd name="adj2" fmla="val -5530"/>
            </a:avLst>
          </a:prstGeom>
          <a:noFill/>
          <a:ln w="28575">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a:extLst>
              <a:ext uri="{FF2B5EF4-FFF2-40B4-BE49-F238E27FC236}">
                <a16:creationId xmlns:a16="http://schemas.microsoft.com/office/drawing/2014/main" id="{20B6FEC4-F5AB-5CA4-2AF4-06126941A8E9}"/>
              </a:ext>
            </a:extLst>
          </p:cNvPr>
          <p:cNvSpPr txBox="1"/>
          <p:nvPr/>
        </p:nvSpPr>
        <p:spPr>
          <a:xfrm>
            <a:off x="6214560" y="1704966"/>
            <a:ext cx="1769477" cy="253916"/>
          </a:xfrm>
          <a:prstGeom prst="rect">
            <a:avLst/>
          </a:prstGeom>
          <a:noFill/>
        </p:spPr>
        <p:txBody>
          <a:bodyPr wrap="square" rtlCol="0">
            <a:spAutoFit/>
          </a:bodyPr>
          <a:lstStyle/>
          <a:p>
            <a:r>
              <a:rPr kumimoji="1" lang="en-US" altLang="ja-JP" sz="1050" dirty="0"/>
              <a:t>※</a:t>
            </a:r>
            <a:r>
              <a:rPr lang="ja-JP" altLang="en-US" sz="1050" dirty="0"/>
              <a:t>  </a:t>
            </a:r>
            <a:r>
              <a:rPr kumimoji="1" lang="ja-JP" altLang="en-US" sz="1050" dirty="0"/>
              <a:t>会計基準第２の５の</a:t>
            </a:r>
            <a:r>
              <a:rPr kumimoji="1" lang="en-US" altLang="ja-JP" sz="1050" dirty="0"/>
              <a:t>(2)</a:t>
            </a:r>
            <a:endParaRPr kumimoji="1" lang="ja-JP" altLang="en-US" sz="1050" dirty="0"/>
          </a:p>
        </p:txBody>
      </p:sp>
    </p:spTree>
    <p:extLst>
      <p:ext uri="{BB962C8B-B14F-4D97-AF65-F5344CB8AC3E}">
        <p14:creationId xmlns:p14="http://schemas.microsoft.com/office/powerpoint/2010/main" val="16792355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43624" y="2466640"/>
            <a:ext cx="8850968" cy="4327794"/>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⑬ 不納欠損処理時に不納欠損引当金の取崩しを失念した場合</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617942" y="596492"/>
            <a:ext cx="4368341" cy="1832151"/>
            <a:chOff x="4639788" y="1415610"/>
            <a:chExt cx="4368341" cy="1803338"/>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1803338"/>
              <a:chOff x="324296" y="235244"/>
              <a:chExt cx="5693732" cy="2670255"/>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2670255"/>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664522" y="1052531"/>
                <a:ext cx="5013279" cy="672850"/>
              </a:xfrm>
              <a:prstGeom prst="rect">
                <a:avLst/>
              </a:prstGeom>
              <a:noFill/>
            </p:spPr>
            <p:txBody>
              <a:bodyPr wrap="square" rtlCol="0">
                <a:spAutoFit/>
              </a:bodyPr>
              <a:lstStyle/>
              <a:p>
                <a:r>
                  <a:rPr lang="ja-JP" altLang="en-US" sz="1200" dirty="0">
                    <a:latin typeface="+mn-ea"/>
                  </a:rPr>
                  <a:t>①　年度を越えて誤りが判明した際には、過年度修正</a:t>
                </a:r>
                <a:endParaRPr lang="en-US" altLang="ja-JP" sz="1200" dirty="0">
                  <a:latin typeface="+mn-ea"/>
                </a:endParaRPr>
              </a:p>
              <a:p>
                <a:r>
                  <a:rPr lang="ja-JP" altLang="en-US" sz="1200" dirty="0">
                    <a:latin typeface="+mn-ea"/>
                  </a:rPr>
                  <a:t>　　を使用して修正する。　　　</a:t>
                </a:r>
                <a:endParaRPr lang="en-US" altLang="ja-JP" sz="1200" dirty="0">
                  <a:latin typeface="+mn-ea"/>
                </a:endParaRP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50389"/>
              <a:ext cx="2625872" cy="30000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1832152"/>
            <a:chOff x="154325" y="1432531"/>
            <a:chExt cx="4368341" cy="1804442"/>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1804442"/>
              <a:chOff x="324296" y="235244"/>
              <a:chExt cx="5693732" cy="2684800"/>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2684800"/>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432395" y="1147580"/>
                <a:ext cx="5477534" cy="1488334"/>
              </a:xfrm>
              <a:prstGeom prst="rect">
                <a:avLst/>
              </a:prstGeom>
              <a:noFill/>
            </p:spPr>
            <p:txBody>
              <a:bodyPr wrap="square" rtlCol="0">
                <a:spAutoFit/>
              </a:bodyPr>
              <a:lstStyle/>
              <a:p>
                <a:r>
                  <a:rPr lang="ja-JP" altLang="en-US" sz="1200" dirty="0">
                    <a:latin typeface="+mn-ea"/>
                  </a:rPr>
                  <a:t>　長期未収賦課金等について不納欠損引当金を計上しており、時効が成立したことから不納欠損処理を実施した。この処理において、すでに計上していた不納欠損引当金を取崩すことを失念していたことが、翌年度判明した。どのような処理をして修正すべきか。</a:t>
                </a:r>
                <a:endParaRPr lang="en-US" altLang="ja-JP" sz="1200" dirty="0">
                  <a:latin typeface="+mn-ea"/>
                </a:endParaRP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29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447599" y="1541634"/>
              <a:ext cx="525079" cy="362992"/>
            </a:xfrm>
            <a:prstGeom prst="rect">
              <a:avLst/>
            </a:prstGeom>
          </p:spPr>
        </p:pic>
      </p:grpSp>
      <p:sp>
        <p:nvSpPr>
          <p:cNvPr id="33" name="フローチャート: 組合せ 32">
            <a:extLst>
              <a:ext uri="{FF2B5EF4-FFF2-40B4-BE49-F238E27FC236}">
                <a16:creationId xmlns:a16="http://schemas.microsoft.com/office/drawing/2014/main" id="{BD29A040-47CC-4691-9825-2F076573AB61}"/>
              </a:ext>
            </a:extLst>
          </p:cNvPr>
          <p:cNvSpPr/>
          <p:nvPr/>
        </p:nvSpPr>
        <p:spPr>
          <a:xfrm rot="16200000">
            <a:off x="1634678" y="4410305"/>
            <a:ext cx="961500" cy="268827"/>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テキスト ボックス 8">
            <a:extLst>
              <a:ext uri="{FF2B5EF4-FFF2-40B4-BE49-F238E27FC236}">
                <a16:creationId xmlns:a16="http://schemas.microsoft.com/office/drawing/2014/main" id="{545FAFBD-ECBF-247A-BDE5-F85466099B02}"/>
              </a:ext>
            </a:extLst>
          </p:cNvPr>
          <p:cNvSpPr txBox="1"/>
          <p:nvPr/>
        </p:nvSpPr>
        <p:spPr>
          <a:xfrm>
            <a:off x="2259667" y="5236381"/>
            <a:ext cx="5465481" cy="646331"/>
          </a:xfrm>
          <a:prstGeom prst="rect">
            <a:avLst/>
          </a:prstGeom>
          <a:noFill/>
        </p:spPr>
        <p:txBody>
          <a:bodyPr wrap="square" rtlCol="0">
            <a:spAutoFit/>
          </a:bodyPr>
          <a:lstStyle/>
          <a:p>
            <a:r>
              <a:rPr lang="en-US" altLang="ja-JP" sz="1200" dirty="0">
                <a:highlight>
                  <a:srgbClr val="99FFCC"/>
                </a:highlight>
                <a:latin typeface="+mn-ea"/>
              </a:rPr>
              <a:t>【</a:t>
            </a:r>
            <a:r>
              <a:rPr lang="ja-JP" altLang="en-US" sz="1200" dirty="0">
                <a:highlight>
                  <a:srgbClr val="99FFCC"/>
                </a:highlight>
                <a:latin typeface="+mn-ea"/>
              </a:rPr>
              <a:t>誤った処理</a:t>
            </a:r>
            <a:r>
              <a:rPr lang="en-US" altLang="ja-JP" sz="1200" dirty="0">
                <a:highlight>
                  <a:srgbClr val="99FFCC"/>
                </a:highlight>
                <a:latin typeface="+mn-ea"/>
              </a:rPr>
              <a:t>】</a:t>
            </a:r>
          </a:p>
          <a:p>
            <a:r>
              <a:rPr lang="ja-JP" altLang="en-US" sz="1200" dirty="0">
                <a:latin typeface="+mn-ea"/>
              </a:rPr>
              <a:t>　振替命令書</a:t>
            </a:r>
            <a:endParaRPr lang="en-US" altLang="ja-JP" sz="1200" dirty="0">
              <a:latin typeface="+mn-ea"/>
            </a:endParaRPr>
          </a:p>
          <a:p>
            <a:r>
              <a:rPr lang="ja-JP" altLang="en-US" sz="1200" dirty="0">
                <a:latin typeface="+mn-ea"/>
              </a:rPr>
              <a:t>　複式仕訳：（借方）不納欠損  </a:t>
            </a:r>
            <a:r>
              <a:rPr lang="en-US" altLang="ja-JP" sz="1200" dirty="0">
                <a:latin typeface="+mn-ea"/>
              </a:rPr>
              <a:t>5,000</a:t>
            </a:r>
            <a:r>
              <a:rPr lang="ja-JP" altLang="en-US" sz="1200" dirty="0">
                <a:latin typeface="+mn-ea"/>
              </a:rPr>
              <a:t>／（貸方）長期未収賦課金等  </a:t>
            </a:r>
            <a:r>
              <a:rPr lang="en-US" altLang="ja-JP" sz="1200" dirty="0">
                <a:latin typeface="+mn-ea"/>
              </a:rPr>
              <a:t>5,000</a:t>
            </a:r>
          </a:p>
        </p:txBody>
      </p:sp>
      <p:sp>
        <p:nvSpPr>
          <p:cNvPr id="11" name="テキスト ボックス 10">
            <a:extLst>
              <a:ext uri="{FF2B5EF4-FFF2-40B4-BE49-F238E27FC236}">
                <a16:creationId xmlns:a16="http://schemas.microsoft.com/office/drawing/2014/main" id="{458FBC47-7CE9-20E0-901F-D029C128A0EA}"/>
              </a:ext>
            </a:extLst>
          </p:cNvPr>
          <p:cNvSpPr txBox="1"/>
          <p:nvPr/>
        </p:nvSpPr>
        <p:spPr>
          <a:xfrm>
            <a:off x="2349703" y="2675028"/>
            <a:ext cx="6187394" cy="646331"/>
          </a:xfrm>
          <a:prstGeom prst="rect">
            <a:avLst/>
          </a:prstGeom>
          <a:noFill/>
        </p:spPr>
        <p:txBody>
          <a:bodyPr wrap="square" rtlCol="0">
            <a:spAutoFit/>
          </a:bodyPr>
          <a:lstStyle/>
          <a:p>
            <a:r>
              <a:rPr lang="en-US" altLang="ja-JP" sz="1200" dirty="0">
                <a:highlight>
                  <a:srgbClr val="99FFCC"/>
                </a:highlight>
                <a:latin typeface="+mn-ea"/>
              </a:rPr>
              <a:t>【</a:t>
            </a:r>
            <a:r>
              <a:rPr lang="ja-JP" altLang="en-US" sz="1200" dirty="0">
                <a:highlight>
                  <a:srgbClr val="99FFCC"/>
                </a:highlight>
                <a:latin typeface="+mn-ea"/>
              </a:rPr>
              <a:t>不納欠損引当金計上時</a:t>
            </a:r>
            <a:r>
              <a:rPr lang="en-US" altLang="ja-JP" sz="1200" dirty="0">
                <a:highlight>
                  <a:srgbClr val="99FFCC"/>
                </a:highlight>
                <a:latin typeface="+mn-ea"/>
              </a:rPr>
              <a:t>】</a:t>
            </a:r>
          </a:p>
          <a:p>
            <a:r>
              <a:rPr lang="ja-JP" altLang="en-US" sz="1200" dirty="0">
                <a:latin typeface="+mn-ea"/>
              </a:rPr>
              <a:t>　振替命令書　</a:t>
            </a:r>
            <a:endParaRPr lang="en-US" altLang="ja-JP" sz="1200" dirty="0">
              <a:latin typeface="+mn-ea"/>
            </a:endParaRPr>
          </a:p>
          <a:p>
            <a:r>
              <a:rPr lang="ja-JP" altLang="en-US" sz="1200" dirty="0">
                <a:latin typeface="+mn-ea"/>
              </a:rPr>
              <a:t>　複式仕訳：（借方）不納欠損引当金繰入額  </a:t>
            </a:r>
            <a:r>
              <a:rPr lang="en-US" altLang="ja-JP" sz="1200" dirty="0">
                <a:latin typeface="+mn-ea"/>
              </a:rPr>
              <a:t>4,999</a:t>
            </a:r>
            <a:r>
              <a:rPr lang="ja-JP" altLang="en-US" sz="1200" dirty="0">
                <a:latin typeface="+mn-ea"/>
              </a:rPr>
              <a:t>／（貸方）不納欠損引当金  </a:t>
            </a:r>
            <a:r>
              <a:rPr lang="en-US" altLang="ja-JP" sz="1200" dirty="0">
                <a:latin typeface="+mn-ea"/>
              </a:rPr>
              <a:t>4,999</a:t>
            </a:r>
          </a:p>
        </p:txBody>
      </p:sp>
      <p:grpSp>
        <p:nvGrpSpPr>
          <p:cNvPr id="26" name="グループ化 25">
            <a:extLst>
              <a:ext uri="{FF2B5EF4-FFF2-40B4-BE49-F238E27FC236}">
                <a16:creationId xmlns:a16="http://schemas.microsoft.com/office/drawing/2014/main" id="{B9BE83F4-9286-9002-E651-779B75FBA4BB}"/>
              </a:ext>
            </a:extLst>
          </p:cNvPr>
          <p:cNvGrpSpPr/>
          <p:nvPr/>
        </p:nvGrpSpPr>
        <p:grpSpPr>
          <a:xfrm>
            <a:off x="325380" y="2757578"/>
            <a:ext cx="1569022" cy="3662582"/>
            <a:chOff x="571487" y="2852942"/>
            <a:chExt cx="2295180" cy="3662582"/>
          </a:xfrm>
        </p:grpSpPr>
        <p:grpSp>
          <p:nvGrpSpPr>
            <p:cNvPr id="23" name="グループ化 22">
              <a:extLst>
                <a:ext uri="{FF2B5EF4-FFF2-40B4-BE49-F238E27FC236}">
                  <a16:creationId xmlns:a16="http://schemas.microsoft.com/office/drawing/2014/main" id="{CB715281-D139-6CA8-443C-CA6E860EB0AC}"/>
                </a:ext>
              </a:extLst>
            </p:cNvPr>
            <p:cNvGrpSpPr/>
            <p:nvPr/>
          </p:nvGrpSpPr>
          <p:grpSpPr>
            <a:xfrm>
              <a:off x="594865" y="4223142"/>
              <a:ext cx="2252669" cy="2292382"/>
              <a:chOff x="657608" y="4146560"/>
              <a:chExt cx="2252669" cy="2292382"/>
            </a:xfrm>
          </p:grpSpPr>
          <p:sp>
            <p:nvSpPr>
              <p:cNvPr id="32" name="フローチャート: 組合せ 31">
                <a:extLst>
                  <a:ext uri="{FF2B5EF4-FFF2-40B4-BE49-F238E27FC236}">
                    <a16:creationId xmlns:a16="http://schemas.microsoft.com/office/drawing/2014/main" id="{EC753152-8FA8-494A-97B7-5BBF216F41D1}"/>
                  </a:ext>
                </a:extLst>
              </p:cNvPr>
              <p:cNvSpPr/>
              <p:nvPr/>
            </p:nvSpPr>
            <p:spPr>
              <a:xfrm>
                <a:off x="1186294" y="5107988"/>
                <a:ext cx="1229969" cy="250171"/>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22" name="グループ化 21">
                <a:extLst>
                  <a:ext uri="{FF2B5EF4-FFF2-40B4-BE49-F238E27FC236}">
                    <a16:creationId xmlns:a16="http://schemas.microsoft.com/office/drawing/2014/main" id="{6B0053E6-C221-FF88-CEEA-667172CFB7E9}"/>
                  </a:ext>
                </a:extLst>
              </p:cNvPr>
              <p:cNvGrpSpPr/>
              <p:nvPr/>
            </p:nvGrpSpPr>
            <p:grpSpPr>
              <a:xfrm>
                <a:off x="657608" y="4146560"/>
                <a:ext cx="2252669" cy="2292382"/>
                <a:chOff x="704984" y="4045917"/>
                <a:chExt cx="2252669" cy="2292382"/>
              </a:xfrm>
            </p:grpSpPr>
            <p:sp>
              <p:nvSpPr>
                <p:cNvPr id="30" name="四角形: 角を丸くする 29">
                  <a:extLst>
                    <a:ext uri="{FF2B5EF4-FFF2-40B4-BE49-F238E27FC236}">
                      <a16:creationId xmlns:a16="http://schemas.microsoft.com/office/drawing/2014/main" id="{A1188683-D983-46A8-B0F7-C589B04603F5}"/>
                    </a:ext>
                  </a:extLst>
                </p:cNvPr>
                <p:cNvSpPr/>
                <p:nvPr/>
              </p:nvSpPr>
              <p:spPr>
                <a:xfrm>
                  <a:off x="704984" y="4045917"/>
                  <a:ext cx="2252669" cy="892274"/>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13" name="テキスト ボックス 12">
                  <a:extLst>
                    <a:ext uri="{FF2B5EF4-FFF2-40B4-BE49-F238E27FC236}">
                      <a16:creationId xmlns:a16="http://schemas.microsoft.com/office/drawing/2014/main" id="{1A4E80AA-65C3-56EC-D3BE-5C8D0A1A15FF}"/>
                    </a:ext>
                  </a:extLst>
                </p:cNvPr>
                <p:cNvSpPr txBox="1"/>
                <p:nvPr/>
              </p:nvSpPr>
              <p:spPr>
                <a:xfrm>
                  <a:off x="897135" y="4278664"/>
                  <a:ext cx="1903044" cy="461665"/>
                </a:xfrm>
                <a:prstGeom prst="rect">
                  <a:avLst/>
                </a:prstGeom>
                <a:noFill/>
              </p:spPr>
              <p:txBody>
                <a:bodyPr wrap="square" rtlCol="0">
                  <a:spAutoFit/>
                </a:bodyPr>
                <a:lstStyle/>
                <a:p>
                  <a:r>
                    <a:rPr lang="ja-JP" altLang="en-US" sz="1200" dirty="0">
                      <a:latin typeface="+mn-ea"/>
                    </a:rPr>
                    <a:t>不納欠損引当金</a:t>
                  </a:r>
                  <a:endParaRPr lang="en-US" altLang="ja-JP" sz="1200" dirty="0">
                    <a:latin typeface="+mn-ea"/>
                  </a:endParaRPr>
                </a:p>
                <a:p>
                  <a:r>
                    <a:rPr lang="ja-JP" altLang="en-US" sz="1200" dirty="0">
                      <a:latin typeface="+mn-ea"/>
                    </a:rPr>
                    <a:t>の取崩</a:t>
                  </a:r>
                  <a:endParaRPr lang="en-US" altLang="ja-JP" sz="1200" dirty="0">
                    <a:latin typeface="+mn-ea"/>
                  </a:endParaRPr>
                </a:p>
              </p:txBody>
            </p:sp>
            <p:grpSp>
              <p:nvGrpSpPr>
                <p:cNvPr id="19" name="グループ化 18">
                  <a:extLst>
                    <a:ext uri="{FF2B5EF4-FFF2-40B4-BE49-F238E27FC236}">
                      <a16:creationId xmlns:a16="http://schemas.microsoft.com/office/drawing/2014/main" id="{B5BCB632-384D-E6F2-8A28-A2A15E63F7C0}"/>
                    </a:ext>
                  </a:extLst>
                </p:cNvPr>
                <p:cNvGrpSpPr/>
                <p:nvPr/>
              </p:nvGrpSpPr>
              <p:grpSpPr>
                <a:xfrm>
                  <a:off x="704984" y="5327167"/>
                  <a:ext cx="2252669" cy="1011132"/>
                  <a:chOff x="704984" y="5327167"/>
                  <a:chExt cx="2252669" cy="1011132"/>
                </a:xfrm>
              </p:grpSpPr>
              <p:sp>
                <p:nvSpPr>
                  <p:cNvPr id="15" name="テキスト ボックス 14">
                    <a:extLst>
                      <a:ext uri="{FF2B5EF4-FFF2-40B4-BE49-F238E27FC236}">
                        <a16:creationId xmlns:a16="http://schemas.microsoft.com/office/drawing/2014/main" id="{6E98CD08-C517-9722-A098-2C9D10660FA0}"/>
                      </a:ext>
                    </a:extLst>
                  </p:cNvPr>
                  <p:cNvSpPr txBox="1"/>
                  <p:nvPr/>
                </p:nvSpPr>
                <p:spPr>
                  <a:xfrm>
                    <a:off x="810581" y="5437651"/>
                    <a:ext cx="2076143" cy="830997"/>
                  </a:xfrm>
                  <a:prstGeom prst="rect">
                    <a:avLst/>
                  </a:prstGeom>
                  <a:noFill/>
                </p:spPr>
                <p:txBody>
                  <a:bodyPr wrap="square" rtlCol="0">
                    <a:spAutoFit/>
                  </a:bodyPr>
                  <a:lstStyle/>
                  <a:p>
                    <a:r>
                      <a:rPr lang="ja-JP" altLang="en-US" sz="1200" dirty="0">
                        <a:latin typeface="+mn-ea"/>
                      </a:rPr>
                      <a:t>不納欠損引当金と長期未収賦課金等の差額を不納欠損として計上</a:t>
                    </a:r>
                    <a:endParaRPr lang="en-US" altLang="ja-JP" sz="1200" dirty="0">
                      <a:latin typeface="+mn-ea"/>
                    </a:endParaRPr>
                  </a:p>
                </p:txBody>
              </p:sp>
              <p:sp>
                <p:nvSpPr>
                  <p:cNvPr id="17" name="四角形: 角を丸くする 16">
                    <a:extLst>
                      <a:ext uri="{FF2B5EF4-FFF2-40B4-BE49-F238E27FC236}">
                        <a16:creationId xmlns:a16="http://schemas.microsoft.com/office/drawing/2014/main" id="{881A64C6-3D0C-7A30-34C7-4E053AB5B821}"/>
                      </a:ext>
                    </a:extLst>
                  </p:cNvPr>
                  <p:cNvSpPr/>
                  <p:nvPr/>
                </p:nvSpPr>
                <p:spPr>
                  <a:xfrm>
                    <a:off x="704984" y="5327167"/>
                    <a:ext cx="2252669" cy="1011132"/>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grpSp>
          </p:grpSp>
        </p:grpSp>
        <p:grpSp>
          <p:nvGrpSpPr>
            <p:cNvPr id="24" name="グループ化 23">
              <a:extLst>
                <a:ext uri="{FF2B5EF4-FFF2-40B4-BE49-F238E27FC236}">
                  <a16:creationId xmlns:a16="http://schemas.microsoft.com/office/drawing/2014/main" id="{86D6BEC6-6F07-9831-5319-9D0DB02125DA}"/>
                </a:ext>
              </a:extLst>
            </p:cNvPr>
            <p:cNvGrpSpPr/>
            <p:nvPr/>
          </p:nvGrpSpPr>
          <p:grpSpPr>
            <a:xfrm>
              <a:off x="571487" y="2852942"/>
              <a:ext cx="2295180" cy="1127561"/>
              <a:chOff x="693344" y="2836654"/>
              <a:chExt cx="2295180" cy="1127561"/>
            </a:xfrm>
          </p:grpSpPr>
          <p:sp>
            <p:nvSpPr>
              <p:cNvPr id="4" name="テキスト ボックス 3">
                <a:extLst>
                  <a:ext uri="{FF2B5EF4-FFF2-40B4-BE49-F238E27FC236}">
                    <a16:creationId xmlns:a16="http://schemas.microsoft.com/office/drawing/2014/main" id="{3E3C637F-56F2-77BC-64F1-37CFBB9CF015}"/>
                  </a:ext>
                </a:extLst>
              </p:cNvPr>
              <p:cNvSpPr txBox="1"/>
              <p:nvPr/>
            </p:nvSpPr>
            <p:spPr>
              <a:xfrm>
                <a:off x="693344" y="2918644"/>
                <a:ext cx="2236843" cy="1015663"/>
              </a:xfrm>
              <a:prstGeom prst="rect">
                <a:avLst/>
              </a:prstGeom>
              <a:noFill/>
            </p:spPr>
            <p:txBody>
              <a:bodyPr wrap="square" rtlCol="0">
                <a:spAutoFit/>
              </a:bodyPr>
              <a:lstStyle/>
              <a:p>
                <a:r>
                  <a:rPr lang="en-US" altLang="ja-JP" sz="1200" dirty="0">
                    <a:latin typeface="+mn-ea"/>
                  </a:rPr>
                  <a:t>【</a:t>
                </a:r>
                <a:r>
                  <a:rPr lang="ja-JP" altLang="en-US" sz="1200" dirty="0">
                    <a:latin typeface="+mn-ea"/>
                  </a:rPr>
                  <a:t>前提</a:t>
                </a:r>
                <a:r>
                  <a:rPr lang="en-US" altLang="ja-JP" sz="1200" dirty="0">
                    <a:latin typeface="+mn-ea"/>
                  </a:rPr>
                  <a:t>】</a:t>
                </a:r>
              </a:p>
              <a:p>
                <a:r>
                  <a:rPr lang="ja-JP" altLang="en-US" sz="1200" dirty="0">
                    <a:latin typeface="+mn-ea"/>
                  </a:rPr>
                  <a:t>長期未収賦課金等　　</a:t>
                </a:r>
                <a:endParaRPr lang="en-US" altLang="ja-JP" sz="1200" dirty="0">
                  <a:latin typeface="+mn-ea"/>
                </a:endParaRPr>
              </a:p>
              <a:p>
                <a:r>
                  <a:rPr lang="ja-JP" altLang="en-US" sz="1200" dirty="0">
                    <a:latin typeface="+mn-ea"/>
                  </a:rPr>
                  <a:t>　　　　　</a:t>
                </a:r>
                <a:r>
                  <a:rPr lang="en-US" altLang="ja-JP" sz="1200" dirty="0">
                    <a:latin typeface="+mn-ea"/>
                  </a:rPr>
                  <a:t>5,000</a:t>
                </a:r>
                <a:r>
                  <a:rPr lang="ja-JP" altLang="en-US" sz="1200" dirty="0">
                    <a:latin typeface="+mn-ea"/>
                  </a:rPr>
                  <a:t>円</a:t>
                </a:r>
                <a:endParaRPr lang="en-US" altLang="ja-JP" sz="1200" dirty="0">
                  <a:latin typeface="+mn-ea"/>
                </a:endParaRPr>
              </a:p>
              <a:p>
                <a:r>
                  <a:rPr lang="ja-JP" altLang="en-US" sz="1200" dirty="0">
                    <a:latin typeface="+mn-ea"/>
                  </a:rPr>
                  <a:t>不納欠損引当金　　　</a:t>
                </a:r>
                <a:endParaRPr lang="en-US" altLang="ja-JP" sz="1200" dirty="0">
                  <a:latin typeface="+mn-ea"/>
                </a:endParaRPr>
              </a:p>
              <a:p>
                <a:r>
                  <a:rPr lang="ja-JP" altLang="en-US" sz="1200" dirty="0">
                    <a:latin typeface="+mn-ea"/>
                  </a:rPr>
                  <a:t>　　　　　</a:t>
                </a:r>
                <a:r>
                  <a:rPr lang="en-US" altLang="ja-JP" sz="1200" dirty="0">
                    <a:latin typeface="+mn-ea"/>
                  </a:rPr>
                  <a:t>4,999</a:t>
                </a:r>
                <a:r>
                  <a:rPr lang="ja-JP" altLang="en-US" sz="1200" dirty="0">
                    <a:latin typeface="+mn-ea"/>
                  </a:rPr>
                  <a:t>円</a:t>
                </a:r>
                <a:endParaRPr lang="en-US" altLang="ja-JP" sz="1200" dirty="0">
                  <a:latin typeface="+mn-ea"/>
                </a:endParaRPr>
              </a:p>
            </p:txBody>
          </p:sp>
          <p:sp>
            <p:nvSpPr>
              <p:cNvPr id="18" name="四角形: 角を丸くする 17">
                <a:extLst>
                  <a:ext uri="{FF2B5EF4-FFF2-40B4-BE49-F238E27FC236}">
                    <a16:creationId xmlns:a16="http://schemas.microsoft.com/office/drawing/2014/main" id="{14AA3FC3-0E67-3F46-9D7F-99D796A3FC2C}"/>
                  </a:ext>
                </a:extLst>
              </p:cNvPr>
              <p:cNvSpPr/>
              <p:nvPr/>
            </p:nvSpPr>
            <p:spPr>
              <a:xfrm>
                <a:off x="716722" y="2836654"/>
                <a:ext cx="2271802" cy="1127561"/>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grpSp>
      </p:grpSp>
      <p:sp>
        <p:nvSpPr>
          <p:cNvPr id="25" name="テキスト ボックス 24">
            <a:extLst>
              <a:ext uri="{FF2B5EF4-FFF2-40B4-BE49-F238E27FC236}">
                <a16:creationId xmlns:a16="http://schemas.microsoft.com/office/drawing/2014/main" id="{8B3CF30C-1467-821D-C34F-B2BB5C489FB5}"/>
              </a:ext>
            </a:extLst>
          </p:cNvPr>
          <p:cNvSpPr txBox="1"/>
          <p:nvPr/>
        </p:nvSpPr>
        <p:spPr>
          <a:xfrm>
            <a:off x="2259667" y="5975826"/>
            <a:ext cx="6371241" cy="646331"/>
          </a:xfrm>
          <a:prstGeom prst="rect">
            <a:avLst/>
          </a:prstGeom>
          <a:noFill/>
        </p:spPr>
        <p:txBody>
          <a:bodyPr wrap="square" rtlCol="0">
            <a:spAutoFit/>
          </a:bodyPr>
          <a:lstStyle/>
          <a:p>
            <a:r>
              <a:rPr lang="en-US" altLang="ja-JP" sz="1200" dirty="0">
                <a:highlight>
                  <a:srgbClr val="99FFCC"/>
                </a:highlight>
                <a:latin typeface="+mn-ea"/>
              </a:rPr>
              <a:t>【</a:t>
            </a:r>
            <a:r>
              <a:rPr lang="ja-JP" altLang="en-US" sz="1200" dirty="0">
                <a:highlight>
                  <a:srgbClr val="99FFCC"/>
                </a:highlight>
                <a:latin typeface="+mn-ea"/>
              </a:rPr>
              <a:t>修正処理</a:t>
            </a:r>
            <a:r>
              <a:rPr lang="en-US" altLang="ja-JP" sz="1200" dirty="0">
                <a:highlight>
                  <a:srgbClr val="99FFCC"/>
                </a:highlight>
                <a:latin typeface="+mn-ea"/>
              </a:rPr>
              <a:t>】</a:t>
            </a:r>
          </a:p>
          <a:p>
            <a:r>
              <a:rPr lang="ja-JP" altLang="en-US" sz="1200" dirty="0">
                <a:latin typeface="+mn-ea"/>
              </a:rPr>
              <a:t>　振替命令書</a:t>
            </a:r>
            <a:endParaRPr lang="en-US" altLang="ja-JP" sz="1200" dirty="0">
              <a:latin typeface="+mn-ea"/>
            </a:endParaRPr>
          </a:p>
          <a:p>
            <a:r>
              <a:rPr lang="ja-JP" altLang="en-US" sz="1200" dirty="0">
                <a:latin typeface="+mn-ea"/>
              </a:rPr>
              <a:t>　複式仕訳：（借方）不納欠損引当金  </a:t>
            </a:r>
            <a:r>
              <a:rPr lang="en-US" altLang="ja-JP" sz="1200" dirty="0">
                <a:latin typeface="+mn-ea"/>
              </a:rPr>
              <a:t>4,999</a:t>
            </a:r>
            <a:r>
              <a:rPr lang="ja-JP" altLang="en-US" sz="1200" dirty="0">
                <a:latin typeface="+mn-ea"/>
              </a:rPr>
              <a:t>／（貸方）過年度修正（経常外収入）  </a:t>
            </a:r>
            <a:r>
              <a:rPr lang="en-US" altLang="ja-JP" sz="1200" dirty="0">
                <a:latin typeface="+mn-ea"/>
              </a:rPr>
              <a:t>4,999</a:t>
            </a:r>
          </a:p>
        </p:txBody>
      </p:sp>
      <p:grpSp>
        <p:nvGrpSpPr>
          <p:cNvPr id="29" name="グループ化 28">
            <a:extLst>
              <a:ext uri="{FF2B5EF4-FFF2-40B4-BE49-F238E27FC236}">
                <a16:creationId xmlns:a16="http://schemas.microsoft.com/office/drawing/2014/main" id="{49681DDA-E3FD-D66C-83D3-49F7EDD63FC8}"/>
              </a:ext>
            </a:extLst>
          </p:cNvPr>
          <p:cNvGrpSpPr/>
          <p:nvPr/>
        </p:nvGrpSpPr>
        <p:grpSpPr>
          <a:xfrm>
            <a:off x="5149826" y="3546284"/>
            <a:ext cx="3530760" cy="646331"/>
            <a:chOff x="5547914" y="5427887"/>
            <a:chExt cx="2945836" cy="646331"/>
          </a:xfrm>
        </p:grpSpPr>
        <p:sp>
          <p:nvSpPr>
            <p:cNvPr id="31" name="テキスト ボックス 30">
              <a:extLst>
                <a:ext uri="{FF2B5EF4-FFF2-40B4-BE49-F238E27FC236}">
                  <a16:creationId xmlns:a16="http://schemas.microsoft.com/office/drawing/2014/main" id="{A9D9ABC2-0337-DA64-B254-F9522E1A4843}"/>
                </a:ext>
              </a:extLst>
            </p:cNvPr>
            <p:cNvSpPr txBox="1"/>
            <p:nvPr/>
          </p:nvSpPr>
          <p:spPr>
            <a:xfrm>
              <a:off x="5547914" y="5474053"/>
              <a:ext cx="2945835" cy="553998"/>
            </a:xfrm>
            <a:prstGeom prst="rect">
              <a:avLst/>
            </a:prstGeom>
            <a:noFill/>
            <a:ln w="19050">
              <a:noFill/>
            </a:ln>
          </p:spPr>
          <p:txBody>
            <a:bodyPr wrap="square" rtlCol="0">
              <a:spAutoFit/>
            </a:bodyPr>
            <a:lstStyle/>
            <a:p>
              <a:r>
                <a:rPr lang="ja-JP" altLang="en-US" sz="1000" dirty="0">
                  <a:latin typeface="+mn-ea"/>
                </a:rPr>
                <a:t>不納欠損引当金繰入時に</a:t>
              </a:r>
              <a:r>
                <a:rPr lang="en-US" altLang="ja-JP" sz="1000" dirty="0">
                  <a:latin typeface="+mn-ea"/>
                </a:rPr>
                <a:t>4,999</a:t>
              </a:r>
              <a:r>
                <a:rPr lang="ja-JP" altLang="en-US" sz="1000" dirty="0">
                  <a:latin typeface="+mn-ea"/>
                </a:rPr>
                <a:t>円を費用</a:t>
              </a:r>
              <a:r>
                <a:rPr lang="en-US" altLang="ja-JP" sz="1000" dirty="0">
                  <a:latin typeface="+mn-ea"/>
                </a:rPr>
                <a:t>(</a:t>
              </a:r>
              <a:r>
                <a:rPr lang="ja-JP" altLang="en-US" sz="1000" dirty="0">
                  <a:latin typeface="+mn-ea"/>
                </a:rPr>
                <a:t>支出</a:t>
              </a:r>
              <a:r>
                <a:rPr lang="en-US" altLang="ja-JP" sz="1000" dirty="0">
                  <a:latin typeface="+mn-ea"/>
                </a:rPr>
                <a:t>)</a:t>
              </a:r>
              <a:r>
                <a:rPr lang="ja-JP" altLang="en-US" sz="1000" dirty="0">
                  <a:latin typeface="+mn-ea"/>
                </a:rPr>
                <a:t>として計上しているので、不納欠損処理時には不納欠損</a:t>
              </a:r>
              <a:r>
                <a:rPr lang="en-US" altLang="ja-JP" sz="1000" dirty="0">
                  <a:latin typeface="+mn-ea"/>
                </a:rPr>
                <a:t>(</a:t>
              </a:r>
              <a:r>
                <a:rPr lang="ja-JP" altLang="en-US" sz="1000" dirty="0">
                  <a:latin typeface="+mn-ea"/>
                </a:rPr>
                <a:t>費用</a:t>
              </a:r>
              <a:r>
                <a:rPr lang="en-US" altLang="ja-JP" sz="1000" dirty="0">
                  <a:latin typeface="+mn-ea"/>
                </a:rPr>
                <a:t>)</a:t>
              </a:r>
              <a:r>
                <a:rPr lang="ja-JP" altLang="en-US" sz="1000" dirty="0">
                  <a:latin typeface="+mn-ea"/>
                </a:rPr>
                <a:t>１円を計上することで、不納欠損</a:t>
              </a:r>
              <a:r>
                <a:rPr lang="en-US" altLang="ja-JP" sz="1000" dirty="0">
                  <a:latin typeface="+mn-ea"/>
                </a:rPr>
                <a:t>(</a:t>
              </a:r>
              <a:r>
                <a:rPr lang="ja-JP" altLang="en-US" sz="1000" dirty="0">
                  <a:latin typeface="+mn-ea"/>
                </a:rPr>
                <a:t>費用</a:t>
              </a:r>
              <a:r>
                <a:rPr lang="en-US" altLang="ja-JP" sz="1000" dirty="0">
                  <a:latin typeface="+mn-ea"/>
                </a:rPr>
                <a:t>)</a:t>
              </a:r>
              <a:r>
                <a:rPr lang="ja-JP" altLang="en-US" sz="1000" dirty="0">
                  <a:latin typeface="+mn-ea"/>
                </a:rPr>
                <a:t>の合計が</a:t>
              </a:r>
              <a:r>
                <a:rPr lang="en-US" altLang="ja-JP" sz="1000" dirty="0">
                  <a:latin typeface="+mn-ea"/>
                </a:rPr>
                <a:t>5,000</a:t>
              </a:r>
              <a:r>
                <a:rPr lang="ja-JP" altLang="en-US" sz="1000" dirty="0">
                  <a:latin typeface="+mn-ea"/>
                </a:rPr>
                <a:t>円となる。</a:t>
              </a:r>
              <a:endParaRPr lang="en-US" altLang="ja-JP" sz="1000" dirty="0">
                <a:latin typeface="+mn-ea"/>
              </a:endParaRPr>
            </a:p>
          </p:txBody>
        </p:sp>
        <p:sp>
          <p:nvSpPr>
            <p:cNvPr id="37" name="吹き出し: 折線 36">
              <a:extLst>
                <a:ext uri="{FF2B5EF4-FFF2-40B4-BE49-F238E27FC236}">
                  <a16:creationId xmlns:a16="http://schemas.microsoft.com/office/drawing/2014/main" id="{5DC4CF9F-9154-4232-2C29-60704EE1E2D0}"/>
                </a:ext>
              </a:extLst>
            </p:cNvPr>
            <p:cNvSpPr/>
            <p:nvPr/>
          </p:nvSpPr>
          <p:spPr>
            <a:xfrm>
              <a:off x="5547915" y="5427887"/>
              <a:ext cx="2945835" cy="646331"/>
            </a:xfrm>
            <a:prstGeom prst="borderCallout2">
              <a:avLst>
                <a:gd name="adj1" fmla="val 33883"/>
                <a:gd name="adj2" fmla="val -856"/>
                <a:gd name="adj3" fmla="val 33874"/>
                <a:gd name="adj4" fmla="val -12774"/>
                <a:gd name="adj5" fmla="val 115229"/>
                <a:gd name="adj6" fmla="val -23435"/>
              </a:avLst>
            </a:prstGeom>
            <a:noFill/>
            <a:ln w="1905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38" name="テキスト ボックス 37">
            <a:extLst>
              <a:ext uri="{FF2B5EF4-FFF2-40B4-BE49-F238E27FC236}">
                <a16:creationId xmlns:a16="http://schemas.microsoft.com/office/drawing/2014/main" id="{E7E493C2-9137-3994-DD27-81C3FEE29BDD}"/>
              </a:ext>
            </a:extLst>
          </p:cNvPr>
          <p:cNvSpPr txBox="1"/>
          <p:nvPr/>
        </p:nvSpPr>
        <p:spPr>
          <a:xfrm>
            <a:off x="2462895" y="3927384"/>
            <a:ext cx="5852254" cy="830997"/>
          </a:xfrm>
          <a:prstGeom prst="rect">
            <a:avLst/>
          </a:prstGeom>
          <a:noFill/>
        </p:spPr>
        <p:txBody>
          <a:bodyPr wrap="square" rtlCol="0">
            <a:spAutoFit/>
          </a:bodyPr>
          <a:lstStyle/>
          <a:p>
            <a:r>
              <a:rPr lang="en-US" altLang="ja-JP" sz="1200" dirty="0">
                <a:latin typeface="+mn-ea"/>
              </a:rPr>
              <a:t>【</a:t>
            </a:r>
            <a:r>
              <a:rPr lang="ja-JP" altLang="en-US" sz="1200" dirty="0">
                <a:latin typeface="+mn-ea"/>
              </a:rPr>
              <a:t>不納欠損処理時</a:t>
            </a:r>
            <a:r>
              <a:rPr lang="en-US" altLang="ja-JP" sz="1200" dirty="0">
                <a:latin typeface="+mn-ea"/>
              </a:rPr>
              <a:t>】            </a:t>
            </a:r>
          </a:p>
          <a:p>
            <a:r>
              <a:rPr lang="ja-JP" altLang="en-US" sz="1200" dirty="0">
                <a:latin typeface="+mn-ea"/>
              </a:rPr>
              <a:t>　振替命令書</a:t>
            </a:r>
            <a:endParaRPr lang="en-US" altLang="ja-JP" sz="1200" dirty="0">
              <a:latin typeface="+mn-ea"/>
            </a:endParaRPr>
          </a:p>
          <a:p>
            <a:r>
              <a:rPr lang="ja-JP" altLang="en-US" sz="1200" dirty="0">
                <a:latin typeface="+mn-ea"/>
              </a:rPr>
              <a:t>　複式仕訳：（借方）不納欠損引当金  </a:t>
            </a:r>
            <a:r>
              <a:rPr lang="en-US" altLang="ja-JP" sz="1200" dirty="0">
                <a:latin typeface="+mn-ea"/>
              </a:rPr>
              <a:t>4,999</a:t>
            </a:r>
            <a:r>
              <a:rPr lang="ja-JP" altLang="en-US" sz="1200" dirty="0">
                <a:latin typeface="+mn-ea"/>
              </a:rPr>
              <a:t>／（貸方）長期未収賦課金等  </a:t>
            </a:r>
            <a:r>
              <a:rPr lang="en-US" altLang="ja-JP" sz="1200" dirty="0">
                <a:latin typeface="+mn-ea"/>
              </a:rPr>
              <a:t>5,000</a:t>
            </a:r>
          </a:p>
          <a:p>
            <a:r>
              <a:rPr lang="ja-JP" altLang="en-US" sz="1200" dirty="0">
                <a:latin typeface="+mn-ea"/>
              </a:rPr>
              <a:t>　　　　　　　　　　　　　不納欠損　     </a:t>
            </a:r>
            <a:r>
              <a:rPr lang="en-US" altLang="ja-JP" sz="1200" dirty="0">
                <a:latin typeface="+mn-ea"/>
              </a:rPr>
              <a:t>1</a:t>
            </a:r>
            <a:r>
              <a:rPr lang="ja-JP" altLang="en-US" sz="1200" dirty="0">
                <a:latin typeface="+mn-ea"/>
              </a:rPr>
              <a:t>／</a:t>
            </a:r>
            <a:endParaRPr lang="en-US" altLang="ja-JP" sz="1200" dirty="0">
              <a:latin typeface="+mn-ea"/>
            </a:endParaRPr>
          </a:p>
        </p:txBody>
      </p:sp>
      <p:sp>
        <p:nvSpPr>
          <p:cNvPr id="40" name="四角形: 角を丸くする 39">
            <a:extLst>
              <a:ext uri="{FF2B5EF4-FFF2-40B4-BE49-F238E27FC236}">
                <a16:creationId xmlns:a16="http://schemas.microsoft.com/office/drawing/2014/main" id="{6B9D1052-7D90-868C-294D-31C4B713F0E4}"/>
              </a:ext>
            </a:extLst>
          </p:cNvPr>
          <p:cNvSpPr/>
          <p:nvPr/>
        </p:nvSpPr>
        <p:spPr>
          <a:xfrm>
            <a:off x="2308155" y="3473415"/>
            <a:ext cx="6517336" cy="1284966"/>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42" name="四角形: 角を丸くする 41">
            <a:extLst>
              <a:ext uri="{FF2B5EF4-FFF2-40B4-BE49-F238E27FC236}">
                <a16:creationId xmlns:a16="http://schemas.microsoft.com/office/drawing/2014/main" id="{7B1CD832-4814-9FBC-88B2-0612090C1B28}"/>
              </a:ext>
            </a:extLst>
          </p:cNvPr>
          <p:cNvSpPr/>
          <p:nvPr/>
        </p:nvSpPr>
        <p:spPr>
          <a:xfrm>
            <a:off x="2308155" y="4835753"/>
            <a:ext cx="6527911" cy="1885724"/>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grpSp>
        <p:nvGrpSpPr>
          <p:cNvPr id="45" name="グループ化 44">
            <a:extLst>
              <a:ext uri="{FF2B5EF4-FFF2-40B4-BE49-F238E27FC236}">
                <a16:creationId xmlns:a16="http://schemas.microsoft.com/office/drawing/2014/main" id="{07B3E9A6-AD46-38DB-9952-F9D5C2530BDA}"/>
              </a:ext>
            </a:extLst>
          </p:cNvPr>
          <p:cNvGrpSpPr/>
          <p:nvPr/>
        </p:nvGrpSpPr>
        <p:grpSpPr>
          <a:xfrm>
            <a:off x="5064371" y="4925280"/>
            <a:ext cx="3738268" cy="588333"/>
            <a:chOff x="5484155" y="5148033"/>
            <a:chExt cx="3111175" cy="610909"/>
          </a:xfrm>
        </p:grpSpPr>
        <p:sp>
          <p:nvSpPr>
            <p:cNvPr id="28" name="テキスト ボックス 27">
              <a:extLst>
                <a:ext uri="{FF2B5EF4-FFF2-40B4-BE49-F238E27FC236}">
                  <a16:creationId xmlns:a16="http://schemas.microsoft.com/office/drawing/2014/main" id="{AC15EC59-AEDB-B3BA-61B9-D6F8C81829E7}"/>
                </a:ext>
              </a:extLst>
            </p:cNvPr>
            <p:cNvSpPr txBox="1"/>
            <p:nvPr/>
          </p:nvSpPr>
          <p:spPr>
            <a:xfrm>
              <a:off x="5484155" y="5197649"/>
              <a:ext cx="3111175" cy="553998"/>
            </a:xfrm>
            <a:prstGeom prst="rect">
              <a:avLst/>
            </a:prstGeom>
            <a:noFill/>
          </p:spPr>
          <p:txBody>
            <a:bodyPr wrap="square" rtlCol="0">
              <a:spAutoFit/>
            </a:bodyPr>
            <a:lstStyle/>
            <a:p>
              <a:r>
                <a:rPr lang="ja-JP" altLang="en-US" sz="1000" dirty="0">
                  <a:latin typeface="+mn-ea"/>
                </a:rPr>
                <a:t>長期未収賦課金等は消えたが、不納欠損引当金はそのまま。「費用（支出）」が、繰入時の</a:t>
              </a:r>
              <a:r>
                <a:rPr lang="en-US" altLang="ja-JP" sz="1000" dirty="0">
                  <a:latin typeface="+mn-ea"/>
                </a:rPr>
                <a:t>4,999</a:t>
              </a:r>
              <a:r>
                <a:rPr lang="ja-JP" altLang="en-US" sz="1000" dirty="0">
                  <a:latin typeface="+mn-ea"/>
                </a:rPr>
                <a:t>円＋今回計上した</a:t>
              </a:r>
              <a:r>
                <a:rPr lang="en-US" altLang="ja-JP" sz="1000" dirty="0">
                  <a:latin typeface="+mn-ea"/>
                </a:rPr>
                <a:t>5,000</a:t>
              </a:r>
              <a:r>
                <a:rPr lang="ja-JP" altLang="en-US" sz="1000" dirty="0">
                  <a:latin typeface="+mn-ea"/>
                </a:rPr>
                <a:t>円で二重に計上された状態。</a:t>
              </a:r>
              <a:endParaRPr lang="en-US" altLang="ja-JP" sz="1000" dirty="0">
                <a:latin typeface="+mn-ea"/>
              </a:endParaRPr>
            </a:p>
          </p:txBody>
        </p:sp>
        <p:sp>
          <p:nvSpPr>
            <p:cNvPr id="44" name="吹き出し: 折線 43">
              <a:extLst>
                <a:ext uri="{FF2B5EF4-FFF2-40B4-BE49-F238E27FC236}">
                  <a16:creationId xmlns:a16="http://schemas.microsoft.com/office/drawing/2014/main" id="{4379E257-3253-A8F2-BEF2-856AEDCF5EB9}"/>
                </a:ext>
              </a:extLst>
            </p:cNvPr>
            <p:cNvSpPr/>
            <p:nvPr/>
          </p:nvSpPr>
          <p:spPr>
            <a:xfrm>
              <a:off x="5484155" y="5148033"/>
              <a:ext cx="3046771" cy="610909"/>
            </a:xfrm>
            <a:prstGeom prst="borderCallout2">
              <a:avLst>
                <a:gd name="adj1" fmla="val 33883"/>
                <a:gd name="adj2" fmla="val -856"/>
                <a:gd name="adj3" fmla="val 37122"/>
                <a:gd name="adj4" fmla="val -10123"/>
                <a:gd name="adj5" fmla="val 111124"/>
                <a:gd name="adj6" fmla="val -22658"/>
              </a:avLst>
            </a:prstGeom>
            <a:noFill/>
            <a:ln w="1905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46" name="テキスト ボックス 45">
            <a:extLst>
              <a:ext uri="{FF2B5EF4-FFF2-40B4-BE49-F238E27FC236}">
                <a16:creationId xmlns:a16="http://schemas.microsoft.com/office/drawing/2014/main" id="{BE485786-C95C-4723-8BCA-4B739ECEE15E}"/>
              </a:ext>
            </a:extLst>
          </p:cNvPr>
          <p:cNvSpPr txBox="1"/>
          <p:nvPr/>
        </p:nvSpPr>
        <p:spPr>
          <a:xfrm>
            <a:off x="2354013" y="3594390"/>
            <a:ext cx="1346431" cy="276999"/>
          </a:xfrm>
          <a:prstGeom prst="rect">
            <a:avLst/>
          </a:prstGeom>
          <a:noFill/>
        </p:spPr>
        <p:txBody>
          <a:bodyPr wrap="square" rtlCol="0">
            <a:spAutoFit/>
          </a:bodyPr>
          <a:lstStyle/>
          <a:p>
            <a:r>
              <a:rPr lang="en-US" altLang="ja-JP" sz="1200" dirty="0">
                <a:highlight>
                  <a:srgbClr val="99FFCC"/>
                </a:highlight>
                <a:latin typeface="+mn-ea"/>
              </a:rPr>
              <a:t>【</a:t>
            </a:r>
            <a:r>
              <a:rPr lang="ja-JP" altLang="en-US" sz="1200" dirty="0">
                <a:highlight>
                  <a:srgbClr val="99FFCC"/>
                </a:highlight>
                <a:latin typeface="+mn-ea"/>
              </a:rPr>
              <a:t>正しい処理</a:t>
            </a:r>
            <a:r>
              <a:rPr lang="en-US" altLang="ja-JP" sz="1200" dirty="0">
                <a:highlight>
                  <a:srgbClr val="99FFCC"/>
                </a:highlight>
                <a:latin typeface="+mn-ea"/>
              </a:rPr>
              <a:t>】</a:t>
            </a:r>
            <a:endParaRPr lang="en-US" altLang="ja-JP" sz="1200" dirty="0">
              <a:latin typeface="+mn-ea"/>
            </a:endParaRPr>
          </a:p>
        </p:txBody>
      </p:sp>
      <p:sp>
        <p:nvSpPr>
          <p:cNvPr id="47" name="四角形: 角を丸くする 46">
            <a:extLst>
              <a:ext uri="{FF2B5EF4-FFF2-40B4-BE49-F238E27FC236}">
                <a16:creationId xmlns:a16="http://schemas.microsoft.com/office/drawing/2014/main" id="{EFF4C4F9-9EA3-4D03-A440-536F85B0E617}"/>
              </a:ext>
            </a:extLst>
          </p:cNvPr>
          <p:cNvSpPr/>
          <p:nvPr/>
        </p:nvSpPr>
        <p:spPr>
          <a:xfrm>
            <a:off x="2308155" y="2622464"/>
            <a:ext cx="6370276" cy="759586"/>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63146" y="2071513"/>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sp>
        <p:nvSpPr>
          <p:cNvPr id="48" name="テキスト ボックス 47">
            <a:extLst>
              <a:ext uri="{FF2B5EF4-FFF2-40B4-BE49-F238E27FC236}">
                <a16:creationId xmlns:a16="http://schemas.microsoft.com/office/drawing/2014/main" id="{0EEE36FA-5E43-793B-5AA7-19949BC52E48}"/>
              </a:ext>
            </a:extLst>
          </p:cNvPr>
          <p:cNvSpPr txBox="1"/>
          <p:nvPr/>
        </p:nvSpPr>
        <p:spPr>
          <a:xfrm>
            <a:off x="4885145" y="1608286"/>
            <a:ext cx="4019333" cy="830997"/>
          </a:xfrm>
          <a:prstGeom prst="rect">
            <a:avLst/>
          </a:prstGeom>
          <a:noFill/>
        </p:spPr>
        <p:txBody>
          <a:bodyPr wrap="square" rtlCol="0">
            <a:spAutoFit/>
          </a:bodyPr>
          <a:lstStyle/>
          <a:p>
            <a:r>
              <a:rPr lang="ja-JP" altLang="en-US" sz="1200" dirty="0">
                <a:latin typeface="+mn-ea"/>
              </a:rPr>
              <a:t>②　不納欠損引当金繰入れ時に</a:t>
            </a:r>
            <a:r>
              <a:rPr lang="en-US" altLang="ja-JP" sz="1200" dirty="0">
                <a:latin typeface="+mn-ea"/>
              </a:rPr>
              <a:t>1</a:t>
            </a:r>
            <a:r>
              <a:rPr lang="ja-JP" altLang="en-US" sz="1200" dirty="0">
                <a:latin typeface="+mn-ea"/>
              </a:rPr>
              <a:t>円を除いて費用計上し</a:t>
            </a:r>
            <a:endParaRPr lang="en-US" altLang="ja-JP" sz="1200" dirty="0">
              <a:latin typeface="+mn-ea"/>
            </a:endParaRPr>
          </a:p>
          <a:p>
            <a:r>
              <a:rPr lang="ja-JP" altLang="en-US" sz="1200" dirty="0">
                <a:latin typeface="+mn-ea"/>
              </a:rPr>
              <a:t>　　ているため、不納欠損（費用）として計上する額</a:t>
            </a:r>
            <a:endParaRPr lang="en-US" altLang="ja-JP" sz="1200" dirty="0">
              <a:latin typeface="+mn-ea"/>
            </a:endParaRPr>
          </a:p>
          <a:p>
            <a:r>
              <a:rPr lang="ja-JP" altLang="en-US" sz="1200" dirty="0">
                <a:latin typeface="+mn-ea"/>
              </a:rPr>
              <a:t>　　は</a:t>
            </a:r>
            <a:r>
              <a:rPr lang="en-US" altLang="ja-JP" sz="1200" dirty="0">
                <a:latin typeface="+mn-ea"/>
              </a:rPr>
              <a:t>1</a:t>
            </a:r>
            <a:r>
              <a:rPr lang="ja-JP" altLang="en-US" sz="1200" dirty="0">
                <a:latin typeface="+mn-ea"/>
              </a:rPr>
              <a:t>円。</a:t>
            </a:r>
            <a:endParaRPr lang="en-US" altLang="ja-JP" sz="1200" dirty="0">
              <a:latin typeface="+mn-ea"/>
            </a:endParaRPr>
          </a:p>
          <a:p>
            <a:r>
              <a:rPr lang="ja-JP" altLang="en-US" sz="1200" dirty="0">
                <a:latin typeface="+mn-ea"/>
              </a:rPr>
              <a:t>　　</a:t>
            </a:r>
            <a:endParaRPr lang="en-US" altLang="ja-JP" sz="1200" dirty="0">
              <a:latin typeface="+mn-ea"/>
            </a:endParaRPr>
          </a:p>
        </p:txBody>
      </p:sp>
      <p:grpSp>
        <p:nvGrpSpPr>
          <p:cNvPr id="52" name="グループ化 51">
            <a:extLst>
              <a:ext uri="{FF2B5EF4-FFF2-40B4-BE49-F238E27FC236}">
                <a16:creationId xmlns:a16="http://schemas.microsoft.com/office/drawing/2014/main" id="{7B62F6E5-07E9-8384-DAD3-BC108984CB57}"/>
              </a:ext>
            </a:extLst>
          </p:cNvPr>
          <p:cNvGrpSpPr/>
          <p:nvPr/>
        </p:nvGrpSpPr>
        <p:grpSpPr>
          <a:xfrm>
            <a:off x="5025678" y="5917490"/>
            <a:ext cx="3738268" cy="400175"/>
            <a:chOff x="5025678" y="5917490"/>
            <a:chExt cx="3738268" cy="400175"/>
          </a:xfrm>
        </p:grpSpPr>
        <p:sp>
          <p:nvSpPr>
            <p:cNvPr id="49" name="テキスト ボックス 48">
              <a:extLst>
                <a:ext uri="{FF2B5EF4-FFF2-40B4-BE49-F238E27FC236}">
                  <a16:creationId xmlns:a16="http://schemas.microsoft.com/office/drawing/2014/main" id="{8A27760C-EC4D-B9A5-5CC7-742E1297BCE4}"/>
                </a:ext>
              </a:extLst>
            </p:cNvPr>
            <p:cNvSpPr txBox="1"/>
            <p:nvPr/>
          </p:nvSpPr>
          <p:spPr>
            <a:xfrm>
              <a:off x="5025678" y="5917490"/>
              <a:ext cx="3738268" cy="400110"/>
            </a:xfrm>
            <a:prstGeom prst="rect">
              <a:avLst/>
            </a:prstGeom>
            <a:noFill/>
          </p:spPr>
          <p:txBody>
            <a:bodyPr wrap="square" rtlCol="0">
              <a:spAutoFit/>
            </a:bodyPr>
            <a:lstStyle/>
            <a:p>
              <a:r>
                <a:rPr lang="ja-JP" altLang="en-US" sz="1000" dirty="0">
                  <a:latin typeface="+mn-ea"/>
                </a:rPr>
                <a:t>不納欠損引当金を消し、二重に計上した費用を過年度修正で取り消すことで、結果的に不納欠損（費用）が</a:t>
              </a:r>
              <a:r>
                <a:rPr lang="en-US" altLang="ja-JP" sz="1000" dirty="0">
                  <a:latin typeface="+mn-ea"/>
                </a:rPr>
                <a:t>1</a:t>
              </a:r>
              <a:r>
                <a:rPr lang="ja-JP" altLang="en-US" sz="1000" dirty="0">
                  <a:latin typeface="+mn-ea"/>
                </a:rPr>
                <a:t>円残る。</a:t>
              </a:r>
              <a:endParaRPr lang="en-US" altLang="ja-JP" sz="1000" dirty="0">
                <a:latin typeface="+mn-ea"/>
              </a:endParaRPr>
            </a:p>
          </p:txBody>
        </p:sp>
        <p:sp>
          <p:nvSpPr>
            <p:cNvPr id="51" name="吹き出し: 折線 50">
              <a:extLst>
                <a:ext uri="{FF2B5EF4-FFF2-40B4-BE49-F238E27FC236}">
                  <a16:creationId xmlns:a16="http://schemas.microsoft.com/office/drawing/2014/main" id="{EFA41637-B89A-DF9D-7753-2125C5C5C430}"/>
                </a:ext>
              </a:extLst>
            </p:cNvPr>
            <p:cNvSpPr/>
            <p:nvPr/>
          </p:nvSpPr>
          <p:spPr>
            <a:xfrm>
              <a:off x="5036544" y="5917554"/>
              <a:ext cx="3660883" cy="400111"/>
            </a:xfrm>
            <a:prstGeom prst="borderCallout2">
              <a:avLst>
                <a:gd name="adj1" fmla="val 33883"/>
                <a:gd name="adj2" fmla="val -856"/>
                <a:gd name="adj3" fmla="val 37122"/>
                <a:gd name="adj4" fmla="val -10123"/>
                <a:gd name="adj5" fmla="val 103333"/>
                <a:gd name="adj6" fmla="val -18117"/>
              </a:avLst>
            </a:prstGeom>
            <a:noFill/>
            <a:ln w="1905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Tree>
    <p:extLst>
      <p:ext uri="{BB962C8B-B14F-4D97-AF65-F5344CB8AC3E}">
        <p14:creationId xmlns:p14="http://schemas.microsoft.com/office/powerpoint/2010/main" val="23154921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43624" y="2807336"/>
            <a:ext cx="8850968" cy="3781723"/>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⑭ 現有の車両を新規入替えする場合の処理</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595540" y="596492"/>
            <a:ext cx="4390743" cy="2155776"/>
            <a:chOff x="4639788" y="1415610"/>
            <a:chExt cx="4368341" cy="212187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21874"/>
              <a:chOff x="324296" y="235244"/>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403749" y="1021801"/>
                <a:ext cx="5534826" cy="2018551"/>
              </a:xfrm>
              <a:prstGeom prst="rect">
                <a:avLst/>
              </a:prstGeom>
              <a:grpFill/>
            </p:spPr>
            <p:txBody>
              <a:bodyPr wrap="square" rtlCol="0">
                <a:spAutoFit/>
              </a:bodyPr>
              <a:lstStyle/>
              <a:p>
                <a:r>
                  <a:rPr lang="ja-JP" altLang="en-US" sz="1200" dirty="0">
                    <a:latin typeface="+mn-ea"/>
                  </a:rPr>
                  <a:t>　①　収支を整理し、収入・支出命令書を起票する。</a:t>
                </a:r>
                <a:endParaRPr lang="en-US" altLang="ja-JP" sz="1200" dirty="0">
                  <a:latin typeface="+mn-ea"/>
                </a:endParaRPr>
              </a:p>
              <a:p>
                <a:r>
                  <a:rPr lang="ja-JP" altLang="en-US" sz="1200" dirty="0">
                    <a:latin typeface="+mn-ea"/>
                  </a:rPr>
                  <a:t>　　　㊟下取り後の実質的な支払額ではなく、本来の車両</a:t>
                </a:r>
                <a:endParaRPr lang="en-US" altLang="ja-JP" sz="1200" dirty="0">
                  <a:latin typeface="+mn-ea"/>
                </a:endParaRPr>
              </a:p>
              <a:p>
                <a:r>
                  <a:rPr lang="ja-JP" altLang="en-US" sz="1200" dirty="0">
                    <a:latin typeface="+mn-ea"/>
                  </a:rPr>
                  <a:t>　　　　価格、下取額などを含めて整理する。</a:t>
                </a:r>
                <a:endParaRPr lang="en-US" altLang="ja-JP" sz="1200" dirty="0">
                  <a:latin typeface="+mn-ea"/>
                </a:endParaRPr>
              </a:p>
              <a:p>
                <a:endParaRPr lang="en-US" altLang="ja-JP" sz="1200" dirty="0">
                  <a:latin typeface="+mn-ea"/>
                </a:endParaRPr>
              </a:p>
              <a:p>
                <a:r>
                  <a:rPr lang="ja-JP" altLang="en-US" sz="1200" dirty="0">
                    <a:latin typeface="+mn-ea"/>
                  </a:rPr>
                  <a:t>　②　収支以外の現有車両減少を振替命令書を起票する。</a:t>
                </a:r>
                <a:endParaRPr lang="en-US" altLang="ja-JP" sz="1200" dirty="0">
                  <a:latin typeface="+mn-ea"/>
                </a:endParaRPr>
              </a:p>
              <a:p>
                <a:r>
                  <a:rPr lang="ja-JP" altLang="en-US" sz="1200" dirty="0">
                    <a:latin typeface="+mn-ea"/>
                  </a:rPr>
                  <a:t>　　　㊟収支による仕訳を補完する仕訳として、</a:t>
                </a:r>
                <a:endParaRPr lang="en-US" altLang="ja-JP" sz="1200" dirty="0">
                  <a:latin typeface="+mn-ea"/>
                </a:endParaRPr>
              </a:p>
              <a:p>
                <a:r>
                  <a:rPr lang="ja-JP" altLang="en-US" sz="1200" dirty="0">
                    <a:latin typeface="+mn-ea"/>
                  </a:rPr>
                  <a:t>　　　　現有車両の残存価額分を売却益から減少する。</a:t>
                </a:r>
                <a:r>
                  <a:rPr lang="ja-JP" altLang="en-US" sz="1200" dirty="0">
                    <a:solidFill>
                      <a:srgbClr val="FF0000"/>
                    </a:solidFill>
                    <a:latin typeface="+mn-ea"/>
                  </a:rPr>
                  <a:t>　</a:t>
                </a:r>
                <a:r>
                  <a:rPr lang="ja-JP" altLang="en-US" sz="1200" dirty="0">
                    <a:latin typeface="+mn-ea"/>
                  </a:rPr>
                  <a:t>　　</a:t>
                </a:r>
                <a:endParaRPr lang="en-US" altLang="ja-JP" sz="1200" dirty="0">
                  <a:latin typeface="+mn-ea"/>
                </a:endParaRP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50389"/>
              <a:ext cx="2625872" cy="30000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2144098"/>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432394" y="1289822"/>
                <a:ext cx="5477534" cy="676515"/>
              </a:xfrm>
              <a:prstGeom prst="rect">
                <a:avLst/>
              </a:prstGeom>
              <a:solidFill>
                <a:schemeClr val="accent4">
                  <a:lumMod val="40000"/>
                  <a:lumOff val="60000"/>
                </a:schemeClr>
              </a:solidFill>
            </p:spPr>
            <p:txBody>
              <a:bodyPr wrap="square" rtlCol="0">
                <a:spAutoFit/>
              </a:bodyPr>
              <a:lstStyle/>
              <a:p>
                <a:r>
                  <a:rPr lang="ja-JP" altLang="en-US" sz="1200" dirty="0">
                    <a:latin typeface="+mn-ea"/>
                  </a:rPr>
                  <a:t>　現在所有している車両を下取りに出して新規車両を購入する際の処理はどのようにすればよいか。</a:t>
                </a:r>
                <a:endParaRPr lang="en-US" altLang="ja-JP" sz="1200" dirty="0">
                  <a:latin typeface="+mn-ea"/>
                </a:endParaRP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29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47599" y="1541634"/>
              <a:ext cx="525079" cy="362992"/>
            </a:xfrm>
            <a:prstGeom prst="rect">
              <a:avLst/>
            </a:prstGeom>
          </p:spPr>
        </p:pic>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145043" y="2241450"/>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sp>
        <p:nvSpPr>
          <p:cNvPr id="31" name="テキスト ボックス 30">
            <a:extLst>
              <a:ext uri="{FF2B5EF4-FFF2-40B4-BE49-F238E27FC236}">
                <a16:creationId xmlns:a16="http://schemas.microsoft.com/office/drawing/2014/main" id="{B6358C52-7A45-4EBE-BDB2-605672B4ECC0}"/>
              </a:ext>
            </a:extLst>
          </p:cNvPr>
          <p:cNvSpPr txBox="1"/>
          <p:nvPr/>
        </p:nvSpPr>
        <p:spPr>
          <a:xfrm>
            <a:off x="999860" y="2989466"/>
            <a:ext cx="7634173" cy="469862"/>
          </a:xfrm>
          <a:prstGeom prst="rect">
            <a:avLst/>
          </a:prstGeom>
          <a:noFill/>
        </p:spPr>
        <p:txBody>
          <a:bodyPr wrap="square" rtlCol="0">
            <a:spAutoFit/>
          </a:bodyPr>
          <a:lstStyle/>
          <a:p>
            <a:r>
              <a:rPr lang="ja-JP" altLang="en-US" sz="1200" dirty="0">
                <a:latin typeface="+mn-ea"/>
              </a:rPr>
              <a:t>　</a:t>
            </a:r>
            <a:endParaRPr lang="en-US" altLang="ja-JP" sz="1200" dirty="0">
              <a:latin typeface="+mn-ea"/>
            </a:endParaRPr>
          </a:p>
        </p:txBody>
      </p:sp>
      <p:sp>
        <p:nvSpPr>
          <p:cNvPr id="33" name="テキスト ボックス 32">
            <a:extLst>
              <a:ext uri="{FF2B5EF4-FFF2-40B4-BE49-F238E27FC236}">
                <a16:creationId xmlns:a16="http://schemas.microsoft.com/office/drawing/2014/main" id="{7B8BA87A-A4EC-454D-9FAD-59EB594C8D6B}"/>
              </a:ext>
            </a:extLst>
          </p:cNvPr>
          <p:cNvSpPr txBox="1"/>
          <p:nvPr/>
        </p:nvSpPr>
        <p:spPr>
          <a:xfrm>
            <a:off x="336813" y="2906101"/>
            <a:ext cx="8378491" cy="3970318"/>
          </a:xfrm>
          <a:prstGeom prst="rect">
            <a:avLst/>
          </a:prstGeom>
          <a:noFill/>
        </p:spPr>
        <p:txBody>
          <a:bodyPr wrap="square" rtlCol="0">
            <a:spAutoFit/>
          </a:bodyPr>
          <a:lstStyle/>
          <a:p>
            <a:r>
              <a:rPr lang="en-US" altLang="ja-JP" sz="1200" dirty="0"/>
              <a:t>【</a:t>
            </a:r>
            <a:r>
              <a:rPr lang="ja-JP" altLang="en-US" sz="1200" dirty="0">
                <a:latin typeface="+mn-ea"/>
              </a:rPr>
              <a:t>前提</a:t>
            </a:r>
            <a:r>
              <a:rPr lang="en-US" altLang="ja-JP" sz="1200" dirty="0">
                <a:latin typeface="+mn-ea"/>
              </a:rPr>
              <a:t>】</a:t>
            </a:r>
          </a:p>
          <a:p>
            <a:r>
              <a:rPr lang="ja-JP" altLang="en-US" sz="1200" dirty="0">
                <a:latin typeface="+mn-ea"/>
              </a:rPr>
              <a:t>　新規車両価格　　 　　　 </a:t>
            </a:r>
            <a:r>
              <a:rPr lang="en-US" altLang="ja-JP" sz="1200" dirty="0">
                <a:latin typeface="+mn-ea"/>
              </a:rPr>
              <a:t>2,035,000</a:t>
            </a:r>
            <a:r>
              <a:rPr lang="ja-JP" altLang="en-US" sz="1200" dirty="0">
                <a:latin typeface="+mn-ea"/>
              </a:rPr>
              <a:t>円</a:t>
            </a:r>
            <a:endParaRPr lang="en-US" altLang="ja-JP" sz="1200" dirty="0">
              <a:latin typeface="+mn-ea"/>
            </a:endParaRPr>
          </a:p>
          <a:p>
            <a:r>
              <a:rPr lang="ja-JP" altLang="en-US" sz="1200" dirty="0">
                <a:latin typeface="+mn-ea"/>
              </a:rPr>
              <a:t>　下取額    　　　　      　　  </a:t>
            </a:r>
            <a:r>
              <a:rPr lang="en-US" altLang="ja-JP" sz="1200" dirty="0">
                <a:latin typeface="+mn-ea"/>
              </a:rPr>
              <a:t>265,000</a:t>
            </a:r>
            <a:r>
              <a:rPr lang="ja-JP" altLang="en-US" sz="1200" dirty="0">
                <a:latin typeface="+mn-ea"/>
              </a:rPr>
              <a:t>円　　　　</a:t>
            </a:r>
            <a:endParaRPr lang="en-US" altLang="ja-JP" sz="1200" dirty="0">
              <a:latin typeface="+mn-ea"/>
            </a:endParaRPr>
          </a:p>
          <a:p>
            <a:r>
              <a:rPr lang="ja-JP" altLang="en-US" sz="1200" dirty="0">
                <a:latin typeface="+mn-ea"/>
              </a:rPr>
              <a:t>　現有車両リサイクル預託金　</a:t>
            </a:r>
            <a:r>
              <a:rPr lang="en-US" altLang="ja-JP" sz="1200" dirty="0">
                <a:latin typeface="+mn-ea"/>
              </a:rPr>
              <a:t>10,000</a:t>
            </a:r>
            <a:r>
              <a:rPr lang="ja-JP" altLang="en-US" sz="1200" dirty="0">
                <a:latin typeface="+mn-ea"/>
              </a:rPr>
              <a:t>円</a:t>
            </a:r>
            <a:endParaRPr lang="en-US" altLang="ja-JP" sz="1200" dirty="0">
              <a:latin typeface="+mn-ea"/>
            </a:endParaRPr>
          </a:p>
          <a:p>
            <a:r>
              <a:rPr lang="ja-JP" altLang="en-US" sz="1200" dirty="0">
                <a:latin typeface="+mn-ea"/>
              </a:rPr>
              <a:t>　現有車両帳簿価額  　　　　　　   </a:t>
            </a:r>
            <a:r>
              <a:rPr lang="en-US" altLang="ja-JP" sz="1200" dirty="0">
                <a:latin typeface="+mn-ea"/>
              </a:rPr>
              <a:t>1</a:t>
            </a:r>
            <a:r>
              <a:rPr lang="ja-JP" altLang="en-US" sz="1200" dirty="0">
                <a:latin typeface="+mn-ea"/>
              </a:rPr>
              <a:t>円</a:t>
            </a:r>
            <a:endParaRPr lang="en-US" altLang="ja-JP" sz="1200" dirty="0">
              <a:latin typeface="+mn-ea"/>
            </a:endParaRPr>
          </a:p>
          <a:p>
            <a:r>
              <a:rPr lang="ja-JP" altLang="en-US" sz="1200" dirty="0">
                <a:latin typeface="+mn-ea"/>
              </a:rPr>
              <a:t>　</a:t>
            </a:r>
            <a:r>
              <a:rPr lang="en-US" altLang="ja-JP" sz="1200" dirty="0">
                <a:latin typeface="+mn-ea"/>
              </a:rPr>
              <a:t>※</a:t>
            </a:r>
            <a:r>
              <a:rPr lang="ja-JP" altLang="en-US" sz="1200" dirty="0">
                <a:latin typeface="+mn-ea"/>
              </a:rPr>
              <a:t>新規取得に係る税金等（リサイクル預託金を含む）は別途支払う。</a:t>
            </a:r>
            <a:endParaRPr lang="en-US" altLang="ja-JP" sz="1200" dirty="0">
              <a:latin typeface="+mn-ea"/>
            </a:endParaRPr>
          </a:p>
          <a:p>
            <a:r>
              <a:rPr lang="ja-JP" altLang="en-US" sz="1200" dirty="0">
                <a:latin typeface="+mn-ea"/>
              </a:rPr>
              <a:t>　</a:t>
            </a:r>
            <a:endParaRPr lang="en-US" altLang="ja-JP" sz="1200" dirty="0">
              <a:latin typeface="+mn-ea"/>
            </a:endParaRPr>
          </a:p>
          <a:p>
            <a:r>
              <a:rPr lang="ja-JP" altLang="en-US" sz="1200" dirty="0">
                <a:latin typeface="+mn-ea"/>
              </a:rPr>
              <a:t>（１）</a:t>
            </a:r>
            <a:endParaRPr lang="en-US" altLang="ja-JP" sz="1200" dirty="0">
              <a:latin typeface="+mn-ea"/>
            </a:endParaRPr>
          </a:p>
          <a:p>
            <a:r>
              <a:rPr lang="ja-JP" altLang="en-US" sz="1200" dirty="0">
                <a:latin typeface="+mn-ea"/>
              </a:rPr>
              <a:t>　　</a:t>
            </a:r>
            <a:r>
              <a:rPr lang="ja-JP" altLang="ja-JP" sz="1200" dirty="0">
                <a:latin typeface="+mn-ea"/>
              </a:rPr>
              <a:t>【</a:t>
            </a:r>
            <a:r>
              <a:rPr lang="ja-JP" altLang="en-US" sz="1200" dirty="0">
                <a:latin typeface="+mn-ea"/>
              </a:rPr>
              <a:t>車両売却</a:t>
            </a:r>
            <a:r>
              <a:rPr lang="ja-JP" altLang="ja-JP" sz="1200" dirty="0">
                <a:latin typeface="+mn-ea"/>
              </a:rPr>
              <a:t>】</a:t>
            </a:r>
            <a:r>
              <a:rPr lang="ja-JP" altLang="en-US" sz="1200" dirty="0">
                <a:latin typeface="+mn-ea"/>
              </a:rPr>
              <a:t>①現有車両売却　②現有車両リサイクル預託金戻り</a:t>
            </a:r>
            <a:endParaRPr lang="ja-JP" altLang="ja-JP" sz="1200" dirty="0">
              <a:latin typeface="+mn-ea"/>
            </a:endParaRPr>
          </a:p>
          <a:p>
            <a:r>
              <a:rPr lang="ja-JP" altLang="en-US" sz="1200" dirty="0">
                <a:latin typeface="+mn-ea"/>
              </a:rPr>
              <a:t>　　　①収入</a:t>
            </a:r>
            <a:r>
              <a:rPr lang="ja-JP" altLang="ja-JP" sz="1200" dirty="0">
                <a:latin typeface="+mn-ea"/>
              </a:rPr>
              <a:t>命令書</a:t>
            </a:r>
            <a:r>
              <a:rPr lang="ja-JP" altLang="en-US" sz="1200" dirty="0">
                <a:latin typeface="+mn-ea"/>
              </a:rPr>
              <a:t>：（款）固定資産売却収入（項）車両運搬具売却収入  </a:t>
            </a:r>
            <a:r>
              <a:rPr lang="en-US" altLang="ja-JP" sz="1200" dirty="0">
                <a:latin typeface="+mn-ea"/>
              </a:rPr>
              <a:t>265,000</a:t>
            </a:r>
          </a:p>
          <a:p>
            <a:r>
              <a:rPr lang="ja-JP" altLang="en-US" sz="1200" dirty="0">
                <a:latin typeface="+mn-ea"/>
              </a:rPr>
              <a:t>　　　　　</a:t>
            </a:r>
            <a:r>
              <a:rPr lang="ja-JP" altLang="ja-JP" sz="1200" dirty="0">
                <a:latin typeface="+mn-ea"/>
              </a:rPr>
              <a:t>複式</a:t>
            </a:r>
            <a:r>
              <a:rPr lang="ja-JP" altLang="en-US" sz="1200" dirty="0">
                <a:latin typeface="+mn-ea"/>
              </a:rPr>
              <a:t>仕訳：（借方）現金及び預金  </a:t>
            </a:r>
            <a:r>
              <a:rPr lang="en-US" altLang="ja-JP" sz="1200" dirty="0">
                <a:latin typeface="+mn-ea"/>
              </a:rPr>
              <a:t>265,000</a:t>
            </a:r>
            <a:r>
              <a:rPr lang="ja-JP" altLang="ja-JP" sz="1200" dirty="0">
                <a:latin typeface="+mn-ea"/>
              </a:rPr>
              <a:t>／</a:t>
            </a:r>
            <a:r>
              <a:rPr lang="ja-JP" altLang="en-US" sz="1200" dirty="0">
                <a:latin typeface="+mn-ea"/>
              </a:rPr>
              <a:t>（貸方）車両運搬具売却益  </a:t>
            </a:r>
            <a:r>
              <a:rPr lang="en-US" altLang="ja-JP" sz="1200" dirty="0">
                <a:latin typeface="+mn-ea"/>
              </a:rPr>
              <a:t>265,000</a:t>
            </a:r>
          </a:p>
          <a:p>
            <a:r>
              <a:rPr lang="ja-JP" altLang="en-US" sz="1200" dirty="0">
                <a:latin typeface="+mn-ea"/>
              </a:rPr>
              <a:t>　　　②収入</a:t>
            </a:r>
            <a:r>
              <a:rPr lang="ja-JP" altLang="ja-JP" sz="1200" dirty="0">
                <a:latin typeface="+mn-ea"/>
              </a:rPr>
              <a:t>命令書</a:t>
            </a:r>
            <a:r>
              <a:rPr lang="ja-JP" altLang="en-US" sz="1200" dirty="0">
                <a:latin typeface="+mn-ea"/>
              </a:rPr>
              <a:t>：（款）固定資産売却収入（項）その他固定資産売却収入  </a:t>
            </a:r>
            <a:r>
              <a:rPr lang="en-US" altLang="ja-JP" sz="1200" dirty="0">
                <a:latin typeface="+mn-ea"/>
              </a:rPr>
              <a:t>10,000</a:t>
            </a:r>
          </a:p>
          <a:p>
            <a:r>
              <a:rPr lang="ja-JP" altLang="en-US" sz="1200" dirty="0">
                <a:latin typeface="+mn-ea"/>
              </a:rPr>
              <a:t>　　　　　</a:t>
            </a:r>
            <a:r>
              <a:rPr lang="ja-JP" altLang="ja-JP" sz="1200" dirty="0">
                <a:latin typeface="+mn-ea"/>
              </a:rPr>
              <a:t>複式</a:t>
            </a:r>
            <a:r>
              <a:rPr lang="ja-JP" altLang="en-US" sz="1200" dirty="0">
                <a:latin typeface="+mn-ea"/>
              </a:rPr>
              <a:t>仕訳：（借方）現金及び預金  </a:t>
            </a:r>
            <a:r>
              <a:rPr lang="en-US" altLang="ja-JP" sz="1200" dirty="0">
                <a:latin typeface="+mn-ea"/>
              </a:rPr>
              <a:t>10,000</a:t>
            </a:r>
            <a:r>
              <a:rPr lang="ja-JP" altLang="ja-JP" sz="1200" dirty="0">
                <a:latin typeface="+mn-ea"/>
              </a:rPr>
              <a:t>／</a:t>
            </a:r>
            <a:r>
              <a:rPr lang="ja-JP" altLang="en-US" sz="1200" dirty="0">
                <a:latin typeface="+mn-ea"/>
              </a:rPr>
              <a:t>（貸方）その他固定資産  </a:t>
            </a:r>
            <a:r>
              <a:rPr lang="en-US" altLang="ja-JP" sz="1200" dirty="0">
                <a:latin typeface="+mn-ea"/>
              </a:rPr>
              <a:t>10,000</a:t>
            </a:r>
          </a:p>
          <a:p>
            <a:r>
              <a:rPr lang="ja-JP" altLang="en-US" sz="1200" dirty="0">
                <a:latin typeface="+mn-ea"/>
              </a:rPr>
              <a:t>　　</a:t>
            </a:r>
            <a:r>
              <a:rPr lang="en-US" altLang="ja-JP" sz="1200" dirty="0">
                <a:latin typeface="+mn-ea"/>
              </a:rPr>
              <a:t>【</a:t>
            </a:r>
            <a:r>
              <a:rPr lang="ja-JP" altLang="en-US" sz="1200" dirty="0">
                <a:latin typeface="+mn-ea"/>
              </a:rPr>
              <a:t>新規車両購入</a:t>
            </a:r>
            <a:r>
              <a:rPr lang="en-US" altLang="ja-JP" sz="1200" dirty="0">
                <a:latin typeface="+mn-ea"/>
              </a:rPr>
              <a:t>】</a:t>
            </a:r>
          </a:p>
          <a:p>
            <a:r>
              <a:rPr lang="ja-JP" altLang="en-US" sz="1200" dirty="0">
                <a:latin typeface="+mn-ea"/>
              </a:rPr>
              <a:t>　　　　支出</a:t>
            </a:r>
            <a:r>
              <a:rPr lang="ja-JP" altLang="ja-JP" sz="1200" dirty="0">
                <a:latin typeface="+mn-ea"/>
              </a:rPr>
              <a:t>命令書</a:t>
            </a:r>
            <a:r>
              <a:rPr lang="ja-JP" altLang="en-US" sz="1200" dirty="0">
                <a:latin typeface="+mn-ea"/>
              </a:rPr>
              <a:t>：（款）固定資産取得支出（項）車両運搬具取得支出  </a:t>
            </a:r>
            <a:r>
              <a:rPr lang="en-US" altLang="ja-JP" sz="1200" dirty="0">
                <a:latin typeface="+mn-ea"/>
              </a:rPr>
              <a:t>2,035,000</a:t>
            </a:r>
          </a:p>
          <a:p>
            <a:r>
              <a:rPr lang="en-US" altLang="ja-JP" sz="1200" dirty="0">
                <a:latin typeface="+mn-ea"/>
              </a:rPr>
              <a:t>    </a:t>
            </a:r>
            <a:r>
              <a:rPr lang="ja-JP" altLang="en-US" sz="1200" dirty="0">
                <a:latin typeface="+mn-ea"/>
              </a:rPr>
              <a:t>　　　　</a:t>
            </a:r>
            <a:r>
              <a:rPr lang="ja-JP" altLang="ja-JP" sz="1200" dirty="0">
                <a:latin typeface="+mn-ea"/>
              </a:rPr>
              <a:t>複式</a:t>
            </a:r>
            <a:r>
              <a:rPr lang="ja-JP" altLang="en-US" sz="1200" dirty="0">
                <a:latin typeface="+mn-ea"/>
              </a:rPr>
              <a:t>仕訳：（借方）車両運搬具  </a:t>
            </a:r>
            <a:r>
              <a:rPr lang="en-US" altLang="ja-JP" sz="1200" dirty="0">
                <a:latin typeface="+mn-ea"/>
              </a:rPr>
              <a:t>2,035,000</a:t>
            </a:r>
            <a:r>
              <a:rPr lang="ja-JP" altLang="ja-JP" sz="1200" dirty="0">
                <a:latin typeface="+mn-ea"/>
              </a:rPr>
              <a:t>／</a:t>
            </a:r>
            <a:r>
              <a:rPr lang="ja-JP" altLang="en-US" sz="1200" dirty="0">
                <a:latin typeface="+mn-ea"/>
              </a:rPr>
              <a:t>（貸方）現金及び預金  </a:t>
            </a:r>
            <a:r>
              <a:rPr lang="en-US" altLang="ja-JP" sz="1200" dirty="0">
                <a:latin typeface="+mn-ea"/>
              </a:rPr>
              <a:t>2,035,000</a:t>
            </a:r>
          </a:p>
          <a:p>
            <a:r>
              <a:rPr lang="ja-JP" altLang="en-US" sz="1200" dirty="0">
                <a:latin typeface="+mn-ea"/>
              </a:rPr>
              <a:t>（２）</a:t>
            </a:r>
          </a:p>
          <a:p>
            <a:r>
              <a:rPr lang="ja-JP" altLang="en-US" sz="1200" dirty="0">
                <a:latin typeface="+mn-ea"/>
              </a:rPr>
              <a:t>　　</a:t>
            </a:r>
            <a:r>
              <a:rPr lang="ja-JP" altLang="ja-JP" sz="1200" dirty="0">
                <a:latin typeface="+mn-ea"/>
              </a:rPr>
              <a:t>【</a:t>
            </a:r>
            <a:r>
              <a:rPr lang="ja-JP" altLang="en-US" sz="1200" dirty="0">
                <a:latin typeface="+mn-ea"/>
              </a:rPr>
              <a:t>現有車両を帳簿から落とす</a:t>
            </a:r>
            <a:r>
              <a:rPr lang="ja-JP" altLang="ja-JP" sz="1200" dirty="0">
                <a:latin typeface="+mn-ea"/>
              </a:rPr>
              <a:t>】</a:t>
            </a:r>
          </a:p>
          <a:p>
            <a:r>
              <a:rPr lang="ja-JP" altLang="en-US" sz="1200" dirty="0">
                <a:latin typeface="+mn-ea"/>
              </a:rPr>
              <a:t>　　　　振替</a:t>
            </a:r>
            <a:r>
              <a:rPr lang="ja-JP" altLang="ja-JP" sz="1200" dirty="0">
                <a:latin typeface="+mn-ea"/>
              </a:rPr>
              <a:t>命令書：</a:t>
            </a:r>
            <a:r>
              <a:rPr lang="ja-JP" altLang="en-US" sz="1200" dirty="0">
                <a:latin typeface="+mn-ea"/>
              </a:rPr>
              <a:t> （借方）車両運搬具売却益   </a:t>
            </a:r>
            <a:r>
              <a:rPr lang="en-US" altLang="ja-JP" sz="1200" dirty="0">
                <a:latin typeface="+mn-ea"/>
              </a:rPr>
              <a:t>1</a:t>
            </a:r>
            <a:r>
              <a:rPr lang="ja-JP" altLang="en-US" sz="1200" dirty="0">
                <a:latin typeface="+mn-ea"/>
              </a:rPr>
              <a:t>／（貸方）車両運搬具   </a:t>
            </a:r>
            <a:r>
              <a:rPr lang="en-US" altLang="ja-JP" sz="1200" dirty="0">
                <a:latin typeface="+mn-ea"/>
              </a:rPr>
              <a:t>1 </a:t>
            </a:r>
          </a:p>
          <a:p>
            <a:r>
              <a:rPr lang="ja-JP" altLang="en-US" sz="1200" dirty="0"/>
              <a:t>　　</a:t>
            </a:r>
            <a:r>
              <a:rPr lang="en-US" altLang="ja-JP" sz="1200" dirty="0"/>
              <a:t> </a:t>
            </a:r>
            <a:r>
              <a:rPr lang="ja-JP" altLang="en-US" sz="1200" dirty="0"/>
              <a:t>　　</a:t>
            </a:r>
            <a:endParaRPr lang="ja-JP" altLang="ja-JP" sz="1200" dirty="0"/>
          </a:p>
          <a:p>
            <a:r>
              <a:rPr lang="ja-JP" altLang="en-US" sz="1200" dirty="0"/>
              <a:t>　</a:t>
            </a:r>
            <a:endParaRPr lang="en-US" altLang="ja-JP" sz="1200" dirty="0"/>
          </a:p>
        </p:txBody>
      </p:sp>
      <p:grpSp>
        <p:nvGrpSpPr>
          <p:cNvPr id="17" name="グループ化 16">
            <a:extLst>
              <a:ext uri="{FF2B5EF4-FFF2-40B4-BE49-F238E27FC236}">
                <a16:creationId xmlns:a16="http://schemas.microsoft.com/office/drawing/2014/main" id="{D7804808-4619-4829-BE8C-0BF5E546BEFA}"/>
              </a:ext>
            </a:extLst>
          </p:cNvPr>
          <p:cNvGrpSpPr/>
          <p:nvPr/>
        </p:nvGrpSpPr>
        <p:grpSpPr>
          <a:xfrm>
            <a:off x="3675055" y="2984491"/>
            <a:ext cx="5132132" cy="773678"/>
            <a:chOff x="3583172" y="2989466"/>
            <a:chExt cx="5132132" cy="974698"/>
          </a:xfrm>
        </p:grpSpPr>
        <p:sp>
          <p:nvSpPr>
            <p:cNvPr id="13" name="テキスト ボックス 12">
              <a:extLst>
                <a:ext uri="{FF2B5EF4-FFF2-40B4-BE49-F238E27FC236}">
                  <a16:creationId xmlns:a16="http://schemas.microsoft.com/office/drawing/2014/main" id="{55545EE0-5554-4E82-A11C-70E4851B0EB6}"/>
                </a:ext>
              </a:extLst>
            </p:cNvPr>
            <p:cNvSpPr txBox="1"/>
            <p:nvPr/>
          </p:nvSpPr>
          <p:spPr>
            <a:xfrm>
              <a:off x="3700323" y="3077574"/>
              <a:ext cx="4985700" cy="814263"/>
            </a:xfrm>
            <a:prstGeom prst="rect">
              <a:avLst/>
            </a:prstGeom>
            <a:noFill/>
          </p:spPr>
          <p:txBody>
            <a:bodyPr wrap="square" rtlCol="0">
              <a:spAutoFit/>
            </a:bodyPr>
            <a:lstStyle/>
            <a:p>
              <a:r>
                <a:rPr lang="en-US" altLang="ja-JP" sz="1200" dirty="0"/>
                <a:t>※</a:t>
              </a:r>
              <a:r>
                <a:rPr lang="ja-JP" altLang="en-US" sz="1200" dirty="0"/>
                <a:t>新規車両購入時に必要な取得税、重量税、自動車税、リサイクル </a:t>
              </a:r>
              <a:endParaRPr lang="en-US" altLang="ja-JP" sz="1200" dirty="0"/>
            </a:p>
            <a:p>
              <a:r>
                <a:rPr lang="en-US" altLang="ja-JP" sz="1200" dirty="0"/>
                <a:t>    </a:t>
              </a:r>
              <a:r>
                <a:rPr lang="ja-JP" altLang="en-US" sz="1200" dirty="0"/>
                <a:t>預託金は各該当する科目で支出するが、リサイクル預託金は預け金</a:t>
              </a:r>
              <a:endParaRPr lang="en-US" altLang="ja-JP" sz="1200" dirty="0"/>
            </a:p>
            <a:p>
              <a:r>
                <a:rPr lang="en-US" altLang="ja-JP" sz="1200" dirty="0"/>
                <a:t>    </a:t>
              </a:r>
              <a:r>
                <a:rPr lang="ja-JP" altLang="en-US" sz="1200" dirty="0"/>
                <a:t>の要素のため資産となるので「その他固定資産」とする。</a:t>
              </a:r>
              <a:endParaRPr lang="en-US" altLang="ja-JP" sz="1200" dirty="0"/>
            </a:p>
          </p:txBody>
        </p:sp>
        <p:sp>
          <p:nvSpPr>
            <p:cNvPr id="15" name="四角形: 角を丸くする 14">
              <a:extLst>
                <a:ext uri="{FF2B5EF4-FFF2-40B4-BE49-F238E27FC236}">
                  <a16:creationId xmlns:a16="http://schemas.microsoft.com/office/drawing/2014/main" id="{4FD12C8A-8B2D-4D55-81F5-D84F90FD3655}"/>
                </a:ext>
              </a:extLst>
            </p:cNvPr>
            <p:cNvSpPr/>
            <p:nvPr/>
          </p:nvSpPr>
          <p:spPr>
            <a:xfrm>
              <a:off x="3583172" y="2989466"/>
              <a:ext cx="5132132" cy="974698"/>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1" name="グループ化 10">
            <a:extLst>
              <a:ext uri="{FF2B5EF4-FFF2-40B4-BE49-F238E27FC236}">
                <a16:creationId xmlns:a16="http://schemas.microsoft.com/office/drawing/2014/main" id="{43003A1F-9D1F-49CC-93B4-1017DFEAA316}"/>
              </a:ext>
            </a:extLst>
          </p:cNvPr>
          <p:cNvGrpSpPr/>
          <p:nvPr/>
        </p:nvGrpSpPr>
        <p:grpSpPr>
          <a:xfrm>
            <a:off x="6964327" y="5517575"/>
            <a:ext cx="1890622" cy="925033"/>
            <a:chOff x="6964327" y="5517575"/>
            <a:chExt cx="1890622" cy="925033"/>
          </a:xfrm>
        </p:grpSpPr>
        <p:sp>
          <p:nvSpPr>
            <p:cNvPr id="4" name="吹き出し: 折線 3">
              <a:extLst>
                <a:ext uri="{FF2B5EF4-FFF2-40B4-BE49-F238E27FC236}">
                  <a16:creationId xmlns:a16="http://schemas.microsoft.com/office/drawing/2014/main" id="{2A921D38-8ACD-444E-B3E0-9F3D26F2E0BB}"/>
                </a:ext>
              </a:extLst>
            </p:cNvPr>
            <p:cNvSpPr/>
            <p:nvPr/>
          </p:nvSpPr>
          <p:spPr>
            <a:xfrm>
              <a:off x="6964327" y="5517575"/>
              <a:ext cx="1890622" cy="925033"/>
            </a:xfrm>
            <a:prstGeom prst="borderCallout2">
              <a:avLst>
                <a:gd name="adj1" fmla="val 40589"/>
                <a:gd name="adj2" fmla="val 1082"/>
                <a:gd name="adj3" fmla="val 40589"/>
                <a:gd name="adj4" fmla="val -15696"/>
                <a:gd name="adj5" fmla="val 82615"/>
                <a:gd name="adj6" fmla="val -57549"/>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E85841E4-A89D-4E5C-802C-36C3A23B8998}"/>
                </a:ext>
              </a:extLst>
            </p:cNvPr>
            <p:cNvSpPr txBox="1"/>
            <p:nvPr/>
          </p:nvSpPr>
          <p:spPr>
            <a:xfrm>
              <a:off x="7041370" y="5580001"/>
              <a:ext cx="1736536" cy="830997"/>
            </a:xfrm>
            <a:prstGeom prst="rect">
              <a:avLst/>
            </a:prstGeom>
            <a:noFill/>
            <a:ln w="28575">
              <a:noFill/>
            </a:ln>
          </p:spPr>
          <p:txBody>
            <a:bodyPr wrap="square" rtlCol="0">
              <a:spAutoFit/>
            </a:bodyPr>
            <a:lstStyle/>
            <a:p>
              <a:r>
                <a:rPr kumimoji="1" lang="ja-JP" altLang="en-US" sz="1200" dirty="0"/>
                <a:t>現有車両は１円の価値があったが、「それが無くなる＝売却益がその分減る」と考える。</a:t>
              </a:r>
            </a:p>
          </p:txBody>
        </p:sp>
      </p:grpSp>
    </p:spTree>
    <p:extLst>
      <p:ext uri="{BB962C8B-B14F-4D97-AF65-F5344CB8AC3E}">
        <p14:creationId xmlns:p14="http://schemas.microsoft.com/office/powerpoint/2010/main" val="1767331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BBC199C8-DA17-49E8-8566-F31EDE1D4521}"/>
              </a:ext>
            </a:extLst>
          </p:cNvPr>
          <p:cNvGrpSpPr/>
          <p:nvPr/>
        </p:nvGrpSpPr>
        <p:grpSpPr>
          <a:xfrm>
            <a:off x="136187" y="419306"/>
            <a:ext cx="8710101" cy="1594079"/>
            <a:chOff x="-47303" y="414670"/>
            <a:chExt cx="9070400" cy="1279707"/>
          </a:xfrm>
        </p:grpSpPr>
        <p:sp>
          <p:nvSpPr>
            <p:cNvPr id="4" name="四角形: 角を丸くする 3">
              <a:extLst>
                <a:ext uri="{FF2B5EF4-FFF2-40B4-BE49-F238E27FC236}">
                  <a16:creationId xmlns:a16="http://schemas.microsoft.com/office/drawing/2014/main" id="{C13559CB-93A6-4959-AA8C-A455E7424836}"/>
                </a:ext>
              </a:extLst>
            </p:cNvPr>
            <p:cNvSpPr/>
            <p:nvPr/>
          </p:nvSpPr>
          <p:spPr>
            <a:xfrm>
              <a:off x="-47303" y="414670"/>
              <a:ext cx="9070400" cy="1279707"/>
            </a:xfrm>
            <a:prstGeom prst="roundRect">
              <a:avLst/>
            </a:prstGeom>
            <a:solidFill>
              <a:schemeClr val="accent6">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a:extLst>
                <a:ext uri="{FF2B5EF4-FFF2-40B4-BE49-F238E27FC236}">
                  <a16:creationId xmlns:a16="http://schemas.microsoft.com/office/drawing/2014/main" id="{3DA072F7-FBF8-4509-BF46-906ED7C6CA32}"/>
                </a:ext>
              </a:extLst>
            </p:cNvPr>
            <p:cNvSpPr txBox="1"/>
            <p:nvPr/>
          </p:nvSpPr>
          <p:spPr>
            <a:xfrm>
              <a:off x="507375" y="551434"/>
              <a:ext cx="7961042" cy="1111857"/>
            </a:xfrm>
            <a:prstGeom prst="rect">
              <a:avLst/>
            </a:prstGeom>
            <a:noFill/>
          </p:spPr>
          <p:txBody>
            <a:bodyPr wrap="square" rtlCol="0">
              <a:spAutoFit/>
            </a:bodyPr>
            <a:lstStyle/>
            <a:p>
              <a:r>
                <a:rPr kumimoji="1" lang="ja-JP" altLang="en-US" sz="1400" b="1" i="1" u="sng" dirty="0"/>
                <a:t>始めに・・・</a:t>
              </a:r>
              <a:endParaRPr kumimoji="1" lang="en-US" altLang="ja-JP" sz="1400" b="1" i="1" u="sng" dirty="0"/>
            </a:p>
            <a:p>
              <a:r>
                <a:rPr kumimoji="1" lang="ja-JP" altLang="en-US" sz="1400" dirty="0"/>
                <a:t>　本事例集は、土地改良区の会計を指導されている都道府県水土里ネットの担当者の方々が経験した会計処理を基に作成しています。</a:t>
              </a:r>
              <a:endParaRPr lang="en-US" altLang="ja-JP" sz="1400" dirty="0"/>
            </a:p>
            <a:p>
              <a:r>
                <a:rPr kumimoji="1" lang="ja-JP" altLang="en-US" sz="1400" dirty="0"/>
                <a:t>　事例によっては対応方法が複数ある場合もあり、掲載されている方法以外にも対応方法が考えられることがあります。</a:t>
              </a:r>
              <a:endParaRPr kumimoji="1" lang="en-US" altLang="ja-JP" sz="1400" dirty="0"/>
            </a:p>
            <a:p>
              <a:r>
                <a:rPr kumimoji="1" lang="ja-JP" altLang="en-US" sz="1400" dirty="0"/>
                <a:t>　本事例集が土地改良区会計に携わる皆様の一助になれば幸いです。</a:t>
              </a:r>
              <a:endParaRPr kumimoji="1" lang="en-US" altLang="ja-JP" sz="1400" dirty="0"/>
            </a:p>
          </p:txBody>
        </p:sp>
      </p:grpSp>
      <p:sp>
        <p:nvSpPr>
          <p:cNvPr id="8" name="テキスト ボックス 7">
            <a:extLst>
              <a:ext uri="{FF2B5EF4-FFF2-40B4-BE49-F238E27FC236}">
                <a16:creationId xmlns:a16="http://schemas.microsoft.com/office/drawing/2014/main" id="{6887F719-1130-4EB6-B7A0-5566FA58DA90}"/>
              </a:ext>
            </a:extLst>
          </p:cNvPr>
          <p:cNvSpPr txBox="1"/>
          <p:nvPr/>
        </p:nvSpPr>
        <p:spPr>
          <a:xfrm>
            <a:off x="668832" y="2247564"/>
            <a:ext cx="988828" cy="338554"/>
          </a:xfrm>
          <a:prstGeom prst="rect">
            <a:avLst/>
          </a:prstGeom>
          <a:noFill/>
        </p:spPr>
        <p:txBody>
          <a:bodyPr wrap="square" rtlCol="0">
            <a:spAutoFit/>
          </a:bodyPr>
          <a:lstStyle/>
          <a:p>
            <a:r>
              <a:rPr kumimoji="1" lang="ja-JP" altLang="en-US" sz="1600" b="1" i="1" u="sng" dirty="0"/>
              <a:t>目　次</a:t>
            </a:r>
          </a:p>
        </p:txBody>
      </p:sp>
      <p:grpSp>
        <p:nvGrpSpPr>
          <p:cNvPr id="9" name="グループ化 8">
            <a:extLst>
              <a:ext uri="{FF2B5EF4-FFF2-40B4-BE49-F238E27FC236}">
                <a16:creationId xmlns:a16="http://schemas.microsoft.com/office/drawing/2014/main" id="{7F474A84-D74D-467A-B6EE-52B18749F961}"/>
              </a:ext>
            </a:extLst>
          </p:cNvPr>
          <p:cNvGrpSpPr/>
          <p:nvPr/>
        </p:nvGrpSpPr>
        <p:grpSpPr>
          <a:xfrm>
            <a:off x="136187" y="2145024"/>
            <a:ext cx="8861898" cy="4606650"/>
            <a:chOff x="136187" y="2145024"/>
            <a:chExt cx="8861898" cy="4606650"/>
          </a:xfrm>
        </p:grpSpPr>
        <p:sp>
          <p:nvSpPr>
            <p:cNvPr id="2" name="テキスト ボックス 1">
              <a:extLst>
                <a:ext uri="{FF2B5EF4-FFF2-40B4-BE49-F238E27FC236}">
                  <a16:creationId xmlns:a16="http://schemas.microsoft.com/office/drawing/2014/main" id="{62CC1317-503F-49B7-BEAF-087F675ED5E7}"/>
                </a:ext>
              </a:extLst>
            </p:cNvPr>
            <p:cNvSpPr txBox="1"/>
            <p:nvPr/>
          </p:nvSpPr>
          <p:spPr>
            <a:xfrm>
              <a:off x="1295702" y="3245020"/>
              <a:ext cx="7353435" cy="1169551"/>
            </a:xfrm>
            <a:prstGeom prst="rect">
              <a:avLst/>
            </a:prstGeom>
            <a:noFill/>
          </p:spPr>
          <p:txBody>
            <a:bodyPr wrap="square" rtlCol="0">
              <a:spAutoFit/>
            </a:bodyPr>
            <a:lstStyle/>
            <a:p>
              <a:r>
                <a:rPr kumimoji="1" lang="ja-JP" altLang="en-US" sz="1400" dirty="0"/>
                <a:t>①　金融機関が賦課金を受領した日と通帳記帳日が異なる場合の処理・・・・・・・ </a:t>
              </a:r>
              <a:r>
                <a:rPr kumimoji="1" lang="en-US" altLang="ja-JP" sz="1400" dirty="0"/>
                <a:t>5</a:t>
              </a:r>
              <a:r>
                <a:rPr kumimoji="1" lang="ja-JP" altLang="en-US" sz="1400" dirty="0"/>
                <a:t>　　</a:t>
              </a:r>
              <a:endParaRPr kumimoji="1" lang="en-US" altLang="ja-JP" sz="1400" dirty="0"/>
            </a:p>
            <a:p>
              <a:r>
                <a:rPr kumimoji="1" lang="ja-JP" altLang="en-US" sz="1400" dirty="0"/>
                <a:t>②　</a:t>
              </a:r>
              <a:r>
                <a:rPr lang="ja-JP" altLang="en-US" sz="1400" dirty="0">
                  <a:latin typeface="+mn-ea"/>
                </a:rPr>
                <a:t>賦課金の請求前に納入があった場合の処理・・・・・・・・・・・・・・・・・ </a:t>
              </a:r>
              <a:r>
                <a:rPr lang="en-US" altLang="ja-JP" sz="1400" dirty="0">
                  <a:latin typeface="+mn-ea"/>
                </a:rPr>
                <a:t>6</a:t>
              </a:r>
              <a:endParaRPr kumimoji="1" lang="en-US" altLang="ja-JP" sz="1400" dirty="0"/>
            </a:p>
            <a:p>
              <a:r>
                <a:rPr kumimoji="1" lang="ja-JP" altLang="en-US" sz="1400" dirty="0"/>
                <a:t>③　</a:t>
              </a:r>
              <a:r>
                <a:rPr lang="ja-JP" altLang="en-US" sz="1400" dirty="0">
                  <a:latin typeface="+mn-ea"/>
                </a:rPr>
                <a:t>未収賦課金がある土地に転用決済金の調定を行った場合の処理・・・・・・・・ </a:t>
              </a:r>
              <a:r>
                <a:rPr lang="en-US" altLang="ja-JP" sz="1400" dirty="0">
                  <a:latin typeface="+mn-ea"/>
                </a:rPr>
                <a:t>7</a:t>
              </a:r>
              <a:endParaRPr kumimoji="1" lang="en-US" altLang="ja-JP" sz="1400" dirty="0"/>
            </a:p>
            <a:p>
              <a:r>
                <a:rPr kumimoji="1" lang="ja-JP" altLang="en-US" sz="1400" dirty="0"/>
                <a:t>④　</a:t>
              </a:r>
              <a:r>
                <a:rPr lang="ja-JP" altLang="en-US" sz="1400" dirty="0">
                  <a:latin typeface="+mn-ea"/>
                </a:rPr>
                <a:t>未収賦課金に係る過怠金の消費税の処理・・・・・・・・・・・・・・・・・・ </a:t>
              </a:r>
              <a:r>
                <a:rPr lang="en-US" altLang="ja-JP" sz="1400" dirty="0">
                  <a:latin typeface="+mn-ea"/>
                </a:rPr>
                <a:t>8</a:t>
              </a:r>
              <a:endParaRPr kumimoji="1" lang="en-US" altLang="ja-JP" sz="1400" dirty="0"/>
            </a:p>
            <a:p>
              <a:r>
                <a:rPr kumimoji="1" lang="ja-JP" altLang="en-US" sz="1400" dirty="0"/>
                <a:t>⑤　</a:t>
              </a:r>
              <a:r>
                <a:rPr lang="ja-JP" altLang="en-US" sz="1400" dirty="0">
                  <a:latin typeface="+mn-ea"/>
                </a:rPr>
                <a:t>過年度分</a:t>
              </a:r>
              <a:r>
                <a:rPr lang="en-US" altLang="ja-JP" sz="1400" dirty="0">
                  <a:latin typeface="+mn-ea"/>
                </a:rPr>
                <a:t>(</a:t>
              </a:r>
              <a:r>
                <a:rPr lang="ja-JP" altLang="en-US" sz="1400" dirty="0">
                  <a:latin typeface="+mn-ea"/>
                </a:rPr>
                <a:t>消費税</a:t>
              </a:r>
              <a:r>
                <a:rPr lang="en-US" altLang="ja-JP" sz="1400" dirty="0">
                  <a:latin typeface="+mn-ea"/>
                </a:rPr>
                <a:t>8%)</a:t>
              </a:r>
              <a:r>
                <a:rPr lang="ja-JP" altLang="en-US" sz="1400" dirty="0">
                  <a:latin typeface="+mn-ea"/>
                </a:rPr>
                <a:t>督促手数料の消費税率の扱い方・・・・・・・・・・・・・ </a:t>
              </a:r>
              <a:r>
                <a:rPr lang="en-US" altLang="ja-JP" sz="1400" dirty="0">
                  <a:latin typeface="+mn-ea"/>
                </a:rPr>
                <a:t>9</a:t>
              </a:r>
            </a:p>
          </p:txBody>
        </p:sp>
        <p:sp>
          <p:nvSpPr>
            <p:cNvPr id="7" name="四角形: 角を丸くする 6">
              <a:extLst>
                <a:ext uri="{FF2B5EF4-FFF2-40B4-BE49-F238E27FC236}">
                  <a16:creationId xmlns:a16="http://schemas.microsoft.com/office/drawing/2014/main" id="{D1234F52-2755-40E8-8088-F6AA34BDEB7F}"/>
                </a:ext>
              </a:extLst>
            </p:cNvPr>
            <p:cNvSpPr/>
            <p:nvPr/>
          </p:nvSpPr>
          <p:spPr>
            <a:xfrm>
              <a:off x="136187" y="2145024"/>
              <a:ext cx="8861898" cy="460665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2" name="テキスト ボックス 11">
            <a:extLst>
              <a:ext uri="{FF2B5EF4-FFF2-40B4-BE49-F238E27FC236}">
                <a16:creationId xmlns:a16="http://schemas.microsoft.com/office/drawing/2014/main" id="{8BBC2CB6-C244-06C8-38B5-D009EF6B6045}"/>
              </a:ext>
            </a:extLst>
          </p:cNvPr>
          <p:cNvSpPr txBox="1"/>
          <p:nvPr/>
        </p:nvSpPr>
        <p:spPr>
          <a:xfrm>
            <a:off x="493211" y="3652324"/>
            <a:ext cx="708572" cy="577081"/>
          </a:xfrm>
          <a:prstGeom prst="rect">
            <a:avLst/>
          </a:prstGeom>
          <a:noFill/>
        </p:spPr>
        <p:txBody>
          <a:bodyPr wrap="square" rtlCol="0">
            <a:spAutoFit/>
          </a:bodyPr>
          <a:lstStyle/>
          <a:p>
            <a:r>
              <a:rPr kumimoji="1" lang="en-US" altLang="ja-JP" sz="1050" dirty="0"/>
              <a:t>R</a:t>
            </a:r>
            <a:r>
              <a:rPr kumimoji="1" lang="ja-JP" altLang="en-US" sz="1050" dirty="0"/>
              <a:t>５年度事例集記載</a:t>
            </a:r>
          </a:p>
        </p:txBody>
      </p:sp>
      <p:sp>
        <p:nvSpPr>
          <p:cNvPr id="13" name="テキスト ボックス 12">
            <a:extLst>
              <a:ext uri="{FF2B5EF4-FFF2-40B4-BE49-F238E27FC236}">
                <a16:creationId xmlns:a16="http://schemas.microsoft.com/office/drawing/2014/main" id="{C2F38402-FE34-4B9B-D149-AA00C1F8BA53}"/>
              </a:ext>
            </a:extLst>
          </p:cNvPr>
          <p:cNvSpPr txBox="1"/>
          <p:nvPr/>
        </p:nvSpPr>
        <p:spPr>
          <a:xfrm>
            <a:off x="493211" y="5160077"/>
            <a:ext cx="708572" cy="577081"/>
          </a:xfrm>
          <a:prstGeom prst="rect">
            <a:avLst/>
          </a:prstGeom>
          <a:noFill/>
        </p:spPr>
        <p:txBody>
          <a:bodyPr wrap="square" rtlCol="0">
            <a:spAutoFit/>
          </a:bodyPr>
          <a:lstStyle/>
          <a:p>
            <a:r>
              <a:rPr kumimoji="1" lang="en-US" altLang="ja-JP" sz="1050" dirty="0"/>
              <a:t>R</a:t>
            </a:r>
            <a:r>
              <a:rPr kumimoji="1" lang="ja-JP" altLang="en-US" sz="1050" dirty="0"/>
              <a:t>６年度事例集記載</a:t>
            </a:r>
          </a:p>
        </p:txBody>
      </p:sp>
      <p:sp>
        <p:nvSpPr>
          <p:cNvPr id="14" name="正方形/長方形 13">
            <a:extLst>
              <a:ext uri="{FF2B5EF4-FFF2-40B4-BE49-F238E27FC236}">
                <a16:creationId xmlns:a16="http://schemas.microsoft.com/office/drawing/2014/main" id="{22A5D550-2617-CEE7-BF1D-CA0AA385F082}"/>
              </a:ext>
            </a:extLst>
          </p:cNvPr>
          <p:cNvSpPr/>
          <p:nvPr/>
        </p:nvSpPr>
        <p:spPr>
          <a:xfrm>
            <a:off x="423541" y="3115018"/>
            <a:ext cx="8207441" cy="143119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EABBA6E2-3028-438A-34F4-B00AEABFA4BF}"/>
              </a:ext>
            </a:extLst>
          </p:cNvPr>
          <p:cNvSpPr/>
          <p:nvPr/>
        </p:nvSpPr>
        <p:spPr>
          <a:xfrm>
            <a:off x="423542" y="4546210"/>
            <a:ext cx="8207440" cy="196159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 name="直線コネクタ 21">
            <a:extLst>
              <a:ext uri="{FF2B5EF4-FFF2-40B4-BE49-F238E27FC236}">
                <a16:creationId xmlns:a16="http://schemas.microsoft.com/office/drawing/2014/main" id="{E1AB8A7A-3CAA-A288-CE60-432564443CCB}"/>
              </a:ext>
            </a:extLst>
          </p:cNvPr>
          <p:cNvCxnSpPr>
            <a:cxnSpLocks/>
          </p:cNvCxnSpPr>
          <p:nvPr/>
        </p:nvCxnSpPr>
        <p:spPr>
          <a:xfrm>
            <a:off x="1172992" y="3115018"/>
            <a:ext cx="0" cy="3392786"/>
          </a:xfrm>
          <a:prstGeom prst="line">
            <a:avLst/>
          </a:prstGeom>
        </p:spPr>
        <p:style>
          <a:lnRef idx="1">
            <a:schemeClr val="dk1"/>
          </a:lnRef>
          <a:fillRef idx="0">
            <a:schemeClr val="dk1"/>
          </a:fillRef>
          <a:effectRef idx="0">
            <a:schemeClr val="dk1"/>
          </a:effectRef>
          <a:fontRef idx="minor">
            <a:schemeClr val="tx1"/>
          </a:fontRef>
        </p:style>
      </p:cxnSp>
      <p:sp>
        <p:nvSpPr>
          <p:cNvPr id="25" name="テキスト ボックス 24">
            <a:extLst>
              <a:ext uri="{FF2B5EF4-FFF2-40B4-BE49-F238E27FC236}">
                <a16:creationId xmlns:a16="http://schemas.microsoft.com/office/drawing/2014/main" id="{33193976-8953-BB0E-4015-30768DF733BF}"/>
              </a:ext>
            </a:extLst>
          </p:cNvPr>
          <p:cNvSpPr txBox="1"/>
          <p:nvPr/>
        </p:nvSpPr>
        <p:spPr>
          <a:xfrm>
            <a:off x="1295702" y="4645829"/>
            <a:ext cx="7177729" cy="1815882"/>
          </a:xfrm>
          <a:prstGeom prst="rect">
            <a:avLst/>
          </a:prstGeom>
          <a:noFill/>
        </p:spPr>
        <p:txBody>
          <a:bodyPr wrap="square" rtlCol="0">
            <a:spAutoFit/>
          </a:bodyPr>
          <a:lstStyle/>
          <a:p>
            <a:r>
              <a:rPr kumimoji="1" lang="ja-JP" altLang="en-US" sz="1400" dirty="0">
                <a:latin typeface="+mn-ea"/>
              </a:rPr>
              <a:t>⑥　未収賦課金と賦課金台帳の不一致・・・・・・・・・・・・・・・・・・・・  </a:t>
            </a:r>
            <a:r>
              <a:rPr kumimoji="1" lang="en-US" altLang="ja-JP" sz="1400" dirty="0">
                <a:latin typeface="+mn-ea"/>
              </a:rPr>
              <a:t>10</a:t>
            </a:r>
          </a:p>
          <a:p>
            <a:r>
              <a:rPr lang="ja-JP" altLang="en-US" sz="1400" dirty="0">
                <a:latin typeface="+mn-ea"/>
              </a:rPr>
              <a:t>⑦　賦課金納入処理のまとめ・・・・・・・・・・・・・・・・・・・・・・・・  </a:t>
            </a:r>
            <a:r>
              <a:rPr lang="en-US" altLang="ja-JP" sz="1400" dirty="0">
                <a:latin typeface="+mn-ea"/>
              </a:rPr>
              <a:t>11</a:t>
            </a:r>
          </a:p>
          <a:p>
            <a:r>
              <a:rPr lang="ja-JP" altLang="en-US" sz="1400" dirty="0">
                <a:latin typeface="+mn-ea"/>
              </a:rPr>
              <a:t>⑧　賦課金を二重に受け入れた際の返金処理・・・・・・・・・・・・・・・・・  </a:t>
            </a:r>
            <a:r>
              <a:rPr lang="en-US" altLang="ja-JP" sz="1400" dirty="0">
                <a:latin typeface="+mn-ea"/>
              </a:rPr>
              <a:t>12</a:t>
            </a:r>
          </a:p>
          <a:p>
            <a:r>
              <a:rPr lang="ja-JP" altLang="en-US" sz="1400" dirty="0">
                <a:latin typeface="+mn-ea"/>
              </a:rPr>
              <a:t>⑨　組合員の１人から一括償還の申し出があった場合の処理・・・・・・・・・・  </a:t>
            </a:r>
            <a:r>
              <a:rPr lang="en-US" altLang="ja-JP" sz="1400" dirty="0">
                <a:latin typeface="+mn-ea"/>
              </a:rPr>
              <a:t>13</a:t>
            </a:r>
          </a:p>
          <a:p>
            <a:r>
              <a:rPr lang="ja-JP" altLang="en-US" sz="1400" dirty="0">
                <a:latin typeface="+mn-ea"/>
              </a:rPr>
              <a:t>⑩　畑地化促進事業協力金の処理・・・・・・・・・・・・・・・・・・・・・・  </a:t>
            </a:r>
            <a:r>
              <a:rPr lang="en-US" altLang="ja-JP" sz="1400" dirty="0">
                <a:latin typeface="+mn-ea"/>
              </a:rPr>
              <a:t>14</a:t>
            </a:r>
          </a:p>
          <a:p>
            <a:r>
              <a:rPr lang="ja-JP" altLang="en-US" sz="1400" dirty="0">
                <a:latin typeface="+mn-ea"/>
              </a:rPr>
              <a:t>⑪　不納欠損引当金の計上タイミング・・・・・・・・・・・・・・・・・・・・  </a:t>
            </a:r>
            <a:r>
              <a:rPr lang="en-US" altLang="ja-JP" sz="1400" dirty="0">
                <a:latin typeface="+mn-ea"/>
              </a:rPr>
              <a:t>15</a:t>
            </a:r>
          </a:p>
          <a:p>
            <a:r>
              <a:rPr lang="ja-JP" altLang="en-US" sz="1400" dirty="0">
                <a:latin typeface="+mn-ea"/>
              </a:rPr>
              <a:t>⑫　不納欠損引当金の計上タイミングと計上方法・・・・・・・・・・・・・・・  </a:t>
            </a:r>
            <a:r>
              <a:rPr lang="en-US" altLang="ja-JP" sz="1400" dirty="0">
                <a:latin typeface="+mn-ea"/>
              </a:rPr>
              <a:t>16</a:t>
            </a:r>
          </a:p>
          <a:p>
            <a:r>
              <a:rPr lang="ja-JP" altLang="en-US" sz="1400" dirty="0">
                <a:latin typeface="+mn-ea"/>
              </a:rPr>
              <a:t>⑬　不納欠損処理時に不納欠損引当金の取崩しを失念した場合・・・・・・・・・  </a:t>
            </a:r>
            <a:r>
              <a:rPr lang="en-US" altLang="ja-JP" sz="1400" dirty="0">
                <a:latin typeface="+mn-ea"/>
              </a:rPr>
              <a:t>17</a:t>
            </a:r>
            <a:endParaRPr kumimoji="1" lang="en-US" altLang="ja-JP" sz="1400" dirty="0"/>
          </a:p>
        </p:txBody>
      </p:sp>
      <p:sp>
        <p:nvSpPr>
          <p:cNvPr id="26" name="テキスト ボックス 25">
            <a:extLst>
              <a:ext uri="{FF2B5EF4-FFF2-40B4-BE49-F238E27FC236}">
                <a16:creationId xmlns:a16="http://schemas.microsoft.com/office/drawing/2014/main" id="{3F6A638E-F9EA-565D-29D2-0181D149F4A2}"/>
              </a:ext>
            </a:extLst>
          </p:cNvPr>
          <p:cNvSpPr txBox="1"/>
          <p:nvPr/>
        </p:nvSpPr>
        <p:spPr>
          <a:xfrm>
            <a:off x="921473" y="2685936"/>
            <a:ext cx="2412135" cy="307777"/>
          </a:xfrm>
          <a:prstGeom prst="rect">
            <a:avLst/>
          </a:prstGeom>
          <a:noFill/>
        </p:spPr>
        <p:txBody>
          <a:bodyPr wrap="square" rtlCol="0">
            <a:spAutoFit/>
          </a:bodyPr>
          <a:lstStyle/>
          <a:p>
            <a:r>
              <a:rPr kumimoji="1" lang="ja-JP" altLang="en-US" sz="1400" b="1" u="sng" dirty="0"/>
              <a:t>１．賦課金関係の処理</a:t>
            </a:r>
            <a:endParaRPr kumimoji="1" lang="en-US" altLang="ja-JP" sz="1400" b="1" u="sng" dirty="0"/>
          </a:p>
        </p:txBody>
      </p:sp>
    </p:spTree>
    <p:extLst>
      <p:ext uri="{BB962C8B-B14F-4D97-AF65-F5344CB8AC3E}">
        <p14:creationId xmlns:p14="http://schemas.microsoft.com/office/powerpoint/2010/main" val="27639973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35316" y="2813463"/>
            <a:ext cx="8850968" cy="3980971"/>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⑮ 無償で固定資産の提供を受けた場合の処理</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595540" y="596492"/>
            <a:ext cx="4390744" cy="2155776"/>
            <a:chOff x="4639788" y="1415610"/>
            <a:chExt cx="4368341" cy="212187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21874"/>
              <a:chOff x="324296" y="235244"/>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1233701" y="1130106"/>
                <a:ext cx="4333615" cy="941991"/>
              </a:xfrm>
              <a:prstGeom prst="rect">
                <a:avLst/>
              </a:prstGeom>
              <a:grpFill/>
            </p:spPr>
            <p:txBody>
              <a:bodyPr wrap="square" rtlCol="0">
                <a:spAutoFit/>
              </a:bodyPr>
              <a:lstStyle/>
              <a:p>
                <a:r>
                  <a:rPr lang="ja-JP" altLang="en-US" sz="1200" dirty="0">
                    <a:latin typeface="+mn-ea"/>
                  </a:rPr>
                  <a:t>①　土地改良区の資産として扱う</a:t>
                </a:r>
                <a:endParaRPr lang="en-US" altLang="ja-JP" sz="1200" dirty="0">
                  <a:latin typeface="+mn-ea"/>
                </a:endParaRPr>
              </a:p>
              <a:p>
                <a:r>
                  <a:rPr lang="ja-JP" altLang="en-US" sz="1200" dirty="0">
                    <a:latin typeface="+mn-ea"/>
                  </a:rPr>
                  <a:t>②　外部からの受贈</a:t>
                </a:r>
                <a:endParaRPr lang="en-US" altLang="ja-JP" sz="1200" dirty="0">
                  <a:latin typeface="+mn-ea"/>
                </a:endParaRPr>
              </a:p>
              <a:p>
                <a:r>
                  <a:rPr lang="ja-JP" altLang="en-US" sz="1200" dirty="0">
                    <a:latin typeface="+mn-ea"/>
                  </a:rPr>
                  <a:t>③　指定正味財産として扱うか否か</a:t>
                </a: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50389"/>
              <a:ext cx="2625872" cy="30000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2144098"/>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432394" y="1100395"/>
                <a:ext cx="5477534" cy="1758940"/>
              </a:xfrm>
              <a:prstGeom prst="rect">
                <a:avLst/>
              </a:prstGeom>
              <a:solidFill>
                <a:schemeClr val="accent4">
                  <a:lumMod val="40000"/>
                  <a:lumOff val="60000"/>
                </a:schemeClr>
              </a:solidFill>
            </p:spPr>
            <p:txBody>
              <a:bodyPr wrap="square" rtlCol="0">
                <a:spAutoFit/>
              </a:bodyPr>
              <a:lstStyle/>
              <a:p>
                <a:r>
                  <a:rPr lang="ja-JP" altLang="en-US" sz="1200" dirty="0">
                    <a:latin typeface="+mn-ea"/>
                  </a:rPr>
                  <a:t>　土地改良区事務所外に設置している給湯器を隣接する土木事務所が作業中に壊してしまい、無償で新規の給湯器に交換してくれた。新規に設置した給湯器は</a:t>
                </a:r>
                <a:r>
                  <a:rPr lang="en-US" altLang="ja-JP" sz="1200" dirty="0">
                    <a:latin typeface="+mn-ea"/>
                  </a:rPr>
                  <a:t>30</a:t>
                </a:r>
                <a:r>
                  <a:rPr lang="ja-JP" altLang="en-US" sz="1200" dirty="0">
                    <a:latin typeface="+mn-ea"/>
                  </a:rPr>
                  <a:t>万円したとのことだが、この場合の会計処理はどうしたらよいのか？</a:t>
                </a:r>
                <a:endParaRPr lang="en-US" altLang="ja-JP" sz="1200" dirty="0">
                  <a:latin typeface="+mn-ea"/>
                </a:endParaRPr>
              </a:p>
              <a:p>
                <a:r>
                  <a:rPr lang="en-US" altLang="ja-JP" sz="1200" dirty="0">
                    <a:latin typeface="+mn-ea"/>
                  </a:rPr>
                  <a:t>   </a:t>
                </a:r>
                <a:r>
                  <a:rPr lang="ja-JP" altLang="en-US" sz="1200" dirty="0">
                    <a:latin typeface="+mn-ea"/>
                  </a:rPr>
                  <a:t>なお、旧給湯器は資産計上していたが、耐用年数は既に経過しており備忘価額</a:t>
                </a:r>
                <a:r>
                  <a:rPr lang="en-US" altLang="ja-JP" sz="1200" dirty="0">
                    <a:latin typeface="+mn-ea"/>
                  </a:rPr>
                  <a:t>1</a:t>
                </a:r>
                <a:r>
                  <a:rPr lang="ja-JP" altLang="en-US" sz="1200" dirty="0">
                    <a:latin typeface="+mn-ea"/>
                  </a:rPr>
                  <a:t>円であった。</a:t>
                </a: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29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47599" y="1541634"/>
              <a:ext cx="525079" cy="362992"/>
            </a:xfrm>
            <a:prstGeom prst="rect">
              <a:avLst/>
            </a:prstGeom>
          </p:spPr>
        </p:pic>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74347" y="2271541"/>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grpSp>
        <p:nvGrpSpPr>
          <p:cNvPr id="4" name="グループ化 3">
            <a:extLst>
              <a:ext uri="{FF2B5EF4-FFF2-40B4-BE49-F238E27FC236}">
                <a16:creationId xmlns:a16="http://schemas.microsoft.com/office/drawing/2014/main" id="{0B02F5EB-6B99-41D4-BE22-DB070D254F3E}"/>
              </a:ext>
            </a:extLst>
          </p:cNvPr>
          <p:cNvGrpSpPr/>
          <p:nvPr/>
        </p:nvGrpSpPr>
        <p:grpSpPr>
          <a:xfrm>
            <a:off x="236532" y="3088652"/>
            <a:ext cx="2325915" cy="1391837"/>
            <a:chOff x="312503" y="3595538"/>
            <a:chExt cx="2596500" cy="1391837"/>
          </a:xfrm>
        </p:grpSpPr>
        <p:sp>
          <p:nvSpPr>
            <p:cNvPr id="37" name="四角形: 角を丸くする 36">
              <a:extLst>
                <a:ext uri="{FF2B5EF4-FFF2-40B4-BE49-F238E27FC236}">
                  <a16:creationId xmlns:a16="http://schemas.microsoft.com/office/drawing/2014/main" id="{119605A0-689D-4FFA-87AD-CE576F7914A9}"/>
                </a:ext>
              </a:extLst>
            </p:cNvPr>
            <p:cNvSpPr/>
            <p:nvPr/>
          </p:nvSpPr>
          <p:spPr>
            <a:xfrm>
              <a:off x="312503" y="3595538"/>
              <a:ext cx="2596500" cy="1391837"/>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8" name="テキスト ボックス 37">
              <a:extLst>
                <a:ext uri="{FF2B5EF4-FFF2-40B4-BE49-F238E27FC236}">
                  <a16:creationId xmlns:a16="http://schemas.microsoft.com/office/drawing/2014/main" id="{4415AF7C-2D65-4E2A-A64F-6796B9C4C1F9}"/>
                </a:ext>
              </a:extLst>
            </p:cNvPr>
            <p:cNvSpPr txBox="1"/>
            <p:nvPr/>
          </p:nvSpPr>
          <p:spPr>
            <a:xfrm>
              <a:off x="453945" y="3810168"/>
              <a:ext cx="2411754" cy="830997"/>
            </a:xfrm>
            <a:prstGeom prst="rect">
              <a:avLst/>
            </a:prstGeom>
            <a:noFill/>
          </p:spPr>
          <p:txBody>
            <a:bodyPr wrap="square" rtlCol="0">
              <a:spAutoFit/>
            </a:bodyPr>
            <a:lstStyle/>
            <a:p>
              <a:r>
                <a:rPr lang="ja-JP" altLang="en-US" sz="1200" dirty="0"/>
                <a:t>会計基準第２の５（１）で、「交換、受贈等によって取得した資産の取得価額は、その取得時における公正な評価額とする」とある。</a:t>
              </a:r>
              <a:endParaRPr lang="en-US" altLang="ja-JP" sz="1200" dirty="0"/>
            </a:p>
          </p:txBody>
        </p:sp>
      </p:grpSp>
      <p:grpSp>
        <p:nvGrpSpPr>
          <p:cNvPr id="42" name="グループ化 41">
            <a:extLst>
              <a:ext uri="{FF2B5EF4-FFF2-40B4-BE49-F238E27FC236}">
                <a16:creationId xmlns:a16="http://schemas.microsoft.com/office/drawing/2014/main" id="{E072C925-BD81-47BB-A5F8-06D5CC02586E}"/>
              </a:ext>
            </a:extLst>
          </p:cNvPr>
          <p:cNvGrpSpPr/>
          <p:nvPr/>
        </p:nvGrpSpPr>
        <p:grpSpPr>
          <a:xfrm>
            <a:off x="236532" y="4875363"/>
            <a:ext cx="2355275" cy="539405"/>
            <a:chOff x="645693" y="5401882"/>
            <a:chExt cx="3082932" cy="513583"/>
          </a:xfrm>
        </p:grpSpPr>
        <p:sp>
          <p:nvSpPr>
            <p:cNvPr id="44" name="四角形: 角を丸くする 43">
              <a:extLst>
                <a:ext uri="{FF2B5EF4-FFF2-40B4-BE49-F238E27FC236}">
                  <a16:creationId xmlns:a16="http://schemas.microsoft.com/office/drawing/2014/main" id="{EAE766EC-02AE-4D92-A4A7-21B5D827140E}"/>
                </a:ext>
              </a:extLst>
            </p:cNvPr>
            <p:cNvSpPr/>
            <p:nvPr/>
          </p:nvSpPr>
          <p:spPr>
            <a:xfrm>
              <a:off x="645693" y="5401882"/>
              <a:ext cx="2979766" cy="513583"/>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50" name="テキスト ボックス 49">
              <a:extLst>
                <a:ext uri="{FF2B5EF4-FFF2-40B4-BE49-F238E27FC236}">
                  <a16:creationId xmlns:a16="http://schemas.microsoft.com/office/drawing/2014/main" id="{B070FC8D-3F71-4B01-8A70-6CBA0D05E6E9}"/>
                </a:ext>
              </a:extLst>
            </p:cNvPr>
            <p:cNvSpPr txBox="1"/>
            <p:nvPr/>
          </p:nvSpPr>
          <p:spPr>
            <a:xfrm>
              <a:off x="891464" y="5547151"/>
              <a:ext cx="2837161" cy="263739"/>
            </a:xfrm>
            <a:prstGeom prst="rect">
              <a:avLst/>
            </a:prstGeom>
            <a:noFill/>
          </p:spPr>
          <p:txBody>
            <a:bodyPr wrap="square" rtlCol="0">
              <a:spAutoFit/>
            </a:bodyPr>
            <a:lstStyle/>
            <a:p>
              <a:r>
                <a:rPr lang="ja-JP" altLang="en-US" sz="1200" dirty="0"/>
                <a:t>資産計上することを提案</a:t>
              </a:r>
              <a:endParaRPr lang="en-US" altLang="ja-JP" sz="1200" dirty="0"/>
            </a:p>
          </p:txBody>
        </p:sp>
      </p:grpSp>
      <p:grpSp>
        <p:nvGrpSpPr>
          <p:cNvPr id="51" name="グループ化 50">
            <a:extLst>
              <a:ext uri="{FF2B5EF4-FFF2-40B4-BE49-F238E27FC236}">
                <a16:creationId xmlns:a16="http://schemas.microsoft.com/office/drawing/2014/main" id="{CDEE27E3-34D1-460A-9E28-12638947A9BC}"/>
              </a:ext>
            </a:extLst>
          </p:cNvPr>
          <p:cNvGrpSpPr/>
          <p:nvPr/>
        </p:nvGrpSpPr>
        <p:grpSpPr>
          <a:xfrm>
            <a:off x="313349" y="5854822"/>
            <a:ext cx="5274581" cy="520683"/>
            <a:chOff x="325386" y="5807951"/>
            <a:chExt cx="5274581" cy="274753"/>
          </a:xfrm>
        </p:grpSpPr>
        <p:sp>
          <p:nvSpPr>
            <p:cNvPr id="52" name="四角形: 角を丸くする 51">
              <a:extLst>
                <a:ext uri="{FF2B5EF4-FFF2-40B4-BE49-F238E27FC236}">
                  <a16:creationId xmlns:a16="http://schemas.microsoft.com/office/drawing/2014/main" id="{4B7B5B1D-F53A-4C87-BA81-3C5495035C04}"/>
                </a:ext>
              </a:extLst>
            </p:cNvPr>
            <p:cNvSpPr/>
            <p:nvPr/>
          </p:nvSpPr>
          <p:spPr>
            <a:xfrm>
              <a:off x="325386" y="5807951"/>
              <a:ext cx="5259572" cy="274753"/>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60" name="テキスト ボックス 59">
              <a:extLst>
                <a:ext uri="{FF2B5EF4-FFF2-40B4-BE49-F238E27FC236}">
                  <a16:creationId xmlns:a16="http://schemas.microsoft.com/office/drawing/2014/main" id="{27672162-E3A4-48CA-A614-60B7595C7911}"/>
                </a:ext>
              </a:extLst>
            </p:cNvPr>
            <p:cNvSpPr txBox="1"/>
            <p:nvPr/>
          </p:nvSpPr>
          <p:spPr>
            <a:xfrm>
              <a:off x="340395" y="5888695"/>
              <a:ext cx="5259572" cy="146166"/>
            </a:xfrm>
            <a:prstGeom prst="rect">
              <a:avLst/>
            </a:prstGeom>
            <a:noFill/>
          </p:spPr>
          <p:txBody>
            <a:bodyPr wrap="square" rtlCol="0">
              <a:spAutoFit/>
            </a:bodyPr>
            <a:lstStyle/>
            <a:p>
              <a:r>
                <a:rPr lang="ja-JP" altLang="en-US" sz="1200" dirty="0"/>
                <a:t>外部からの受贈ではあるが、指定正味財産として扱う要素ではないと判断</a:t>
              </a:r>
              <a:endParaRPr lang="en-US" altLang="ja-JP" sz="1200" dirty="0"/>
            </a:p>
          </p:txBody>
        </p:sp>
      </p:grpSp>
      <p:sp>
        <p:nvSpPr>
          <p:cNvPr id="61" name="フローチャート: 組合せ 60">
            <a:extLst>
              <a:ext uri="{FF2B5EF4-FFF2-40B4-BE49-F238E27FC236}">
                <a16:creationId xmlns:a16="http://schemas.microsoft.com/office/drawing/2014/main" id="{C55DD25D-1E61-4B53-B397-9DF3F784A25E}"/>
              </a:ext>
            </a:extLst>
          </p:cNvPr>
          <p:cNvSpPr/>
          <p:nvPr/>
        </p:nvSpPr>
        <p:spPr>
          <a:xfrm>
            <a:off x="898443" y="4552577"/>
            <a:ext cx="786809" cy="274753"/>
          </a:xfrm>
          <a:prstGeom prst="flowChartMerg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nvGrpSpPr>
          <p:cNvPr id="67" name="グループ化 66">
            <a:extLst>
              <a:ext uri="{FF2B5EF4-FFF2-40B4-BE49-F238E27FC236}">
                <a16:creationId xmlns:a16="http://schemas.microsoft.com/office/drawing/2014/main" id="{8BEF7CE5-909B-49F8-BDE1-1E8C89995375}"/>
              </a:ext>
            </a:extLst>
          </p:cNvPr>
          <p:cNvGrpSpPr/>
          <p:nvPr/>
        </p:nvGrpSpPr>
        <p:grpSpPr>
          <a:xfrm>
            <a:off x="2933215" y="3047158"/>
            <a:ext cx="5974253" cy="2573969"/>
            <a:chOff x="3675653" y="4098118"/>
            <a:chExt cx="7718097" cy="2624618"/>
          </a:xfrm>
        </p:grpSpPr>
        <p:sp>
          <p:nvSpPr>
            <p:cNvPr id="68" name="四角形: 角を丸くする 67">
              <a:extLst>
                <a:ext uri="{FF2B5EF4-FFF2-40B4-BE49-F238E27FC236}">
                  <a16:creationId xmlns:a16="http://schemas.microsoft.com/office/drawing/2014/main" id="{071895B3-503E-45CD-A3D0-78DBEB59BE10}"/>
                </a:ext>
              </a:extLst>
            </p:cNvPr>
            <p:cNvSpPr/>
            <p:nvPr/>
          </p:nvSpPr>
          <p:spPr>
            <a:xfrm>
              <a:off x="3691714" y="4098118"/>
              <a:ext cx="7685975" cy="2624618"/>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69" name="テキスト ボックス 68">
              <a:extLst>
                <a:ext uri="{FF2B5EF4-FFF2-40B4-BE49-F238E27FC236}">
                  <a16:creationId xmlns:a16="http://schemas.microsoft.com/office/drawing/2014/main" id="{E83841D7-C070-4B78-ABE7-65B8FC992070}"/>
                </a:ext>
              </a:extLst>
            </p:cNvPr>
            <p:cNvSpPr txBox="1"/>
            <p:nvPr/>
          </p:nvSpPr>
          <p:spPr>
            <a:xfrm>
              <a:off x="3713901" y="4340285"/>
              <a:ext cx="7679849" cy="1412248"/>
            </a:xfrm>
            <a:prstGeom prst="rect">
              <a:avLst/>
            </a:prstGeom>
            <a:noFill/>
          </p:spPr>
          <p:txBody>
            <a:bodyPr wrap="square" rtlCol="0">
              <a:spAutoFit/>
            </a:bodyPr>
            <a:lstStyle/>
            <a:p>
              <a:r>
                <a:rPr lang="en-US" altLang="ja-JP" sz="1200" dirty="0">
                  <a:latin typeface="+mn-ea"/>
                </a:rPr>
                <a:t>【</a:t>
              </a:r>
              <a:r>
                <a:rPr lang="ja-JP" altLang="en-US" sz="1200" dirty="0">
                  <a:latin typeface="+mn-ea"/>
                </a:rPr>
                <a:t>旧給湯器</a:t>
              </a:r>
              <a:r>
                <a:rPr lang="en-US" altLang="ja-JP" sz="1200" dirty="0">
                  <a:latin typeface="+mn-ea"/>
                </a:rPr>
                <a:t>】</a:t>
              </a:r>
              <a:r>
                <a:rPr lang="ja-JP" altLang="en-US" sz="1200" dirty="0">
                  <a:latin typeface="+mn-ea"/>
                </a:rPr>
                <a:t>→除却処理</a:t>
              </a:r>
              <a:endParaRPr lang="en-US" altLang="ja-JP" sz="1200" dirty="0">
                <a:latin typeface="+mn-ea"/>
              </a:endParaRPr>
            </a:p>
            <a:p>
              <a:r>
                <a:rPr lang="ja-JP" altLang="en-US" sz="1200" dirty="0">
                  <a:latin typeface="+mn-ea"/>
                </a:rPr>
                <a:t>    命令書：振替命令書   </a:t>
              </a:r>
              <a:endParaRPr lang="en-US" altLang="ja-JP" sz="1200" dirty="0">
                <a:latin typeface="+mn-ea"/>
              </a:endParaRPr>
            </a:p>
            <a:p>
              <a:r>
                <a:rPr lang="ja-JP" altLang="en-US" sz="1200" dirty="0">
                  <a:latin typeface="+mn-ea"/>
                </a:rPr>
                <a:t>    複式仕訳：（借方）器具備品除却損１／（貸方）器具備品１</a:t>
              </a:r>
              <a:endParaRPr lang="en-US" altLang="ja-JP" sz="1200" dirty="0">
                <a:latin typeface="+mn-ea"/>
              </a:endParaRPr>
            </a:p>
            <a:p>
              <a:endParaRPr lang="en-US" altLang="ja-JP" sz="1200" dirty="0">
                <a:latin typeface="+mn-ea"/>
              </a:endParaRPr>
            </a:p>
            <a:p>
              <a:r>
                <a:rPr lang="en-US" altLang="ja-JP" sz="1200" dirty="0">
                  <a:latin typeface="+mn-ea"/>
                </a:rPr>
                <a:t>【</a:t>
              </a:r>
              <a:r>
                <a:rPr lang="ja-JP" altLang="en-US" sz="1200" dirty="0">
                  <a:latin typeface="+mn-ea"/>
                </a:rPr>
                <a:t>新給湯器</a:t>
              </a:r>
              <a:r>
                <a:rPr lang="en-US" altLang="ja-JP" sz="1200" dirty="0">
                  <a:latin typeface="+mn-ea"/>
                </a:rPr>
                <a:t>】</a:t>
              </a:r>
              <a:r>
                <a:rPr lang="ja-JP" altLang="en-US" sz="1200" dirty="0">
                  <a:latin typeface="+mn-ea"/>
                </a:rPr>
                <a:t>→資産計上</a:t>
              </a:r>
              <a:endParaRPr lang="en-US" altLang="ja-JP" sz="1200" dirty="0">
                <a:latin typeface="+mn-ea"/>
              </a:endParaRPr>
            </a:p>
            <a:p>
              <a:r>
                <a:rPr lang="ja-JP" altLang="en-US" sz="1200" dirty="0">
                  <a:latin typeface="+mn-ea"/>
                </a:rPr>
                <a:t>　命令書：振替命令書</a:t>
              </a:r>
              <a:endParaRPr lang="en-US" altLang="ja-JP" sz="1200" dirty="0">
                <a:latin typeface="+mn-ea"/>
              </a:endParaRPr>
            </a:p>
            <a:p>
              <a:r>
                <a:rPr lang="ja-JP" altLang="en-US" sz="1200" dirty="0">
                  <a:latin typeface="+mn-ea"/>
                </a:rPr>
                <a:t>　複式仕訳：（借方）器具備品</a:t>
              </a:r>
              <a:r>
                <a:rPr lang="en-US" altLang="ja-JP" sz="1200" dirty="0">
                  <a:latin typeface="+mn-ea"/>
                </a:rPr>
                <a:t>300,000</a:t>
              </a:r>
              <a:r>
                <a:rPr lang="ja-JP" altLang="en-US" sz="1200" dirty="0">
                  <a:latin typeface="+mn-ea"/>
                </a:rPr>
                <a:t>／器具備品受贈益（経常外収入）</a:t>
              </a:r>
              <a:r>
                <a:rPr lang="en-US" altLang="ja-JP" sz="1200" dirty="0">
                  <a:latin typeface="+mn-ea"/>
                </a:rPr>
                <a:t>300,000</a:t>
              </a:r>
              <a:endParaRPr lang="ja-JP" altLang="en-US" sz="1200" dirty="0">
                <a:latin typeface="+mn-ea"/>
              </a:endParaRPr>
            </a:p>
          </p:txBody>
        </p:sp>
        <p:sp>
          <p:nvSpPr>
            <p:cNvPr id="70" name="テキスト ボックス 69">
              <a:extLst>
                <a:ext uri="{FF2B5EF4-FFF2-40B4-BE49-F238E27FC236}">
                  <a16:creationId xmlns:a16="http://schemas.microsoft.com/office/drawing/2014/main" id="{03E476E1-70ED-4C0B-B93E-AB2DAD8F78DB}"/>
                </a:ext>
              </a:extLst>
            </p:cNvPr>
            <p:cNvSpPr txBox="1"/>
            <p:nvPr/>
          </p:nvSpPr>
          <p:spPr>
            <a:xfrm>
              <a:off x="3675653" y="5848960"/>
              <a:ext cx="7632595" cy="625066"/>
            </a:xfrm>
            <a:prstGeom prst="rect">
              <a:avLst/>
            </a:prstGeom>
            <a:noFill/>
          </p:spPr>
          <p:txBody>
            <a:bodyPr wrap="square" rtlCol="0">
              <a:spAutoFit/>
            </a:bodyPr>
            <a:lstStyle/>
            <a:p>
              <a:r>
                <a:rPr lang="en-US" altLang="ja-JP" sz="1200" dirty="0">
                  <a:latin typeface="+mn-ea"/>
                </a:rPr>
                <a:t>※</a:t>
              </a:r>
              <a:r>
                <a:rPr lang="ja-JP" altLang="en-US" sz="1200" dirty="0">
                  <a:latin typeface="+mn-ea"/>
                </a:rPr>
                <a:t>  収支決算書の資金の範囲は、「現金及び預金のほか、収支予算書に計上した収入</a:t>
              </a:r>
              <a:endParaRPr lang="en-US" altLang="ja-JP" sz="1200" dirty="0">
                <a:latin typeface="+mn-ea"/>
              </a:endParaRPr>
            </a:p>
            <a:p>
              <a:r>
                <a:rPr lang="en-US" altLang="ja-JP" sz="1200" dirty="0">
                  <a:latin typeface="+mn-ea"/>
                </a:rPr>
                <a:t>     </a:t>
              </a:r>
              <a:r>
                <a:rPr lang="ja-JP" altLang="en-US" sz="1200" dirty="0">
                  <a:latin typeface="+mn-ea"/>
                </a:rPr>
                <a:t>及び支出に係る資産及び負債で、</a:t>
              </a:r>
              <a:r>
                <a:rPr lang="en-US" altLang="ja-JP" sz="1200" dirty="0">
                  <a:latin typeface="+mn-ea"/>
                </a:rPr>
                <a:t>5</a:t>
              </a:r>
              <a:r>
                <a:rPr lang="ja-JP" altLang="en-US" sz="1200" dirty="0">
                  <a:latin typeface="+mn-ea"/>
                </a:rPr>
                <a:t>月</a:t>
              </a:r>
              <a:r>
                <a:rPr lang="en-US" altLang="ja-JP" sz="1200" dirty="0">
                  <a:latin typeface="+mn-ea"/>
                </a:rPr>
                <a:t>31</a:t>
              </a:r>
              <a:r>
                <a:rPr lang="ja-JP" altLang="en-US" sz="1200" dirty="0">
                  <a:latin typeface="+mn-ea"/>
                </a:rPr>
                <a:t>日までに決済が完了するものを含めて</a:t>
              </a:r>
              <a:r>
                <a:rPr lang="ja-JP" altLang="en-US" sz="1200" dirty="0" err="1">
                  <a:latin typeface="+mn-ea"/>
                </a:rPr>
                <a:t>い</a:t>
              </a:r>
              <a:r>
                <a:rPr lang="ja-JP" altLang="en-US" sz="1200" dirty="0">
                  <a:latin typeface="+mn-ea"/>
                </a:rPr>
                <a:t> </a:t>
              </a:r>
              <a:endParaRPr lang="en-US" altLang="ja-JP" sz="1200" dirty="0">
                <a:latin typeface="+mn-ea"/>
              </a:endParaRPr>
            </a:p>
            <a:p>
              <a:r>
                <a:rPr lang="en-US" altLang="ja-JP" sz="1200" dirty="0">
                  <a:latin typeface="+mn-ea"/>
                </a:rPr>
                <a:t>     </a:t>
              </a:r>
              <a:r>
                <a:rPr lang="ja-JP" altLang="en-US" sz="1200" dirty="0">
                  <a:latin typeface="+mn-ea"/>
                </a:rPr>
                <a:t>る」としている。本取引では資金の移動がないため、収支決算書には影響しない。</a:t>
              </a:r>
            </a:p>
          </p:txBody>
        </p:sp>
      </p:grpSp>
      <p:sp>
        <p:nvSpPr>
          <p:cNvPr id="40" name="フローチャート: 組合せ 39">
            <a:extLst>
              <a:ext uri="{FF2B5EF4-FFF2-40B4-BE49-F238E27FC236}">
                <a16:creationId xmlns:a16="http://schemas.microsoft.com/office/drawing/2014/main" id="{E2470544-7CAB-4D58-84BC-36DD01B0A7B0}"/>
              </a:ext>
            </a:extLst>
          </p:cNvPr>
          <p:cNvSpPr/>
          <p:nvPr/>
        </p:nvSpPr>
        <p:spPr>
          <a:xfrm rot="16200000">
            <a:off x="2358179" y="4590170"/>
            <a:ext cx="786809" cy="274753"/>
          </a:xfrm>
          <a:prstGeom prst="flowChartMerg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531548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35316" y="2793178"/>
            <a:ext cx="8850968" cy="3980971"/>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⑯ 未使用はがきの交換処理</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595540" y="596492"/>
            <a:ext cx="4390743" cy="2155776"/>
            <a:chOff x="4639788" y="1415610"/>
            <a:chExt cx="4368341" cy="212187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21874"/>
              <a:chOff x="324296" y="235244"/>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694766" y="1411134"/>
                <a:ext cx="4952792" cy="941991"/>
              </a:xfrm>
              <a:prstGeom prst="rect">
                <a:avLst/>
              </a:prstGeom>
              <a:grpFill/>
            </p:spPr>
            <p:txBody>
              <a:bodyPr wrap="square" rtlCol="0">
                <a:spAutoFit/>
              </a:bodyPr>
              <a:lstStyle/>
              <a:p>
                <a:r>
                  <a:rPr lang="ja-JP" altLang="en-US" sz="1200" dirty="0">
                    <a:latin typeface="+mn-ea"/>
                  </a:rPr>
                  <a:t>①　はがきの書き損じ等は、手数料を支払って新品　</a:t>
                </a:r>
                <a:endParaRPr lang="en-US" altLang="ja-JP" sz="1200" dirty="0">
                  <a:latin typeface="+mn-ea"/>
                </a:endParaRPr>
              </a:p>
              <a:p>
                <a:r>
                  <a:rPr lang="ja-JP" altLang="en-US" sz="1200" dirty="0">
                    <a:latin typeface="+mn-ea"/>
                  </a:rPr>
                  <a:t>　　のはがき又は切手と交換可能する。　</a:t>
                </a:r>
                <a:endParaRPr lang="en-US" altLang="ja-JP" sz="1200" dirty="0">
                  <a:latin typeface="+mn-ea"/>
                </a:endParaRPr>
              </a:p>
              <a:p>
                <a:endParaRPr lang="en-US" altLang="ja-JP" sz="1200" dirty="0">
                  <a:latin typeface="+mn-ea"/>
                </a:endParaRP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50389"/>
              <a:ext cx="2625872" cy="30000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2144098"/>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432394" y="1100395"/>
                <a:ext cx="5477534" cy="1758940"/>
              </a:xfrm>
              <a:prstGeom prst="rect">
                <a:avLst/>
              </a:prstGeom>
              <a:solidFill>
                <a:schemeClr val="accent4">
                  <a:lumMod val="40000"/>
                  <a:lumOff val="60000"/>
                </a:schemeClr>
              </a:solidFill>
            </p:spPr>
            <p:txBody>
              <a:bodyPr wrap="square" rtlCol="0">
                <a:spAutoFit/>
              </a:bodyPr>
              <a:lstStyle/>
              <a:p>
                <a:r>
                  <a:rPr lang="ja-JP" altLang="en-US" sz="1200" dirty="0">
                    <a:latin typeface="+mn-ea"/>
                  </a:rPr>
                  <a:t>　総代会出欠確認のために返信用はがきを同封して案内（</a:t>
                </a:r>
                <a:r>
                  <a:rPr lang="en-US" altLang="ja-JP" sz="1200" dirty="0">
                    <a:latin typeface="+mn-ea"/>
                  </a:rPr>
                  <a:t>70</a:t>
                </a:r>
                <a:r>
                  <a:rPr lang="ja-JP" altLang="en-US" sz="1200" dirty="0">
                    <a:latin typeface="+mn-ea"/>
                  </a:rPr>
                  <a:t>通）したが、返信用はがきを使用せずに土地改良区に直接持参した方がいた（</a:t>
                </a:r>
                <a:r>
                  <a:rPr lang="en-US" altLang="ja-JP" sz="1200" dirty="0">
                    <a:latin typeface="+mn-ea"/>
                  </a:rPr>
                  <a:t>10</a:t>
                </a:r>
                <a:r>
                  <a:rPr lang="ja-JP" altLang="en-US" sz="1200" dirty="0">
                    <a:latin typeface="+mn-ea"/>
                  </a:rPr>
                  <a:t>通分）。この際の返信用はがきの処理はどのようにしたらよいのか？</a:t>
                </a:r>
                <a:endParaRPr lang="en-US" altLang="ja-JP" sz="1200" dirty="0">
                  <a:latin typeface="+mn-ea"/>
                </a:endParaRPr>
              </a:p>
              <a:p>
                <a:r>
                  <a:rPr lang="ja-JP" altLang="en-US" sz="1200" dirty="0">
                    <a:latin typeface="+mn-ea"/>
                  </a:rPr>
                  <a:t>　なお、はがきは購入時に貯蔵品（</a:t>
                </a:r>
                <a:r>
                  <a:rPr lang="en-US" altLang="ja-JP" sz="1200" dirty="0">
                    <a:latin typeface="+mn-ea"/>
                  </a:rPr>
                  <a:t>100</a:t>
                </a:r>
                <a:r>
                  <a:rPr lang="ja-JP" altLang="en-US" sz="1200" dirty="0">
                    <a:latin typeface="+mn-ea"/>
                  </a:rPr>
                  <a:t>通分）として処理している。</a:t>
                </a: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29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47599" y="1541634"/>
              <a:ext cx="525079" cy="362992"/>
            </a:xfrm>
            <a:prstGeom prst="rect">
              <a:avLst/>
            </a:prstGeom>
          </p:spPr>
        </p:pic>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74347" y="2271541"/>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grpSp>
        <p:nvGrpSpPr>
          <p:cNvPr id="30" name="グループ化 29">
            <a:extLst>
              <a:ext uri="{FF2B5EF4-FFF2-40B4-BE49-F238E27FC236}">
                <a16:creationId xmlns:a16="http://schemas.microsoft.com/office/drawing/2014/main" id="{40EA1DF0-0A57-43F9-A0C7-B92D17FAD520}"/>
              </a:ext>
            </a:extLst>
          </p:cNvPr>
          <p:cNvGrpSpPr/>
          <p:nvPr/>
        </p:nvGrpSpPr>
        <p:grpSpPr>
          <a:xfrm>
            <a:off x="263843" y="3016484"/>
            <a:ext cx="3489190" cy="1501520"/>
            <a:chOff x="607123" y="3462843"/>
            <a:chExt cx="2577147" cy="1727588"/>
          </a:xfrm>
        </p:grpSpPr>
        <p:sp>
          <p:nvSpPr>
            <p:cNvPr id="31" name="テキスト ボックス 30">
              <a:extLst>
                <a:ext uri="{FF2B5EF4-FFF2-40B4-BE49-F238E27FC236}">
                  <a16:creationId xmlns:a16="http://schemas.microsoft.com/office/drawing/2014/main" id="{F3195110-EE0E-483E-9128-BFF203CD3292}"/>
                </a:ext>
              </a:extLst>
            </p:cNvPr>
            <p:cNvSpPr txBox="1"/>
            <p:nvPr/>
          </p:nvSpPr>
          <p:spPr>
            <a:xfrm>
              <a:off x="677220" y="3592246"/>
              <a:ext cx="2486088" cy="1573079"/>
            </a:xfrm>
            <a:prstGeom prst="rect">
              <a:avLst/>
            </a:prstGeom>
            <a:noFill/>
          </p:spPr>
          <p:txBody>
            <a:bodyPr wrap="square" rtlCol="0">
              <a:spAutoFit/>
            </a:bodyPr>
            <a:lstStyle/>
            <a:p>
              <a:r>
                <a:rPr lang="ja-JP" altLang="en-US" sz="1200" dirty="0"/>
                <a:t>郵便局で未使用の返信用はがきを新品のはがき又は切手に交換してもらい、交換手数料は「支払手数料」として計上する。</a:t>
              </a:r>
              <a:endParaRPr lang="en-US" altLang="ja-JP" sz="1200" dirty="0"/>
            </a:p>
            <a:p>
              <a:endParaRPr lang="en-US" altLang="ja-JP" sz="1200" dirty="0"/>
            </a:p>
            <a:p>
              <a:r>
                <a:rPr lang="ja-JP" altLang="en-US" sz="1200" dirty="0"/>
                <a:t>貯蔵品は、重要性の乏しいものについては取得時に全額を費用計上することも認められている。</a:t>
              </a:r>
              <a:endParaRPr lang="en-US" altLang="ja-JP" sz="1200" dirty="0"/>
            </a:p>
          </p:txBody>
        </p:sp>
        <p:sp>
          <p:nvSpPr>
            <p:cNvPr id="32" name="四角形: 角を丸くする 31">
              <a:extLst>
                <a:ext uri="{FF2B5EF4-FFF2-40B4-BE49-F238E27FC236}">
                  <a16:creationId xmlns:a16="http://schemas.microsoft.com/office/drawing/2014/main" id="{5CA2E6B8-CEE3-449A-878E-F8DBD805FCDF}"/>
                </a:ext>
              </a:extLst>
            </p:cNvPr>
            <p:cNvSpPr/>
            <p:nvPr/>
          </p:nvSpPr>
          <p:spPr>
            <a:xfrm>
              <a:off x="607123" y="3462843"/>
              <a:ext cx="2577147" cy="1727588"/>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3" name="フローチャート: 組合せ 32">
            <a:extLst>
              <a:ext uri="{FF2B5EF4-FFF2-40B4-BE49-F238E27FC236}">
                <a16:creationId xmlns:a16="http://schemas.microsoft.com/office/drawing/2014/main" id="{2EB742EC-C36A-473C-9DA6-CA8F26706F7C}"/>
              </a:ext>
            </a:extLst>
          </p:cNvPr>
          <p:cNvSpPr/>
          <p:nvPr/>
        </p:nvSpPr>
        <p:spPr>
          <a:xfrm>
            <a:off x="1519827" y="4596354"/>
            <a:ext cx="961500" cy="268827"/>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0" name="グループ化 39">
            <a:extLst>
              <a:ext uri="{FF2B5EF4-FFF2-40B4-BE49-F238E27FC236}">
                <a16:creationId xmlns:a16="http://schemas.microsoft.com/office/drawing/2014/main" id="{AD47D2D6-717E-4981-A972-15B46EDF0107}"/>
              </a:ext>
            </a:extLst>
          </p:cNvPr>
          <p:cNvGrpSpPr/>
          <p:nvPr/>
        </p:nvGrpSpPr>
        <p:grpSpPr>
          <a:xfrm>
            <a:off x="269519" y="4986523"/>
            <a:ext cx="3439846" cy="398349"/>
            <a:chOff x="255826" y="5865080"/>
            <a:chExt cx="5843842" cy="194769"/>
          </a:xfrm>
        </p:grpSpPr>
        <p:sp>
          <p:nvSpPr>
            <p:cNvPr id="45" name="四角形: 角を丸くする 44">
              <a:extLst>
                <a:ext uri="{FF2B5EF4-FFF2-40B4-BE49-F238E27FC236}">
                  <a16:creationId xmlns:a16="http://schemas.microsoft.com/office/drawing/2014/main" id="{CF144C55-7370-4D35-AAB6-FD5E732E34AD}"/>
                </a:ext>
              </a:extLst>
            </p:cNvPr>
            <p:cNvSpPr/>
            <p:nvPr/>
          </p:nvSpPr>
          <p:spPr>
            <a:xfrm>
              <a:off x="255826" y="5865080"/>
              <a:ext cx="5803311" cy="194769"/>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46" name="テキスト ボックス 45">
              <a:extLst>
                <a:ext uri="{FF2B5EF4-FFF2-40B4-BE49-F238E27FC236}">
                  <a16:creationId xmlns:a16="http://schemas.microsoft.com/office/drawing/2014/main" id="{0CFE63BD-500B-4A47-8F81-1F9B6B57FC3F}"/>
                </a:ext>
              </a:extLst>
            </p:cNvPr>
            <p:cNvSpPr txBox="1"/>
            <p:nvPr/>
          </p:nvSpPr>
          <p:spPr>
            <a:xfrm>
              <a:off x="293204" y="5898034"/>
              <a:ext cx="5806464" cy="135436"/>
            </a:xfrm>
            <a:prstGeom prst="rect">
              <a:avLst/>
            </a:prstGeom>
            <a:noFill/>
          </p:spPr>
          <p:txBody>
            <a:bodyPr wrap="square" rtlCol="0">
              <a:spAutoFit/>
            </a:bodyPr>
            <a:lstStyle/>
            <a:p>
              <a:r>
                <a:rPr lang="ja-JP" altLang="en-US" sz="1200" dirty="0"/>
                <a:t>新品に交換したはがき（切手）を貯蔵品に戻す。</a:t>
              </a:r>
              <a:endParaRPr lang="en-US" altLang="ja-JP" sz="1200" dirty="0"/>
            </a:p>
          </p:txBody>
        </p:sp>
      </p:grpSp>
      <p:grpSp>
        <p:nvGrpSpPr>
          <p:cNvPr id="47" name="グループ化 46">
            <a:extLst>
              <a:ext uri="{FF2B5EF4-FFF2-40B4-BE49-F238E27FC236}">
                <a16:creationId xmlns:a16="http://schemas.microsoft.com/office/drawing/2014/main" id="{4CBFB716-4974-4089-B354-13AB7B50012E}"/>
              </a:ext>
            </a:extLst>
          </p:cNvPr>
          <p:cNvGrpSpPr/>
          <p:nvPr/>
        </p:nvGrpSpPr>
        <p:grpSpPr>
          <a:xfrm>
            <a:off x="323389" y="6067963"/>
            <a:ext cx="5815849" cy="398218"/>
            <a:chOff x="408711" y="5783865"/>
            <a:chExt cx="1941036" cy="126624"/>
          </a:xfrm>
        </p:grpSpPr>
        <p:sp>
          <p:nvSpPr>
            <p:cNvPr id="48" name="四角形: 角を丸くする 47">
              <a:extLst>
                <a:ext uri="{FF2B5EF4-FFF2-40B4-BE49-F238E27FC236}">
                  <a16:creationId xmlns:a16="http://schemas.microsoft.com/office/drawing/2014/main" id="{736CAF7A-E52F-4586-9BEE-DBE371A2C868}"/>
                </a:ext>
              </a:extLst>
            </p:cNvPr>
            <p:cNvSpPr/>
            <p:nvPr/>
          </p:nvSpPr>
          <p:spPr>
            <a:xfrm>
              <a:off x="408711" y="5783865"/>
              <a:ext cx="1941036" cy="126624"/>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49" name="テキスト ボックス 48">
              <a:extLst>
                <a:ext uri="{FF2B5EF4-FFF2-40B4-BE49-F238E27FC236}">
                  <a16:creationId xmlns:a16="http://schemas.microsoft.com/office/drawing/2014/main" id="{A19852A8-6FA4-4858-86AC-A83748B6B13F}"/>
                </a:ext>
              </a:extLst>
            </p:cNvPr>
            <p:cNvSpPr txBox="1"/>
            <p:nvPr/>
          </p:nvSpPr>
          <p:spPr>
            <a:xfrm>
              <a:off x="440863" y="5807009"/>
              <a:ext cx="1830900" cy="71061"/>
            </a:xfrm>
            <a:prstGeom prst="rect">
              <a:avLst/>
            </a:prstGeom>
            <a:noFill/>
          </p:spPr>
          <p:txBody>
            <a:bodyPr wrap="square" rtlCol="0">
              <a:spAutoFit/>
            </a:bodyPr>
            <a:lstStyle/>
            <a:p>
              <a:r>
                <a:rPr lang="ja-JP" altLang="en-US" sz="1200" dirty="0"/>
                <a:t>貯蔵品の処理は、期末に棚卸しをして該当がある場合に計上する方法もある。</a:t>
              </a:r>
              <a:endParaRPr lang="en-US" altLang="ja-JP" sz="1200" dirty="0"/>
            </a:p>
          </p:txBody>
        </p:sp>
      </p:grpSp>
      <p:grpSp>
        <p:nvGrpSpPr>
          <p:cNvPr id="53" name="グループ化 52">
            <a:extLst>
              <a:ext uri="{FF2B5EF4-FFF2-40B4-BE49-F238E27FC236}">
                <a16:creationId xmlns:a16="http://schemas.microsoft.com/office/drawing/2014/main" id="{154399A7-F1F7-43D0-8460-A583C14BEC33}"/>
              </a:ext>
            </a:extLst>
          </p:cNvPr>
          <p:cNvGrpSpPr/>
          <p:nvPr/>
        </p:nvGrpSpPr>
        <p:grpSpPr>
          <a:xfrm>
            <a:off x="3823888" y="3188554"/>
            <a:ext cx="5135086" cy="2660107"/>
            <a:chOff x="3488797" y="3506336"/>
            <a:chExt cx="4431625" cy="566746"/>
          </a:xfrm>
        </p:grpSpPr>
        <p:sp>
          <p:nvSpPr>
            <p:cNvPr id="54" name="四角形: 角を丸くする 53">
              <a:extLst>
                <a:ext uri="{FF2B5EF4-FFF2-40B4-BE49-F238E27FC236}">
                  <a16:creationId xmlns:a16="http://schemas.microsoft.com/office/drawing/2014/main" id="{1F2FCF59-2F8B-480C-BB71-F709BE2BAD47}"/>
                </a:ext>
              </a:extLst>
            </p:cNvPr>
            <p:cNvSpPr/>
            <p:nvPr/>
          </p:nvSpPr>
          <p:spPr>
            <a:xfrm>
              <a:off x="3488797" y="3506336"/>
              <a:ext cx="4373354" cy="566746"/>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55" name="テキスト ボックス 54">
              <a:extLst>
                <a:ext uri="{FF2B5EF4-FFF2-40B4-BE49-F238E27FC236}">
                  <a16:creationId xmlns:a16="http://schemas.microsoft.com/office/drawing/2014/main" id="{4E5C2F3E-3B84-426F-9831-6A5377D03B9E}"/>
                </a:ext>
              </a:extLst>
            </p:cNvPr>
            <p:cNvSpPr txBox="1"/>
            <p:nvPr/>
          </p:nvSpPr>
          <p:spPr>
            <a:xfrm>
              <a:off x="3495153" y="3610651"/>
              <a:ext cx="4425269" cy="373766"/>
            </a:xfrm>
            <a:prstGeom prst="rect">
              <a:avLst/>
            </a:prstGeom>
            <a:noFill/>
          </p:spPr>
          <p:txBody>
            <a:bodyPr wrap="square" rtlCol="0">
              <a:spAutoFit/>
            </a:bodyPr>
            <a:lstStyle/>
            <a:p>
              <a:r>
                <a:rPr lang="en-US" altLang="ja-JP" sz="1200" dirty="0">
                  <a:latin typeface="+mn-ea"/>
                </a:rPr>
                <a:t>【</a:t>
              </a:r>
              <a:r>
                <a:rPr lang="ja-JP" altLang="en-US" sz="1200" dirty="0">
                  <a:latin typeface="+mn-ea"/>
                </a:rPr>
                <a:t>購入時</a:t>
              </a:r>
              <a:r>
                <a:rPr lang="en-US" altLang="ja-JP" sz="1200" dirty="0">
                  <a:latin typeface="+mn-ea"/>
                </a:rPr>
                <a:t>】</a:t>
              </a:r>
              <a:r>
                <a:rPr lang="ja-JP" altLang="en-US" sz="1200" dirty="0">
                  <a:latin typeface="+mn-ea"/>
                </a:rPr>
                <a:t>（借方）貯蔵品  </a:t>
              </a:r>
              <a:r>
                <a:rPr lang="en-US" altLang="ja-JP" sz="1200" dirty="0">
                  <a:latin typeface="+mn-ea"/>
                </a:rPr>
                <a:t>6,300</a:t>
              </a:r>
              <a:r>
                <a:rPr lang="ja-JP" altLang="en-US" sz="1200" dirty="0">
                  <a:latin typeface="+mn-ea"/>
                </a:rPr>
                <a:t>／（貸方）現金及び預金  </a:t>
              </a:r>
              <a:r>
                <a:rPr lang="en-US" altLang="ja-JP" sz="1200" dirty="0">
                  <a:latin typeface="+mn-ea"/>
                </a:rPr>
                <a:t>6,300</a:t>
              </a:r>
            </a:p>
            <a:p>
              <a:endParaRPr lang="en-US" altLang="ja-JP" sz="1200" dirty="0">
                <a:latin typeface="+mn-ea"/>
              </a:endParaRPr>
            </a:p>
            <a:p>
              <a:r>
                <a:rPr lang="en-US" altLang="ja-JP" sz="1200" dirty="0">
                  <a:latin typeface="+mn-ea"/>
                </a:rPr>
                <a:t>【</a:t>
              </a:r>
              <a:r>
                <a:rPr lang="ja-JP" altLang="en-US" sz="1200" dirty="0">
                  <a:latin typeface="+mn-ea"/>
                </a:rPr>
                <a:t>使用時</a:t>
              </a:r>
              <a:r>
                <a:rPr lang="en-US" altLang="ja-JP" sz="1200" dirty="0">
                  <a:latin typeface="+mn-ea"/>
                </a:rPr>
                <a:t>】</a:t>
              </a:r>
              <a:r>
                <a:rPr lang="ja-JP" altLang="en-US" sz="1200" dirty="0">
                  <a:latin typeface="+mn-ea"/>
                </a:rPr>
                <a:t>（借方）総代会費  </a:t>
              </a:r>
              <a:r>
                <a:rPr lang="en-US" altLang="ja-JP" sz="1200" dirty="0">
                  <a:latin typeface="+mn-ea"/>
                </a:rPr>
                <a:t>4,410</a:t>
              </a:r>
              <a:r>
                <a:rPr lang="ja-JP" altLang="en-US" sz="1200" dirty="0">
                  <a:latin typeface="+mn-ea"/>
                </a:rPr>
                <a:t>／（貸方）貯蔵品  </a:t>
              </a:r>
              <a:r>
                <a:rPr lang="en-US" altLang="ja-JP" sz="1200" dirty="0">
                  <a:latin typeface="+mn-ea"/>
                </a:rPr>
                <a:t>4,410</a:t>
              </a:r>
            </a:p>
            <a:p>
              <a:endParaRPr lang="en-US" altLang="ja-JP" sz="1200" dirty="0">
                <a:latin typeface="+mn-ea"/>
              </a:endParaRPr>
            </a:p>
            <a:p>
              <a:r>
                <a:rPr lang="ja-JP" altLang="en-US" sz="1200" dirty="0">
                  <a:highlight>
                    <a:srgbClr val="99FFCC"/>
                  </a:highlight>
                  <a:latin typeface="+mn-ea"/>
                </a:rPr>
                <a:t>  新品のはがきと交換する場合</a:t>
              </a:r>
              <a:endParaRPr lang="en-US" altLang="ja-JP" sz="1200" dirty="0">
                <a:highlight>
                  <a:srgbClr val="99FFCC"/>
                </a:highlight>
                <a:latin typeface="+mn-ea"/>
              </a:endParaRPr>
            </a:p>
            <a:p>
              <a:r>
                <a:rPr lang="en-US" altLang="ja-JP" sz="1200" dirty="0">
                  <a:latin typeface="+mn-ea"/>
                </a:rPr>
                <a:t>【</a:t>
              </a:r>
              <a:r>
                <a:rPr lang="ja-JP" altLang="en-US" sz="1200" dirty="0">
                  <a:latin typeface="+mn-ea"/>
                </a:rPr>
                <a:t>未使用分戻り</a:t>
              </a:r>
              <a:r>
                <a:rPr lang="en-US" altLang="ja-JP" sz="1200" dirty="0">
                  <a:latin typeface="+mn-ea"/>
                </a:rPr>
                <a:t>】</a:t>
              </a:r>
              <a:r>
                <a:rPr lang="ja-JP" altLang="en-US" sz="1200" dirty="0">
                  <a:latin typeface="+mn-ea"/>
                </a:rPr>
                <a:t>（借方）貯蔵品  </a:t>
              </a:r>
              <a:r>
                <a:rPr lang="en-US" altLang="ja-JP" sz="1200" dirty="0">
                  <a:latin typeface="+mn-ea"/>
                </a:rPr>
                <a:t>630</a:t>
              </a:r>
              <a:r>
                <a:rPr lang="ja-JP" altLang="en-US" sz="1200" dirty="0">
                  <a:latin typeface="+mn-ea"/>
                </a:rPr>
                <a:t>／（貸方）総代会費  </a:t>
              </a:r>
              <a:r>
                <a:rPr lang="en-US" altLang="ja-JP" sz="1200" dirty="0">
                  <a:latin typeface="+mn-ea"/>
                </a:rPr>
                <a:t>630</a:t>
              </a:r>
            </a:p>
            <a:p>
              <a:endParaRPr lang="en-US" altLang="ja-JP" sz="1200" dirty="0">
                <a:latin typeface="+mn-ea"/>
              </a:endParaRPr>
            </a:p>
            <a:p>
              <a:r>
                <a:rPr lang="en-US" altLang="ja-JP" sz="1200" dirty="0">
                  <a:latin typeface="+mn-ea"/>
                </a:rPr>
                <a:t>【</a:t>
              </a:r>
              <a:r>
                <a:rPr lang="ja-JP" altLang="en-US" sz="1200" dirty="0">
                  <a:latin typeface="+mn-ea"/>
                </a:rPr>
                <a:t>交換手数料</a:t>
              </a:r>
              <a:r>
                <a:rPr lang="en-US" altLang="ja-JP" sz="1200" dirty="0">
                  <a:latin typeface="+mn-ea"/>
                </a:rPr>
                <a:t>】</a:t>
              </a:r>
              <a:r>
                <a:rPr lang="ja-JP" altLang="en-US" sz="1200" dirty="0">
                  <a:latin typeface="+mn-ea"/>
                </a:rPr>
                <a:t>（借方）支払手数料  </a:t>
              </a:r>
              <a:r>
                <a:rPr lang="en-US" altLang="ja-JP" sz="1200" dirty="0">
                  <a:latin typeface="+mn-ea"/>
                </a:rPr>
                <a:t>100</a:t>
              </a:r>
              <a:r>
                <a:rPr lang="ja-JP" altLang="en-US" sz="1200" dirty="0">
                  <a:latin typeface="+mn-ea"/>
                </a:rPr>
                <a:t>／（貸方）現金及び預金  </a:t>
              </a:r>
              <a:r>
                <a:rPr lang="en-US" altLang="ja-JP" sz="1200" dirty="0">
                  <a:latin typeface="+mn-ea"/>
                </a:rPr>
                <a:t>100</a:t>
              </a:r>
            </a:p>
            <a:p>
              <a:endParaRPr lang="en-US" altLang="ja-JP" sz="1200" dirty="0">
                <a:latin typeface="+mn-ea"/>
              </a:endParaRPr>
            </a:p>
          </p:txBody>
        </p:sp>
      </p:grpSp>
      <p:grpSp>
        <p:nvGrpSpPr>
          <p:cNvPr id="57" name="グループ化 56">
            <a:extLst>
              <a:ext uri="{FF2B5EF4-FFF2-40B4-BE49-F238E27FC236}">
                <a16:creationId xmlns:a16="http://schemas.microsoft.com/office/drawing/2014/main" id="{A03B364C-316B-4CD1-9B70-3DEB69194968}"/>
              </a:ext>
            </a:extLst>
          </p:cNvPr>
          <p:cNvGrpSpPr/>
          <p:nvPr/>
        </p:nvGrpSpPr>
        <p:grpSpPr>
          <a:xfrm>
            <a:off x="145621" y="5530419"/>
            <a:ext cx="3567268" cy="398217"/>
            <a:chOff x="214873" y="5807951"/>
            <a:chExt cx="6137942" cy="222568"/>
          </a:xfrm>
        </p:grpSpPr>
        <p:sp>
          <p:nvSpPr>
            <p:cNvPr id="58" name="四角形: 角を丸くする 57">
              <a:extLst>
                <a:ext uri="{FF2B5EF4-FFF2-40B4-BE49-F238E27FC236}">
                  <a16:creationId xmlns:a16="http://schemas.microsoft.com/office/drawing/2014/main" id="{34509DA5-DC8C-4103-9B7F-FF14CF10A49D}"/>
                </a:ext>
              </a:extLst>
            </p:cNvPr>
            <p:cNvSpPr/>
            <p:nvPr/>
          </p:nvSpPr>
          <p:spPr>
            <a:xfrm>
              <a:off x="416630" y="5807951"/>
              <a:ext cx="5936185" cy="222568"/>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59" name="テキスト ボックス 58">
              <a:extLst>
                <a:ext uri="{FF2B5EF4-FFF2-40B4-BE49-F238E27FC236}">
                  <a16:creationId xmlns:a16="http://schemas.microsoft.com/office/drawing/2014/main" id="{3D1236C0-3A1C-4571-884F-8C900FE1AEAD}"/>
                </a:ext>
              </a:extLst>
            </p:cNvPr>
            <p:cNvSpPr txBox="1"/>
            <p:nvPr/>
          </p:nvSpPr>
          <p:spPr>
            <a:xfrm>
              <a:off x="214873" y="5848484"/>
              <a:ext cx="6098017" cy="154818"/>
            </a:xfrm>
            <a:prstGeom prst="rect">
              <a:avLst/>
            </a:prstGeom>
            <a:noFill/>
          </p:spPr>
          <p:txBody>
            <a:bodyPr wrap="square" rtlCol="0">
              <a:spAutoFit/>
            </a:bodyPr>
            <a:lstStyle/>
            <a:p>
              <a:r>
                <a:rPr lang="ja-JP" altLang="en-US" sz="1200" dirty="0"/>
                <a:t>「重要性」の基準は土地改良区によって判断する。</a:t>
              </a:r>
              <a:endParaRPr lang="en-US" altLang="ja-JP" sz="1200" dirty="0"/>
            </a:p>
          </p:txBody>
        </p:sp>
      </p:grpSp>
    </p:spTree>
    <p:extLst>
      <p:ext uri="{BB962C8B-B14F-4D97-AF65-F5344CB8AC3E}">
        <p14:creationId xmlns:p14="http://schemas.microsoft.com/office/powerpoint/2010/main" val="27328193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43624" y="2807336"/>
            <a:ext cx="8850968" cy="3980970"/>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⑰ 農協の出資予約貯金の処理</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595540" y="596492"/>
            <a:ext cx="4390743" cy="2155776"/>
            <a:chOff x="4639788" y="1415610"/>
            <a:chExt cx="4368341" cy="212187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21874"/>
              <a:chOff x="324296" y="235244"/>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1004353" y="1217806"/>
                <a:ext cx="4562964" cy="1211131"/>
              </a:xfrm>
              <a:prstGeom prst="rect">
                <a:avLst/>
              </a:prstGeom>
              <a:grpFill/>
            </p:spPr>
            <p:txBody>
              <a:bodyPr wrap="square" rtlCol="0">
                <a:spAutoFit/>
              </a:bodyPr>
              <a:lstStyle/>
              <a:p>
                <a:r>
                  <a:rPr lang="ja-JP" altLang="en-US" sz="1200" dirty="0">
                    <a:latin typeface="+mn-ea"/>
                  </a:rPr>
                  <a:t>①　通帳が発行されなくても、はがきで口座</a:t>
                </a:r>
                <a:endParaRPr lang="en-US" altLang="ja-JP" sz="1200" dirty="0">
                  <a:latin typeface="+mn-ea"/>
                </a:endParaRPr>
              </a:p>
              <a:p>
                <a:r>
                  <a:rPr lang="ja-JP" altLang="en-US" sz="1200" dirty="0">
                    <a:latin typeface="+mn-ea"/>
                  </a:rPr>
                  <a:t>　　残高を確認して貸借対照表への計上は必要。</a:t>
                </a:r>
                <a:endParaRPr lang="en-US" altLang="ja-JP" sz="1200" dirty="0">
                  <a:latin typeface="+mn-ea"/>
                </a:endParaRPr>
              </a:p>
              <a:p>
                <a:endParaRPr lang="en-US" altLang="ja-JP" sz="1200" dirty="0">
                  <a:latin typeface="+mn-ea"/>
                </a:endParaRPr>
              </a:p>
              <a:p>
                <a:r>
                  <a:rPr lang="ja-JP" altLang="en-US" sz="1200" dirty="0">
                    <a:latin typeface="+mn-ea"/>
                  </a:rPr>
                  <a:t>②　流動資産又は固定資産として計上可能。　　</a:t>
                </a:r>
                <a:endParaRPr lang="en-US" altLang="ja-JP" sz="1200" dirty="0">
                  <a:latin typeface="+mn-ea"/>
                </a:endParaRP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50389"/>
              <a:ext cx="2625872" cy="30000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2144098"/>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432394" y="1100395"/>
                <a:ext cx="5477534" cy="1758940"/>
              </a:xfrm>
              <a:prstGeom prst="rect">
                <a:avLst/>
              </a:prstGeom>
              <a:solidFill>
                <a:schemeClr val="accent4">
                  <a:lumMod val="40000"/>
                  <a:lumOff val="60000"/>
                </a:schemeClr>
              </a:solidFill>
            </p:spPr>
            <p:txBody>
              <a:bodyPr wrap="square" rtlCol="0">
                <a:spAutoFit/>
              </a:bodyPr>
              <a:lstStyle/>
              <a:p>
                <a:r>
                  <a:rPr lang="ja-JP" altLang="en-US" sz="1200" dirty="0">
                    <a:latin typeface="+mn-ea"/>
                  </a:rPr>
                  <a:t>　農協と「出資予約貯金」という形で取引を行っている。出資配当金が発生した場合この口座に入金され、</a:t>
                </a:r>
                <a:r>
                  <a:rPr lang="en-US" altLang="ja-JP" sz="1200" dirty="0">
                    <a:latin typeface="+mn-ea"/>
                  </a:rPr>
                  <a:t>1,000</a:t>
                </a:r>
                <a:r>
                  <a:rPr lang="ja-JP" altLang="en-US" sz="1200" dirty="0">
                    <a:latin typeface="+mn-ea"/>
                  </a:rPr>
                  <a:t>円を超えた場合は出資金に振り替えられる。通帳は発行されず、年に１回はがきで出資金の額と口座の預り金の額が通知されるが、出資予約貯金の残高を貸借対照表に計上していなかった。</a:t>
                </a:r>
                <a:endParaRPr lang="en-US" altLang="ja-JP" sz="1200" dirty="0">
                  <a:latin typeface="+mn-ea"/>
                </a:endParaRP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29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47599" y="1541634"/>
              <a:ext cx="525079" cy="362992"/>
            </a:xfrm>
            <a:prstGeom prst="rect">
              <a:avLst/>
            </a:prstGeom>
          </p:spPr>
        </p:pic>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74347" y="2271541"/>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grpSp>
        <p:nvGrpSpPr>
          <p:cNvPr id="26" name="グループ化 25">
            <a:extLst>
              <a:ext uri="{FF2B5EF4-FFF2-40B4-BE49-F238E27FC236}">
                <a16:creationId xmlns:a16="http://schemas.microsoft.com/office/drawing/2014/main" id="{B4DEC24C-5F06-49C6-9702-619D53392D03}"/>
              </a:ext>
            </a:extLst>
          </p:cNvPr>
          <p:cNvGrpSpPr/>
          <p:nvPr/>
        </p:nvGrpSpPr>
        <p:grpSpPr>
          <a:xfrm>
            <a:off x="341873" y="5054738"/>
            <a:ext cx="2584786" cy="1271124"/>
            <a:chOff x="314584" y="3269079"/>
            <a:chExt cx="1988629" cy="2964839"/>
          </a:xfrm>
        </p:grpSpPr>
        <p:sp>
          <p:nvSpPr>
            <p:cNvPr id="27" name="テキスト ボックス 26">
              <a:extLst>
                <a:ext uri="{FF2B5EF4-FFF2-40B4-BE49-F238E27FC236}">
                  <a16:creationId xmlns:a16="http://schemas.microsoft.com/office/drawing/2014/main" id="{46241887-E4DD-44AB-BCE5-3308EDF6B357}"/>
                </a:ext>
              </a:extLst>
            </p:cNvPr>
            <p:cNvSpPr txBox="1"/>
            <p:nvPr/>
          </p:nvSpPr>
          <p:spPr>
            <a:xfrm>
              <a:off x="378108" y="3624251"/>
              <a:ext cx="1888882" cy="2368987"/>
            </a:xfrm>
            <a:prstGeom prst="rect">
              <a:avLst/>
            </a:prstGeom>
            <a:noFill/>
          </p:spPr>
          <p:txBody>
            <a:bodyPr wrap="square" rtlCol="0">
              <a:spAutoFit/>
            </a:bodyPr>
            <a:lstStyle/>
            <a:p>
              <a:pPr marL="228600" indent="-228600">
                <a:buAutoNum type="circleNumDbPlain"/>
              </a:pPr>
              <a:r>
                <a:rPr lang="ja-JP" altLang="en-US" sz="1200" dirty="0">
                  <a:latin typeface="+mn-ea"/>
                </a:rPr>
                <a:t>流動資産の科目として「出資  </a:t>
              </a:r>
              <a:endParaRPr lang="en-US" altLang="ja-JP" sz="1200" dirty="0">
                <a:latin typeface="+mn-ea"/>
              </a:endParaRPr>
            </a:p>
            <a:p>
              <a:r>
                <a:rPr lang="en-US" altLang="ja-JP" sz="1200" dirty="0">
                  <a:latin typeface="+mn-ea"/>
                </a:rPr>
                <a:t>     </a:t>
              </a:r>
              <a:r>
                <a:rPr lang="ja-JP" altLang="en-US" sz="1200" dirty="0">
                  <a:latin typeface="+mn-ea"/>
                </a:rPr>
                <a:t>予約貯金」を設定する。</a:t>
              </a:r>
              <a:endParaRPr lang="en-US" altLang="ja-JP" sz="1200" dirty="0"/>
            </a:p>
            <a:p>
              <a:endParaRPr lang="en-US" altLang="ja-JP" sz="1200" dirty="0">
                <a:latin typeface="+mn-ea"/>
              </a:endParaRPr>
            </a:p>
            <a:p>
              <a:pPr marL="228600" indent="-228600">
                <a:buAutoNum type="circleNumDbPlain" startAt="2"/>
              </a:pPr>
              <a:r>
                <a:rPr lang="ja-JP" altLang="en-US" sz="1200" dirty="0">
                  <a:latin typeface="+mn-ea"/>
                </a:rPr>
                <a:t>固定資産の科目として「出資</a:t>
              </a:r>
              <a:endParaRPr lang="en-US" altLang="ja-JP" sz="1200" dirty="0">
                <a:latin typeface="+mn-ea"/>
              </a:endParaRPr>
            </a:p>
            <a:p>
              <a:r>
                <a:rPr lang="en-US" altLang="ja-JP" sz="1200" dirty="0">
                  <a:latin typeface="+mn-ea"/>
                </a:rPr>
                <a:t>     </a:t>
              </a:r>
              <a:r>
                <a:rPr lang="ja-JP" altLang="en-US" sz="1200" dirty="0">
                  <a:latin typeface="+mn-ea"/>
                </a:rPr>
                <a:t>予約貯金」を設定する。</a:t>
              </a:r>
              <a:endParaRPr lang="en-US" altLang="ja-JP" sz="1200" dirty="0">
                <a:latin typeface="+mn-ea"/>
              </a:endParaRPr>
            </a:p>
          </p:txBody>
        </p:sp>
        <p:sp>
          <p:nvSpPr>
            <p:cNvPr id="28" name="四角形: 角を丸くする 27">
              <a:extLst>
                <a:ext uri="{FF2B5EF4-FFF2-40B4-BE49-F238E27FC236}">
                  <a16:creationId xmlns:a16="http://schemas.microsoft.com/office/drawing/2014/main" id="{6C641D70-3998-4192-836A-38E57BFA404C}"/>
                </a:ext>
              </a:extLst>
            </p:cNvPr>
            <p:cNvSpPr/>
            <p:nvPr/>
          </p:nvSpPr>
          <p:spPr>
            <a:xfrm>
              <a:off x="314584" y="3269079"/>
              <a:ext cx="1988629" cy="2964839"/>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9" name="フローチャート: 組合せ 28">
            <a:extLst>
              <a:ext uri="{FF2B5EF4-FFF2-40B4-BE49-F238E27FC236}">
                <a16:creationId xmlns:a16="http://schemas.microsoft.com/office/drawing/2014/main" id="{09E4DFB7-7171-4282-B6C2-22D587F6331D}"/>
              </a:ext>
            </a:extLst>
          </p:cNvPr>
          <p:cNvSpPr/>
          <p:nvPr/>
        </p:nvSpPr>
        <p:spPr>
          <a:xfrm rot="16200000">
            <a:off x="2744054" y="4597891"/>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 name="グループ化 8">
            <a:extLst>
              <a:ext uri="{FF2B5EF4-FFF2-40B4-BE49-F238E27FC236}">
                <a16:creationId xmlns:a16="http://schemas.microsoft.com/office/drawing/2014/main" id="{B1982ECC-DABB-4C56-8DDC-8179E2EA8AB1}"/>
              </a:ext>
            </a:extLst>
          </p:cNvPr>
          <p:cNvGrpSpPr/>
          <p:nvPr/>
        </p:nvGrpSpPr>
        <p:grpSpPr>
          <a:xfrm>
            <a:off x="3420441" y="3175853"/>
            <a:ext cx="5376717" cy="3458863"/>
            <a:chOff x="3420441" y="3175853"/>
            <a:chExt cx="5376717" cy="3302223"/>
          </a:xfrm>
        </p:grpSpPr>
        <p:grpSp>
          <p:nvGrpSpPr>
            <p:cNvPr id="30" name="グループ化 29">
              <a:extLst>
                <a:ext uri="{FF2B5EF4-FFF2-40B4-BE49-F238E27FC236}">
                  <a16:creationId xmlns:a16="http://schemas.microsoft.com/office/drawing/2014/main" id="{7BF11F55-DF48-45D2-A16E-418777DB1C73}"/>
                </a:ext>
              </a:extLst>
            </p:cNvPr>
            <p:cNvGrpSpPr/>
            <p:nvPr/>
          </p:nvGrpSpPr>
          <p:grpSpPr>
            <a:xfrm>
              <a:off x="3420441" y="3175853"/>
              <a:ext cx="5376717" cy="3302223"/>
              <a:chOff x="312772" y="3798177"/>
              <a:chExt cx="1960783" cy="2989021"/>
            </a:xfrm>
          </p:grpSpPr>
          <p:sp>
            <p:nvSpPr>
              <p:cNvPr id="31" name="テキスト ボックス 30">
                <a:extLst>
                  <a:ext uri="{FF2B5EF4-FFF2-40B4-BE49-F238E27FC236}">
                    <a16:creationId xmlns:a16="http://schemas.microsoft.com/office/drawing/2014/main" id="{B6358C52-7A45-4EBE-BDB2-605672B4ECC0}"/>
                  </a:ext>
                </a:extLst>
              </p:cNvPr>
              <p:cNvSpPr txBox="1"/>
              <p:nvPr/>
            </p:nvSpPr>
            <p:spPr>
              <a:xfrm>
                <a:off x="367687" y="4091791"/>
                <a:ext cx="1854577" cy="272068"/>
              </a:xfrm>
              <a:prstGeom prst="rect">
                <a:avLst/>
              </a:prstGeom>
              <a:noFill/>
            </p:spPr>
            <p:txBody>
              <a:bodyPr wrap="square" rtlCol="0">
                <a:spAutoFit/>
              </a:bodyPr>
              <a:lstStyle/>
              <a:p>
                <a:r>
                  <a:rPr lang="ja-JP" altLang="en-US" sz="1200" dirty="0">
                    <a:latin typeface="+mn-ea"/>
                  </a:rPr>
                  <a:t>　</a:t>
                </a:r>
                <a:endParaRPr lang="en-US" altLang="ja-JP" sz="1200" dirty="0">
                  <a:latin typeface="+mn-ea"/>
                </a:endParaRPr>
              </a:p>
            </p:txBody>
          </p:sp>
          <p:sp>
            <p:nvSpPr>
              <p:cNvPr id="32" name="四角形: 角を丸くする 31">
                <a:extLst>
                  <a:ext uri="{FF2B5EF4-FFF2-40B4-BE49-F238E27FC236}">
                    <a16:creationId xmlns:a16="http://schemas.microsoft.com/office/drawing/2014/main" id="{D55002DD-634B-48C9-8730-E122016DEDED}"/>
                  </a:ext>
                </a:extLst>
              </p:cNvPr>
              <p:cNvSpPr/>
              <p:nvPr/>
            </p:nvSpPr>
            <p:spPr>
              <a:xfrm>
                <a:off x="312772" y="3798177"/>
                <a:ext cx="1960783" cy="2989021"/>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3" name="テキスト ボックス 32">
              <a:extLst>
                <a:ext uri="{FF2B5EF4-FFF2-40B4-BE49-F238E27FC236}">
                  <a16:creationId xmlns:a16="http://schemas.microsoft.com/office/drawing/2014/main" id="{7B8BA87A-A4EC-454D-9FAD-59EB594C8D6B}"/>
                </a:ext>
              </a:extLst>
            </p:cNvPr>
            <p:cNvSpPr txBox="1"/>
            <p:nvPr/>
          </p:nvSpPr>
          <p:spPr>
            <a:xfrm>
              <a:off x="3571869" y="3474352"/>
              <a:ext cx="5133563" cy="2732697"/>
            </a:xfrm>
            <a:prstGeom prst="rect">
              <a:avLst/>
            </a:prstGeom>
            <a:noFill/>
          </p:spPr>
          <p:txBody>
            <a:bodyPr wrap="square" rtlCol="0">
              <a:spAutoFit/>
            </a:bodyPr>
            <a:lstStyle/>
            <a:p>
              <a:r>
                <a:rPr lang="ja-JP" altLang="en-US" sz="1200" dirty="0">
                  <a:highlight>
                    <a:srgbClr val="99FFCC"/>
                  </a:highlight>
                  <a:latin typeface="+mn-ea"/>
                </a:rPr>
                <a:t>①  流動資産（出資予約貯金）を設定する場合</a:t>
              </a:r>
              <a:endParaRPr lang="en-US" altLang="ja-JP" sz="1200" dirty="0">
                <a:highlight>
                  <a:srgbClr val="99FFCC"/>
                </a:highlight>
                <a:latin typeface="+mn-ea"/>
              </a:endParaRPr>
            </a:p>
            <a:p>
              <a:r>
                <a:rPr lang="ja-JP" altLang="ja-JP" sz="1200" dirty="0">
                  <a:latin typeface="+mn-ea"/>
                </a:rPr>
                <a:t>【利息受入時】</a:t>
              </a:r>
            </a:p>
            <a:p>
              <a:r>
                <a:rPr lang="ja-JP" altLang="en-US" sz="1200" dirty="0">
                  <a:latin typeface="+mn-ea"/>
                </a:rPr>
                <a:t>　</a:t>
              </a:r>
              <a:r>
                <a:rPr lang="ja-JP" altLang="ja-JP" sz="1200" dirty="0">
                  <a:latin typeface="+mn-ea"/>
                </a:rPr>
                <a:t>収入命令書：</a:t>
              </a:r>
              <a:r>
                <a:rPr lang="ja-JP" altLang="en-US" sz="1200" dirty="0">
                  <a:latin typeface="+mn-ea"/>
                </a:rPr>
                <a:t>（款）雑収入（項）</a:t>
              </a:r>
              <a:r>
                <a:rPr lang="ja-JP" altLang="ja-JP" sz="1200" dirty="0">
                  <a:latin typeface="+mn-ea"/>
                </a:rPr>
                <a:t>受取利息配当金収入　</a:t>
              </a:r>
              <a:r>
                <a:rPr lang="en-US" altLang="ja-JP" sz="1200" dirty="0">
                  <a:latin typeface="+mn-ea"/>
                </a:rPr>
                <a:t>1,500</a:t>
              </a:r>
              <a:endParaRPr lang="ja-JP" altLang="ja-JP" sz="1200" dirty="0">
                <a:latin typeface="+mn-ea"/>
              </a:endParaRPr>
            </a:p>
            <a:p>
              <a:r>
                <a:rPr lang="ja-JP" altLang="en-US" sz="1200" dirty="0">
                  <a:latin typeface="+mn-ea"/>
                </a:rPr>
                <a:t>　</a:t>
              </a:r>
              <a:r>
                <a:rPr lang="ja-JP" altLang="ja-JP" sz="1200" dirty="0">
                  <a:latin typeface="+mn-ea"/>
                </a:rPr>
                <a:t>複式</a:t>
              </a:r>
              <a:r>
                <a:rPr lang="ja-JP" altLang="en-US" sz="1200" dirty="0">
                  <a:latin typeface="+mn-ea"/>
                </a:rPr>
                <a:t>仕訳：</a:t>
              </a:r>
              <a:r>
                <a:rPr lang="ja-JP" altLang="ja-JP" sz="1200" dirty="0">
                  <a:latin typeface="+mn-ea"/>
                </a:rPr>
                <a:t>出資予約貯金</a:t>
              </a:r>
              <a:r>
                <a:rPr lang="ja-JP" altLang="en-US" sz="1200" dirty="0">
                  <a:latin typeface="+mn-ea"/>
                </a:rPr>
                <a:t>（流動資産）</a:t>
              </a:r>
              <a:r>
                <a:rPr lang="en-US" altLang="ja-JP" sz="1200" dirty="0">
                  <a:latin typeface="+mn-ea"/>
                </a:rPr>
                <a:t>1,500</a:t>
              </a:r>
              <a:r>
                <a:rPr lang="ja-JP" altLang="ja-JP" sz="1200" dirty="0">
                  <a:latin typeface="+mn-ea"/>
                </a:rPr>
                <a:t>／受取利息配当金</a:t>
              </a:r>
              <a:r>
                <a:rPr lang="en-US" altLang="ja-JP" sz="1200" dirty="0">
                  <a:latin typeface="+mn-ea"/>
                </a:rPr>
                <a:t>1,500</a:t>
              </a:r>
              <a:endParaRPr lang="ja-JP" altLang="ja-JP" sz="1200" dirty="0">
                <a:latin typeface="+mn-ea"/>
              </a:endParaRPr>
            </a:p>
            <a:p>
              <a:r>
                <a:rPr lang="ja-JP" altLang="ja-JP" sz="1200" dirty="0">
                  <a:latin typeface="+mn-ea"/>
                </a:rPr>
                <a:t>【振替時】</a:t>
              </a:r>
            </a:p>
            <a:p>
              <a:r>
                <a:rPr lang="ja-JP" altLang="en-US" sz="1200" dirty="0">
                  <a:latin typeface="+mn-ea"/>
                </a:rPr>
                <a:t>　</a:t>
              </a:r>
              <a:r>
                <a:rPr lang="ja-JP" altLang="ja-JP" sz="1200" dirty="0">
                  <a:latin typeface="+mn-ea"/>
                </a:rPr>
                <a:t>支出命令書</a:t>
              </a:r>
              <a:r>
                <a:rPr lang="ja-JP" altLang="en-US" sz="1200" dirty="0">
                  <a:latin typeface="+mn-ea"/>
                </a:rPr>
                <a:t>：（款）</a:t>
              </a:r>
              <a:r>
                <a:rPr lang="ja-JP" altLang="ja-JP" sz="1200" dirty="0">
                  <a:latin typeface="+mn-ea"/>
                </a:rPr>
                <a:t>出資金</a:t>
              </a:r>
              <a:r>
                <a:rPr lang="ja-JP" altLang="en-US" sz="1200" dirty="0">
                  <a:latin typeface="+mn-ea"/>
                </a:rPr>
                <a:t>取得</a:t>
              </a:r>
              <a:r>
                <a:rPr lang="ja-JP" altLang="ja-JP" sz="1200" dirty="0">
                  <a:latin typeface="+mn-ea"/>
                </a:rPr>
                <a:t>支出</a:t>
              </a:r>
              <a:r>
                <a:rPr lang="en-US" altLang="ja-JP" sz="1200" dirty="0">
                  <a:latin typeface="+mn-ea"/>
                </a:rPr>
                <a:t>  1,000</a:t>
              </a:r>
              <a:endParaRPr lang="ja-JP" altLang="ja-JP" sz="1200" dirty="0">
                <a:latin typeface="+mn-ea"/>
              </a:endParaRPr>
            </a:p>
            <a:p>
              <a:r>
                <a:rPr lang="ja-JP" altLang="en-US" sz="1200" dirty="0">
                  <a:latin typeface="+mn-ea"/>
                </a:rPr>
                <a:t>　</a:t>
              </a:r>
              <a:r>
                <a:rPr lang="ja-JP" altLang="ja-JP" sz="1200" dirty="0">
                  <a:latin typeface="+mn-ea"/>
                </a:rPr>
                <a:t>複式</a:t>
              </a:r>
              <a:r>
                <a:rPr lang="ja-JP" altLang="en-US" sz="1200" dirty="0">
                  <a:latin typeface="+mn-ea"/>
                </a:rPr>
                <a:t>仕訳：</a:t>
              </a:r>
              <a:r>
                <a:rPr lang="ja-JP" altLang="ja-JP" sz="1200" dirty="0">
                  <a:latin typeface="+mn-ea"/>
                </a:rPr>
                <a:t>出資金</a:t>
              </a:r>
              <a:r>
                <a:rPr lang="en-US" altLang="ja-JP" sz="1200" dirty="0">
                  <a:latin typeface="+mn-ea"/>
                </a:rPr>
                <a:t>   1,000</a:t>
              </a:r>
              <a:r>
                <a:rPr lang="ja-JP" altLang="ja-JP" sz="1200" dirty="0">
                  <a:latin typeface="+mn-ea"/>
                </a:rPr>
                <a:t>／出資予約貯金</a:t>
              </a:r>
              <a:r>
                <a:rPr lang="ja-JP" altLang="en-US" sz="1200" dirty="0">
                  <a:latin typeface="+mn-ea"/>
                </a:rPr>
                <a:t>（流動資産）</a:t>
              </a:r>
              <a:r>
                <a:rPr lang="en-US" altLang="ja-JP" sz="1200" dirty="0">
                  <a:latin typeface="+mn-ea"/>
                </a:rPr>
                <a:t>1,000</a:t>
              </a:r>
            </a:p>
            <a:p>
              <a:endParaRPr lang="en-US" altLang="ja-JP" sz="1200" dirty="0">
                <a:latin typeface="+mn-ea"/>
              </a:endParaRPr>
            </a:p>
            <a:p>
              <a:r>
                <a:rPr lang="ja-JP" altLang="en-US" sz="1200" dirty="0">
                  <a:highlight>
                    <a:srgbClr val="99FFCC"/>
                  </a:highlight>
                  <a:latin typeface="+mn-ea"/>
                </a:rPr>
                <a:t>②  固定資産（出資予約貯金）を設定する場合</a:t>
              </a:r>
              <a:endParaRPr lang="en-US" altLang="ja-JP" sz="1200" dirty="0">
                <a:highlight>
                  <a:srgbClr val="99FFCC"/>
                </a:highlight>
                <a:latin typeface="+mn-ea"/>
              </a:endParaRPr>
            </a:p>
            <a:p>
              <a:r>
                <a:rPr lang="ja-JP" altLang="ja-JP" sz="1200" dirty="0">
                  <a:latin typeface="+mn-ea"/>
                </a:rPr>
                <a:t>【利息受入時】</a:t>
              </a:r>
            </a:p>
            <a:p>
              <a:r>
                <a:rPr lang="ja-JP" altLang="en-US" sz="1200" dirty="0">
                  <a:latin typeface="+mn-ea"/>
                </a:rPr>
                <a:t>　</a:t>
              </a:r>
              <a:r>
                <a:rPr lang="ja-JP" altLang="ja-JP" sz="1200" dirty="0">
                  <a:latin typeface="+mn-ea"/>
                </a:rPr>
                <a:t>命令書：</a:t>
              </a:r>
              <a:r>
                <a:rPr lang="ja-JP" altLang="en-US" sz="1200" dirty="0">
                  <a:latin typeface="+mn-ea"/>
                </a:rPr>
                <a:t>振替命令書</a:t>
              </a:r>
              <a:endParaRPr lang="ja-JP" altLang="ja-JP" sz="1200" dirty="0">
                <a:latin typeface="+mn-ea"/>
              </a:endParaRPr>
            </a:p>
            <a:p>
              <a:r>
                <a:rPr lang="ja-JP" altLang="en-US" sz="1200" dirty="0">
                  <a:latin typeface="+mn-ea"/>
                </a:rPr>
                <a:t>　</a:t>
              </a:r>
              <a:r>
                <a:rPr lang="ja-JP" altLang="ja-JP" sz="1200" dirty="0">
                  <a:latin typeface="+mn-ea"/>
                </a:rPr>
                <a:t>複式</a:t>
              </a:r>
              <a:r>
                <a:rPr lang="ja-JP" altLang="en-US" sz="1200" dirty="0">
                  <a:latin typeface="+mn-ea"/>
                </a:rPr>
                <a:t>仕訳：</a:t>
              </a:r>
              <a:r>
                <a:rPr lang="ja-JP" altLang="ja-JP" sz="1200" dirty="0">
                  <a:latin typeface="+mn-ea"/>
                </a:rPr>
                <a:t>出資予約貯金</a:t>
              </a:r>
              <a:r>
                <a:rPr lang="ja-JP" altLang="en-US" sz="1200" dirty="0">
                  <a:latin typeface="+mn-ea"/>
                </a:rPr>
                <a:t>（固定資産）</a:t>
              </a:r>
              <a:r>
                <a:rPr lang="en-US" altLang="ja-JP" sz="1200" dirty="0">
                  <a:latin typeface="+mn-ea"/>
                </a:rPr>
                <a:t>1,500</a:t>
              </a:r>
              <a:r>
                <a:rPr lang="ja-JP" altLang="ja-JP" sz="1200" dirty="0">
                  <a:latin typeface="+mn-ea"/>
                </a:rPr>
                <a:t>／受取利息配当金</a:t>
              </a:r>
              <a:r>
                <a:rPr lang="en-US" altLang="ja-JP" sz="1200" dirty="0">
                  <a:latin typeface="+mn-ea"/>
                </a:rPr>
                <a:t>1,500</a:t>
              </a:r>
              <a:endParaRPr lang="ja-JP" altLang="ja-JP" sz="1200" dirty="0">
                <a:latin typeface="+mn-ea"/>
              </a:endParaRPr>
            </a:p>
            <a:p>
              <a:r>
                <a:rPr lang="ja-JP" altLang="ja-JP" sz="1200" dirty="0">
                  <a:latin typeface="+mn-ea"/>
                </a:rPr>
                <a:t>【振替時】</a:t>
              </a:r>
            </a:p>
            <a:p>
              <a:r>
                <a:rPr lang="ja-JP" altLang="en-US" sz="1200" dirty="0">
                  <a:latin typeface="+mn-ea"/>
                </a:rPr>
                <a:t>　</a:t>
              </a:r>
              <a:r>
                <a:rPr lang="ja-JP" altLang="ja-JP" sz="1200" dirty="0">
                  <a:latin typeface="+mn-ea"/>
                </a:rPr>
                <a:t>命令書：</a:t>
              </a:r>
              <a:r>
                <a:rPr lang="ja-JP" altLang="en-US" sz="1200" dirty="0">
                  <a:latin typeface="+mn-ea"/>
                </a:rPr>
                <a:t>振替命令書</a:t>
              </a:r>
              <a:endParaRPr lang="ja-JP" altLang="ja-JP" sz="1200" dirty="0">
                <a:latin typeface="+mn-ea"/>
              </a:endParaRPr>
            </a:p>
            <a:p>
              <a:r>
                <a:rPr lang="ja-JP" altLang="en-US" sz="1200" dirty="0">
                  <a:latin typeface="+mn-ea"/>
                </a:rPr>
                <a:t>　</a:t>
              </a:r>
              <a:r>
                <a:rPr lang="ja-JP" altLang="ja-JP" sz="1200" dirty="0">
                  <a:latin typeface="+mn-ea"/>
                </a:rPr>
                <a:t>複式</a:t>
              </a:r>
              <a:r>
                <a:rPr lang="ja-JP" altLang="en-US" sz="1200" dirty="0">
                  <a:latin typeface="+mn-ea"/>
                </a:rPr>
                <a:t>仕訳：</a:t>
              </a:r>
              <a:r>
                <a:rPr lang="ja-JP" altLang="ja-JP" sz="1200" dirty="0">
                  <a:latin typeface="+mn-ea"/>
                </a:rPr>
                <a:t>出資金</a:t>
              </a:r>
              <a:r>
                <a:rPr lang="en-US" altLang="ja-JP" sz="1200" dirty="0">
                  <a:latin typeface="+mn-ea"/>
                </a:rPr>
                <a:t>   1,000</a:t>
              </a:r>
              <a:r>
                <a:rPr lang="ja-JP" altLang="ja-JP" sz="1200" dirty="0">
                  <a:latin typeface="+mn-ea"/>
                </a:rPr>
                <a:t>／出資予約貯金</a:t>
              </a:r>
              <a:r>
                <a:rPr lang="ja-JP" altLang="en-US" sz="1200" dirty="0">
                  <a:latin typeface="+mn-ea"/>
                </a:rPr>
                <a:t>（固定資産）</a:t>
              </a:r>
              <a:r>
                <a:rPr lang="en-US" altLang="ja-JP" sz="1200" dirty="0">
                  <a:latin typeface="+mn-ea"/>
                </a:rPr>
                <a:t>1,000</a:t>
              </a:r>
            </a:p>
          </p:txBody>
        </p:sp>
      </p:grpSp>
      <p:sp>
        <p:nvSpPr>
          <p:cNvPr id="37" name="四角形: 角を丸くする 36">
            <a:extLst>
              <a:ext uri="{FF2B5EF4-FFF2-40B4-BE49-F238E27FC236}">
                <a16:creationId xmlns:a16="http://schemas.microsoft.com/office/drawing/2014/main" id="{659547A7-5A94-4E85-9042-53CB69305005}"/>
              </a:ext>
            </a:extLst>
          </p:cNvPr>
          <p:cNvSpPr/>
          <p:nvPr/>
        </p:nvSpPr>
        <p:spPr>
          <a:xfrm>
            <a:off x="341873" y="3311934"/>
            <a:ext cx="2584786" cy="1208617"/>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ボックス 37">
            <a:extLst>
              <a:ext uri="{FF2B5EF4-FFF2-40B4-BE49-F238E27FC236}">
                <a16:creationId xmlns:a16="http://schemas.microsoft.com/office/drawing/2014/main" id="{10FE8F35-57ED-45C9-B725-6BB9B1D1C379}"/>
              </a:ext>
            </a:extLst>
          </p:cNvPr>
          <p:cNvSpPr txBox="1"/>
          <p:nvPr/>
        </p:nvSpPr>
        <p:spPr>
          <a:xfrm>
            <a:off x="406697" y="3449738"/>
            <a:ext cx="2455137" cy="1015663"/>
          </a:xfrm>
          <a:prstGeom prst="rect">
            <a:avLst/>
          </a:prstGeom>
          <a:noFill/>
        </p:spPr>
        <p:txBody>
          <a:bodyPr wrap="square" rtlCol="0">
            <a:spAutoFit/>
          </a:bodyPr>
          <a:lstStyle/>
          <a:p>
            <a:r>
              <a:rPr lang="ja-JP" altLang="en-US" sz="1200" dirty="0">
                <a:latin typeface="+mn-ea"/>
              </a:rPr>
              <a:t>出資予約貯金の通帳は発行されないため、はがきで残高を認識することになるが、その金額を貸借対照表に計上する必要がある。</a:t>
            </a:r>
            <a:endParaRPr lang="en-US" altLang="ja-JP" sz="1200" dirty="0">
              <a:latin typeface="+mn-ea"/>
            </a:endParaRPr>
          </a:p>
        </p:txBody>
      </p:sp>
      <p:sp>
        <p:nvSpPr>
          <p:cNvPr id="40" name="フローチャート: 組合せ 39">
            <a:extLst>
              <a:ext uri="{FF2B5EF4-FFF2-40B4-BE49-F238E27FC236}">
                <a16:creationId xmlns:a16="http://schemas.microsoft.com/office/drawing/2014/main" id="{4E4F6E09-BE8F-4A9D-B904-C65BCE3E13EE}"/>
              </a:ext>
            </a:extLst>
          </p:cNvPr>
          <p:cNvSpPr/>
          <p:nvPr/>
        </p:nvSpPr>
        <p:spPr>
          <a:xfrm>
            <a:off x="1153515" y="4634451"/>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528148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43624" y="2807336"/>
            <a:ext cx="8850968" cy="3980970"/>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⑱ 満期返戻金がある積立型保険の処理</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595540" y="596492"/>
            <a:ext cx="4390743" cy="2155776"/>
            <a:chOff x="4639788" y="1415610"/>
            <a:chExt cx="4368341" cy="212187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21874"/>
              <a:chOff x="324296" y="235244"/>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804899" y="1377722"/>
                <a:ext cx="4947507" cy="941991"/>
              </a:xfrm>
              <a:prstGeom prst="rect">
                <a:avLst/>
              </a:prstGeom>
              <a:grpFill/>
            </p:spPr>
            <p:txBody>
              <a:bodyPr wrap="square" rtlCol="0">
                <a:spAutoFit/>
              </a:bodyPr>
              <a:lstStyle/>
              <a:p>
                <a:r>
                  <a:rPr lang="ja-JP" altLang="en-US" sz="1200" dirty="0">
                    <a:latin typeface="+mn-ea"/>
                  </a:rPr>
                  <a:t>①　資産計上する部分（積立部分）と費用計上する</a:t>
                </a:r>
                <a:endParaRPr lang="en-US" altLang="ja-JP" sz="1200" dirty="0">
                  <a:latin typeface="+mn-ea"/>
                </a:endParaRPr>
              </a:p>
              <a:p>
                <a:r>
                  <a:rPr lang="ja-JP" altLang="en-US" sz="1200" dirty="0">
                    <a:latin typeface="+mn-ea"/>
                  </a:rPr>
                  <a:t>　　部分（掛捨部分）に分けて処理する。</a:t>
                </a:r>
                <a:endParaRPr lang="en-US" altLang="ja-JP" sz="1200" dirty="0">
                  <a:latin typeface="+mn-ea"/>
                </a:endParaRPr>
              </a:p>
              <a:p>
                <a:r>
                  <a:rPr lang="ja-JP" altLang="en-US" sz="1200" dirty="0">
                    <a:latin typeface="+mn-ea"/>
                  </a:rPr>
                  <a:t>　　</a:t>
                </a:r>
                <a:endParaRPr lang="en-US" altLang="ja-JP" sz="1200" dirty="0">
                  <a:latin typeface="+mn-ea"/>
                </a:endParaRP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50389"/>
              <a:ext cx="2625872" cy="30000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43624" y="602331"/>
            <a:ext cx="4390744" cy="2144098"/>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432395" y="1256669"/>
                <a:ext cx="5477534" cy="1217727"/>
              </a:xfrm>
              <a:prstGeom prst="rect">
                <a:avLst/>
              </a:prstGeom>
              <a:solidFill>
                <a:schemeClr val="accent4">
                  <a:lumMod val="40000"/>
                  <a:lumOff val="60000"/>
                </a:schemeClr>
              </a:solidFill>
            </p:spPr>
            <p:txBody>
              <a:bodyPr wrap="square" rtlCol="0">
                <a:spAutoFit/>
              </a:bodyPr>
              <a:lstStyle/>
              <a:p>
                <a:r>
                  <a:rPr lang="ja-JP" altLang="en-US" sz="1200" dirty="0">
                    <a:latin typeface="+mn-ea"/>
                  </a:rPr>
                  <a:t>　満期返戻金がある積立型の損害保険に加入しており、年間の保険料</a:t>
                </a:r>
                <a:r>
                  <a:rPr lang="en-US" altLang="ja-JP" sz="1200" dirty="0">
                    <a:latin typeface="+mn-ea"/>
                  </a:rPr>
                  <a:t>140</a:t>
                </a:r>
                <a:r>
                  <a:rPr lang="ja-JP" altLang="en-US" sz="1200" dirty="0">
                    <a:latin typeface="+mn-ea"/>
                  </a:rPr>
                  <a:t>を支払っている。このうち積立分と掛け捨て分があるため、</a:t>
                </a:r>
                <a:r>
                  <a:rPr lang="en-US" altLang="ja-JP" sz="1200" dirty="0">
                    <a:latin typeface="+mn-ea"/>
                  </a:rPr>
                  <a:t>10</a:t>
                </a:r>
                <a:r>
                  <a:rPr lang="ja-JP" altLang="en-US" sz="1200" dirty="0">
                    <a:latin typeface="+mn-ea"/>
                  </a:rPr>
                  <a:t>年後に満期保険料として</a:t>
                </a:r>
                <a:r>
                  <a:rPr lang="en-US" altLang="ja-JP" sz="1200" dirty="0">
                    <a:latin typeface="+mn-ea"/>
                  </a:rPr>
                  <a:t>1,200</a:t>
                </a:r>
                <a:r>
                  <a:rPr lang="ja-JP" altLang="en-US" sz="1200" dirty="0">
                    <a:latin typeface="+mn-ea"/>
                  </a:rPr>
                  <a:t>を受け取ることになるが、どのように処理すればよいか。</a:t>
                </a:r>
                <a:endParaRPr lang="en-US" altLang="ja-JP" sz="1200" dirty="0">
                  <a:latin typeface="+mn-ea"/>
                </a:endParaRP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29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47599" y="1541634"/>
              <a:ext cx="525079" cy="362992"/>
            </a:xfrm>
            <a:prstGeom prst="rect">
              <a:avLst/>
            </a:prstGeom>
          </p:spPr>
        </p:pic>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74347" y="2271541"/>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sp>
        <p:nvSpPr>
          <p:cNvPr id="33" name="テキスト ボックス 32">
            <a:extLst>
              <a:ext uri="{FF2B5EF4-FFF2-40B4-BE49-F238E27FC236}">
                <a16:creationId xmlns:a16="http://schemas.microsoft.com/office/drawing/2014/main" id="{7B8BA87A-A4EC-454D-9FAD-59EB594C8D6B}"/>
              </a:ext>
            </a:extLst>
          </p:cNvPr>
          <p:cNvSpPr txBox="1"/>
          <p:nvPr/>
        </p:nvSpPr>
        <p:spPr>
          <a:xfrm>
            <a:off x="931672" y="3155942"/>
            <a:ext cx="7258256" cy="3231653"/>
          </a:xfrm>
          <a:prstGeom prst="rect">
            <a:avLst/>
          </a:prstGeom>
          <a:noFill/>
        </p:spPr>
        <p:txBody>
          <a:bodyPr wrap="square" rtlCol="0">
            <a:spAutoFit/>
          </a:bodyPr>
          <a:lstStyle/>
          <a:p>
            <a:r>
              <a:rPr lang="en-US" altLang="ja-JP" sz="1200" dirty="0">
                <a:latin typeface="+mn-ea"/>
              </a:rPr>
              <a:t>【</a:t>
            </a:r>
            <a:r>
              <a:rPr lang="ja-JP" altLang="en-US" sz="1200" dirty="0">
                <a:latin typeface="+mn-ea"/>
              </a:rPr>
              <a:t>前提</a:t>
            </a:r>
            <a:r>
              <a:rPr lang="en-US" altLang="ja-JP" sz="1200" dirty="0">
                <a:latin typeface="+mn-ea"/>
              </a:rPr>
              <a:t>】</a:t>
            </a:r>
          </a:p>
          <a:p>
            <a:r>
              <a:rPr lang="ja-JP" altLang="en-US" sz="1200" dirty="0">
                <a:latin typeface="+mn-ea"/>
              </a:rPr>
              <a:t>　保険料　</a:t>
            </a:r>
            <a:r>
              <a:rPr lang="en-US" altLang="ja-JP" sz="1200" dirty="0">
                <a:latin typeface="+mn-ea"/>
              </a:rPr>
              <a:t>140</a:t>
            </a:r>
            <a:r>
              <a:rPr lang="ja-JP" altLang="en-US" sz="1200" dirty="0">
                <a:latin typeface="+mn-ea"/>
              </a:rPr>
              <a:t>／年（うち積立分</a:t>
            </a:r>
            <a:r>
              <a:rPr lang="en-US" altLang="ja-JP" sz="1200" dirty="0">
                <a:latin typeface="+mn-ea"/>
              </a:rPr>
              <a:t>120</a:t>
            </a:r>
            <a:r>
              <a:rPr lang="ja-JP" altLang="en-US" sz="1200" dirty="0" err="1">
                <a:latin typeface="+mn-ea"/>
              </a:rPr>
              <a:t>、</a:t>
            </a:r>
            <a:r>
              <a:rPr lang="ja-JP" altLang="en-US" sz="1200" dirty="0">
                <a:latin typeface="+mn-ea"/>
              </a:rPr>
              <a:t>掛捨分</a:t>
            </a:r>
            <a:r>
              <a:rPr lang="en-US" altLang="ja-JP" sz="1200" dirty="0">
                <a:latin typeface="+mn-ea"/>
              </a:rPr>
              <a:t>20</a:t>
            </a:r>
            <a:r>
              <a:rPr lang="ja-JP" altLang="en-US" sz="1200" dirty="0">
                <a:latin typeface="+mn-ea"/>
              </a:rPr>
              <a:t>）→　積立分と掛捨分は保険会社に確認</a:t>
            </a:r>
            <a:endParaRPr lang="en-US" altLang="ja-JP" sz="1200" dirty="0">
              <a:latin typeface="+mn-ea"/>
            </a:endParaRPr>
          </a:p>
          <a:p>
            <a:r>
              <a:rPr lang="ja-JP" altLang="en-US" sz="1200" dirty="0">
                <a:latin typeface="+mn-ea"/>
              </a:rPr>
              <a:t>　満期返戻金予定額（</a:t>
            </a:r>
            <a:r>
              <a:rPr lang="en-US" altLang="ja-JP" sz="1200" dirty="0">
                <a:latin typeface="+mn-ea"/>
              </a:rPr>
              <a:t>10</a:t>
            </a:r>
            <a:r>
              <a:rPr lang="ja-JP" altLang="en-US" sz="1200" dirty="0">
                <a:latin typeface="+mn-ea"/>
              </a:rPr>
              <a:t>年）</a:t>
            </a:r>
            <a:r>
              <a:rPr lang="en-US" altLang="ja-JP" sz="1200" dirty="0">
                <a:latin typeface="+mn-ea"/>
              </a:rPr>
              <a:t>1,200</a:t>
            </a:r>
          </a:p>
          <a:p>
            <a:endParaRPr lang="en-US" altLang="ja-JP" sz="1200" dirty="0">
              <a:latin typeface="+mn-ea"/>
            </a:endParaRPr>
          </a:p>
          <a:p>
            <a:r>
              <a:rPr lang="ja-JP" altLang="ja-JP" sz="1200" dirty="0">
                <a:latin typeface="+mn-ea"/>
              </a:rPr>
              <a:t>【</a:t>
            </a:r>
            <a:r>
              <a:rPr lang="ja-JP" altLang="en-US" sz="1200" dirty="0">
                <a:latin typeface="+mn-ea"/>
              </a:rPr>
              <a:t>保険料支払時</a:t>
            </a:r>
            <a:r>
              <a:rPr lang="ja-JP" altLang="ja-JP" sz="1200" dirty="0">
                <a:latin typeface="+mn-ea"/>
              </a:rPr>
              <a:t>】</a:t>
            </a:r>
            <a:endParaRPr lang="en-US" altLang="ja-JP" sz="1200" dirty="0">
              <a:latin typeface="+mn-ea"/>
            </a:endParaRPr>
          </a:p>
          <a:p>
            <a:r>
              <a:rPr lang="ja-JP" altLang="en-US" sz="1200" dirty="0">
                <a:latin typeface="+mn-ea"/>
              </a:rPr>
              <a:t>（積立部分）</a:t>
            </a:r>
            <a:endParaRPr lang="en-US" altLang="ja-JP" sz="1200" dirty="0">
              <a:latin typeface="+mn-ea"/>
            </a:endParaRPr>
          </a:p>
          <a:p>
            <a:r>
              <a:rPr lang="ja-JP" altLang="en-US" sz="1200" dirty="0">
                <a:latin typeface="+mn-ea"/>
              </a:rPr>
              <a:t>　　支出命令書：（款）固定資産取得支出（項）その他固定資産取得支出   </a:t>
            </a:r>
            <a:r>
              <a:rPr lang="en-US" altLang="ja-JP" sz="1200" dirty="0">
                <a:latin typeface="+mn-ea"/>
              </a:rPr>
              <a:t>120</a:t>
            </a:r>
          </a:p>
          <a:p>
            <a:r>
              <a:rPr lang="ja-JP" altLang="en-US" sz="1200" dirty="0">
                <a:latin typeface="+mn-ea"/>
              </a:rPr>
              <a:t>　　複式仕訳：（借方）その他固定資産  </a:t>
            </a:r>
            <a:r>
              <a:rPr lang="en-US" altLang="ja-JP" sz="1200" dirty="0">
                <a:latin typeface="+mn-ea"/>
              </a:rPr>
              <a:t>120</a:t>
            </a:r>
            <a:r>
              <a:rPr lang="ja-JP" altLang="en-US" sz="1200" dirty="0">
                <a:latin typeface="+mn-ea"/>
              </a:rPr>
              <a:t>／（貸方）現金及び預金  </a:t>
            </a:r>
            <a:r>
              <a:rPr lang="en-US" altLang="ja-JP" sz="1200" dirty="0">
                <a:latin typeface="+mn-ea"/>
              </a:rPr>
              <a:t>120</a:t>
            </a:r>
          </a:p>
          <a:p>
            <a:r>
              <a:rPr lang="ja-JP" altLang="en-US" sz="1200" dirty="0">
                <a:latin typeface="+mn-ea"/>
              </a:rPr>
              <a:t>（掛捨部分）</a:t>
            </a:r>
            <a:endParaRPr lang="en-US" altLang="ja-JP" sz="1200" dirty="0">
              <a:latin typeface="+mn-ea"/>
            </a:endParaRPr>
          </a:p>
          <a:p>
            <a:r>
              <a:rPr lang="ja-JP" altLang="en-US" sz="1200" dirty="0">
                <a:latin typeface="+mn-ea"/>
              </a:rPr>
              <a:t>　　支出</a:t>
            </a:r>
            <a:r>
              <a:rPr lang="ja-JP" altLang="ja-JP" sz="1200" dirty="0">
                <a:latin typeface="+mn-ea"/>
              </a:rPr>
              <a:t>命令書：</a:t>
            </a:r>
            <a:r>
              <a:rPr lang="ja-JP" altLang="en-US" sz="1200" dirty="0">
                <a:latin typeface="+mn-ea"/>
              </a:rPr>
              <a:t>（款）一般管理費支出（項）運営事務費支出（目）支払保険料　</a:t>
            </a:r>
            <a:r>
              <a:rPr lang="en-US" altLang="ja-JP" sz="1200" dirty="0">
                <a:latin typeface="+mn-ea"/>
              </a:rPr>
              <a:t>20</a:t>
            </a:r>
            <a:r>
              <a:rPr lang="ja-JP" altLang="en-US" sz="1200" dirty="0">
                <a:latin typeface="+mn-ea"/>
              </a:rPr>
              <a:t>　　　　</a:t>
            </a:r>
            <a:endParaRPr lang="en-US" altLang="ja-JP" sz="1200" dirty="0">
              <a:latin typeface="+mn-ea"/>
            </a:endParaRPr>
          </a:p>
          <a:p>
            <a:r>
              <a:rPr lang="ja-JP" altLang="en-US" sz="1200" dirty="0">
                <a:latin typeface="+mn-ea"/>
              </a:rPr>
              <a:t>　　</a:t>
            </a:r>
            <a:r>
              <a:rPr lang="ja-JP" altLang="ja-JP" sz="1200" dirty="0">
                <a:latin typeface="+mn-ea"/>
              </a:rPr>
              <a:t>複式</a:t>
            </a:r>
            <a:r>
              <a:rPr lang="ja-JP" altLang="en-US" sz="1200" dirty="0">
                <a:latin typeface="+mn-ea"/>
              </a:rPr>
              <a:t>仕訳：（借方） 支払保険料  </a:t>
            </a:r>
            <a:r>
              <a:rPr lang="en-US" altLang="ja-JP" sz="1200" dirty="0">
                <a:latin typeface="+mn-ea"/>
              </a:rPr>
              <a:t>20</a:t>
            </a:r>
            <a:r>
              <a:rPr lang="ja-JP" altLang="ja-JP" sz="1200" dirty="0">
                <a:latin typeface="+mn-ea"/>
              </a:rPr>
              <a:t>／</a:t>
            </a:r>
            <a:r>
              <a:rPr lang="ja-JP" altLang="en-US" sz="1200" dirty="0">
                <a:latin typeface="+mn-ea"/>
              </a:rPr>
              <a:t>（貸方）現金及び預金  </a:t>
            </a:r>
            <a:r>
              <a:rPr lang="en-US" altLang="ja-JP" sz="1200" dirty="0">
                <a:latin typeface="+mn-ea"/>
              </a:rPr>
              <a:t>20</a:t>
            </a:r>
          </a:p>
          <a:p>
            <a:endParaRPr lang="en-US" altLang="ja-JP" sz="1200" dirty="0">
              <a:latin typeface="+mn-ea"/>
            </a:endParaRPr>
          </a:p>
          <a:p>
            <a:r>
              <a:rPr lang="ja-JP" altLang="ja-JP" sz="1200" dirty="0">
                <a:latin typeface="+mn-ea"/>
              </a:rPr>
              <a:t>【</a:t>
            </a:r>
            <a:r>
              <a:rPr lang="ja-JP" altLang="en-US" sz="1200" dirty="0">
                <a:latin typeface="+mn-ea"/>
              </a:rPr>
              <a:t>満期返戻金受取時</a:t>
            </a:r>
            <a:r>
              <a:rPr lang="ja-JP" altLang="ja-JP" sz="1200" dirty="0">
                <a:latin typeface="+mn-ea"/>
              </a:rPr>
              <a:t>】</a:t>
            </a:r>
          </a:p>
          <a:p>
            <a:r>
              <a:rPr lang="ja-JP" altLang="en-US" sz="1200" dirty="0">
                <a:latin typeface="+mn-ea"/>
              </a:rPr>
              <a:t>　収入</a:t>
            </a:r>
            <a:r>
              <a:rPr lang="ja-JP" altLang="ja-JP" sz="1200" dirty="0">
                <a:latin typeface="+mn-ea"/>
              </a:rPr>
              <a:t>命令書</a:t>
            </a:r>
            <a:r>
              <a:rPr lang="ja-JP" altLang="en-US" sz="1200" dirty="0">
                <a:latin typeface="+mn-ea"/>
              </a:rPr>
              <a:t>：（款）満期保険金返還収入  </a:t>
            </a:r>
            <a:r>
              <a:rPr lang="en-US" altLang="ja-JP" sz="1200" dirty="0">
                <a:latin typeface="+mn-ea"/>
              </a:rPr>
              <a:t>1,200</a:t>
            </a:r>
            <a:r>
              <a:rPr lang="ja-JP" altLang="en-US" sz="1200" dirty="0">
                <a:latin typeface="+mn-ea"/>
              </a:rPr>
              <a:t>　</a:t>
            </a:r>
            <a:r>
              <a:rPr lang="en-US" altLang="ja-JP" sz="1200" dirty="0">
                <a:latin typeface="+mn-ea"/>
              </a:rPr>
              <a:t>※</a:t>
            </a:r>
            <a:r>
              <a:rPr lang="ja-JP" altLang="en-US" sz="1200" dirty="0">
                <a:latin typeface="+mn-ea"/>
              </a:rPr>
              <a:t>適宜科目追加</a:t>
            </a:r>
            <a:endParaRPr lang="ja-JP" altLang="ja-JP" sz="1200" dirty="0">
              <a:latin typeface="+mn-ea"/>
            </a:endParaRPr>
          </a:p>
          <a:p>
            <a:r>
              <a:rPr lang="ja-JP" altLang="en-US" sz="1200" dirty="0">
                <a:latin typeface="+mn-ea"/>
              </a:rPr>
              <a:t>　</a:t>
            </a:r>
            <a:r>
              <a:rPr lang="ja-JP" altLang="ja-JP" sz="1200" dirty="0">
                <a:latin typeface="+mn-ea"/>
              </a:rPr>
              <a:t>複式</a:t>
            </a:r>
            <a:r>
              <a:rPr lang="ja-JP" altLang="en-US" sz="1200" dirty="0">
                <a:latin typeface="+mn-ea"/>
              </a:rPr>
              <a:t>仕訳：（借方）現金及び預金  </a:t>
            </a:r>
            <a:r>
              <a:rPr lang="en-US" altLang="ja-JP" sz="1200" dirty="0">
                <a:latin typeface="+mn-ea"/>
              </a:rPr>
              <a:t>1,200</a:t>
            </a:r>
            <a:r>
              <a:rPr lang="ja-JP" altLang="ja-JP" sz="1200" dirty="0">
                <a:latin typeface="+mn-ea"/>
              </a:rPr>
              <a:t>／</a:t>
            </a:r>
            <a:r>
              <a:rPr lang="ja-JP" altLang="en-US" sz="1200" dirty="0">
                <a:latin typeface="+mn-ea"/>
              </a:rPr>
              <a:t>（貸方）その他固定資産</a:t>
            </a:r>
            <a:r>
              <a:rPr lang="en-US" altLang="ja-JP" sz="1200" dirty="0">
                <a:latin typeface="+mn-ea"/>
              </a:rPr>
              <a:t>  1,200</a:t>
            </a:r>
          </a:p>
          <a:p>
            <a:endParaRPr lang="en-US" altLang="ja-JP" sz="1200" dirty="0">
              <a:latin typeface="+mn-ea"/>
            </a:endParaRPr>
          </a:p>
          <a:p>
            <a:r>
              <a:rPr lang="en-US" altLang="ja-JP" sz="1200" dirty="0">
                <a:latin typeface="+mn-ea"/>
              </a:rPr>
              <a:t>※</a:t>
            </a:r>
            <a:r>
              <a:rPr lang="ja-JP" altLang="en-US" sz="1200" dirty="0">
                <a:latin typeface="+mn-ea"/>
              </a:rPr>
              <a:t>満期返戻金と積立資産に差額がある場合は、雑収入又は雑損失で処理する。　</a:t>
            </a:r>
            <a:endParaRPr lang="en-US" altLang="ja-JP" sz="1200" dirty="0">
              <a:latin typeface="+mn-ea"/>
            </a:endParaRPr>
          </a:p>
        </p:txBody>
      </p:sp>
    </p:spTree>
    <p:extLst>
      <p:ext uri="{BB962C8B-B14F-4D97-AF65-F5344CB8AC3E}">
        <p14:creationId xmlns:p14="http://schemas.microsoft.com/office/powerpoint/2010/main" val="16347629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00575" y="2801693"/>
            <a:ext cx="8850968" cy="3980970"/>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⑲ 中小企業退職共済へ職員退職金を掛けている場合の処理</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595540" y="596492"/>
            <a:ext cx="4390743" cy="2155776"/>
            <a:chOff x="4639788" y="1415610"/>
            <a:chExt cx="4368341" cy="212187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21874"/>
              <a:chOff x="324296" y="235244"/>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996898" y="1160461"/>
                <a:ext cx="4249145" cy="941991"/>
              </a:xfrm>
              <a:prstGeom prst="rect">
                <a:avLst/>
              </a:prstGeom>
              <a:grpFill/>
            </p:spPr>
            <p:txBody>
              <a:bodyPr wrap="square" rtlCol="0">
                <a:spAutoFit/>
              </a:bodyPr>
              <a:lstStyle/>
              <a:p>
                <a:r>
                  <a:rPr lang="ja-JP" altLang="en-US" sz="1200" dirty="0">
                    <a:latin typeface="+mn-ea"/>
                  </a:rPr>
                  <a:t>①　共済への掛金は支出（費用）とする。</a:t>
                </a:r>
                <a:endParaRPr lang="en-US" altLang="ja-JP" sz="1200" dirty="0">
                  <a:latin typeface="+mn-ea"/>
                </a:endParaRPr>
              </a:p>
              <a:p>
                <a:endParaRPr lang="en-US" altLang="ja-JP" sz="1200" dirty="0">
                  <a:latin typeface="+mn-ea"/>
                </a:endParaRPr>
              </a:p>
              <a:p>
                <a:r>
                  <a:rPr lang="ja-JP" altLang="en-US" sz="1200" dirty="0">
                    <a:latin typeface="+mn-ea"/>
                  </a:rPr>
                  <a:t>②　共済への掛金は退職給付引当金としない。</a:t>
                </a:r>
                <a:endParaRPr lang="en-US" altLang="ja-JP" sz="1200" dirty="0">
                  <a:latin typeface="+mn-ea"/>
                </a:endParaRP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50389"/>
              <a:ext cx="2625872" cy="30000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2144098"/>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432394" y="1100395"/>
                <a:ext cx="5477534" cy="1758940"/>
              </a:xfrm>
              <a:prstGeom prst="rect">
                <a:avLst/>
              </a:prstGeom>
              <a:solidFill>
                <a:schemeClr val="accent4">
                  <a:lumMod val="40000"/>
                  <a:lumOff val="60000"/>
                </a:schemeClr>
              </a:solidFill>
            </p:spPr>
            <p:txBody>
              <a:bodyPr wrap="square" rtlCol="0">
                <a:spAutoFit/>
              </a:bodyPr>
              <a:lstStyle/>
              <a:p>
                <a:r>
                  <a:rPr lang="ja-JP" altLang="en-US" sz="1200" dirty="0">
                    <a:latin typeface="+mn-ea"/>
                  </a:rPr>
                  <a:t>　職員への退職金支払いのため、中小企業退職共済（中退共）に加入して職員それぞれに掛金を掛けている。また、加入前より在職している職員には共済からの退職金だけでは不足するため、土地改良区からの退職金の支払いもある。退職共済の掛金の扱いと、退職給付引当金などの会計処理はどうしたらよいか。</a:t>
                </a:r>
                <a:endParaRPr lang="en-US" altLang="ja-JP" sz="1200" dirty="0">
                  <a:latin typeface="+mn-ea"/>
                </a:endParaRP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29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47599" y="1541634"/>
              <a:ext cx="525079" cy="362992"/>
            </a:xfrm>
            <a:prstGeom prst="rect">
              <a:avLst/>
            </a:prstGeom>
          </p:spPr>
        </p:pic>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74347" y="2271541"/>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grpSp>
        <p:nvGrpSpPr>
          <p:cNvPr id="26" name="グループ化 25">
            <a:extLst>
              <a:ext uri="{FF2B5EF4-FFF2-40B4-BE49-F238E27FC236}">
                <a16:creationId xmlns:a16="http://schemas.microsoft.com/office/drawing/2014/main" id="{B4DEC24C-5F06-49C6-9702-619D53392D03}"/>
              </a:ext>
            </a:extLst>
          </p:cNvPr>
          <p:cNvGrpSpPr/>
          <p:nvPr/>
        </p:nvGrpSpPr>
        <p:grpSpPr>
          <a:xfrm>
            <a:off x="438759" y="3078478"/>
            <a:ext cx="1917165" cy="1562238"/>
            <a:chOff x="349021" y="3216752"/>
            <a:chExt cx="1988629" cy="2256921"/>
          </a:xfrm>
        </p:grpSpPr>
        <p:sp>
          <p:nvSpPr>
            <p:cNvPr id="27" name="テキスト ボックス 26">
              <a:extLst>
                <a:ext uri="{FF2B5EF4-FFF2-40B4-BE49-F238E27FC236}">
                  <a16:creationId xmlns:a16="http://schemas.microsoft.com/office/drawing/2014/main" id="{46241887-E4DD-44AB-BCE5-3308EDF6B357}"/>
                </a:ext>
              </a:extLst>
            </p:cNvPr>
            <p:cNvSpPr txBox="1"/>
            <p:nvPr/>
          </p:nvSpPr>
          <p:spPr>
            <a:xfrm>
              <a:off x="414331" y="3560807"/>
              <a:ext cx="1888882" cy="1912866"/>
            </a:xfrm>
            <a:prstGeom prst="rect">
              <a:avLst/>
            </a:prstGeom>
            <a:noFill/>
          </p:spPr>
          <p:txBody>
            <a:bodyPr wrap="square" rtlCol="0">
              <a:spAutoFit/>
            </a:bodyPr>
            <a:lstStyle/>
            <a:p>
              <a:r>
                <a:rPr lang="ja-JP" altLang="en-US" sz="1200" dirty="0">
                  <a:latin typeface="+mn-ea"/>
                </a:rPr>
                <a:t>中退共から支払われる退職金は直接職員に支払われるため、積立金（資産）としては扱わず、支出（費用）として扱う。</a:t>
              </a:r>
              <a:endParaRPr lang="en-US" altLang="ja-JP" sz="1200" dirty="0">
                <a:latin typeface="+mn-ea"/>
              </a:endParaRPr>
            </a:p>
          </p:txBody>
        </p:sp>
        <p:sp>
          <p:nvSpPr>
            <p:cNvPr id="28" name="四角形: 角を丸くする 27">
              <a:extLst>
                <a:ext uri="{FF2B5EF4-FFF2-40B4-BE49-F238E27FC236}">
                  <a16:creationId xmlns:a16="http://schemas.microsoft.com/office/drawing/2014/main" id="{6C641D70-3998-4192-836A-38E57BFA404C}"/>
                </a:ext>
              </a:extLst>
            </p:cNvPr>
            <p:cNvSpPr/>
            <p:nvPr/>
          </p:nvSpPr>
          <p:spPr>
            <a:xfrm>
              <a:off x="349021" y="3216752"/>
              <a:ext cx="1988629" cy="225692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9" name="フローチャート: 組合せ 28">
            <a:extLst>
              <a:ext uri="{FF2B5EF4-FFF2-40B4-BE49-F238E27FC236}">
                <a16:creationId xmlns:a16="http://schemas.microsoft.com/office/drawing/2014/main" id="{09E4DFB7-7171-4282-B6C2-22D587F6331D}"/>
              </a:ext>
            </a:extLst>
          </p:cNvPr>
          <p:cNvSpPr/>
          <p:nvPr/>
        </p:nvSpPr>
        <p:spPr>
          <a:xfrm rot="16200000">
            <a:off x="2073260" y="4601151"/>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 name="グループ化 8">
            <a:extLst>
              <a:ext uri="{FF2B5EF4-FFF2-40B4-BE49-F238E27FC236}">
                <a16:creationId xmlns:a16="http://schemas.microsoft.com/office/drawing/2014/main" id="{B1982ECC-DABB-4C56-8DDC-8179E2EA8AB1}"/>
              </a:ext>
            </a:extLst>
          </p:cNvPr>
          <p:cNvGrpSpPr/>
          <p:nvPr/>
        </p:nvGrpSpPr>
        <p:grpSpPr>
          <a:xfrm>
            <a:off x="2752097" y="3078479"/>
            <a:ext cx="6167873" cy="3312190"/>
            <a:chOff x="3334438" y="3175854"/>
            <a:chExt cx="5504854" cy="2462293"/>
          </a:xfrm>
        </p:grpSpPr>
        <p:grpSp>
          <p:nvGrpSpPr>
            <p:cNvPr id="30" name="グループ化 29">
              <a:extLst>
                <a:ext uri="{FF2B5EF4-FFF2-40B4-BE49-F238E27FC236}">
                  <a16:creationId xmlns:a16="http://schemas.microsoft.com/office/drawing/2014/main" id="{7BF11F55-DF48-45D2-A16E-418777DB1C73}"/>
                </a:ext>
              </a:extLst>
            </p:cNvPr>
            <p:cNvGrpSpPr/>
            <p:nvPr/>
          </p:nvGrpSpPr>
          <p:grpSpPr>
            <a:xfrm>
              <a:off x="3338876" y="3175854"/>
              <a:ext cx="5458282" cy="2462293"/>
              <a:chOff x="283027" y="3798178"/>
              <a:chExt cx="1990528" cy="2228755"/>
            </a:xfrm>
          </p:grpSpPr>
          <p:sp>
            <p:nvSpPr>
              <p:cNvPr id="31" name="テキスト ボックス 30">
                <a:extLst>
                  <a:ext uri="{FF2B5EF4-FFF2-40B4-BE49-F238E27FC236}">
                    <a16:creationId xmlns:a16="http://schemas.microsoft.com/office/drawing/2014/main" id="{B6358C52-7A45-4EBE-BDB2-605672B4ECC0}"/>
                  </a:ext>
                </a:extLst>
              </p:cNvPr>
              <p:cNvSpPr txBox="1"/>
              <p:nvPr/>
            </p:nvSpPr>
            <p:spPr>
              <a:xfrm>
                <a:off x="367687" y="4091791"/>
                <a:ext cx="1854577" cy="272068"/>
              </a:xfrm>
              <a:prstGeom prst="rect">
                <a:avLst/>
              </a:prstGeom>
              <a:noFill/>
            </p:spPr>
            <p:txBody>
              <a:bodyPr wrap="square" rtlCol="0">
                <a:spAutoFit/>
              </a:bodyPr>
              <a:lstStyle/>
              <a:p>
                <a:r>
                  <a:rPr lang="ja-JP" altLang="en-US" sz="1200" dirty="0">
                    <a:latin typeface="+mn-ea"/>
                  </a:rPr>
                  <a:t>　</a:t>
                </a:r>
                <a:endParaRPr lang="en-US" altLang="ja-JP" sz="1200" dirty="0">
                  <a:latin typeface="+mn-ea"/>
                </a:endParaRPr>
              </a:p>
            </p:txBody>
          </p:sp>
          <p:sp>
            <p:nvSpPr>
              <p:cNvPr id="32" name="四角形: 角を丸くする 31">
                <a:extLst>
                  <a:ext uri="{FF2B5EF4-FFF2-40B4-BE49-F238E27FC236}">
                    <a16:creationId xmlns:a16="http://schemas.microsoft.com/office/drawing/2014/main" id="{D55002DD-634B-48C9-8730-E122016DEDED}"/>
                  </a:ext>
                </a:extLst>
              </p:cNvPr>
              <p:cNvSpPr/>
              <p:nvPr/>
            </p:nvSpPr>
            <p:spPr>
              <a:xfrm>
                <a:off x="283027" y="3798178"/>
                <a:ext cx="1990528" cy="2228755"/>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3" name="テキスト ボックス 32">
              <a:extLst>
                <a:ext uri="{FF2B5EF4-FFF2-40B4-BE49-F238E27FC236}">
                  <a16:creationId xmlns:a16="http://schemas.microsoft.com/office/drawing/2014/main" id="{7B8BA87A-A4EC-454D-9FAD-59EB594C8D6B}"/>
                </a:ext>
              </a:extLst>
            </p:cNvPr>
            <p:cNvSpPr txBox="1"/>
            <p:nvPr/>
          </p:nvSpPr>
          <p:spPr>
            <a:xfrm>
              <a:off x="3334438" y="3548993"/>
              <a:ext cx="5504854" cy="1716016"/>
            </a:xfrm>
            <a:prstGeom prst="rect">
              <a:avLst/>
            </a:prstGeom>
            <a:noFill/>
          </p:spPr>
          <p:txBody>
            <a:bodyPr wrap="square" rtlCol="0">
              <a:spAutoFit/>
            </a:bodyPr>
            <a:lstStyle/>
            <a:p>
              <a:r>
                <a:rPr lang="en-US" altLang="ja-JP" sz="1200" dirty="0"/>
                <a:t>【</a:t>
              </a:r>
              <a:r>
                <a:rPr lang="ja-JP" altLang="en-US" sz="1200" dirty="0">
                  <a:latin typeface="+mn-ea"/>
                </a:rPr>
                <a:t>中退共へ掛金の支払</a:t>
              </a:r>
              <a:r>
                <a:rPr lang="ja-JP" altLang="ja-JP" sz="1200" dirty="0">
                  <a:latin typeface="+mn-ea"/>
                </a:rPr>
                <a:t>】</a:t>
              </a:r>
            </a:p>
            <a:p>
              <a:r>
                <a:rPr lang="ja-JP" altLang="en-US" sz="1200" dirty="0">
                  <a:latin typeface="+mn-ea"/>
                </a:rPr>
                <a:t>　支出</a:t>
              </a:r>
              <a:r>
                <a:rPr lang="ja-JP" altLang="ja-JP" sz="1200" dirty="0">
                  <a:latin typeface="+mn-ea"/>
                </a:rPr>
                <a:t>命令書：</a:t>
              </a:r>
              <a:r>
                <a:rPr lang="ja-JP" altLang="en-US" sz="1200" dirty="0">
                  <a:latin typeface="+mn-ea"/>
                </a:rPr>
                <a:t>（款）一般管理費支出（項）運営事務費支出（目）福利厚生費</a:t>
              </a:r>
              <a:r>
                <a:rPr lang="en-US" altLang="ja-JP" sz="1200" dirty="0">
                  <a:latin typeface="+mn-ea"/>
                </a:rPr>
                <a:t>100</a:t>
              </a:r>
              <a:endParaRPr lang="ja-JP" altLang="ja-JP" sz="1200" dirty="0">
                <a:latin typeface="+mn-ea"/>
              </a:endParaRPr>
            </a:p>
            <a:p>
              <a:r>
                <a:rPr lang="ja-JP" altLang="en-US" sz="1200" dirty="0">
                  <a:latin typeface="+mn-ea"/>
                </a:rPr>
                <a:t>　複式仕訳：（借方）福利厚生費</a:t>
              </a:r>
              <a:r>
                <a:rPr lang="en-US" altLang="ja-JP" sz="1200" dirty="0">
                  <a:latin typeface="+mn-ea"/>
                </a:rPr>
                <a:t>100</a:t>
              </a:r>
              <a:r>
                <a:rPr lang="ja-JP" altLang="en-US" sz="1200" dirty="0">
                  <a:latin typeface="+mn-ea"/>
                </a:rPr>
                <a:t>／（貸方）現金及び預金</a:t>
              </a:r>
              <a:r>
                <a:rPr lang="en-US" altLang="ja-JP" sz="1200" dirty="0">
                  <a:latin typeface="+mn-ea"/>
                </a:rPr>
                <a:t>100</a:t>
              </a:r>
            </a:p>
            <a:p>
              <a:endParaRPr lang="en-US" altLang="ja-JP" sz="1200" dirty="0">
                <a:latin typeface="+mn-ea"/>
              </a:endParaRPr>
            </a:p>
            <a:p>
              <a:r>
                <a:rPr lang="en-US" altLang="ja-JP" sz="1200" dirty="0">
                  <a:latin typeface="+mn-ea"/>
                </a:rPr>
                <a:t>【</a:t>
              </a:r>
              <a:r>
                <a:rPr lang="ja-JP" altLang="en-US" sz="1200" dirty="0">
                  <a:latin typeface="+mn-ea"/>
                </a:rPr>
                <a:t>土地改良区負担分の引当金計上</a:t>
              </a:r>
              <a:r>
                <a:rPr lang="en-US" altLang="ja-JP" sz="1200" dirty="0">
                  <a:latin typeface="+mn-ea"/>
                </a:rPr>
                <a:t>】</a:t>
              </a:r>
            </a:p>
            <a:p>
              <a:r>
                <a:rPr lang="ja-JP" altLang="en-US" sz="1200" dirty="0">
                  <a:latin typeface="+mn-ea"/>
                </a:rPr>
                <a:t>　命令書：振替命令書</a:t>
              </a:r>
              <a:endParaRPr lang="en-US" altLang="ja-JP" sz="1200" dirty="0">
                <a:latin typeface="+mn-ea"/>
              </a:endParaRPr>
            </a:p>
            <a:p>
              <a:r>
                <a:rPr lang="ja-JP" altLang="en-US" sz="1200" dirty="0">
                  <a:latin typeface="+mn-ea"/>
                </a:rPr>
                <a:t>　複式仕訳：（借方）退職給付費用</a:t>
              </a:r>
              <a:r>
                <a:rPr lang="en-US" altLang="ja-JP" sz="1200" dirty="0">
                  <a:latin typeface="+mn-ea"/>
                </a:rPr>
                <a:t>20</a:t>
              </a:r>
              <a:r>
                <a:rPr lang="ja-JP" altLang="en-US" sz="1200" dirty="0">
                  <a:latin typeface="+mn-ea"/>
                </a:rPr>
                <a:t>／（貸方）職員退職給付引当金</a:t>
              </a:r>
              <a:r>
                <a:rPr lang="en-US" altLang="ja-JP" sz="1200" dirty="0">
                  <a:latin typeface="+mn-ea"/>
                </a:rPr>
                <a:t>20</a:t>
              </a:r>
            </a:p>
            <a:p>
              <a:endParaRPr lang="en-US" altLang="ja-JP" sz="1200" dirty="0">
                <a:latin typeface="+mn-ea"/>
              </a:endParaRPr>
            </a:p>
            <a:p>
              <a:r>
                <a:rPr lang="ja-JP" altLang="ja-JP" sz="1200" dirty="0">
                  <a:latin typeface="+mn-ea"/>
                </a:rPr>
                <a:t>【</a:t>
              </a:r>
              <a:r>
                <a:rPr lang="ja-JP" altLang="en-US" sz="1200" dirty="0">
                  <a:latin typeface="+mn-ea"/>
                </a:rPr>
                <a:t>土地改良区負担分の積立</a:t>
              </a:r>
              <a:r>
                <a:rPr lang="ja-JP" altLang="ja-JP" sz="1200" dirty="0">
                  <a:latin typeface="+mn-ea"/>
                </a:rPr>
                <a:t>】</a:t>
              </a:r>
            </a:p>
            <a:p>
              <a:r>
                <a:rPr lang="ja-JP" altLang="en-US" sz="1200" dirty="0">
                  <a:latin typeface="+mn-ea"/>
                </a:rPr>
                <a:t>　支出</a:t>
              </a:r>
              <a:r>
                <a:rPr lang="ja-JP" altLang="ja-JP" sz="1200" dirty="0">
                  <a:latin typeface="+mn-ea"/>
                </a:rPr>
                <a:t>命令書</a:t>
              </a:r>
              <a:r>
                <a:rPr lang="ja-JP" altLang="en-US" sz="1200" dirty="0">
                  <a:latin typeface="+mn-ea"/>
                </a:rPr>
                <a:t>：（款）特定資産積立支出（項）職員退職給付引当積立資産積立支出</a:t>
              </a:r>
              <a:r>
                <a:rPr lang="en-US" altLang="ja-JP" sz="1200" dirty="0">
                  <a:latin typeface="+mn-ea"/>
                </a:rPr>
                <a:t>20</a:t>
              </a:r>
            </a:p>
            <a:p>
              <a:r>
                <a:rPr lang="ja-JP" altLang="en-US" sz="1200" dirty="0">
                  <a:latin typeface="+mn-ea"/>
                </a:rPr>
                <a:t>　</a:t>
              </a:r>
              <a:r>
                <a:rPr lang="ja-JP" altLang="ja-JP" sz="1200" dirty="0">
                  <a:latin typeface="+mn-ea"/>
                </a:rPr>
                <a:t>複式</a:t>
              </a:r>
              <a:r>
                <a:rPr lang="ja-JP" altLang="en-US" sz="1200" dirty="0">
                  <a:latin typeface="+mn-ea"/>
                </a:rPr>
                <a:t>仕訳：（借方）職員退職給付引当積立資産</a:t>
              </a:r>
              <a:r>
                <a:rPr lang="en-US" altLang="ja-JP" sz="1200" dirty="0">
                  <a:latin typeface="+mn-ea"/>
                </a:rPr>
                <a:t>20</a:t>
              </a:r>
              <a:r>
                <a:rPr lang="ja-JP" altLang="en-US" sz="1200" dirty="0">
                  <a:latin typeface="+mn-ea"/>
                </a:rPr>
                <a:t>／（貸方）現金及び預金</a:t>
              </a:r>
              <a:r>
                <a:rPr lang="en-US" altLang="ja-JP" sz="1200" dirty="0">
                  <a:latin typeface="+mn-ea"/>
                </a:rPr>
                <a:t>20</a:t>
              </a:r>
            </a:p>
            <a:p>
              <a:endParaRPr lang="ja-JP" altLang="ja-JP" sz="1200" dirty="0"/>
            </a:p>
          </p:txBody>
        </p:sp>
      </p:grpSp>
      <p:grpSp>
        <p:nvGrpSpPr>
          <p:cNvPr id="42" name="グループ化 41">
            <a:extLst>
              <a:ext uri="{FF2B5EF4-FFF2-40B4-BE49-F238E27FC236}">
                <a16:creationId xmlns:a16="http://schemas.microsoft.com/office/drawing/2014/main" id="{FD3E7B79-20F5-4BCB-A3CC-C5CD4CF82BBC}"/>
              </a:ext>
            </a:extLst>
          </p:cNvPr>
          <p:cNvGrpSpPr/>
          <p:nvPr/>
        </p:nvGrpSpPr>
        <p:grpSpPr>
          <a:xfrm>
            <a:off x="440283" y="4828433"/>
            <a:ext cx="1882442" cy="1562236"/>
            <a:chOff x="314584" y="3269079"/>
            <a:chExt cx="1988629" cy="2390717"/>
          </a:xfrm>
        </p:grpSpPr>
        <p:sp>
          <p:nvSpPr>
            <p:cNvPr id="44" name="テキスト ボックス 43">
              <a:extLst>
                <a:ext uri="{FF2B5EF4-FFF2-40B4-BE49-F238E27FC236}">
                  <a16:creationId xmlns:a16="http://schemas.microsoft.com/office/drawing/2014/main" id="{FF31C21B-7266-444F-9785-F5E8C1866389}"/>
                </a:ext>
              </a:extLst>
            </p:cNvPr>
            <p:cNvSpPr txBox="1"/>
            <p:nvPr/>
          </p:nvSpPr>
          <p:spPr>
            <a:xfrm>
              <a:off x="401557" y="3740464"/>
              <a:ext cx="1888882" cy="1487784"/>
            </a:xfrm>
            <a:prstGeom prst="rect">
              <a:avLst/>
            </a:prstGeom>
            <a:noFill/>
          </p:spPr>
          <p:txBody>
            <a:bodyPr wrap="square" rtlCol="0">
              <a:spAutoFit/>
            </a:bodyPr>
            <a:lstStyle/>
            <a:p>
              <a:r>
                <a:rPr lang="ja-JP" altLang="en-US" sz="1200" dirty="0">
                  <a:latin typeface="+mn-ea"/>
                </a:rPr>
                <a:t>土地改良区からの退職金は、特定資産の職員退職給付引当積立資産として扱う。</a:t>
              </a:r>
              <a:endParaRPr lang="en-US" altLang="ja-JP" sz="1200" dirty="0">
                <a:latin typeface="+mn-ea"/>
              </a:endParaRPr>
            </a:p>
          </p:txBody>
        </p:sp>
        <p:sp>
          <p:nvSpPr>
            <p:cNvPr id="45" name="四角形: 角を丸くする 44">
              <a:extLst>
                <a:ext uri="{FF2B5EF4-FFF2-40B4-BE49-F238E27FC236}">
                  <a16:creationId xmlns:a16="http://schemas.microsoft.com/office/drawing/2014/main" id="{EB25D017-4126-430B-AC28-3D56E2030CAD}"/>
                </a:ext>
              </a:extLst>
            </p:cNvPr>
            <p:cNvSpPr/>
            <p:nvPr/>
          </p:nvSpPr>
          <p:spPr>
            <a:xfrm>
              <a:off x="314584" y="3269079"/>
              <a:ext cx="1988629" cy="2390717"/>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Tree>
    <p:extLst>
      <p:ext uri="{BB962C8B-B14F-4D97-AF65-F5344CB8AC3E}">
        <p14:creationId xmlns:p14="http://schemas.microsoft.com/office/powerpoint/2010/main" val="1755792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35315" y="2815862"/>
            <a:ext cx="8850968" cy="3914345"/>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⑳ 農林年金特例業務負担金の長期前納の処理</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595540" y="596492"/>
            <a:ext cx="4390744" cy="2155776"/>
            <a:chOff x="4639788" y="1415610"/>
            <a:chExt cx="4368341" cy="212187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21874"/>
              <a:chOff x="324296" y="235244"/>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1449571" y="1272729"/>
                <a:ext cx="3767510" cy="941991"/>
              </a:xfrm>
              <a:prstGeom prst="rect">
                <a:avLst/>
              </a:prstGeom>
              <a:grpFill/>
            </p:spPr>
            <p:txBody>
              <a:bodyPr wrap="square" rtlCol="0">
                <a:spAutoFit/>
              </a:bodyPr>
              <a:lstStyle/>
              <a:p>
                <a:r>
                  <a:rPr lang="ja-JP" altLang="en-US" sz="1200" dirty="0">
                    <a:latin typeface="+mn-ea"/>
                  </a:rPr>
                  <a:t>①　長期前納分は資産計上が必要</a:t>
                </a:r>
                <a:endParaRPr lang="en-US" altLang="ja-JP" sz="1200" dirty="0">
                  <a:latin typeface="+mn-ea"/>
                </a:endParaRPr>
              </a:p>
              <a:p>
                <a:r>
                  <a:rPr lang="ja-JP" altLang="en-US" sz="1200" dirty="0">
                    <a:latin typeface="+mn-ea"/>
                  </a:rPr>
                  <a:t>②　勘定科目は適宜設定が可能</a:t>
                </a:r>
                <a:endParaRPr lang="en-US" altLang="ja-JP" sz="1200" dirty="0">
                  <a:latin typeface="+mn-ea"/>
                </a:endParaRPr>
              </a:p>
              <a:p>
                <a:r>
                  <a:rPr lang="ja-JP" altLang="en-US" sz="1200" dirty="0">
                    <a:latin typeface="+mn-ea"/>
                  </a:rPr>
                  <a:t>③　</a:t>
                </a:r>
                <a:r>
                  <a:rPr lang="en-US" altLang="ja-JP" sz="1200" dirty="0">
                    <a:latin typeface="+mn-ea"/>
                  </a:rPr>
                  <a:t>R</a:t>
                </a:r>
                <a:r>
                  <a:rPr lang="ja-JP" altLang="en-US" sz="1200" dirty="0">
                    <a:latin typeface="+mn-ea"/>
                  </a:rPr>
                  <a:t>５年度で修正</a:t>
                </a:r>
                <a:endParaRPr lang="en-US" altLang="ja-JP" sz="1200" dirty="0">
                  <a:latin typeface="+mn-ea"/>
                </a:endParaRP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50389"/>
              <a:ext cx="2625872" cy="30000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2144098"/>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432394" y="1100395"/>
                <a:ext cx="5477534" cy="1758940"/>
              </a:xfrm>
              <a:prstGeom prst="rect">
                <a:avLst/>
              </a:prstGeom>
              <a:solidFill>
                <a:schemeClr val="accent4">
                  <a:lumMod val="40000"/>
                  <a:lumOff val="60000"/>
                </a:schemeClr>
              </a:solidFill>
            </p:spPr>
            <p:txBody>
              <a:bodyPr wrap="square" rtlCol="0">
                <a:spAutoFit/>
              </a:bodyPr>
              <a:lstStyle/>
              <a:p>
                <a:r>
                  <a:rPr lang="ja-JP" altLang="en-US" sz="1200" dirty="0">
                    <a:latin typeface="+mn-ea"/>
                  </a:rPr>
                  <a:t>　厚生年金と農林年金の統合に伴い農林年金へ特例業務負担金を支払うことになっており、この費用を</a:t>
                </a:r>
                <a:r>
                  <a:rPr lang="en-US" altLang="ja-JP" sz="1200" dirty="0">
                    <a:latin typeface="+mn-ea"/>
                  </a:rPr>
                  <a:t>R</a:t>
                </a:r>
                <a:r>
                  <a:rPr lang="ja-JP" altLang="en-US" sz="1200" dirty="0">
                    <a:latin typeface="+mn-ea"/>
                  </a:rPr>
                  <a:t>２年度（複式会計化以前）に長期前納したが、複式会計とした</a:t>
                </a:r>
                <a:r>
                  <a:rPr lang="en-US" altLang="ja-JP" sz="1200" dirty="0">
                    <a:latin typeface="+mn-ea"/>
                  </a:rPr>
                  <a:t>R</a:t>
                </a:r>
                <a:r>
                  <a:rPr lang="ja-JP" altLang="en-US" sz="1200" dirty="0">
                    <a:latin typeface="+mn-ea"/>
                  </a:rPr>
                  <a:t>４年度の貸借対照表に「長期前払費用」を資産計上していない。また、会計細則の科目に当該勘定科目を設定していないが、どのように処理するべきか。</a:t>
                </a: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29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47599" y="1541634"/>
              <a:ext cx="525079" cy="362992"/>
            </a:xfrm>
            <a:prstGeom prst="rect">
              <a:avLst/>
            </a:prstGeom>
          </p:spPr>
        </p:pic>
      </p:grpSp>
      <p:grpSp>
        <p:nvGrpSpPr>
          <p:cNvPr id="15" name="グループ化 14">
            <a:extLst>
              <a:ext uri="{FF2B5EF4-FFF2-40B4-BE49-F238E27FC236}">
                <a16:creationId xmlns:a16="http://schemas.microsoft.com/office/drawing/2014/main" id="{3FB02023-D8FC-4252-9B68-332CDAD1CE2C}"/>
              </a:ext>
            </a:extLst>
          </p:cNvPr>
          <p:cNvGrpSpPr/>
          <p:nvPr/>
        </p:nvGrpSpPr>
        <p:grpSpPr>
          <a:xfrm>
            <a:off x="226500" y="2955837"/>
            <a:ext cx="2977345" cy="3655158"/>
            <a:chOff x="225502" y="3402260"/>
            <a:chExt cx="3324415" cy="3264353"/>
          </a:xfrm>
        </p:grpSpPr>
        <p:sp>
          <p:nvSpPr>
            <p:cNvPr id="28" name="テキスト ボックス 27">
              <a:extLst>
                <a:ext uri="{FF2B5EF4-FFF2-40B4-BE49-F238E27FC236}">
                  <a16:creationId xmlns:a16="http://schemas.microsoft.com/office/drawing/2014/main" id="{8AE79FC0-2514-4068-94B4-3B89C4A880A2}"/>
                </a:ext>
              </a:extLst>
            </p:cNvPr>
            <p:cNvSpPr txBox="1"/>
            <p:nvPr/>
          </p:nvSpPr>
          <p:spPr>
            <a:xfrm>
              <a:off x="312449" y="3434316"/>
              <a:ext cx="3237468" cy="3215973"/>
            </a:xfrm>
            <a:prstGeom prst="rect">
              <a:avLst/>
            </a:prstGeom>
            <a:noFill/>
          </p:spPr>
          <p:txBody>
            <a:bodyPr wrap="square" rtlCol="0">
              <a:spAutoFit/>
            </a:bodyPr>
            <a:lstStyle/>
            <a:p>
              <a:r>
                <a:rPr lang="ja-JP" altLang="en-US" sz="1200" u="sng" dirty="0"/>
                <a:t>★</a:t>
              </a:r>
              <a:r>
                <a:rPr lang="ja-JP" altLang="en-US" sz="1200" u="sng" dirty="0">
                  <a:latin typeface="+mn-ea"/>
                </a:rPr>
                <a:t>農林年金特例業務負担金の長期前納処理の概要</a:t>
              </a:r>
              <a:endParaRPr lang="en-US" altLang="ja-JP" sz="1200" u="sng" dirty="0">
                <a:latin typeface="+mn-ea"/>
              </a:endParaRPr>
            </a:p>
            <a:p>
              <a:endParaRPr lang="en-US" altLang="ja-JP" sz="1200" dirty="0">
                <a:latin typeface="+mn-ea"/>
              </a:endParaRPr>
            </a:p>
            <a:p>
              <a:r>
                <a:rPr lang="ja-JP" altLang="en-US" sz="1200" dirty="0">
                  <a:latin typeface="+mn-ea"/>
                </a:rPr>
                <a:t>特例業務負担金の長期前納額は概算払いであり、毎月確定した負担額と長期前納額の過不足を毎年</a:t>
              </a:r>
              <a:r>
                <a:rPr lang="en-US" altLang="ja-JP" sz="1200" dirty="0">
                  <a:latin typeface="+mn-ea"/>
                </a:rPr>
                <a:t>4</a:t>
              </a:r>
              <a:r>
                <a:rPr lang="ja-JP" altLang="en-US" sz="1200" dirty="0">
                  <a:latin typeface="+mn-ea"/>
                </a:rPr>
                <a:t>月に精算する。</a:t>
              </a:r>
              <a:endParaRPr lang="en-US" altLang="ja-JP" sz="1200" dirty="0">
                <a:latin typeface="+mn-ea"/>
              </a:endParaRPr>
            </a:p>
            <a:p>
              <a:endParaRPr lang="en-US" altLang="ja-JP" sz="1200" dirty="0">
                <a:latin typeface="+mn-ea"/>
              </a:endParaRPr>
            </a:p>
            <a:p>
              <a:r>
                <a:rPr lang="ja-JP" altLang="en-US" sz="1200" dirty="0">
                  <a:latin typeface="+mn-ea"/>
                </a:rPr>
                <a:t>長期前納は特例業務負担金の前払いとしての性質があり、各月・各年度に費用認識するため、前納時点で支出（費用）とはならず「長期前払費用」等の科目に資産計上する。</a:t>
              </a:r>
              <a:endParaRPr lang="en-US" altLang="ja-JP" sz="1200" dirty="0">
                <a:latin typeface="+mn-ea"/>
              </a:endParaRPr>
            </a:p>
            <a:p>
              <a:endParaRPr lang="en-US" altLang="ja-JP" sz="1200" dirty="0">
                <a:latin typeface="+mn-ea"/>
              </a:endParaRPr>
            </a:p>
            <a:p>
              <a:r>
                <a:rPr lang="ja-JP" altLang="en-US" sz="1200" dirty="0">
                  <a:latin typeface="+mn-ea"/>
                </a:rPr>
                <a:t>農林年金から毎月送付される精算明細書の内容に従い、各月の負担金額と前納充当額に差額が生じた場合は未収金（確定額が前納額より多かった場合）又は未払金（確定額が前納額より少なかった場合）で処理する。　</a:t>
              </a:r>
            </a:p>
          </p:txBody>
        </p:sp>
        <p:sp>
          <p:nvSpPr>
            <p:cNvPr id="9" name="四角形: 角を丸くする 8">
              <a:extLst>
                <a:ext uri="{FF2B5EF4-FFF2-40B4-BE49-F238E27FC236}">
                  <a16:creationId xmlns:a16="http://schemas.microsoft.com/office/drawing/2014/main" id="{BD7EEE02-CCA0-410E-86C8-AAC83F0AF221}"/>
                </a:ext>
              </a:extLst>
            </p:cNvPr>
            <p:cNvSpPr/>
            <p:nvPr/>
          </p:nvSpPr>
          <p:spPr>
            <a:xfrm>
              <a:off x="225502" y="3402260"/>
              <a:ext cx="3298312" cy="3264353"/>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13" name="フローチャート: 組合せ 12">
            <a:extLst>
              <a:ext uri="{FF2B5EF4-FFF2-40B4-BE49-F238E27FC236}">
                <a16:creationId xmlns:a16="http://schemas.microsoft.com/office/drawing/2014/main" id="{FC8BC72D-08D3-4A18-B247-36A384510EDD}"/>
              </a:ext>
            </a:extLst>
          </p:cNvPr>
          <p:cNvSpPr/>
          <p:nvPr/>
        </p:nvSpPr>
        <p:spPr>
          <a:xfrm>
            <a:off x="5481275" y="3475342"/>
            <a:ext cx="786809" cy="274753"/>
          </a:xfrm>
          <a:prstGeom prst="flowChartMerg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grpSp>
        <p:nvGrpSpPr>
          <p:cNvPr id="37" name="グループ化 36">
            <a:extLst>
              <a:ext uri="{FF2B5EF4-FFF2-40B4-BE49-F238E27FC236}">
                <a16:creationId xmlns:a16="http://schemas.microsoft.com/office/drawing/2014/main" id="{DB659167-E0B7-41AC-B8DF-000A05CF8845}"/>
              </a:ext>
            </a:extLst>
          </p:cNvPr>
          <p:cNvGrpSpPr/>
          <p:nvPr/>
        </p:nvGrpSpPr>
        <p:grpSpPr>
          <a:xfrm>
            <a:off x="3203845" y="3800223"/>
            <a:ext cx="5745637" cy="2957576"/>
            <a:chOff x="3467685" y="3606933"/>
            <a:chExt cx="7849876" cy="4627034"/>
          </a:xfrm>
        </p:grpSpPr>
        <p:sp>
          <p:nvSpPr>
            <p:cNvPr id="42" name="四角形: 角を丸くする 41">
              <a:extLst>
                <a:ext uri="{FF2B5EF4-FFF2-40B4-BE49-F238E27FC236}">
                  <a16:creationId xmlns:a16="http://schemas.microsoft.com/office/drawing/2014/main" id="{5BBB3E4D-AF9C-4EFF-8332-8EC07D3DC07D}"/>
                </a:ext>
              </a:extLst>
            </p:cNvPr>
            <p:cNvSpPr/>
            <p:nvPr/>
          </p:nvSpPr>
          <p:spPr>
            <a:xfrm>
              <a:off x="3524700" y="3606933"/>
              <a:ext cx="7740563" cy="4397364"/>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44" name="テキスト ボックス 43">
              <a:extLst>
                <a:ext uri="{FF2B5EF4-FFF2-40B4-BE49-F238E27FC236}">
                  <a16:creationId xmlns:a16="http://schemas.microsoft.com/office/drawing/2014/main" id="{E3BF00C8-8CD3-4113-806C-C86B1EA9FE7D}"/>
                </a:ext>
              </a:extLst>
            </p:cNvPr>
            <p:cNvSpPr txBox="1"/>
            <p:nvPr/>
          </p:nvSpPr>
          <p:spPr>
            <a:xfrm>
              <a:off x="3467685" y="3755955"/>
              <a:ext cx="7849876" cy="4478012"/>
            </a:xfrm>
            <a:prstGeom prst="rect">
              <a:avLst/>
            </a:prstGeom>
            <a:noFill/>
          </p:spPr>
          <p:txBody>
            <a:bodyPr wrap="square" rtlCol="0">
              <a:spAutoFit/>
            </a:bodyPr>
            <a:lstStyle/>
            <a:p>
              <a:r>
                <a:rPr kumimoji="1" lang="en-US" altLang="ja-JP" sz="1200" dirty="0">
                  <a:latin typeface="+mn-ea"/>
                </a:rPr>
                <a:t>【R</a:t>
              </a:r>
              <a:r>
                <a:rPr kumimoji="1" lang="ja-JP" altLang="en-US" sz="1200" dirty="0">
                  <a:latin typeface="+mn-ea"/>
                </a:rPr>
                <a:t>５年度期首に資産計上する</a:t>
              </a:r>
              <a:r>
                <a:rPr kumimoji="1" lang="en-US" altLang="ja-JP" sz="1200" dirty="0">
                  <a:latin typeface="+mn-ea"/>
                </a:rPr>
                <a:t>】</a:t>
              </a:r>
            </a:p>
            <a:p>
              <a:r>
                <a:rPr kumimoji="1" lang="ja-JP" altLang="en-US" sz="1200" dirty="0">
                  <a:latin typeface="+mn-ea"/>
                </a:rPr>
                <a:t>   （借方）前払費用   </a:t>
              </a:r>
              <a:r>
                <a:rPr kumimoji="1" lang="en-US" altLang="ja-JP" sz="1200" dirty="0">
                  <a:latin typeface="+mn-ea"/>
                </a:rPr>
                <a:t>300,000</a:t>
              </a:r>
              <a:r>
                <a:rPr kumimoji="1" lang="ja-JP" altLang="en-US" sz="1200" dirty="0">
                  <a:latin typeface="+mn-ea"/>
                </a:rPr>
                <a:t>／（貸方）過年度修正</a:t>
              </a:r>
              <a:r>
                <a:rPr kumimoji="1" lang="en-US" altLang="ja-JP" sz="1200" dirty="0">
                  <a:latin typeface="+mn-ea"/>
                </a:rPr>
                <a:t>(</a:t>
              </a:r>
              <a:r>
                <a:rPr kumimoji="1" lang="ja-JP" altLang="en-US" sz="1200" dirty="0">
                  <a:latin typeface="+mn-ea"/>
                </a:rPr>
                <a:t>収入</a:t>
              </a:r>
              <a:r>
                <a:rPr kumimoji="1" lang="en-US" altLang="ja-JP" sz="1200" dirty="0">
                  <a:latin typeface="+mn-ea"/>
                </a:rPr>
                <a:t>)  300,000</a:t>
              </a:r>
            </a:p>
            <a:p>
              <a:r>
                <a:rPr kumimoji="1" lang="ja-JP" altLang="en-US" sz="1200" dirty="0">
                  <a:latin typeface="+mn-ea"/>
                </a:rPr>
                <a:t>   （借方）長期前払費用  </a:t>
              </a:r>
              <a:r>
                <a:rPr kumimoji="1" lang="en-US" altLang="ja-JP" sz="1200" dirty="0">
                  <a:latin typeface="+mn-ea"/>
                </a:rPr>
                <a:t>4,700,000</a:t>
              </a:r>
              <a:r>
                <a:rPr kumimoji="1" lang="ja-JP" altLang="en-US" sz="1200" dirty="0">
                  <a:latin typeface="+mn-ea"/>
                </a:rPr>
                <a:t>／（貸方）過年度修正</a:t>
              </a:r>
              <a:r>
                <a:rPr kumimoji="1" lang="en-US" altLang="ja-JP" sz="1200" dirty="0">
                  <a:latin typeface="+mn-ea"/>
                </a:rPr>
                <a:t>(</a:t>
              </a:r>
              <a:r>
                <a:rPr kumimoji="1" lang="ja-JP" altLang="en-US" sz="1200" dirty="0">
                  <a:latin typeface="+mn-ea"/>
                </a:rPr>
                <a:t>収入</a:t>
              </a:r>
              <a:r>
                <a:rPr kumimoji="1" lang="en-US" altLang="ja-JP" sz="1200" dirty="0">
                  <a:latin typeface="+mn-ea"/>
                </a:rPr>
                <a:t>)  4,700,000</a:t>
              </a:r>
            </a:p>
            <a:p>
              <a:endParaRPr lang="en-US" altLang="ja-JP" sz="1200" dirty="0">
                <a:latin typeface="+mn-ea"/>
              </a:endParaRPr>
            </a:p>
            <a:p>
              <a:r>
                <a:rPr lang="en-US" altLang="ja-JP" sz="1200" dirty="0">
                  <a:latin typeface="+mn-ea"/>
                </a:rPr>
                <a:t>【</a:t>
              </a:r>
              <a:r>
                <a:rPr lang="ja-JP" altLang="en-US" sz="1200" dirty="0">
                  <a:latin typeface="+mn-ea"/>
                </a:rPr>
                <a:t>毎月送付される明細書に従い、当月分を費用化</a:t>
              </a:r>
              <a:r>
                <a:rPr lang="en-US" altLang="ja-JP" sz="1200" dirty="0">
                  <a:latin typeface="+mn-ea"/>
                </a:rPr>
                <a:t>】</a:t>
              </a:r>
            </a:p>
            <a:p>
              <a:r>
                <a:rPr lang="ja-JP" altLang="en-US" sz="1200" dirty="0">
                  <a:latin typeface="+mn-ea"/>
                </a:rPr>
                <a:t>★負担金額＝前納充当額（借方）福利厚生費  </a:t>
              </a:r>
              <a:r>
                <a:rPr lang="en-US" altLang="ja-JP" sz="1200" dirty="0">
                  <a:latin typeface="+mn-ea"/>
                </a:rPr>
                <a:t>25,000</a:t>
              </a:r>
              <a:r>
                <a:rPr lang="ja-JP" altLang="en-US" sz="1200" dirty="0">
                  <a:latin typeface="+mn-ea"/>
                </a:rPr>
                <a:t>／（貸方）前払費用  </a:t>
              </a:r>
              <a:r>
                <a:rPr lang="en-US" altLang="ja-JP" sz="1200" dirty="0">
                  <a:latin typeface="+mn-ea"/>
                </a:rPr>
                <a:t>25,000</a:t>
              </a:r>
            </a:p>
            <a:p>
              <a:r>
                <a:rPr lang="ja-JP" altLang="en-US" sz="1200" dirty="0">
                  <a:latin typeface="+mn-ea"/>
                </a:rPr>
                <a:t>★負担額＜前納充当額　（借方）福利厚生費  </a:t>
              </a:r>
              <a:r>
                <a:rPr lang="en-US" altLang="ja-JP" sz="1200" dirty="0">
                  <a:latin typeface="+mn-ea"/>
                </a:rPr>
                <a:t>20,000</a:t>
              </a:r>
              <a:r>
                <a:rPr lang="ja-JP" altLang="en-US" sz="1200" dirty="0">
                  <a:latin typeface="+mn-ea"/>
                </a:rPr>
                <a:t>／（貸方）前払費用  </a:t>
              </a:r>
              <a:r>
                <a:rPr lang="en-US" altLang="ja-JP" sz="1200" dirty="0">
                  <a:latin typeface="+mn-ea"/>
                </a:rPr>
                <a:t>25,000</a:t>
              </a:r>
            </a:p>
            <a:p>
              <a:r>
                <a:rPr lang="en-US" altLang="ja-JP" sz="1200" dirty="0">
                  <a:latin typeface="+mn-ea"/>
                </a:rPr>
                <a:t>                         </a:t>
              </a:r>
              <a:r>
                <a:rPr lang="ja-JP" altLang="en-US" sz="1200" dirty="0">
                  <a:latin typeface="+mn-ea"/>
                </a:rPr>
                <a:t>　　　                  未収金           </a:t>
              </a:r>
              <a:r>
                <a:rPr lang="en-US" altLang="ja-JP" sz="1200" dirty="0">
                  <a:latin typeface="+mn-ea"/>
                </a:rPr>
                <a:t>5,000</a:t>
              </a:r>
            </a:p>
            <a:p>
              <a:r>
                <a:rPr lang="ja-JP" altLang="en-US" sz="1200" dirty="0">
                  <a:latin typeface="+mn-ea"/>
                </a:rPr>
                <a:t>★負担額＞前納充当額（借方）福利厚生費  </a:t>
              </a:r>
              <a:r>
                <a:rPr lang="en-US" altLang="ja-JP" sz="1200" dirty="0">
                  <a:latin typeface="+mn-ea"/>
                </a:rPr>
                <a:t>27,000</a:t>
              </a:r>
              <a:r>
                <a:rPr lang="ja-JP" altLang="en-US" sz="1200" dirty="0">
                  <a:latin typeface="+mn-ea"/>
                </a:rPr>
                <a:t>／（貸方）前払費用  </a:t>
              </a:r>
              <a:r>
                <a:rPr lang="en-US" altLang="ja-JP" sz="1200" dirty="0">
                  <a:latin typeface="+mn-ea"/>
                </a:rPr>
                <a:t>25,000</a:t>
              </a:r>
            </a:p>
            <a:p>
              <a:r>
                <a:rPr lang="en-US" altLang="ja-JP" sz="1200" dirty="0">
                  <a:latin typeface="+mn-ea"/>
                </a:rPr>
                <a:t>                                                                     </a:t>
              </a:r>
              <a:r>
                <a:rPr lang="ja-JP" altLang="en-US" sz="1200" dirty="0">
                  <a:latin typeface="+mn-ea"/>
                </a:rPr>
                <a:t>　　　　　　　　</a:t>
              </a:r>
              <a:r>
                <a:rPr lang="en-US" altLang="ja-JP" sz="1200" dirty="0">
                  <a:latin typeface="+mn-ea"/>
                </a:rPr>
                <a:t> </a:t>
              </a:r>
              <a:r>
                <a:rPr lang="ja-JP" altLang="en-US" sz="1200" dirty="0">
                  <a:latin typeface="+mn-ea"/>
                </a:rPr>
                <a:t>未払金       </a:t>
              </a:r>
              <a:r>
                <a:rPr lang="en-US" altLang="ja-JP" sz="1200" dirty="0">
                  <a:latin typeface="+mn-ea"/>
                </a:rPr>
                <a:t>2,000</a:t>
              </a:r>
            </a:p>
            <a:p>
              <a:r>
                <a:rPr lang="en-US" altLang="ja-JP" sz="1200" dirty="0">
                  <a:latin typeface="+mn-ea"/>
                </a:rPr>
                <a:t>【R6.4 </a:t>
              </a:r>
              <a:r>
                <a:rPr lang="ja-JP" altLang="en-US" sz="1200" dirty="0">
                  <a:latin typeface="+mn-ea"/>
                </a:rPr>
                <a:t>精算</a:t>
              </a:r>
              <a:r>
                <a:rPr lang="en-US" altLang="ja-JP" sz="1200" dirty="0">
                  <a:latin typeface="+mn-ea"/>
                </a:rPr>
                <a:t>】</a:t>
              </a:r>
              <a:r>
                <a:rPr lang="ja-JP" altLang="en-US" sz="1200" dirty="0">
                  <a:latin typeface="+mn-ea"/>
                </a:rPr>
                <a:t>過不足調整で</a:t>
              </a:r>
              <a:r>
                <a:rPr lang="en-US" altLang="ja-JP" sz="1200" dirty="0">
                  <a:latin typeface="+mn-ea"/>
                </a:rPr>
                <a:t>3,000</a:t>
              </a:r>
              <a:r>
                <a:rPr lang="ja-JP" altLang="en-US" sz="1200" dirty="0">
                  <a:latin typeface="+mn-ea"/>
                </a:rPr>
                <a:t>が返金される場合</a:t>
              </a:r>
              <a:endParaRPr lang="en-US" altLang="ja-JP" sz="1200" dirty="0">
                <a:latin typeface="+mn-ea"/>
              </a:endParaRPr>
            </a:p>
            <a:p>
              <a:r>
                <a:rPr lang="en-US" altLang="ja-JP" sz="1200" dirty="0">
                  <a:latin typeface="+mn-ea"/>
                </a:rPr>
                <a:t>                   </a:t>
              </a:r>
              <a:r>
                <a:rPr lang="ja-JP" altLang="en-US" sz="1200" dirty="0">
                  <a:latin typeface="+mn-ea"/>
                </a:rPr>
                <a:t>（年間未収金</a:t>
              </a:r>
              <a:r>
                <a:rPr lang="en-US" altLang="ja-JP" sz="1200" dirty="0">
                  <a:latin typeface="+mn-ea"/>
                </a:rPr>
                <a:t>5,000</a:t>
              </a:r>
              <a:r>
                <a:rPr lang="ja-JP" altLang="en-US" sz="1200" dirty="0" err="1">
                  <a:latin typeface="+mn-ea"/>
                </a:rPr>
                <a:t>、</a:t>
              </a:r>
              <a:r>
                <a:rPr lang="ja-JP" altLang="en-US" sz="1200" dirty="0">
                  <a:latin typeface="+mn-ea"/>
                </a:rPr>
                <a:t>年間未払金</a:t>
              </a:r>
              <a:r>
                <a:rPr lang="en-US" altLang="ja-JP" sz="1200" dirty="0">
                  <a:latin typeface="+mn-ea"/>
                </a:rPr>
                <a:t>2,000</a:t>
              </a:r>
              <a:r>
                <a:rPr lang="ja-JP" altLang="en-US" sz="1200" dirty="0">
                  <a:latin typeface="+mn-ea"/>
                </a:rPr>
                <a:t>の場合）</a:t>
              </a:r>
              <a:endParaRPr lang="en-US" altLang="ja-JP" sz="1200" dirty="0">
                <a:latin typeface="+mn-ea"/>
              </a:endParaRPr>
            </a:p>
            <a:p>
              <a:r>
                <a:rPr lang="ja-JP" altLang="en-US" sz="1200" dirty="0">
                  <a:latin typeface="+mn-ea"/>
                </a:rPr>
                <a:t>（借方）未払金  </a:t>
              </a:r>
              <a:r>
                <a:rPr lang="en-US" altLang="ja-JP" sz="1200" dirty="0">
                  <a:latin typeface="+mn-ea"/>
                </a:rPr>
                <a:t>2,000</a:t>
              </a:r>
              <a:r>
                <a:rPr lang="ja-JP" altLang="en-US" sz="1200" dirty="0">
                  <a:latin typeface="+mn-ea"/>
                </a:rPr>
                <a:t>／（貸方）未収金  </a:t>
              </a:r>
              <a:r>
                <a:rPr lang="en-US" altLang="ja-JP" sz="1200" dirty="0">
                  <a:latin typeface="+mn-ea"/>
                </a:rPr>
                <a:t>2,000</a:t>
              </a:r>
              <a:r>
                <a:rPr lang="ja-JP" altLang="en-US" sz="1200" dirty="0">
                  <a:latin typeface="+mn-ea"/>
                </a:rPr>
                <a:t>　</a:t>
              </a:r>
              <a:endParaRPr lang="en-US" altLang="ja-JP" sz="1200" dirty="0">
                <a:latin typeface="+mn-ea"/>
              </a:endParaRPr>
            </a:p>
            <a:p>
              <a:r>
                <a:rPr lang="ja-JP" altLang="en-US" sz="1200" dirty="0">
                  <a:latin typeface="+mn-ea"/>
                </a:rPr>
                <a:t>（借方）現金及び預金  </a:t>
              </a:r>
              <a:r>
                <a:rPr lang="en-US" altLang="ja-JP" sz="1200" dirty="0">
                  <a:latin typeface="+mn-ea"/>
                </a:rPr>
                <a:t>3,000</a:t>
              </a:r>
              <a:r>
                <a:rPr lang="ja-JP" altLang="en-US" sz="1200" dirty="0">
                  <a:latin typeface="+mn-ea"/>
                </a:rPr>
                <a:t>／（貸方）未収金</a:t>
              </a:r>
              <a:r>
                <a:rPr lang="en-US" altLang="ja-JP" sz="1200" dirty="0">
                  <a:latin typeface="+mn-ea"/>
                </a:rPr>
                <a:t>3,000</a:t>
              </a:r>
            </a:p>
            <a:p>
              <a:endParaRPr lang="en-US" altLang="ja-JP" sz="1200" dirty="0">
                <a:latin typeface="+mn-ea"/>
              </a:endParaRPr>
            </a:p>
          </p:txBody>
        </p:sp>
      </p:grpSp>
      <p:grpSp>
        <p:nvGrpSpPr>
          <p:cNvPr id="50" name="グループ化 49">
            <a:extLst>
              <a:ext uri="{FF2B5EF4-FFF2-40B4-BE49-F238E27FC236}">
                <a16:creationId xmlns:a16="http://schemas.microsoft.com/office/drawing/2014/main" id="{641C94F2-9842-4FF8-87DA-97D25470C618}"/>
              </a:ext>
            </a:extLst>
          </p:cNvPr>
          <p:cNvGrpSpPr/>
          <p:nvPr/>
        </p:nvGrpSpPr>
        <p:grpSpPr>
          <a:xfrm>
            <a:off x="3321456" y="2991846"/>
            <a:ext cx="5237401" cy="435172"/>
            <a:chOff x="386009" y="5800740"/>
            <a:chExt cx="2811539" cy="274753"/>
          </a:xfrm>
        </p:grpSpPr>
        <p:sp>
          <p:nvSpPr>
            <p:cNvPr id="51" name="四角形: 角を丸くする 50">
              <a:extLst>
                <a:ext uri="{FF2B5EF4-FFF2-40B4-BE49-F238E27FC236}">
                  <a16:creationId xmlns:a16="http://schemas.microsoft.com/office/drawing/2014/main" id="{62F89F0A-0A65-4567-B400-5865DE09A3B5}"/>
                </a:ext>
              </a:extLst>
            </p:cNvPr>
            <p:cNvSpPr/>
            <p:nvPr/>
          </p:nvSpPr>
          <p:spPr>
            <a:xfrm>
              <a:off x="386009" y="5800740"/>
              <a:ext cx="2811539" cy="274753"/>
            </a:xfrm>
            <a:prstGeom prst="roundRect">
              <a:avLst/>
            </a:prstGeom>
            <a:solidFill>
              <a:schemeClr val="accent2">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52" name="テキスト ボックス 51">
              <a:extLst>
                <a:ext uri="{FF2B5EF4-FFF2-40B4-BE49-F238E27FC236}">
                  <a16:creationId xmlns:a16="http://schemas.microsoft.com/office/drawing/2014/main" id="{53A47281-0CA0-4E7D-93FA-F23A7BD9E770}"/>
                </a:ext>
              </a:extLst>
            </p:cNvPr>
            <p:cNvSpPr txBox="1"/>
            <p:nvPr/>
          </p:nvSpPr>
          <p:spPr>
            <a:xfrm>
              <a:off x="605846" y="5858579"/>
              <a:ext cx="2403197" cy="207273"/>
            </a:xfrm>
            <a:prstGeom prst="rect">
              <a:avLst/>
            </a:prstGeom>
            <a:solidFill>
              <a:schemeClr val="accent2">
                <a:lumMod val="20000"/>
                <a:lumOff val="80000"/>
              </a:schemeClr>
            </a:solidFill>
          </p:spPr>
          <p:txBody>
            <a:bodyPr wrap="square" rtlCol="0">
              <a:spAutoFit/>
            </a:bodyPr>
            <a:lstStyle/>
            <a:p>
              <a:r>
                <a:rPr lang="ja-JP" altLang="en-US" sz="1200" dirty="0">
                  <a:latin typeface="+mn-ea"/>
                </a:rPr>
                <a:t>精算明細書より、</a:t>
              </a:r>
              <a:r>
                <a:rPr lang="en-US" altLang="ja-JP" sz="1200" dirty="0">
                  <a:latin typeface="+mn-ea"/>
                </a:rPr>
                <a:t>R5</a:t>
              </a:r>
              <a:r>
                <a:rPr lang="ja-JP" altLang="en-US" sz="1200" dirty="0">
                  <a:latin typeface="+mn-ea"/>
                </a:rPr>
                <a:t>年度の貸借対照表に長期前納残額を計上</a:t>
              </a:r>
              <a:endParaRPr lang="en-US" altLang="ja-JP" sz="1200" dirty="0">
                <a:latin typeface="+mn-ea"/>
              </a:endParaRPr>
            </a:p>
          </p:txBody>
        </p:sp>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74347" y="2271541"/>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spTree>
    <p:extLst>
      <p:ext uri="{BB962C8B-B14F-4D97-AF65-F5344CB8AC3E}">
        <p14:creationId xmlns:p14="http://schemas.microsoft.com/office/powerpoint/2010/main" val="18601427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46516" y="2271541"/>
            <a:ext cx="8850968" cy="4528311"/>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㉑ 小口現金勘定は入金用に使用可能か</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617942" y="596492"/>
            <a:ext cx="4368341" cy="1596672"/>
            <a:chOff x="4639788" y="1415610"/>
            <a:chExt cx="4368341" cy="1571563"/>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1571563"/>
              <a:chOff x="324296" y="235244"/>
              <a:chExt cx="5693732" cy="2327060"/>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2327060"/>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508139" y="979262"/>
                <a:ext cx="5487934" cy="1480272"/>
              </a:xfrm>
              <a:prstGeom prst="rect">
                <a:avLst/>
              </a:prstGeom>
              <a:noFill/>
            </p:spPr>
            <p:txBody>
              <a:bodyPr wrap="square" rtlCol="0">
                <a:spAutoFit/>
              </a:bodyPr>
              <a:lstStyle/>
              <a:p>
                <a:r>
                  <a:rPr lang="ja-JP" altLang="en-US" sz="1200" dirty="0">
                    <a:latin typeface="+mn-ea"/>
                  </a:rPr>
                  <a:t>①　小口現金への入金処理はできない。</a:t>
                </a:r>
                <a:endParaRPr lang="en-US" altLang="ja-JP" sz="1200" dirty="0">
                  <a:latin typeface="+mn-ea"/>
                </a:endParaRPr>
              </a:p>
              <a:p>
                <a:endParaRPr lang="en-US" altLang="ja-JP" sz="1200" dirty="0">
                  <a:latin typeface="+mn-ea"/>
                </a:endParaRPr>
              </a:p>
              <a:p>
                <a:r>
                  <a:rPr lang="ja-JP" altLang="en-US" sz="1200" dirty="0">
                    <a:latin typeface="+mn-ea"/>
                  </a:rPr>
                  <a:t>②　受領当日は収入命令書で処理をして事務所の金庫に保</a:t>
                </a:r>
                <a:endParaRPr lang="en-US" altLang="ja-JP" sz="1200" dirty="0">
                  <a:latin typeface="+mn-ea"/>
                </a:endParaRPr>
              </a:p>
              <a:p>
                <a:r>
                  <a:rPr lang="ja-JP" altLang="en-US" sz="1200" dirty="0">
                    <a:latin typeface="+mn-ea"/>
                  </a:rPr>
                  <a:t>　　管し、後日金融機関に入金する際は振替命令書で処理</a:t>
                </a:r>
                <a:endParaRPr lang="en-US" altLang="ja-JP" sz="1200" dirty="0">
                  <a:latin typeface="+mn-ea"/>
                </a:endParaRPr>
              </a:p>
              <a:p>
                <a:r>
                  <a:rPr lang="ja-JP" altLang="en-US" sz="1200" dirty="0">
                    <a:latin typeface="+mn-ea"/>
                  </a:rPr>
                  <a:t>　　する。　　　</a:t>
                </a:r>
                <a:endParaRPr lang="en-US" altLang="ja-JP" sz="1200" dirty="0">
                  <a:latin typeface="+mn-ea"/>
                </a:endParaRP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50389"/>
              <a:ext cx="2625872" cy="30000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1626830"/>
            <a:chOff x="154325" y="1432531"/>
            <a:chExt cx="4368341" cy="1602226"/>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1602226"/>
              <a:chOff x="324296" y="235244"/>
              <a:chExt cx="5693732" cy="2383926"/>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2383926"/>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432395" y="1256669"/>
                <a:ext cx="5477534" cy="405909"/>
              </a:xfrm>
              <a:prstGeom prst="rect">
                <a:avLst/>
              </a:prstGeom>
              <a:solidFill>
                <a:schemeClr val="accent4">
                  <a:lumMod val="40000"/>
                  <a:lumOff val="60000"/>
                </a:schemeClr>
              </a:solidFill>
            </p:spPr>
            <p:txBody>
              <a:bodyPr wrap="square" rtlCol="0">
                <a:spAutoFit/>
              </a:bodyPr>
              <a:lstStyle/>
              <a:p>
                <a:r>
                  <a:rPr lang="ja-JP" altLang="en-US" sz="1200" dirty="0">
                    <a:latin typeface="+mn-ea"/>
                  </a:rPr>
                  <a:t>　</a:t>
                </a:r>
                <a:endParaRPr lang="en-US" altLang="ja-JP" sz="1200" dirty="0">
                  <a:latin typeface="+mn-ea"/>
                </a:endParaRP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29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447599" y="1541634"/>
              <a:ext cx="525079" cy="362992"/>
            </a:xfrm>
            <a:prstGeom prst="rect">
              <a:avLst/>
            </a:prstGeom>
          </p:spPr>
        </p:pic>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74347" y="2140858"/>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sp>
        <p:nvSpPr>
          <p:cNvPr id="4" name="テキスト ボックス 3">
            <a:extLst>
              <a:ext uri="{FF2B5EF4-FFF2-40B4-BE49-F238E27FC236}">
                <a16:creationId xmlns:a16="http://schemas.microsoft.com/office/drawing/2014/main" id="{36AB2973-40DA-4E7A-7D11-DEF758F5C93B}"/>
              </a:ext>
            </a:extLst>
          </p:cNvPr>
          <p:cNvSpPr txBox="1"/>
          <p:nvPr/>
        </p:nvSpPr>
        <p:spPr>
          <a:xfrm>
            <a:off x="209556" y="1257988"/>
            <a:ext cx="4224022" cy="461665"/>
          </a:xfrm>
          <a:prstGeom prst="rect">
            <a:avLst/>
          </a:prstGeom>
          <a:solidFill>
            <a:schemeClr val="accent4">
              <a:lumMod val="40000"/>
              <a:lumOff val="60000"/>
            </a:schemeClr>
          </a:solidFill>
        </p:spPr>
        <p:txBody>
          <a:bodyPr wrap="square" rtlCol="0">
            <a:spAutoFit/>
          </a:bodyPr>
          <a:lstStyle/>
          <a:p>
            <a:r>
              <a:rPr lang="ja-JP" altLang="en-US" sz="1200" dirty="0">
                <a:latin typeface="+mn-ea"/>
              </a:rPr>
              <a:t>　賦課金を現金で受領し、受領日に金融機関に入金できない場合、小口現金として取り扱うことは可能か。</a:t>
            </a:r>
            <a:endParaRPr lang="en-US" altLang="ja-JP" sz="1200" dirty="0">
              <a:latin typeface="+mn-ea"/>
            </a:endParaRPr>
          </a:p>
        </p:txBody>
      </p:sp>
      <p:grpSp>
        <p:nvGrpSpPr>
          <p:cNvPr id="22" name="グループ化 21">
            <a:extLst>
              <a:ext uri="{FF2B5EF4-FFF2-40B4-BE49-F238E27FC236}">
                <a16:creationId xmlns:a16="http://schemas.microsoft.com/office/drawing/2014/main" id="{181936BF-01A8-07F2-7A0F-17BB11225B9B}"/>
              </a:ext>
            </a:extLst>
          </p:cNvPr>
          <p:cNvGrpSpPr/>
          <p:nvPr/>
        </p:nvGrpSpPr>
        <p:grpSpPr>
          <a:xfrm>
            <a:off x="394700" y="2438326"/>
            <a:ext cx="8446483" cy="4188104"/>
            <a:chOff x="384267" y="2853662"/>
            <a:chExt cx="8446483" cy="4188104"/>
          </a:xfrm>
        </p:grpSpPr>
        <p:grpSp>
          <p:nvGrpSpPr>
            <p:cNvPr id="19" name="グループ化 18">
              <a:extLst>
                <a:ext uri="{FF2B5EF4-FFF2-40B4-BE49-F238E27FC236}">
                  <a16:creationId xmlns:a16="http://schemas.microsoft.com/office/drawing/2014/main" id="{18A25942-C16E-CE80-C077-7132AB6A50EC}"/>
                </a:ext>
              </a:extLst>
            </p:cNvPr>
            <p:cNvGrpSpPr/>
            <p:nvPr/>
          </p:nvGrpSpPr>
          <p:grpSpPr>
            <a:xfrm>
              <a:off x="2145056" y="3259443"/>
              <a:ext cx="6685694" cy="785722"/>
              <a:chOff x="1005159" y="3596102"/>
              <a:chExt cx="4904039" cy="785722"/>
            </a:xfrm>
          </p:grpSpPr>
          <p:sp>
            <p:nvSpPr>
              <p:cNvPr id="9" name="四角形: 角を丸くする 8">
                <a:extLst>
                  <a:ext uri="{FF2B5EF4-FFF2-40B4-BE49-F238E27FC236}">
                    <a16:creationId xmlns:a16="http://schemas.microsoft.com/office/drawing/2014/main" id="{3C86130D-3DD2-F5AA-A68E-D2183941F0BC}"/>
                  </a:ext>
                </a:extLst>
              </p:cNvPr>
              <p:cNvSpPr/>
              <p:nvPr/>
            </p:nvSpPr>
            <p:spPr>
              <a:xfrm>
                <a:off x="1005159" y="3596102"/>
                <a:ext cx="4904039" cy="785722"/>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a:extLst>
                  <a:ext uri="{FF2B5EF4-FFF2-40B4-BE49-F238E27FC236}">
                    <a16:creationId xmlns:a16="http://schemas.microsoft.com/office/drawing/2014/main" id="{759CEDF5-52D7-9AE4-7DC0-B97E952212E9}"/>
                  </a:ext>
                </a:extLst>
              </p:cNvPr>
              <p:cNvSpPr txBox="1"/>
              <p:nvPr/>
            </p:nvSpPr>
            <p:spPr>
              <a:xfrm>
                <a:off x="1053083" y="3755900"/>
                <a:ext cx="4760225" cy="461665"/>
              </a:xfrm>
              <a:prstGeom prst="rect">
                <a:avLst/>
              </a:prstGeom>
              <a:noFill/>
            </p:spPr>
            <p:txBody>
              <a:bodyPr wrap="square" rtlCol="0">
                <a:spAutoFit/>
              </a:bodyPr>
              <a:lstStyle/>
              <a:p>
                <a:r>
                  <a:rPr kumimoji="1" lang="ja-JP" altLang="en-US" sz="1200" dirty="0"/>
                  <a:t>小口現金とは、日常頻繁に生じる少額な経費の支払いのために一般の現金勘定から区分して現金の出納を処理する勘定。支出に特化した勘定のため、小口現金への収入処理はできない。</a:t>
                </a:r>
                <a:endParaRPr kumimoji="1" lang="en-US" altLang="ja-JP" sz="1200" dirty="0"/>
              </a:p>
            </p:txBody>
          </p:sp>
        </p:grpSp>
        <p:grpSp>
          <p:nvGrpSpPr>
            <p:cNvPr id="17" name="グループ化 16">
              <a:extLst>
                <a:ext uri="{FF2B5EF4-FFF2-40B4-BE49-F238E27FC236}">
                  <a16:creationId xmlns:a16="http://schemas.microsoft.com/office/drawing/2014/main" id="{B8086C65-1D01-2A5C-1D3E-843CE6CDD5FF}"/>
                </a:ext>
              </a:extLst>
            </p:cNvPr>
            <p:cNvGrpSpPr/>
            <p:nvPr/>
          </p:nvGrpSpPr>
          <p:grpSpPr>
            <a:xfrm>
              <a:off x="384267" y="2853662"/>
              <a:ext cx="1826124" cy="737794"/>
              <a:chOff x="138820" y="2783528"/>
              <a:chExt cx="1826124" cy="737794"/>
            </a:xfrm>
          </p:grpSpPr>
          <p:sp>
            <p:nvSpPr>
              <p:cNvPr id="11" name="テキスト ボックス 10">
                <a:extLst>
                  <a:ext uri="{FF2B5EF4-FFF2-40B4-BE49-F238E27FC236}">
                    <a16:creationId xmlns:a16="http://schemas.microsoft.com/office/drawing/2014/main" id="{FEBE87D5-FC84-6CBF-C545-6120B1DB7169}"/>
                  </a:ext>
                </a:extLst>
              </p:cNvPr>
              <p:cNvSpPr txBox="1"/>
              <p:nvPr/>
            </p:nvSpPr>
            <p:spPr>
              <a:xfrm>
                <a:off x="258064" y="3020123"/>
                <a:ext cx="1706880" cy="276999"/>
              </a:xfrm>
              <a:prstGeom prst="rect">
                <a:avLst/>
              </a:prstGeom>
              <a:noFill/>
            </p:spPr>
            <p:txBody>
              <a:bodyPr wrap="square" rtlCol="0">
                <a:spAutoFit/>
              </a:bodyPr>
              <a:lstStyle/>
              <a:p>
                <a:r>
                  <a:rPr kumimoji="1" lang="ja-JP" altLang="en-US" sz="1200" dirty="0"/>
                  <a:t>小口現金とは・・・</a:t>
                </a:r>
              </a:p>
            </p:txBody>
          </p:sp>
          <p:sp>
            <p:nvSpPr>
              <p:cNvPr id="15" name="思考の吹き出し: 雲形 14">
                <a:extLst>
                  <a:ext uri="{FF2B5EF4-FFF2-40B4-BE49-F238E27FC236}">
                    <a16:creationId xmlns:a16="http://schemas.microsoft.com/office/drawing/2014/main" id="{3671A08A-664B-B592-AE9C-060A354AADB3}"/>
                  </a:ext>
                </a:extLst>
              </p:cNvPr>
              <p:cNvSpPr/>
              <p:nvPr/>
            </p:nvSpPr>
            <p:spPr>
              <a:xfrm>
                <a:off x="138820" y="2783528"/>
                <a:ext cx="1706880" cy="737794"/>
              </a:xfrm>
              <a:prstGeom prst="cloudCallout">
                <a:avLst>
                  <a:gd name="adj1" fmla="val 52126"/>
                  <a:gd name="adj2" fmla="val 51393"/>
                </a:avLst>
              </a:prstGeom>
              <a:noFill/>
              <a:ln w="28575">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7" name="フローチャート: 組合せ 26">
              <a:extLst>
                <a:ext uri="{FF2B5EF4-FFF2-40B4-BE49-F238E27FC236}">
                  <a16:creationId xmlns:a16="http://schemas.microsoft.com/office/drawing/2014/main" id="{D1460B68-456D-43E7-90B7-B9BFA7C5761E}"/>
                </a:ext>
              </a:extLst>
            </p:cNvPr>
            <p:cNvSpPr/>
            <p:nvPr/>
          </p:nvSpPr>
          <p:spPr>
            <a:xfrm>
              <a:off x="4061120" y="4098861"/>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9" name="グループ化 28">
              <a:extLst>
                <a:ext uri="{FF2B5EF4-FFF2-40B4-BE49-F238E27FC236}">
                  <a16:creationId xmlns:a16="http://schemas.microsoft.com/office/drawing/2014/main" id="{2CD695C3-F8B8-45FF-B8BD-28BB43FC5613}"/>
                </a:ext>
              </a:extLst>
            </p:cNvPr>
            <p:cNvGrpSpPr/>
            <p:nvPr/>
          </p:nvGrpSpPr>
          <p:grpSpPr>
            <a:xfrm>
              <a:off x="503510" y="4477173"/>
              <a:ext cx="8327240" cy="2564593"/>
              <a:chOff x="1068439" y="3591701"/>
              <a:chExt cx="4799126" cy="1319696"/>
            </a:xfrm>
          </p:grpSpPr>
          <p:sp>
            <p:nvSpPr>
              <p:cNvPr id="30" name="四角形: 角を丸くする 29">
                <a:extLst>
                  <a:ext uri="{FF2B5EF4-FFF2-40B4-BE49-F238E27FC236}">
                    <a16:creationId xmlns:a16="http://schemas.microsoft.com/office/drawing/2014/main" id="{9F5A3417-8C20-449A-B784-4CEFA0C253DD}"/>
                  </a:ext>
                </a:extLst>
              </p:cNvPr>
              <p:cNvSpPr/>
              <p:nvPr/>
            </p:nvSpPr>
            <p:spPr>
              <a:xfrm>
                <a:off x="1068439" y="3591701"/>
                <a:ext cx="4799126" cy="1319696"/>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 name="テキスト ボックス 30">
                <a:extLst>
                  <a:ext uri="{FF2B5EF4-FFF2-40B4-BE49-F238E27FC236}">
                    <a16:creationId xmlns:a16="http://schemas.microsoft.com/office/drawing/2014/main" id="{1D35D0ED-8184-491E-BF25-070611DAD201}"/>
                  </a:ext>
                </a:extLst>
              </p:cNvPr>
              <p:cNvSpPr txBox="1"/>
              <p:nvPr/>
            </p:nvSpPr>
            <p:spPr>
              <a:xfrm>
                <a:off x="1237635" y="3673886"/>
                <a:ext cx="4554590" cy="1187824"/>
              </a:xfrm>
              <a:prstGeom prst="rect">
                <a:avLst/>
              </a:prstGeom>
              <a:noFill/>
            </p:spPr>
            <p:txBody>
              <a:bodyPr wrap="square" rtlCol="0">
                <a:spAutoFit/>
              </a:bodyPr>
              <a:lstStyle/>
              <a:p>
                <a:r>
                  <a:rPr kumimoji="1" lang="ja-JP" altLang="en-US" sz="1200" dirty="0">
                    <a:latin typeface="+mn-ea"/>
                  </a:rPr>
                  <a:t>　賦課金を受領当日に金融機関に入金できない場合は土地改良区の金庫で保管することになるが、領収書は</a:t>
                </a:r>
                <a:endParaRPr kumimoji="1" lang="en-US" altLang="ja-JP" sz="1200" dirty="0">
                  <a:latin typeface="+mn-ea"/>
                </a:endParaRPr>
              </a:p>
              <a:p>
                <a:r>
                  <a:rPr kumimoji="1" lang="ja-JP" altLang="en-US" sz="1200" dirty="0">
                    <a:latin typeface="+mn-ea"/>
                  </a:rPr>
                  <a:t>領収日で発行しているため、賦課金領収日において収入命令書を作成する。</a:t>
                </a:r>
                <a:endParaRPr kumimoji="1" lang="en-US" altLang="ja-JP" sz="1200" dirty="0">
                  <a:latin typeface="+mn-ea"/>
                </a:endParaRPr>
              </a:p>
              <a:p>
                <a:endParaRPr kumimoji="1" lang="en-US" altLang="ja-JP" sz="1200" dirty="0">
                  <a:latin typeface="+mn-ea"/>
                </a:endParaRPr>
              </a:p>
              <a:p>
                <a:r>
                  <a:rPr kumimoji="1" lang="en-US" altLang="ja-JP" sz="1200" dirty="0">
                    <a:latin typeface="+mn-ea"/>
                  </a:rPr>
                  <a:t>※</a:t>
                </a:r>
                <a:r>
                  <a:rPr kumimoji="1" lang="ja-JP" altLang="en-US" sz="1200" dirty="0">
                    <a:latin typeface="+mn-ea"/>
                  </a:rPr>
                  <a:t>　現金及び預金勘定に</a:t>
                </a:r>
                <a:r>
                  <a:rPr kumimoji="1" lang="en-US" altLang="ja-JP" sz="1200" dirty="0">
                    <a:latin typeface="+mn-ea"/>
                  </a:rPr>
                  <a:t>(</a:t>
                </a:r>
                <a:r>
                  <a:rPr kumimoji="1" lang="ja-JP" altLang="en-US" sz="1200" dirty="0">
                    <a:latin typeface="+mn-ea"/>
                  </a:rPr>
                  <a:t>目</a:t>
                </a:r>
                <a:r>
                  <a:rPr kumimoji="1" lang="en-US" altLang="ja-JP" sz="1200" dirty="0">
                    <a:latin typeface="+mn-ea"/>
                  </a:rPr>
                  <a:t>)</a:t>
                </a:r>
                <a:r>
                  <a:rPr kumimoji="1" lang="ja-JP" altLang="en-US" sz="1200" dirty="0">
                    <a:latin typeface="+mn-ea"/>
                  </a:rPr>
                  <a:t>小口現金とは別に、</a:t>
                </a:r>
                <a:r>
                  <a:rPr kumimoji="1" lang="en-US" altLang="ja-JP" sz="1200" dirty="0">
                    <a:latin typeface="+mn-ea"/>
                  </a:rPr>
                  <a:t>(</a:t>
                </a:r>
                <a:r>
                  <a:rPr kumimoji="1" lang="ja-JP" altLang="en-US" sz="1200" dirty="0">
                    <a:latin typeface="+mn-ea"/>
                  </a:rPr>
                  <a:t>目</a:t>
                </a:r>
                <a:r>
                  <a:rPr kumimoji="1" lang="en-US" altLang="ja-JP" sz="1200" dirty="0">
                    <a:latin typeface="+mn-ea"/>
                  </a:rPr>
                  <a:t>)</a:t>
                </a:r>
                <a:r>
                  <a:rPr kumimoji="1" lang="ja-JP" altLang="en-US" sz="1200" dirty="0">
                    <a:latin typeface="+mn-ea"/>
                  </a:rPr>
                  <a:t>現金</a:t>
                </a:r>
                <a:r>
                  <a:rPr kumimoji="1" lang="en-US" altLang="ja-JP" sz="1200" dirty="0">
                    <a:latin typeface="+mn-ea"/>
                  </a:rPr>
                  <a:t>(</a:t>
                </a:r>
                <a:r>
                  <a:rPr kumimoji="1" lang="ja-JP" altLang="en-US" sz="1200" dirty="0">
                    <a:latin typeface="+mn-ea"/>
                  </a:rPr>
                  <a:t>目</a:t>
                </a:r>
                <a:r>
                  <a:rPr kumimoji="1" lang="en-US" altLang="ja-JP" sz="1200" dirty="0">
                    <a:latin typeface="+mn-ea"/>
                  </a:rPr>
                  <a:t>)</a:t>
                </a:r>
                <a:r>
                  <a:rPr kumimoji="1" lang="ja-JP" altLang="en-US" sz="1200" dirty="0">
                    <a:latin typeface="+mn-ea"/>
                  </a:rPr>
                  <a:t>預金の科目を設けて小口現金勘定と分けて処理する。</a:t>
                </a:r>
                <a:endParaRPr kumimoji="1" lang="en-US" altLang="ja-JP" sz="1200" dirty="0">
                  <a:latin typeface="+mn-ea"/>
                </a:endParaRPr>
              </a:p>
              <a:p>
                <a:endParaRPr kumimoji="1" lang="en-US" altLang="ja-JP" sz="1200" dirty="0">
                  <a:latin typeface="+mn-ea"/>
                </a:endParaRPr>
              </a:p>
              <a:p>
                <a:r>
                  <a:rPr kumimoji="1" lang="en-US" altLang="ja-JP" sz="1200" dirty="0">
                    <a:latin typeface="+mn-ea"/>
                  </a:rPr>
                  <a:t>【</a:t>
                </a:r>
                <a:r>
                  <a:rPr kumimoji="1" lang="ja-JP" altLang="en-US" sz="1200" dirty="0">
                    <a:latin typeface="+mn-ea"/>
                  </a:rPr>
                  <a:t>賦課金領収当日</a:t>
                </a:r>
                <a:r>
                  <a:rPr kumimoji="1" lang="en-US" altLang="ja-JP" sz="1200" dirty="0">
                    <a:latin typeface="+mn-ea"/>
                  </a:rPr>
                  <a:t>】</a:t>
                </a:r>
              </a:p>
              <a:p>
                <a:r>
                  <a:rPr kumimoji="1" lang="ja-JP" altLang="en-US" sz="1200" dirty="0">
                    <a:latin typeface="+mn-ea"/>
                  </a:rPr>
                  <a:t>　収入命令書：（款）土地改良事業収入（項）経常賦課金収入</a:t>
                </a:r>
                <a:endParaRPr kumimoji="1" lang="en-US" altLang="ja-JP" sz="1200" dirty="0">
                  <a:latin typeface="+mn-ea"/>
                </a:endParaRPr>
              </a:p>
              <a:p>
                <a:r>
                  <a:rPr kumimoji="1" lang="ja-JP" altLang="en-US" sz="1200" dirty="0">
                    <a:latin typeface="+mn-ea"/>
                  </a:rPr>
                  <a:t>　複式仕訳：（借方）現金及び預金（現金）／（貸方）未収賦課金等</a:t>
                </a:r>
                <a:endParaRPr kumimoji="1" lang="en-US" altLang="ja-JP" sz="1200" dirty="0">
                  <a:latin typeface="+mn-ea"/>
                </a:endParaRPr>
              </a:p>
              <a:p>
                <a:endParaRPr kumimoji="1" lang="en-US" altLang="ja-JP" sz="1200" dirty="0">
                  <a:latin typeface="+mn-ea"/>
                </a:endParaRPr>
              </a:p>
              <a:p>
                <a:r>
                  <a:rPr kumimoji="1" lang="en-US" altLang="ja-JP" sz="1200" dirty="0">
                    <a:latin typeface="+mn-ea"/>
                  </a:rPr>
                  <a:t>【</a:t>
                </a:r>
                <a:r>
                  <a:rPr kumimoji="1" lang="ja-JP" altLang="en-US" sz="1200" dirty="0">
                    <a:latin typeface="+mn-ea"/>
                  </a:rPr>
                  <a:t>金融機関への入金時</a:t>
                </a:r>
                <a:r>
                  <a:rPr kumimoji="1" lang="en-US" altLang="ja-JP" sz="1200" dirty="0">
                    <a:latin typeface="+mn-ea"/>
                  </a:rPr>
                  <a:t>】</a:t>
                </a:r>
              </a:p>
              <a:p>
                <a:r>
                  <a:rPr kumimoji="1" lang="ja-JP" altLang="en-US" sz="1200" dirty="0">
                    <a:latin typeface="+mn-ea"/>
                  </a:rPr>
                  <a:t>　振替命令書</a:t>
                </a:r>
                <a:endParaRPr kumimoji="1" lang="en-US" altLang="ja-JP" sz="1200" dirty="0">
                  <a:latin typeface="+mn-ea"/>
                  <a:sym typeface="Wingdings" panose="05000000000000000000" pitchFamily="2" charset="2"/>
                </a:endParaRPr>
              </a:p>
              <a:p>
                <a:r>
                  <a:rPr kumimoji="1" lang="ja-JP" altLang="en-US" sz="1200" dirty="0">
                    <a:latin typeface="+mn-ea"/>
                    <a:sym typeface="Wingdings" panose="05000000000000000000" pitchFamily="2" charset="2"/>
                  </a:rPr>
                  <a:t>　複式仕訳：（借方）現金及び預金（預金）／（貸方）現金及び預金（現金）</a:t>
                </a:r>
                <a:endParaRPr kumimoji="1" lang="en-US" altLang="ja-JP" sz="1200" dirty="0">
                  <a:latin typeface="+mn-ea"/>
                </a:endParaRPr>
              </a:p>
            </p:txBody>
          </p:sp>
        </p:grpSp>
      </p:grpSp>
    </p:spTree>
    <p:extLst>
      <p:ext uri="{BB962C8B-B14F-4D97-AF65-F5344CB8AC3E}">
        <p14:creationId xmlns:p14="http://schemas.microsoft.com/office/powerpoint/2010/main" val="34558582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83205" y="2364587"/>
            <a:ext cx="8885708" cy="4435733"/>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n-ea"/>
            </a:endParaRPr>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㉒ 費用処理した取引を資本的支出に修正する場合の処理</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579942" y="596492"/>
            <a:ext cx="4368341" cy="1716369"/>
            <a:chOff x="4639788" y="1415611"/>
            <a:chExt cx="4368341" cy="2121875"/>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1"/>
              <a:ext cx="4368341" cy="2121875"/>
              <a:chOff x="324296" y="235246"/>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6"/>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832851" y="1087785"/>
                <a:ext cx="4876065" cy="1859235"/>
              </a:xfrm>
              <a:prstGeom prst="rect">
                <a:avLst/>
              </a:prstGeom>
              <a:noFill/>
            </p:spPr>
            <p:txBody>
              <a:bodyPr wrap="square" rtlCol="0">
                <a:spAutoFit/>
              </a:bodyPr>
              <a:lstStyle/>
              <a:p>
                <a:r>
                  <a:rPr lang="ja-JP" altLang="en-US" sz="1200" dirty="0">
                    <a:latin typeface="+mn-ea"/>
                  </a:rPr>
                  <a:t>①　正しい支出科目の「固定資産取得支出」に予算</a:t>
                </a:r>
                <a:endParaRPr lang="en-US" altLang="ja-JP" sz="1200" dirty="0">
                  <a:latin typeface="+mn-ea"/>
                </a:endParaRPr>
              </a:p>
              <a:p>
                <a:r>
                  <a:rPr lang="ja-JP" altLang="en-US" sz="1200" dirty="0">
                    <a:latin typeface="+mn-ea"/>
                  </a:rPr>
                  <a:t>　　があるか確認する。</a:t>
                </a:r>
                <a:endParaRPr lang="en-US" altLang="ja-JP" sz="1200" dirty="0">
                  <a:latin typeface="+mn-ea"/>
                </a:endParaRPr>
              </a:p>
              <a:p>
                <a:endParaRPr lang="en-US" altLang="ja-JP" sz="1200" dirty="0">
                  <a:latin typeface="+mn-ea"/>
                </a:endParaRPr>
              </a:p>
              <a:p>
                <a:r>
                  <a:rPr lang="ja-JP" altLang="en-US" sz="1200" dirty="0">
                    <a:latin typeface="+mn-ea"/>
                  </a:rPr>
                  <a:t>②　予算がない場合は補正、流用、予備費の充用を</a:t>
                </a:r>
                <a:endParaRPr lang="en-US" altLang="ja-JP" sz="1200" dirty="0">
                  <a:latin typeface="+mn-ea"/>
                </a:endParaRPr>
              </a:p>
              <a:p>
                <a:r>
                  <a:rPr lang="ja-JP" altLang="en-US" sz="1200" dirty="0">
                    <a:latin typeface="+mn-ea"/>
                  </a:rPr>
                  <a:t>　　検討する。　　</a:t>
                </a:r>
                <a:endParaRPr lang="en-US" altLang="ja-JP" sz="1200" dirty="0">
                  <a:latin typeface="+mn-ea"/>
                </a:endParaRP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24919" y="1550092"/>
              <a:ext cx="537416" cy="418351"/>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50388"/>
              <a:ext cx="2625872" cy="378279"/>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4"/>
            <a:ext cx="4390744" cy="1721847"/>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346823" y="1254558"/>
                <a:ext cx="5507978" cy="1516352"/>
              </a:xfrm>
              <a:prstGeom prst="rect">
                <a:avLst/>
              </a:prstGeom>
              <a:noFill/>
            </p:spPr>
            <p:txBody>
              <a:bodyPr wrap="square" rtlCol="0">
                <a:spAutoFit/>
              </a:bodyPr>
              <a:lstStyle/>
              <a:p>
                <a:r>
                  <a:rPr lang="ja-JP" altLang="en-US" sz="1200" dirty="0">
                    <a:latin typeface="+mn-ea"/>
                  </a:rPr>
                  <a:t>　土地改良施設維持管理適正化事業による整備（ポンプの更新）において、固定資産の増加（資本的支出）として資産計上すべき取引を、修繕費（費用）として処理していた。　</a:t>
                </a:r>
                <a:endParaRPr lang="en-US" altLang="ja-JP" sz="1200" dirty="0">
                  <a:latin typeface="+mn-ea"/>
                </a:endParaRPr>
              </a:p>
              <a:p>
                <a:r>
                  <a:rPr lang="ja-JP" altLang="en-US" sz="1200" dirty="0">
                    <a:latin typeface="+mn-ea"/>
                  </a:rPr>
                  <a:t>　この場合の修正はどのようにすべきか。</a:t>
                </a:r>
                <a:endParaRPr lang="en-US" altLang="ja-JP" sz="1200" dirty="0">
                  <a:latin typeface="+mn-ea"/>
                </a:endParaRP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4"/>
              <a:ext cx="2426280" cy="398932"/>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447599" y="1541633"/>
              <a:ext cx="525079" cy="398932"/>
            </a:xfrm>
            <a:prstGeom prst="rect">
              <a:avLst/>
            </a:prstGeom>
          </p:spPr>
        </p:pic>
      </p:grpSp>
      <p:grpSp>
        <p:nvGrpSpPr>
          <p:cNvPr id="17" name="グループ化 16">
            <a:extLst>
              <a:ext uri="{FF2B5EF4-FFF2-40B4-BE49-F238E27FC236}">
                <a16:creationId xmlns:a16="http://schemas.microsoft.com/office/drawing/2014/main" id="{E48ED2CC-A7EF-E951-6B18-7147BACEA909}"/>
              </a:ext>
            </a:extLst>
          </p:cNvPr>
          <p:cNvGrpSpPr/>
          <p:nvPr/>
        </p:nvGrpSpPr>
        <p:grpSpPr>
          <a:xfrm>
            <a:off x="337123" y="2570615"/>
            <a:ext cx="4964424" cy="956211"/>
            <a:chOff x="462516" y="2716302"/>
            <a:chExt cx="4964424" cy="1182946"/>
          </a:xfrm>
        </p:grpSpPr>
        <p:sp>
          <p:nvSpPr>
            <p:cNvPr id="42" name="四角形: 角を丸くする 41">
              <a:extLst>
                <a:ext uri="{FF2B5EF4-FFF2-40B4-BE49-F238E27FC236}">
                  <a16:creationId xmlns:a16="http://schemas.microsoft.com/office/drawing/2014/main" id="{8AD28236-E774-45FF-A272-D65B169B9ACC}"/>
                </a:ext>
              </a:extLst>
            </p:cNvPr>
            <p:cNvSpPr/>
            <p:nvPr/>
          </p:nvSpPr>
          <p:spPr>
            <a:xfrm>
              <a:off x="462516" y="2716302"/>
              <a:ext cx="4964424" cy="1182946"/>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0243913B-AA5C-04E4-9AEC-211AB8BB66D6}"/>
                </a:ext>
              </a:extLst>
            </p:cNvPr>
            <p:cNvSpPr txBox="1"/>
            <p:nvPr/>
          </p:nvSpPr>
          <p:spPr>
            <a:xfrm>
              <a:off x="562593" y="2792964"/>
              <a:ext cx="4670998" cy="1028042"/>
            </a:xfrm>
            <a:prstGeom prst="rect">
              <a:avLst/>
            </a:prstGeom>
            <a:noFill/>
          </p:spPr>
          <p:txBody>
            <a:bodyPr wrap="square" rtlCol="0">
              <a:spAutoFit/>
            </a:bodyPr>
            <a:lstStyle/>
            <a:p>
              <a:r>
                <a:rPr kumimoji="1" lang="en-US" altLang="ja-JP" sz="1200" dirty="0">
                  <a:highlight>
                    <a:srgbClr val="99FFCC"/>
                  </a:highlight>
                </a:rPr>
                <a:t>【</a:t>
              </a:r>
              <a:r>
                <a:rPr kumimoji="1" lang="ja-JP" altLang="en-US" sz="1200" dirty="0">
                  <a:highlight>
                    <a:srgbClr val="99FFCC"/>
                  </a:highlight>
                </a:rPr>
                <a:t>誤った処理</a:t>
              </a:r>
              <a:r>
                <a:rPr kumimoji="1" lang="en-US" altLang="ja-JP" sz="1200" dirty="0">
                  <a:highlight>
                    <a:srgbClr val="99FFCC"/>
                  </a:highlight>
                </a:rPr>
                <a:t>】</a:t>
              </a:r>
            </a:p>
            <a:p>
              <a:r>
                <a:rPr kumimoji="1" lang="ja-JP" altLang="en-US" sz="1200" dirty="0"/>
                <a:t>支出命令書：（款）土地改良事業費支出</a:t>
              </a:r>
              <a:endParaRPr kumimoji="1" lang="en-US" altLang="ja-JP" sz="1200" dirty="0"/>
            </a:p>
            <a:p>
              <a:r>
                <a:rPr kumimoji="1" lang="ja-JP" altLang="en-US" sz="1200" dirty="0"/>
                <a:t>　　　　　　（項）適正化事業費支出（目）修繕費</a:t>
              </a:r>
              <a:endParaRPr kumimoji="1" lang="en-US" altLang="ja-JP" sz="1200" dirty="0"/>
            </a:p>
            <a:p>
              <a:r>
                <a:rPr kumimoji="1" lang="ja-JP" altLang="en-US" sz="1200" dirty="0"/>
                <a:t>複式仕訳：（借方）修繕費／（貸方）現金及び預金</a:t>
              </a:r>
              <a:endParaRPr kumimoji="1" lang="en-US" altLang="ja-JP" sz="1200" dirty="0"/>
            </a:p>
          </p:txBody>
        </p:sp>
      </p:grpSp>
      <p:grpSp>
        <p:nvGrpSpPr>
          <p:cNvPr id="15" name="グループ化 14">
            <a:extLst>
              <a:ext uri="{FF2B5EF4-FFF2-40B4-BE49-F238E27FC236}">
                <a16:creationId xmlns:a16="http://schemas.microsoft.com/office/drawing/2014/main" id="{C24B00AF-279A-E1F5-256B-E55C055AEEEE}"/>
              </a:ext>
            </a:extLst>
          </p:cNvPr>
          <p:cNvGrpSpPr/>
          <p:nvPr/>
        </p:nvGrpSpPr>
        <p:grpSpPr>
          <a:xfrm>
            <a:off x="337123" y="3671186"/>
            <a:ext cx="4964424" cy="956211"/>
            <a:chOff x="462516" y="4228159"/>
            <a:chExt cx="4964424" cy="989897"/>
          </a:xfrm>
        </p:grpSpPr>
        <p:sp>
          <p:nvSpPr>
            <p:cNvPr id="11" name="テキスト ボックス 10">
              <a:extLst>
                <a:ext uri="{FF2B5EF4-FFF2-40B4-BE49-F238E27FC236}">
                  <a16:creationId xmlns:a16="http://schemas.microsoft.com/office/drawing/2014/main" id="{E521B1B8-E959-CD79-C67A-4E125006660A}"/>
                </a:ext>
              </a:extLst>
            </p:cNvPr>
            <p:cNvSpPr txBox="1"/>
            <p:nvPr/>
          </p:nvSpPr>
          <p:spPr>
            <a:xfrm>
              <a:off x="589007" y="4280664"/>
              <a:ext cx="4661781" cy="860272"/>
            </a:xfrm>
            <a:prstGeom prst="rect">
              <a:avLst/>
            </a:prstGeom>
            <a:noFill/>
          </p:spPr>
          <p:txBody>
            <a:bodyPr wrap="square" rtlCol="0">
              <a:spAutoFit/>
            </a:bodyPr>
            <a:lstStyle/>
            <a:p>
              <a:r>
                <a:rPr kumimoji="1" lang="en-US" altLang="ja-JP" sz="1200" dirty="0">
                  <a:highlight>
                    <a:srgbClr val="99FFCC"/>
                  </a:highlight>
                </a:rPr>
                <a:t>【</a:t>
              </a:r>
              <a:r>
                <a:rPr kumimoji="1" lang="ja-JP" altLang="en-US" sz="1200" dirty="0">
                  <a:highlight>
                    <a:srgbClr val="99FFCC"/>
                  </a:highlight>
                </a:rPr>
                <a:t>正しい処理</a:t>
              </a:r>
              <a:r>
                <a:rPr kumimoji="1" lang="en-US" altLang="ja-JP" sz="1200" dirty="0">
                  <a:highlight>
                    <a:srgbClr val="99FFCC"/>
                  </a:highlight>
                </a:rPr>
                <a:t>】</a:t>
              </a:r>
            </a:p>
            <a:p>
              <a:r>
                <a:rPr kumimoji="1" lang="ja-JP" altLang="en-US" sz="1200" dirty="0"/>
                <a:t>支出命令書：（款）固定資産取得支出</a:t>
              </a:r>
              <a:endParaRPr kumimoji="1" lang="en-US" altLang="ja-JP" sz="1200" dirty="0"/>
            </a:p>
            <a:p>
              <a:r>
                <a:rPr kumimoji="1" lang="ja-JP" altLang="en-US" sz="1200" dirty="0"/>
                <a:t>　　　　　　（項）所有土地改良施設取得支出（追加）</a:t>
              </a:r>
              <a:endParaRPr kumimoji="1" lang="en-US" altLang="ja-JP" sz="1200" dirty="0"/>
            </a:p>
            <a:p>
              <a:r>
                <a:rPr kumimoji="1" lang="ja-JP" altLang="en-US" sz="1200" dirty="0"/>
                <a:t>複式仕訳：（借方）所有土地改良施設／（貸方）現金及び預金</a:t>
              </a:r>
              <a:endParaRPr kumimoji="1" lang="en-US" altLang="ja-JP" sz="1200" dirty="0"/>
            </a:p>
          </p:txBody>
        </p:sp>
        <p:sp>
          <p:nvSpPr>
            <p:cNvPr id="13" name="四角形: 角を丸くする 12">
              <a:extLst>
                <a:ext uri="{FF2B5EF4-FFF2-40B4-BE49-F238E27FC236}">
                  <a16:creationId xmlns:a16="http://schemas.microsoft.com/office/drawing/2014/main" id="{758A41BB-2C17-ACA5-5FAB-E7FB56A79C76}"/>
                </a:ext>
              </a:extLst>
            </p:cNvPr>
            <p:cNvSpPr/>
            <p:nvPr/>
          </p:nvSpPr>
          <p:spPr>
            <a:xfrm>
              <a:off x="462516" y="4228159"/>
              <a:ext cx="4964424" cy="989897"/>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 name="フローチャート: 組合せ 17">
            <a:extLst>
              <a:ext uri="{FF2B5EF4-FFF2-40B4-BE49-F238E27FC236}">
                <a16:creationId xmlns:a16="http://schemas.microsoft.com/office/drawing/2014/main" id="{DAA5B575-1EFE-9AA9-9FD4-FB175C970AF7}"/>
              </a:ext>
            </a:extLst>
          </p:cNvPr>
          <p:cNvSpPr/>
          <p:nvPr/>
        </p:nvSpPr>
        <p:spPr>
          <a:xfrm>
            <a:off x="2212660" y="3566377"/>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2" name="グループ化 21">
            <a:extLst>
              <a:ext uri="{FF2B5EF4-FFF2-40B4-BE49-F238E27FC236}">
                <a16:creationId xmlns:a16="http://schemas.microsoft.com/office/drawing/2014/main" id="{C342529E-4F36-423E-3E68-34925C0899C0}"/>
              </a:ext>
            </a:extLst>
          </p:cNvPr>
          <p:cNvGrpSpPr/>
          <p:nvPr/>
        </p:nvGrpSpPr>
        <p:grpSpPr>
          <a:xfrm>
            <a:off x="5675337" y="2567461"/>
            <a:ext cx="2870002" cy="752989"/>
            <a:chOff x="5895995" y="2693681"/>
            <a:chExt cx="2744493" cy="752989"/>
          </a:xfrm>
        </p:grpSpPr>
        <p:sp>
          <p:nvSpPr>
            <p:cNvPr id="9" name="テキスト ボックス 8">
              <a:extLst>
                <a:ext uri="{FF2B5EF4-FFF2-40B4-BE49-F238E27FC236}">
                  <a16:creationId xmlns:a16="http://schemas.microsoft.com/office/drawing/2014/main" id="{13B998A9-D77F-B30E-1E79-1790498AE837}"/>
                </a:ext>
              </a:extLst>
            </p:cNvPr>
            <p:cNvSpPr txBox="1"/>
            <p:nvPr/>
          </p:nvSpPr>
          <p:spPr>
            <a:xfrm>
              <a:off x="5946610" y="2757061"/>
              <a:ext cx="2693878" cy="646331"/>
            </a:xfrm>
            <a:prstGeom prst="rect">
              <a:avLst/>
            </a:prstGeom>
            <a:noFill/>
          </p:spPr>
          <p:txBody>
            <a:bodyPr wrap="square" rtlCol="0">
              <a:spAutoFit/>
            </a:bodyPr>
            <a:lstStyle/>
            <a:p>
              <a:r>
                <a:rPr kumimoji="1" lang="ja-JP" altLang="en-US" sz="1200" dirty="0"/>
                <a:t>固定資産の増加（資本的支出）として処理するところを、修繕費（費用）で処理している。</a:t>
              </a:r>
            </a:p>
          </p:txBody>
        </p:sp>
        <p:sp>
          <p:nvSpPr>
            <p:cNvPr id="24" name="吹き出し: 折線 23">
              <a:extLst>
                <a:ext uri="{FF2B5EF4-FFF2-40B4-BE49-F238E27FC236}">
                  <a16:creationId xmlns:a16="http://schemas.microsoft.com/office/drawing/2014/main" id="{599CC956-42AA-4BA9-B527-7BEFE2913F80}"/>
                </a:ext>
              </a:extLst>
            </p:cNvPr>
            <p:cNvSpPr/>
            <p:nvPr/>
          </p:nvSpPr>
          <p:spPr>
            <a:xfrm>
              <a:off x="5895995" y="2693681"/>
              <a:ext cx="2744493" cy="752989"/>
            </a:xfrm>
            <a:prstGeom prst="borderCallout2">
              <a:avLst>
                <a:gd name="adj1" fmla="val 19519"/>
                <a:gd name="adj2" fmla="val -1343"/>
                <a:gd name="adj3" fmla="val 17426"/>
                <a:gd name="adj4" fmla="val -10194"/>
                <a:gd name="adj5" fmla="val 46669"/>
                <a:gd name="adj6" fmla="val -77634"/>
              </a:avLst>
            </a:prstGeom>
            <a:noFill/>
            <a:ln w="28575">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26" name="グループ化 25">
            <a:extLst>
              <a:ext uri="{FF2B5EF4-FFF2-40B4-BE49-F238E27FC236}">
                <a16:creationId xmlns:a16="http://schemas.microsoft.com/office/drawing/2014/main" id="{F462420E-07DB-C1E1-709E-BB8C5C0D483F}"/>
              </a:ext>
            </a:extLst>
          </p:cNvPr>
          <p:cNvGrpSpPr/>
          <p:nvPr/>
        </p:nvGrpSpPr>
        <p:grpSpPr>
          <a:xfrm>
            <a:off x="312292" y="4739102"/>
            <a:ext cx="4964424" cy="1982374"/>
            <a:chOff x="431998" y="5351187"/>
            <a:chExt cx="4964424" cy="1982374"/>
          </a:xfrm>
        </p:grpSpPr>
        <p:sp>
          <p:nvSpPr>
            <p:cNvPr id="19" name="テキスト ボックス 18">
              <a:extLst>
                <a:ext uri="{FF2B5EF4-FFF2-40B4-BE49-F238E27FC236}">
                  <a16:creationId xmlns:a16="http://schemas.microsoft.com/office/drawing/2014/main" id="{ACD3E2E8-28DF-7759-5481-2DB7E3F6407A}"/>
                </a:ext>
              </a:extLst>
            </p:cNvPr>
            <p:cNvSpPr txBox="1"/>
            <p:nvPr/>
          </p:nvSpPr>
          <p:spPr>
            <a:xfrm>
              <a:off x="493689" y="5811316"/>
              <a:ext cx="4812989" cy="1384995"/>
            </a:xfrm>
            <a:prstGeom prst="rect">
              <a:avLst/>
            </a:prstGeom>
            <a:noFill/>
          </p:spPr>
          <p:txBody>
            <a:bodyPr wrap="square" rtlCol="0">
              <a:spAutoFit/>
            </a:bodyPr>
            <a:lstStyle/>
            <a:p>
              <a:r>
                <a:rPr kumimoji="1" lang="ja-JP" altLang="en-US" sz="1200" dirty="0"/>
                <a:t>１．誤った支出命令書を取消し、改めて正しい科目で処理する。</a:t>
              </a:r>
              <a:endParaRPr kumimoji="1" lang="en-US" altLang="ja-JP" sz="1200" dirty="0"/>
            </a:p>
            <a:p>
              <a:r>
                <a:rPr kumimoji="1" lang="ja-JP" altLang="en-US" sz="1200" dirty="0"/>
                <a:t>　</a:t>
              </a:r>
              <a:endParaRPr kumimoji="1" lang="en-US" altLang="ja-JP" sz="1200" dirty="0"/>
            </a:p>
            <a:p>
              <a:r>
                <a:rPr kumimoji="1" lang="ja-JP" altLang="en-US" sz="1200" dirty="0"/>
                <a:t>２．正しい科目（固定資産取得支出）に予算がない場合、予算の</a:t>
              </a:r>
              <a:endParaRPr kumimoji="1" lang="en-US" altLang="ja-JP" sz="1200" dirty="0"/>
            </a:p>
            <a:p>
              <a:r>
                <a:rPr kumimoji="1" lang="ja-JP" altLang="en-US" sz="1200" dirty="0"/>
                <a:t>　　補正、流用又は予備費の充用で対処する。</a:t>
              </a:r>
              <a:endParaRPr kumimoji="1" lang="en-US" altLang="ja-JP" sz="1200" dirty="0"/>
            </a:p>
            <a:p>
              <a:r>
                <a:rPr kumimoji="1" lang="ja-JP" altLang="en-US" sz="1200" dirty="0"/>
                <a:t>　</a:t>
              </a:r>
              <a:endParaRPr kumimoji="1" lang="en-US" altLang="ja-JP" sz="1200" dirty="0"/>
            </a:p>
            <a:p>
              <a:r>
                <a:rPr kumimoji="1" lang="ja-JP" altLang="en-US" sz="1200" dirty="0"/>
                <a:t>３．補正等ができない場合は、収支決算書は誤った処理のままでも</a:t>
              </a:r>
              <a:endParaRPr kumimoji="1" lang="en-US" altLang="ja-JP" sz="1200" dirty="0"/>
            </a:p>
            <a:p>
              <a:r>
                <a:rPr kumimoji="1" lang="ja-JP" altLang="en-US" sz="1200" dirty="0"/>
                <a:t>　　やむを得ないが、資産計上するために複式仕訳は修正する。</a:t>
              </a:r>
              <a:endParaRPr kumimoji="1" lang="en-US" altLang="ja-JP" sz="1200" dirty="0"/>
            </a:p>
          </p:txBody>
        </p:sp>
        <p:sp>
          <p:nvSpPr>
            <p:cNvPr id="25" name="四角形: 角を丸くする 24">
              <a:extLst>
                <a:ext uri="{FF2B5EF4-FFF2-40B4-BE49-F238E27FC236}">
                  <a16:creationId xmlns:a16="http://schemas.microsoft.com/office/drawing/2014/main" id="{2DF39D00-CD8A-43CC-14CF-CC8583C68C1F}"/>
                </a:ext>
              </a:extLst>
            </p:cNvPr>
            <p:cNvSpPr/>
            <p:nvPr/>
          </p:nvSpPr>
          <p:spPr>
            <a:xfrm>
              <a:off x="431998" y="5351187"/>
              <a:ext cx="4964424" cy="1982374"/>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7" name="フローチャート: 組合せ 26">
            <a:extLst>
              <a:ext uri="{FF2B5EF4-FFF2-40B4-BE49-F238E27FC236}">
                <a16:creationId xmlns:a16="http://schemas.microsoft.com/office/drawing/2014/main" id="{3464C962-984A-91B4-0FE8-3F9435AB7CE5}"/>
              </a:ext>
            </a:extLst>
          </p:cNvPr>
          <p:cNvSpPr/>
          <p:nvPr/>
        </p:nvSpPr>
        <p:spPr>
          <a:xfrm>
            <a:off x="2196793" y="4675951"/>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ボックス 37">
            <a:extLst>
              <a:ext uri="{FF2B5EF4-FFF2-40B4-BE49-F238E27FC236}">
                <a16:creationId xmlns:a16="http://schemas.microsoft.com/office/drawing/2014/main" id="{AD0D122D-79BB-4EA6-9D04-9D3663606FBF}"/>
              </a:ext>
            </a:extLst>
          </p:cNvPr>
          <p:cNvSpPr txBox="1"/>
          <p:nvPr/>
        </p:nvSpPr>
        <p:spPr>
          <a:xfrm>
            <a:off x="290249" y="4842286"/>
            <a:ext cx="1482354" cy="276999"/>
          </a:xfrm>
          <a:prstGeom prst="rect">
            <a:avLst/>
          </a:prstGeom>
          <a:noFill/>
        </p:spPr>
        <p:txBody>
          <a:bodyPr wrap="square" rtlCol="0">
            <a:spAutoFit/>
          </a:bodyPr>
          <a:lstStyle/>
          <a:p>
            <a:r>
              <a:rPr kumimoji="1" lang="ja-JP" altLang="en-US" sz="1200" dirty="0"/>
              <a:t>　  </a:t>
            </a:r>
            <a:r>
              <a:rPr kumimoji="1" lang="en-US" altLang="ja-JP" sz="1200" dirty="0">
                <a:highlight>
                  <a:srgbClr val="99FFCC"/>
                </a:highlight>
              </a:rPr>
              <a:t>【</a:t>
            </a:r>
            <a:r>
              <a:rPr kumimoji="1" lang="ja-JP" altLang="en-US" sz="1200" dirty="0">
                <a:highlight>
                  <a:srgbClr val="99FFCC"/>
                </a:highlight>
              </a:rPr>
              <a:t>対処方法</a:t>
            </a:r>
            <a:r>
              <a:rPr kumimoji="1" lang="en-US" altLang="ja-JP" sz="1200" dirty="0">
                <a:highlight>
                  <a:srgbClr val="99FFCC"/>
                </a:highlight>
              </a:rPr>
              <a:t>】</a:t>
            </a:r>
          </a:p>
        </p:txBody>
      </p:sp>
      <p:grpSp>
        <p:nvGrpSpPr>
          <p:cNvPr id="40" name="グループ化 39">
            <a:extLst>
              <a:ext uri="{FF2B5EF4-FFF2-40B4-BE49-F238E27FC236}">
                <a16:creationId xmlns:a16="http://schemas.microsoft.com/office/drawing/2014/main" id="{BE2ED466-5FD5-80E0-7F4B-9EF1C85929E2}"/>
              </a:ext>
            </a:extLst>
          </p:cNvPr>
          <p:cNvGrpSpPr/>
          <p:nvPr/>
        </p:nvGrpSpPr>
        <p:grpSpPr>
          <a:xfrm>
            <a:off x="5521956" y="3537551"/>
            <a:ext cx="3298286" cy="3112965"/>
            <a:chOff x="5555466" y="3526826"/>
            <a:chExt cx="3298286" cy="2988274"/>
          </a:xfrm>
        </p:grpSpPr>
        <p:sp>
          <p:nvSpPr>
            <p:cNvPr id="23" name="テキスト ボックス 22">
              <a:extLst>
                <a:ext uri="{FF2B5EF4-FFF2-40B4-BE49-F238E27FC236}">
                  <a16:creationId xmlns:a16="http://schemas.microsoft.com/office/drawing/2014/main" id="{09101870-DF39-3B9F-643A-BD67E6DEF667}"/>
                </a:ext>
              </a:extLst>
            </p:cNvPr>
            <p:cNvSpPr txBox="1"/>
            <p:nvPr/>
          </p:nvSpPr>
          <p:spPr>
            <a:xfrm>
              <a:off x="5710917" y="3681664"/>
              <a:ext cx="3028413" cy="2570401"/>
            </a:xfrm>
            <a:prstGeom prst="rect">
              <a:avLst/>
            </a:prstGeom>
            <a:noFill/>
          </p:spPr>
          <p:txBody>
            <a:bodyPr wrap="square" rtlCol="0">
              <a:spAutoFit/>
            </a:bodyPr>
            <a:lstStyle/>
            <a:p>
              <a:r>
                <a:rPr kumimoji="1" lang="ja-JP" altLang="en-US" sz="1200" dirty="0">
                  <a:latin typeface="+mn-ea"/>
                </a:rPr>
                <a:t>　１．２の対処ができな場合は、やむを得ない処理として、振替命令書で「（借方）所有土地改良施設／（貸方）修繕費」として貸借対照表と正味財産増減計算書だけを修正する処理も考えられる。</a:t>
              </a:r>
              <a:endParaRPr kumimoji="1" lang="en-US" altLang="ja-JP" sz="1200" dirty="0">
                <a:latin typeface="+mn-ea"/>
              </a:endParaRPr>
            </a:p>
            <a:p>
              <a:r>
                <a:rPr kumimoji="1" lang="ja-JP" altLang="en-US" sz="1200" dirty="0">
                  <a:latin typeface="+mn-ea"/>
                </a:rPr>
                <a:t>　収支決算書の修繕費と正味財産増減計算書の修繕費は一致しないが、財務３表の整合自体に支障はない。（支出科目が修繕費か固定資産取得支出になるかの違い。）</a:t>
              </a:r>
              <a:endParaRPr kumimoji="1" lang="en-US" altLang="ja-JP" sz="1200" dirty="0">
                <a:latin typeface="+mn-ea"/>
              </a:endParaRPr>
            </a:p>
            <a:p>
              <a:endParaRPr kumimoji="1" lang="en-US" altLang="ja-JP" sz="1200" dirty="0">
                <a:latin typeface="+mn-ea"/>
              </a:endParaRPr>
            </a:p>
            <a:p>
              <a:r>
                <a:rPr kumimoji="1" lang="ja-JP" altLang="en-US" sz="1200" dirty="0">
                  <a:latin typeface="+mn-ea"/>
                </a:rPr>
                <a:t>　資本的支出か修繕費かにより予算執行科目が異なるので、処理時には科目の選択に注意する。</a:t>
              </a:r>
              <a:endParaRPr kumimoji="1" lang="en-US" altLang="ja-JP" sz="1200" dirty="0">
                <a:latin typeface="+mn-ea"/>
              </a:endParaRPr>
            </a:p>
          </p:txBody>
        </p:sp>
        <p:sp>
          <p:nvSpPr>
            <p:cNvPr id="37" name="吹き出し: 角を丸めた四角形 36">
              <a:extLst>
                <a:ext uri="{FF2B5EF4-FFF2-40B4-BE49-F238E27FC236}">
                  <a16:creationId xmlns:a16="http://schemas.microsoft.com/office/drawing/2014/main" id="{14EFD9FE-697A-DD2D-0644-10AE2805C086}"/>
                </a:ext>
              </a:extLst>
            </p:cNvPr>
            <p:cNvSpPr/>
            <p:nvPr/>
          </p:nvSpPr>
          <p:spPr>
            <a:xfrm>
              <a:off x="5555466" y="3526826"/>
              <a:ext cx="3298286" cy="2988274"/>
            </a:xfrm>
            <a:prstGeom prst="wedgeRoundRectCallout">
              <a:avLst>
                <a:gd name="adj1" fmla="val -65884"/>
                <a:gd name="adj2" fmla="val 32840"/>
                <a:gd name="adj3" fmla="val 16667"/>
              </a:avLst>
            </a:prstGeom>
            <a:noFill/>
            <a:ln w="28575">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63146" y="1951715"/>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spTree>
    <p:extLst>
      <p:ext uri="{BB962C8B-B14F-4D97-AF65-F5344CB8AC3E}">
        <p14:creationId xmlns:p14="http://schemas.microsoft.com/office/powerpoint/2010/main" val="4368029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35316" y="2908703"/>
            <a:ext cx="8850968" cy="3865446"/>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㉓ 特定資産から特定資産への資金移動</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617942" y="596492"/>
            <a:ext cx="4368341" cy="2233861"/>
            <a:chOff x="4639788" y="1415610"/>
            <a:chExt cx="4368341" cy="2198731"/>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98731"/>
              <a:chOff x="324296" y="235244"/>
              <a:chExt cx="5693732" cy="3255726"/>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255726"/>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750011" y="1144897"/>
                <a:ext cx="5051117" cy="1749412"/>
              </a:xfrm>
              <a:prstGeom prst="rect">
                <a:avLst/>
              </a:prstGeom>
              <a:grpFill/>
            </p:spPr>
            <p:txBody>
              <a:bodyPr wrap="square" rtlCol="0">
                <a:spAutoFit/>
              </a:bodyPr>
              <a:lstStyle/>
              <a:p>
                <a:r>
                  <a:rPr lang="ja-JP" altLang="en-US" sz="1200" dirty="0">
                    <a:latin typeface="+mn-ea"/>
                  </a:rPr>
                  <a:t>①　一般会計内の特定資産として管理しているため、　</a:t>
                </a:r>
                <a:endParaRPr lang="en-US" altLang="ja-JP" sz="1200" dirty="0">
                  <a:latin typeface="+mn-ea"/>
                </a:endParaRPr>
              </a:p>
              <a:p>
                <a:r>
                  <a:rPr lang="ja-JP" altLang="en-US" sz="1200" dirty="0">
                    <a:latin typeface="+mn-ea"/>
                  </a:rPr>
                  <a:t>　　他会計間の資金移動ではなく、特定資産間での資</a:t>
                </a:r>
                <a:endParaRPr lang="en-US" altLang="ja-JP" sz="1200" dirty="0">
                  <a:latin typeface="+mn-ea"/>
                </a:endParaRPr>
              </a:p>
              <a:p>
                <a:r>
                  <a:rPr lang="ja-JP" altLang="en-US" sz="1200" dirty="0">
                    <a:latin typeface="+mn-ea"/>
                  </a:rPr>
                  <a:t>　　金移動となる。</a:t>
                </a:r>
                <a:endParaRPr lang="en-US" altLang="ja-JP" sz="1200" dirty="0">
                  <a:latin typeface="+mn-ea"/>
                </a:endParaRPr>
              </a:p>
              <a:p>
                <a:endParaRPr lang="en-US" altLang="ja-JP" sz="1200" dirty="0">
                  <a:latin typeface="+mn-ea"/>
                </a:endParaRPr>
              </a:p>
              <a:p>
                <a:r>
                  <a:rPr lang="ja-JP" altLang="en-US" sz="1200" dirty="0">
                    <a:latin typeface="+mn-ea"/>
                  </a:rPr>
                  <a:t>②　特定資産間の資金移動であっても、収支決算書に</a:t>
                </a:r>
                <a:endParaRPr lang="en-US" altLang="ja-JP" sz="1200" dirty="0">
                  <a:latin typeface="+mn-ea"/>
                </a:endParaRPr>
              </a:p>
              <a:p>
                <a:r>
                  <a:rPr lang="ja-JP" altLang="en-US" sz="1200" dirty="0">
                    <a:latin typeface="+mn-ea"/>
                  </a:rPr>
                  <a:t>　　反映する取引となるため予算化が必要。　　　　</a:t>
                </a:r>
                <a:endParaRPr lang="en-US" altLang="ja-JP" sz="1200" dirty="0">
                  <a:latin typeface="+mn-ea"/>
                </a:endParaRP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26904"/>
              <a:ext cx="2625872" cy="322786"/>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2239338"/>
            <a:chOff x="154325" y="1432531"/>
            <a:chExt cx="4368341" cy="22054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205471"/>
              <a:chOff x="324296" y="235244"/>
              <a:chExt cx="5693732" cy="3281484"/>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281484"/>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540092" y="1111384"/>
                <a:ext cx="5262140" cy="2029546"/>
              </a:xfrm>
              <a:prstGeom prst="rect">
                <a:avLst/>
              </a:prstGeom>
              <a:solidFill>
                <a:schemeClr val="accent4">
                  <a:lumMod val="40000"/>
                  <a:lumOff val="60000"/>
                </a:schemeClr>
              </a:solidFill>
            </p:spPr>
            <p:txBody>
              <a:bodyPr wrap="square" rtlCol="0">
                <a:spAutoFit/>
              </a:bodyPr>
              <a:lstStyle/>
              <a:p>
                <a:r>
                  <a:rPr lang="ja-JP" altLang="en-US" sz="1200" dirty="0">
                    <a:latin typeface="+mn-ea"/>
                  </a:rPr>
                  <a:t>　地区ごとに特別会計を設定していたが、複式簿記移行に伴い特別会計を廃止し、一般会計内の特定資産として管理することにした。</a:t>
                </a:r>
                <a:endParaRPr lang="en-US" altLang="ja-JP" sz="1200" dirty="0">
                  <a:latin typeface="+mn-ea"/>
                </a:endParaRPr>
              </a:p>
              <a:p>
                <a:r>
                  <a:rPr lang="ja-JP" altLang="en-US" sz="1200" dirty="0">
                    <a:latin typeface="+mn-ea"/>
                  </a:rPr>
                  <a:t>　新規地区を興す際に新たな特定資産を設定するが、一時的に別の特定資産から資金を借りたい。「他会計繰入金」で受け入れ、返金する際には「他会計繰出額」で処理してよいか。</a:t>
                </a:r>
                <a:endParaRPr lang="en-US" altLang="ja-JP" sz="1200" dirty="0">
                  <a:latin typeface="+mn-ea"/>
                </a:endParaRP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29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447599" y="1541634"/>
              <a:ext cx="525079" cy="362992"/>
            </a:xfrm>
            <a:prstGeom prst="rect">
              <a:avLst/>
            </a:prstGeom>
          </p:spPr>
        </p:pic>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63146" y="2680577"/>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sp>
        <p:nvSpPr>
          <p:cNvPr id="31" name="テキスト ボックス 30">
            <a:extLst>
              <a:ext uri="{FF2B5EF4-FFF2-40B4-BE49-F238E27FC236}">
                <a16:creationId xmlns:a16="http://schemas.microsoft.com/office/drawing/2014/main" id="{B6358C52-7A45-4EBE-BDB2-605672B4ECC0}"/>
              </a:ext>
            </a:extLst>
          </p:cNvPr>
          <p:cNvSpPr txBox="1"/>
          <p:nvPr/>
        </p:nvSpPr>
        <p:spPr>
          <a:xfrm>
            <a:off x="1182181" y="3371909"/>
            <a:ext cx="2092166" cy="314834"/>
          </a:xfrm>
          <a:prstGeom prst="rect">
            <a:avLst/>
          </a:prstGeom>
          <a:noFill/>
        </p:spPr>
        <p:txBody>
          <a:bodyPr wrap="square" rtlCol="0">
            <a:spAutoFit/>
          </a:bodyPr>
          <a:lstStyle/>
          <a:p>
            <a:r>
              <a:rPr lang="ja-JP" altLang="en-US" sz="1200" dirty="0">
                <a:latin typeface="+mn-ea"/>
              </a:rPr>
              <a:t>　</a:t>
            </a:r>
            <a:endParaRPr lang="en-US" altLang="ja-JP" sz="1200" dirty="0">
              <a:latin typeface="+mn-ea"/>
            </a:endParaRPr>
          </a:p>
        </p:txBody>
      </p:sp>
      <p:sp>
        <p:nvSpPr>
          <p:cNvPr id="9" name="テキスト ボックス 8">
            <a:extLst>
              <a:ext uri="{FF2B5EF4-FFF2-40B4-BE49-F238E27FC236}">
                <a16:creationId xmlns:a16="http://schemas.microsoft.com/office/drawing/2014/main" id="{60043702-53AB-EB18-0ED4-90F6FFB44DC0}"/>
              </a:ext>
            </a:extLst>
          </p:cNvPr>
          <p:cNvSpPr txBox="1"/>
          <p:nvPr/>
        </p:nvSpPr>
        <p:spPr>
          <a:xfrm>
            <a:off x="971029" y="3773093"/>
            <a:ext cx="5883211" cy="1938992"/>
          </a:xfrm>
          <a:prstGeom prst="rect">
            <a:avLst/>
          </a:prstGeom>
          <a:noFill/>
        </p:spPr>
        <p:txBody>
          <a:bodyPr wrap="square" rtlCol="0">
            <a:spAutoFit/>
          </a:bodyPr>
          <a:lstStyle/>
          <a:p>
            <a:r>
              <a:rPr kumimoji="1" lang="en-US" altLang="ja-JP" sz="1200" dirty="0">
                <a:latin typeface="+mn-ea"/>
              </a:rPr>
              <a:t>【A</a:t>
            </a:r>
            <a:r>
              <a:rPr kumimoji="1" lang="ja-JP" altLang="en-US" sz="1200" dirty="0">
                <a:latin typeface="+mn-ea"/>
              </a:rPr>
              <a:t>特定資産 → </a:t>
            </a:r>
            <a:r>
              <a:rPr kumimoji="1" lang="en-US" altLang="ja-JP" sz="1200" dirty="0">
                <a:latin typeface="+mn-ea"/>
              </a:rPr>
              <a:t>B</a:t>
            </a:r>
            <a:r>
              <a:rPr kumimoji="1" lang="ja-JP" altLang="en-US" sz="1200" dirty="0">
                <a:latin typeface="+mn-ea"/>
              </a:rPr>
              <a:t>特定資産への資金移動</a:t>
            </a:r>
            <a:r>
              <a:rPr kumimoji="1" lang="en-US" altLang="ja-JP" sz="1200" dirty="0">
                <a:latin typeface="+mn-ea"/>
              </a:rPr>
              <a:t>】</a:t>
            </a:r>
          </a:p>
          <a:p>
            <a:endParaRPr kumimoji="1" lang="en-US" altLang="ja-JP" sz="1200" dirty="0">
              <a:latin typeface="+mn-ea"/>
            </a:endParaRPr>
          </a:p>
          <a:p>
            <a:r>
              <a:rPr kumimoji="1" lang="en-US" altLang="ja-JP" sz="1200" dirty="0">
                <a:latin typeface="+mn-ea"/>
              </a:rPr>
              <a:t>【A</a:t>
            </a:r>
            <a:r>
              <a:rPr kumimoji="1" lang="ja-JP" altLang="en-US" sz="1200" dirty="0">
                <a:latin typeface="+mn-ea"/>
              </a:rPr>
              <a:t>特定資産</a:t>
            </a:r>
            <a:r>
              <a:rPr kumimoji="1" lang="en-US" altLang="ja-JP" sz="1200" dirty="0">
                <a:latin typeface="+mn-ea"/>
              </a:rPr>
              <a:t>】</a:t>
            </a:r>
          </a:p>
          <a:p>
            <a:r>
              <a:rPr kumimoji="1" lang="ja-JP" altLang="en-US" sz="1200" dirty="0">
                <a:latin typeface="+mn-ea"/>
              </a:rPr>
              <a:t>　収入命令書：（款）特定資産取崩収入（項）</a:t>
            </a:r>
            <a:r>
              <a:rPr kumimoji="1" lang="en-US" altLang="ja-JP" sz="1200" dirty="0">
                <a:latin typeface="+mn-ea"/>
              </a:rPr>
              <a:t>A</a:t>
            </a:r>
            <a:r>
              <a:rPr kumimoji="1" lang="ja-JP" altLang="en-US" sz="1200" dirty="0">
                <a:latin typeface="+mn-ea"/>
              </a:rPr>
              <a:t>特定資産取崩収入</a:t>
            </a:r>
            <a:endParaRPr kumimoji="1" lang="en-US" altLang="ja-JP" sz="1200" dirty="0">
              <a:latin typeface="+mn-ea"/>
            </a:endParaRPr>
          </a:p>
          <a:p>
            <a:r>
              <a:rPr kumimoji="1" lang="ja-JP" altLang="en-US" sz="1200" dirty="0">
                <a:latin typeface="+mn-ea"/>
              </a:rPr>
              <a:t>　複式仕訳：（借方）現金及び預金／（貸方）</a:t>
            </a:r>
            <a:r>
              <a:rPr kumimoji="1" lang="en-US" altLang="ja-JP" sz="1200" dirty="0">
                <a:latin typeface="+mn-ea"/>
              </a:rPr>
              <a:t>A</a:t>
            </a:r>
            <a:r>
              <a:rPr kumimoji="1" lang="ja-JP" altLang="en-US" sz="1200" dirty="0">
                <a:latin typeface="+mn-ea"/>
              </a:rPr>
              <a:t>特定資産</a:t>
            </a:r>
            <a:endParaRPr kumimoji="1" lang="en-US" altLang="ja-JP" sz="1200" dirty="0">
              <a:latin typeface="+mn-ea"/>
            </a:endParaRPr>
          </a:p>
          <a:p>
            <a:endParaRPr kumimoji="1" lang="en-US" altLang="ja-JP" sz="1200" dirty="0">
              <a:latin typeface="+mn-ea"/>
            </a:endParaRPr>
          </a:p>
          <a:p>
            <a:endParaRPr kumimoji="1" lang="en-US" altLang="ja-JP" sz="1200" dirty="0">
              <a:latin typeface="+mn-ea"/>
            </a:endParaRPr>
          </a:p>
          <a:p>
            <a:r>
              <a:rPr kumimoji="1" lang="en-US" altLang="ja-JP" sz="1200" dirty="0">
                <a:latin typeface="+mn-ea"/>
              </a:rPr>
              <a:t>【B</a:t>
            </a:r>
            <a:r>
              <a:rPr kumimoji="1" lang="ja-JP" altLang="en-US" sz="1200" dirty="0">
                <a:latin typeface="+mn-ea"/>
              </a:rPr>
              <a:t>特定資産</a:t>
            </a:r>
            <a:r>
              <a:rPr kumimoji="1" lang="en-US" altLang="ja-JP" sz="1200" dirty="0">
                <a:latin typeface="+mn-ea"/>
              </a:rPr>
              <a:t>】</a:t>
            </a:r>
          </a:p>
          <a:p>
            <a:r>
              <a:rPr kumimoji="1" lang="ja-JP" altLang="en-US" sz="1200" dirty="0">
                <a:latin typeface="+mn-ea"/>
              </a:rPr>
              <a:t>　支出命令書：（款）特定資産積立支出（項）</a:t>
            </a:r>
            <a:r>
              <a:rPr kumimoji="1" lang="en-US" altLang="ja-JP" sz="1200" dirty="0">
                <a:latin typeface="+mn-ea"/>
              </a:rPr>
              <a:t>B</a:t>
            </a:r>
            <a:r>
              <a:rPr kumimoji="1" lang="ja-JP" altLang="en-US" sz="1200" dirty="0">
                <a:latin typeface="+mn-ea"/>
              </a:rPr>
              <a:t>特定資産積立支出</a:t>
            </a:r>
            <a:endParaRPr kumimoji="1" lang="en-US" altLang="ja-JP" sz="1200" dirty="0">
              <a:latin typeface="+mn-ea"/>
            </a:endParaRPr>
          </a:p>
          <a:p>
            <a:r>
              <a:rPr kumimoji="1" lang="ja-JP" altLang="en-US" sz="1200" dirty="0">
                <a:latin typeface="+mn-ea"/>
              </a:rPr>
              <a:t>　複式仕訳：（借方）</a:t>
            </a:r>
            <a:r>
              <a:rPr kumimoji="1" lang="en-US" altLang="ja-JP" sz="1200" dirty="0">
                <a:latin typeface="+mn-ea"/>
              </a:rPr>
              <a:t>B</a:t>
            </a:r>
            <a:r>
              <a:rPr kumimoji="1" lang="ja-JP" altLang="en-US" sz="1200" dirty="0">
                <a:latin typeface="+mn-ea"/>
              </a:rPr>
              <a:t>特定資産／（貸方）現金及び預金　</a:t>
            </a:r>
            <a:endParaRPr kumimoji="1" lang="en-US" altLang="ja-JP" sz="1200" dirty="0">
              <a:latin typeface="+mn-ea"/>
            </a:endParaRPr>
          </a:p>
        </p:txBody>
      </p:sp>
      <p:grpSp>
        <p:nvGrpSpPr>
          <p:cNvPr id="15" name="グループ化 14">
            <a:extLst>
              <a:ext uri="{FF2B5EF4-FFF2-40B4-BE49-F238E27FC236}">
                <a16:creationId xmlns:a16="http://schemas.microsoft.com/office/drawing/2014/main" id="{B15B1DCB-5BD1-EC6A-84C1-BEAB4F1C1F8E}"/>
              </a:ext>
            </a:extLst>
          </p:cNvPr>
          <p:cNvGrpSpPr/>
          <p:nvPr/>
        </p:nvGrpSpPr>
        <p:grpSpPr>
          <a:xfrm>
            <a:off x="6440567" y="3285354"/>
            <a:ext cx="2092166" cy="1926771"/>
            <a:chOff x="6279615" y="2929607"/>
            <a:chExt cx="2092166" cy="1926771"/>
          </a:xfrm>
        </p:grpSpPr>
        <p:sp>
          <p:nvSpPr>
            <p:cNvPr id="11" name="テキスト ボックス 10">
              <a:extLst>
                <a:ext uri="{FF2B5EF4-FFF2-40B4-BE49-F238E27FC236}">
                  <a16:creationId xmlns:a16="http://schemas.microsoft.com/office/drawing/2014/main" id="{DE5DF2FA-B421-E6B5-46E0-1C10EDA3F682}"/>
                </a:ext>
              </a:extLst>
            </p:cNvPr>
            <p:cNvSpPr txBox="1"/>
            <p:nvPr/>
          </p:nvSpPr>
          <p:spPr>
            <a:xfrm>
              <a:off x="6586354" y="3569826"/>
              <a:ext cx="1557814" cy="646331"/>
            </a:xfrm>
            <a:prstGeom prst="rect">
              <a:avLst/>
            </a:prstGeom>
            <a:noFill/>
          </p:spPr>
          <p:txBody>
            <a:bodyPr wrap="square" rtlCol="0">
              <a:spAutoFit/>
            </a:bodyPr>
            <a:lstStyle/>
            <a:p>
              <a:r>
                <a:rPr kumimoji="1" lang="ja-JP" altLang="en-US" sz="1200" dirty="0">
                  <a:latin typeface="+mn-ea"/>
                </a:rPr>
                <a:t>収支決算書に反映する取引となるため、予算化が必要</a:t>
              </a:r>
              <a:endParaRPr kumimoji="1" lang="en-US" altLang="ja-JP" sz="1200" dirty="0">
                <a:latin typeface="+mn-ea"/>
              </a:endParaRPr>
            </a:p>
          </p:txBody>
        </p:sp>
        <p:sp>
          <p:nvSpPr>
            <p:cNvPr id="13" name="吹き出し: 円形 12">
              <a:extLst>
                <a:ext uri="{FF2B5EF4-FFF2-40B4-BE49-F238E27FC236}">
                  <a16:creationId xmlns:a16="http://schemas.microsoft.com/office/drawing/2014/main" id="{9FA29CC1-C636-DC89-B628-B9BDBA21E564}"/>
                </a:ext>
              </a:extLst>
            </p:cNvPr>
            <p:cNvSpPr/>
            <p:nvPr/>
          </p:nvSpPr>
          <p:spPr>
            <a:xfrm>
              <a:off x="6279615" y="2929607"/>
              <a:ext cx="2092166" cy="1926771"/>
            </a:xfrm>
            <a:prstGeom prst="wedgeEllipseCallout">
              <a:avLst>
                <a:gd name="adj1" fmla="val -63644"/>
                <a:gd name="adj2" fmla="val 18043"/>
              </a:avLst>
            </a:prstGeom>
            <a:noFill/>
            <a:ln w="28575">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Tree>
    <p:extLst>
      <p:ext uri="{BB962C8B-B14F-4D97-AF65-F5344CB8AC3E}">
        <p14:creationId xmlns:p14="http://schemas.microsoft.com/office/powerpoint/2010/main" val="29408191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43624" y="2802751"/>
            <a:ext cx="8850968" cy="3980970"/>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㉔ 預かった敷金を特定資産で管理する場合の処理</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617942" y="596492"/>
            <a:ext cx="4368341" cy="2155776"/>
            <a:chOff x="4639788" y="1415610"/>
            <a:chExt cx="4368341" cy="212187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21874"/>
              <a:chOff x="324296" y="235244"/>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664522" y="1356289"/>
                <a:ext cx="5013279" cy="672850"/>
              </a:xfrm>
              <a:prstGeom prst="rect">
                <a:avLst/>
              </a:prstGeom>
              <a:noFill/>
            </p:spPr>
            <p:txBody>
              <a:bodyPr wrap="square" rtlCol="0">
                <a:spAutoFit/>
              </a:bodyPr>
              <a:lstStyle/>
              <a:p>
                <a:r>
                  <a:rPr lang="ja-JP" altLang="en-US" sz="1200" dirty="0">
                    <a:latin typeface="+mn-ea"/>
                  </a:rPr>
                  <a:t>①　敷金は固定負債として管理し、同時に特定資産と</a:t>
                </a:r>
                <a:endParaRPr lang="en-US" altLang="ja-JP" sz="1200" dirty="0">
                  <a:latin typeface="+mn-ea"/>
                </a:endParaRPr>
              </a:p>
              <a:p>
                <a:r>
                  <a:rPr lang="ja-JP" altLang="en-US" sz="1200" dirty="0">
                    <a:latin typeface="+mn-ea"/>
                  </a:rPr>
                  <a:t>　　する。　　　</a:t>
                </a:r>
                <a:endParaRPr lang="en-US" altLang="ja-JP" sz="1200" dirty="0">
                  <a:latin typeface="+mn-ea"/>
                </a:endParaRP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50389"/>
              <a:ext cx="2625872" cy="30000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2144098"/>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532784" y="1334580"/>
                <a:ext cx="5206329" cy="947121"/>
              </a:xfrm>
              <a:prstGeom prst="rect">
                <a:avLst/>
              </a:prstGeom>
              <a:noFill/>
            </p:spPr>
            <p:txBody>
              <a:bodyPr wrap="square" rtlCol="0">
                <a:spAutoFit/>
              </a:bodyPr>
              <a:lstStyle/>
              <a:p>
                <a:r>
                  <a:rPr lang="ja-JP" altLang="en-US" sz="1200" dirty="0">
                    <a:latin typeface="+mn-ea"/>
                  </a:rPr>
                  <a:t>　土地改良区の所有地を賃貸した際に敷金を預かったが、数年後に返金するまで特定資産として管理をしたい。</a:t>
                </a:r>
                <a:endParaRPr lang="en-US" altLang="ja-JP" sz="1200" dirty="0">
                  <a:latin typeface="+mn-ea"/>
                </a:endParaRPr>
              </a:p>
              <a:p>
                <a:r>
                  <a:rPr lang="ja-JP" altLang="en-US" sz="1200" dirty="0">
                    <a:latin typeface="+mn-ea"/>
                  </a:rPr>
                  <a:t>　どのように処理すべきか。</a:t>
                </a:r>
                <a:endParaRPr lang="en-US" altLang="ja-JP" sz="1200" dirty="0">
                  <a:latin typeface="+mn-ea"/>
                </a:endParaRP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29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447599" y="1541634"/>
              <a:ext cx="525079" cy="362992"/>
            </a:xfrm>
            <a:prstGeom prst="rect">
              <a:avLst/>
            </a:prstGeom>
          </p:spPr>
        </p:pic>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74347" y="2271541"/>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sp>
        <p:nvSpPr>
          <p:cNvPr id="29" name="テキスト ボックス 28">
            <a:extLst>
              <a:ext uri="{FF2B5EF4-FFF2-40B4-BE49-F238E27FC236}">
                <a16:creationId xmlns:a16="http://schemas.microsoft.com/office/drawing/2014/main" id="{67862B2D-6739-E344-59A0-1E31BD4B4E14}"/>
              </a:ext>
            </a:extLst>
          </p:cNvPr>
          <p:cNvSpPr txBox="1"/>
          <p:nvPr/>
        </p:nvSpPr>
        <p:spPr>
          <a:xfrm>
            <a:off x="493203" y="3183865"/>
            <a:ext cx="6213465" cy="2677656"/>
          </a:xfrm>
          <a:prstGeom prst="rect">
            <a:avLst/>
          </a:prstGeom>
          <a:noFill/>
        </p:spPr>
        <p:txBody>
          <a:bodyPr wrap="square" rtlCol="0">
            <a:spAutoFit/>
          </a:bodyPr>
          <a:lstStyle/>
          <a:p>
            <a:r>
              <a:rPr lang="en-US" altLang="ja-JP" sz="1200" dirty="0">
                <a:latin typeface="+mn-ea"/>
              </a:rPr>
              <a:t>【</a:t>
            </a:r>
            <a:r>
              <a:rPr lang="ja-JP" altLang="en-US" sz="1200" dirty="0">
                <a:latin typeface="+mn-ea"/>
              </a:rPr>
              <a:t>敷金受入</a:t>
            </a:r>
            <a:r>
              <a:rPr lang="en-US" altLang="ja-JP" sz="1200" dirty="0">
                <a:latin typeface="+mn-ea"/>
              </a:rPr>
              <a:t>】</a:t>
            </a:r>
          </a:p>
          <a:p>
            <a:r>
              <a:rPr lang="ja-JP" altLang="en-US" sz="1200" dirty="0">
                <a:latin typeface="+mn-ea"/>
              </a:rPr>
              <a:t>　収入命令書：（款）</a:t>
            </a:r>
            <a:r>
              <a:rPr lang="ja-JP" altLang="en-US" sz="1200" u="sng" dirty="0">
                <a:latin typeface="+mn-ea"/>
              </a:rPr>
              <a:t>預り敷金収入</a:t>
            </a:r>
            <a:endParaRPr lang="en-US" altLang="ja-JP" sz="1200" dirty="0">
              <a:latin typeface="+mn-ea"/>
            </a:endParaRPr>
          </a:p>
          <a:p>
            <a:r>
              <a:rPr lang="ja-JP" altLang="en-US" sz="1200" dirty="0">
                <a:latin typeface="+mn-ea"/>
              </a:rPr>
              <a:t>　複式仕訳：（借方）現金及び預金／（貸方）その他固定負債</a:t>
            </a:r>
            <a:endParaRPr lang="en-US" altLang="ja-JP" sz="1200" dirty="0">
              <a:latin typeface="+mn-ea"/>
            </a:endParaRPr>
          </a:p>
          <a:p>
            <a:endParaRPr lang="en-US" altLang="ja-JP" sz="1200" dirty="0">
              <a:latin typeface="+mn-ea"/>
            </a:endParaRPr>
          </a:p>
          <a:p>
            <a:r>
              <a:rPr lang="en-US" altLang="ja-JP" sz="1200" dirty="0">
                <a:latin typeface="+mn-ea"/>
              </a:rPr>
              <a:t>【</a:t>
            </a:r>
            <a:r>
              <a:rPr lang="ja-JP" altLang="en-US" sz="1200" dirty="0">
                <a:latin typeface="+mn-ea"/>
              </a:rPr>
              <a:t>特定資産へ積立</a:t>
            </a:r>
            <a:r>
              <a:rPr lang="en-US" altLang="ja-JP" sz="1200" dirty="0">
                <a:latin typeface="+mn-ea"/>
              </a:rPr>
              <a:t>】</a:t>
            </a:r>
          </a:p>
          <a:p>
            <a:r>
              <a:rPr lang="ja-JP" altLang="en-US" sz="1200" dirty="0">
                <a:latin typeface="+mn-ea"/>
              </a:rPr>
              <a:t>　支出命令書：（款）特定資産積立支出（項）</a:t>
            </a:r>
            <a:r>
              <a:rPr lang="ja-JP" altLang="en-US" sz="1200" u="sng" dirty="0">
                <a:latin typeface="+mn-ea"/>
              </a:rPr>
              <a:t>預り敷金積立資産積立支出</a:t>
            </a:r>
            <a:endParaRPr lang="en-US" altLang="ja-JP" sz="1200" dirty="0">
              <a:latin typeface="+mn-ea"/>
            </a:endParaRPr>
          </a:p>
          <a:p>
            <a:r>
              <a:rPr lang="ja-JP" altLang="en-US" sz="1200" dirty="0">
                <a:latin typeface="+mn-ea"/>
              </a:rPr>
              <a:t>　複式仕訳：（借方）</a:t>
            </a:r>
            <a:r>
              <a:rPr lang="ja-JP" altLang="en-US" sz="1200" u="sng" dirty="0">
                <a:latin typeface="+mn-ea"/>
              </a:rPr>
              <a:t>預り敷金積立資産</a:t>
            </a:r>
            <a:r>
              <a:rPr lang="ja-JP" altLang="en-US" sz="1200" dirty="0">
                <a:latin typeface="+mn-ea"/>
              </a:rPr>
              <a:t>／（貸方）現金及び預金</a:t>
            </a:r>
            <a:endParaRPr lang="en-US" altLang="ja-JP" sz="1200" dirty="0">
              <a:latin typeface="+mn-ea"/>
            </a:endParaRPr>
          </a:p>
          <a:p>
            <a:endParaRPr lang="en-US" altLang="ja-JP" sz="1200" dirty="0">
              <a:latin typeface="+mn-ea"/>
            </a:endParaRPr>
          </a:p>
          <a:p>
            <a:r>
              <a:rPr lang="en-US" altLang="ja-JP" sz="1200" dirty="0">
                <a:latin typeface="+mn-ea"/>
              </a:rPr>
              <a:t>【</a:t>
            </a:r>
            <a:r>
              <a:rPr lang="ja-JP" altLang="en-US" sz="1200" dirty="0">
                <a:latin typeface="+mn-ea"/>
              </a:rPr>
              <a:t>敷金の返金</a:t>
            </a:r>
            <a:r>
              <a:rPr lang="en-US" altLang="ja-JP" sz="1200" dirty="0">
                <a:latin typeface="+mn-ea"/>
              </a:rPr>
              <a:t>】</a:t>
            </a:r>
          </a:p>
          <a:p>
            <a:r>
              <a:rPr lang="ja-JP" altLang="en-US" sz="1200" dirty="0">
                <a:latin typeface="+mn-ea"/>
              </a:rPr>
              <a:t>　収入命令書：（款）特定資産取崩収入（項）</a:t>
            </a:r>
            <a:r>
              <a:rPr lang="ja-JP" altLang="en-US" sz="1200" u="sng" dirty="0">
                <a:latin typeface="+mn-ea"/>
              </a:rPr>
              <a:t>預り敷金積立資産取崩収入</a:t>
            </a:r>
            <a:endParaRPr lang="en-US" altLang="ja-JP" sz="1200" dirty="0">
              <a:latin typeface="+mn-ea"/>
            </a:endParaRPr>
          </a:p>
          <a:p>
            <a:r>
              <a:rPr lang="ja-JP" altLang="en-US" sz="1200" dirty="0">
                <a:latin typeface="+mn-ea"/>
              </a:rPr>
              <a:t>　複式仕訳：（借方）現金及び預金／（貸方）</a:t>
            </a:r>
            <a:r>
              <a:rPr lang="ja-JP" altLang="en-US" sz="1200" u="sng" dirty="0">
                <a:latin typeface="+mn-ea"/>
              </a:rPr>
              <a:t>預り敷金積立資産</a:t>
            </a:r>
            <a:endParaRPr lang="en-US" altLang="ja-JP" sz="1200" u="sng" dirty="0">
              <a:latin typeface="+mn-ea"/>
            </a:endParaRPr>
          </a:p>
          <a:p>
            <a:endParaRPr lang="en-US" altLang="ja-JP" sz="1200" dirty="0">
              <a:latin typeface="+mn-ea"/>
            </a:endParaRPr>
          </a:p>
          <a:p>
            <a:r>
              <a:rPr lang="ja-JP" altLang="en-US" sz="1200" dirty="0">
                <a:latin typeface="+mn-ea"/>
              </a:rPr>
              <a:t>　支出命令書：（款）</a:t>
            </a:r>
            <a:r>
              <a:rPr lang="ja-JP" altLang="en-US" sz="1200" u="sng" dirty="0">
                <a:latin typeface="+mn-ea"/>
              </a:rPr>
              <a:t>預り敷金支出</a:t>
            </a:r>
            <a:endParaRPr lang="en-US" altLang="ja-JP" sz="1200" dirty="0">
              <a:latin typeface="+mn-ea"/>
            </a:endParaRPr>
          </a:p>
          <a:p>
            <a:r>
              <a:rPr lang="ja-JP" altLang="en-US" sz="1200" dirty="0">
                <a:latin typeface="+mn-ea"/>
              </a:rPr>
              <a:t>　複式仕訳：（借方）その他固定負債／（貸方）現金及び預金　</a:t>
            </a:r>
            <a:endParaRPr lang="en-US" altLang="ja-JP" sz="1200" dirty="0">
              <a:latin typeface="+mn-ea"/>
            </a:endParaRPr>
          </a:p>
        </p:txBody>
      </p:sp>
      <p:grpSp>
        <p:nvGrpSpPr>
          <p:cNvPr id="38" name="グループ化 37">
            <a:extLst>
              <a:ext uri="{FF2B5EF4-FFF2-40B4-BE49-F238E27FC236}">
                <a16:creationId xmlns:a16="http://schemas.microsoft.com/office/drawing/2014/main" id="{A063AA81-AC60-2056-F4BB-1B8376C981F0}"/>
              </a:ext>
            </a:extLst>
          </p:cNvPr>
          <p:cNvGrpSpPr/>
          <p:nvPr/>
        </p:nvGrpSpPr>
        <p:grpSpPr>
          <a:xfrm>
            <a:off x="6627222" y="3250519"/>
            <a:ext cx="1654629" cy="1282338"/>
            <a:chOff x="6818811" y="3521610"/>
            <a:chExt cx="1654629" cy="1282338"/>
          </a:xfrm>
        </p:grpSpPr>
        <p:sp>
          <p:nvSpPr>
            <p:cNvPr id="31" name="テキスト ボックス 30">
              <a:extLst>
                <a:ext uri="{FF2B5EF4-FFF2-40B4-BE49-F238E27FC236}">
                  <a16:creationId xmlns:a16="http://schemas.microsoft.com/office/drawing/2014/main" id="{BF97DAB9-CDB6-0F8E-5A71-1298454E0B6C}"/>
                </a:ext>
              </a:extLst>
            </p:cNvPr>
            <p:cNvSpPr txBox="1"/>
            <p:nvPr/>
          </p:nvSpPr>
          <p:spPr>
            <a:xfrm>
              <a:off x="6919201" y="3747280"/>
              <a:ext cx="1533295" cy="830997"/>
            </a:xfrm>
            <a:prstGeom prst="rect">
              <a:avLst/>
            </a:prstGeom>
            <a:noFill/>
          </p:spPr>
          <p:txBody>
            <a:bodyPr wrap="square" rtlCol="0">
              <a:spAutoFit/>
            </a:bodyPr>
            <a:lstStyle/>
            <a:p>
              <a:r>
                <a:rPr lang="ja-JP" altLang="en-US" sz="1200" dirty="0">
                  <a:latin typeface="+mn-ea"/>
                </a:rPr>
                <a:t>負債に充当する分として、「特定資産への充当額」には入れない</a:t>
              </a:r>
              <a:endParaRPr lang="en-US" altLang="ja-JP" sz="1200" dirty="0">
                <a:latin typeface="+mn-ea"/>
              </a:endParaRPr>
            </a:p>
          </p:txBody>
        </p:sp>
        <p:sp>
          <p:nvSpPr>
            <p:cNvPr id="37" name="吹き出し: 折線 36">
              <a:extLst>
                <a:ext uri="{FF2B5EF4-FFF2-40B4-BE49-F238E27FC236}">
                  <a16:creationId xmlns:a16="http://schemas.microsoft.com/office/drawing/2014/main" id="{43F4A88B-7FA5-A696-3036-8B61CB0C881B}"/>
                </a:ext>
              </a:extLst>
            </p:cNvPr>
            <p:cNvSpPr/>
            <p:nvPr/>
          </p:nvSpPr>
          <p:spPr>
            <a:xfrm>
              <a:off x="6818811" y="3521610"/>
              <a:ext cx="1654629" cy="1282338"/>
            </a:xfrm>
            <a:prstGeom prst="borderCallout2">
              <a:avLst>
                <a:gd name="adj1" fmla="val 28411"/>
                <a:gd name="adj2" fmla="val -964"/>
                <a:gd name="adj3" fmla="val 27827"/>
                <a:gd name="adj4" fmla="val -26723"/>
                <a:gd name="adj5" fmla="val 65667"/>
                <a:gd name="adj6" fmla="val -87952"/>
              </a:avLst>
            </a:prstGeom>
            <a:noFill/>
            <a:ln w="28575">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6" name="グループ化 45">
            <a:extLst>
              <a:ext uri="{FF2B5EF4-FFF2-40B4-BE49-F238E27FC236}">
                <a16:creationId xmlns:a16="http://schemas.microsoft.com/office/drawing/2014/main" id="{E1919EEE-6903-591A-6F30-32F21C3E2958}"/>
              </a:ext>
            </a:extLst>
          </p:cNvPr>
          <p:cNvGrpSpPr/>
          <p:nvPr/>
        </p:nvGrpSpPr>
        <p:grpSpPr>
          <a:xfrm>
            <a:off x="5233541" y="5619010"/>
            <a:ext cx="3417256" cy="1011132"/>
            <a:chOff x="5307998" y="5628704"/>
            <a:chExt cx="3417256" cy="1011132"/>
          </a:xfrm>
        </p:grpSpPr>
        <p:sp>
          <p:nvSpPr>
            <p:cNvPr id="40" name="テキスト ボックス 39">
              <a:extLst>
                <a:ext uri="{FF2B5EF4-FFF2-40B4-BE49-F238E27FC236}">
                  <a16:creationId xmlns:a16="http://schemas.microsoft.com/office/drawing/2014/main" id="{ED6FBBEB-F7D1-9EAE-14A9-7A7F127559D0}"/>
                </a:ext>
              </a:extLst>
            </p:cNvPr>
            <p:cNvSpPr txBox="1"/>
            <p:nvPr/>
          </p:nvSpPr>
          <p:spPr>
            <a:xfrm>
              <a:off x="5409851" y="5782616"/>
              <a:ext cx="3213549" cy="646331"/>
            </a:xfrm>
            <a:prstGeom prst="rect">
              <a:avLst/>
            </a:prstGeom>
            <a:noFill/>
          </p:spPr>
          <p:txBody>
            <a:bodyPr wrap="square" rtlCol="0">
              <a:spAutoFit/>
            </a:bodyPr>
            <a:lstStyle/>
            <a:p>
              <a:r>
                <a:rPr lang="en-US" altLang="ja-JP" sz="1200" dirty="0">
                  <a:latin typeface="+mn-ea"/>
                </a:rPr>
                <a:t>※</a:t>
              </a:r>
              <a:r>
                <a:rPr lang="ja-JP" altLang="en-US" sz="1200" dirty="0">
                  <a:latin typeface="+mn-ea"/>
                </a:rPr>
                <a:t>　科目の追加を避けたい場合は、敷金を　　</a:t>
              </a:r>
              <a:endParaRPr lang="en-US" altLang="ja-JP" sz="1200" dirty="0">
                <a:latin typeface="+mn-ea"/>
              </a:endParaRPr>
            </a:p>
            <a:p>
              <a:r>
                <a:rPr lang="ja-JP" altLang="en-US" sz="1200" dirty="0">
                  <a:latin typeface="+mn-ea"/>
                </a:rPr>
                <a:t>　　流動資産で管理し、通帳を一般会計と</a:t>
              </a:r>
              <a:endParaRPr lang="en-US" altLang="ja-JP" sz="1200" dirty="0">
                <a:latin typeface="+mn-ea"/>
              </a:endParaRPr>
            </a:p>
            <a:p>
              <a:r>
                <a:rPr lang="ja-JP" altLang="en-US" sz="1200" dirty="0">
                  <a:latin typeface="+mn-ea"/>
                </a:rPr>
                <a:t>　　別にして管理する方法もある。</a:t>
              </a:r>
              <a:endParaRPr lang="en-US" altLang="ja-JP" sz="1200" dirty="0">
                <a:latin typeface="+mn-ea"/>
              </a:endParaRPr>
            </a:p>
          </p:txBody>
        </p:sp>
        <p:sp>
          <p:nvSpPr>
            <p:cNvPr id="42" name="四角形: 角を丸くする 41">
              <a:extLst>
                <a:ext uri="{FF2B5EF4-FFF2-40B4-BE49-F238E27FC236}">
                  <a16:creationId xmlns:a16="http://schemas.microsoft.com/office/drawing/2014/main" id="{7510EFDE-8185-BADF-1E7A-73398CDAC6A2}"/>
                </a:ext>
              </a:extLst>
            </p:cNvPr>
            <p:cNvSpPr/>
            <p:nvPr/>
          </p:nvSpPr>
          <p:spPr>
            <a:xfrm>
              <a:off x="5307998" y="5628704"/>
              <a:ext cx="3417256" cy="1011132"/>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grpSp>
      <p:sp>
        <p:nvSpPr>
          <p:cNvPr id="15" name="テキスト ボックス 14">
            <a:extLst>
              <a:ext uri="{FF2B5EF4-FFF2-40B4-BE49-F238E27FC236}">
                <a16:creationId xmlns:a16="http://schemas.microsoft.com/office/drawing/2014/main" id="{8C6BB43F-0E1F-6ED3-9F3A-DF29D32844C7}"/>
              </a:ext>
            </a:extLst>
          </p:cNvPr>
          <p:cNvSpPr txBox="1"/>
          <p:nvPr/>
        </p:nvSpPr>
        <p:spPr>
          <a:xfrm>
            <a:off x="628650" y="6226642"/>
            <a:ext cx="4900228" cy="276999"/>
          </a:xfrm>
          <a:prstGeom prst="rect">
            <a:avLst/>
          </a:prstGeom>
          <a:noFill/>
        </p:spPr>
        <p:txBody>
          <a:bodyPr wrap="square" rtlCol="0">
            <a:spAutoFit/>
          </a:bodyPr>
          <a:lstStyle/>
          <a:p>
            <a:r>
              <a:rPr kumimoji="1" lang="en-US" altLang="ja-JP" sz="1200" u="sng" dirty="0">
                <a:latin typeface="+mn-ea"/>
              </a:rPr>
              <a:t>※ </a:t>
            </a:r>
            <a:r>
              <a:rPr kumimoji="1" lang="ja-JP" altLang="en-US" sz="1200" u="sng" dirty="0">
                <a:latin typeface="+mn-ea"/>
              </a:rPr>
              <a:t>下線は会計基準に設定されていない科目のため追加</a:t>
            </a:r>
          </a:p>
        </p:txBody>
      </p:sp>
    </p:spTree>
    <p:extLst>
      <p:ext uri="{BB962C8B-B14F-4D97-AF65-F5344CB8AC3E}">
        <p14:creationId xmlns:p14="http://schemas.microsoft.com/office/powerpoint/2010/main" val="471644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2CC1317-503F-49B7-BEAF-087F675ED5E7}"/>
              </a:ext>
            </a:extLst>
          </p:cNvPr>
          <p:cNvSpPr txBox="1"/>
          <p:nvPr/>
        </p:nvSpPr>
        <p:spPr>
          <a:xfrm>
            <a:off x="1236375" y="889362"/>
            <a:ext cx="7149352" cy="1600438"/>
          </a:xfrm>
          <a:prstGeom prst="rect">
            <a:avLst/>
          </a:prstGeom>
          <a:noFill/>
        </p:spPr>
        <p:txBody>
          <a:bodyPr wrap="square" rtlCol="0">
            <a:spAutoFit/>
          </a:bodyPr>
          <a:lstStyle/>
          <a:p>
            <a:r>
              <a:rPr kumimoji="1" lang="ja-JP" altLang="en-US" sz="1400" dirty="0"/>
              <a:t>⑭　</a:t>
            </a:r>
            <a:r>
              <a:rPr lang="ja-JP" altLang="en-US" sz="1400" dirty="0">
                <a:latin typeface="+mn-ea"/>
              </a:rPr>
              <a:t>現有の車両を新規入替えする場合の処理・・・・・・・・・・・・・・・・・  </a:t>
            </a:r>
            <a:r>
              <a:rPr lang="en-US" altLang="ja-JP" sz="1400" dirty="0">
                <a:latin typeface="+mn-ea"/>
              </a:rPr>
              <a:t>18</a:t>
            </a:r>
            <a:endParaRPr kumimoji="1" lang="en-US" altLang="ja-JP" sz="1400" dirty="0"/>
          </a:p>
          <a:p>
            <a:r>
              <a:rPr kumimoji="1" lang="ja-JP" altLang="en-US" sz="1400" dirty="0"/>
              <a:t>⑮</a:t>
            </a:r>
            <a:r>
              <a:rPr lang="ja-JP" altLang="en-US" sz="1400" dirty="0"/>
              <a:t>　</a:t>
            </a:r>
            <a:r>
              <a:rPr lang="ja-JP" altLang="en-US" sz="1400" dirty="0">
                <a:latin typeface="+mn-ea"/>
              </a:rPr>
              <a:t>無償で固定資産の提供を受けた場合の処理・・・・・・・・・・・・・・・・  </a:t>
            </a:r>
            <a:r>
              <a:rPr lang="en-US" altLang="ja-JP" sz="1400" dirty="0">
                <a:latin typeface="+mn-ea"/>
              </a:rPr>
              <a:t>19</a:t>
            </a:r>
          </a:p>
          <a:p>
            <a:r>
              <a:rPr kumimoji="1" lang="ja-JP" altLang="en-US" sz="1400" dirty="0"/>
              <a:t>⑯　</a:t>
            </a:r>
            <a:r>
              <a:rPr lang="ja-JP" altLang="en-US" sz="1400" dirty="0">
                <a:latin typeface="+mn-ea"/>
              </a:rPr>
              <a:t>未使用はがきの交換処理・・・・・・・・・・・・・・・・・・・・・・・・  </a:t>
            </a:r>
            <a:r>
              <a:rPr lang="en-US" altLang="ja-JP" sz="1400" dirty="0">
                <a:latin typeface="+mn-ea"/>
              </a:rPr>
              <a:t>20</a:t>
            </a:r>
            <a:endParaRPr kumimoji="1" lang="en-US" altLang="ja-JP" sz="1400" dirty="0"/>
          </a:p>
          <a:p>
            <a:r>
              <a:rPr kumimoji="1" lang="ja-JP" altLang="en-US" sz="1400" dirty="0"/>
              <a:t>⑰　</a:t>
            </a:r>
            <a:r>
              <a:rPr lang="ja-JP" altLang="en-US" sz="1400" dirty="0">
                <a:latin typeface="+mn-ea"/>
              </a:rPr>
              <a:t>農協の出資予約貯金の処理・・・・・・・・・・・・・・・・・・・・・・・  </a:t>
            </a:r>
            <a:r>
              <a:rPr lang="en-US" altLang="ja-JP" sz="1400" dirty="0">
                <a:latin typeface="+mn-ea"/>
              </a:rPr>
              <a:t>21</a:t>
            </a:r>
            <a:endParaRPr kumimoji="1" lang="en-US" altLang="ja-JP" sz="1400" dirty="0"/>
          </a:p>
          <a:p>
            <a:r>
              <a:rPr kumimoji="1" lang="ja-JP" altLang="en-US" sz="1400" dirty="0"/>
              <a:t>⑱　</a:t>
            </a:r>
            <a:r>
              <a:rPr lang="ja-JP" altLang="en-US" sz="1400" dirty="0">
                <a:latin typeface="+mn-ea"/>
              </a:rPr>
              <a:t>満期返戻金がある積立型保険の処理・・・・・・・・・・・・・・・・・・・  </a:t>
            </a:r>
            <a:r>
              <a:rPr lang="en-US" altLang="ja-JP" sz="1400" dirty="0">
                <a:latin typeface="+mn-ea"/>
              </a:rPr>
              <a:t>22</a:t>
            </a:r>
            <a:endParaRPr kumimoji="1" lang="en-US" altLang="ja-JP" sz="1400" dirty="0"/>
          </a:p>
          <a:p>
            <a:r>
              <a:rPr kumimoji="1" lang="ja-JP" altLang="en-US" sz="1400" dirty="0"/>
              <a:t>⑲　</a:t>
            </a:r>
            <a:r>
              <a:rPr lang="ja-JP" altLang="en-US" sz="1400" dirty="0">
                <a:latin typeface="+mn-ea"/>
              </a:rPr>
              <a:t>中小企業退職共済へ職員退職金を掛けている場合の処理・・・・・・・・・・  </a:t>
            </a:r>
            <a:r>
              <a:rPr lang="en-US" altLang="ja-JP" sz="1400" dirty="0">
                <a:latin typeface="+mn-ea"/>
              </a:rPr>
              <a:t>23</a:t>
            </a:r>
            <a:endParaRPr kumimoji="1" lang="en-US" altLang="ja-JP" sz="1400" dirty="0"/>
          </a:p>
          <a:p>
            <a:r>
              <a:rPr kumimoji="1" lang="ja-JP" altLang="en-US" sz="1400" dirty="0"/>
              <a:t>⑳　</a:t>
            </a:r>
            <a:r>
              <a:rPr lang="ja-JP" altLang="en-US" sz="1400" dirty="0">
                <a:latin typeface="+mn-ea"/>
              </a:rPr>
              <a:t>農林年金特例業務負担金の長期前納の処理・・・・・・・・・・・・・・・・  </a:t>
            </a:r>
            <a:r>
              <a:rPr lang="en-US" altLang="ja-JP" sz="1400" dirty="0">
                <a:latin typeface="+mn-ea"/>
              </a:rPr>
              <a:t>24</a:t>
            </a:r>
            <a:r>
              <a:rPr lang="ja-JP" altLang="en-US" sz="1400" dirty="0">
                <a:latin typeface="+mn-ea"/>
              </a:rPr>
              <a:t> </a:t>
            </a:r>
            <a:endParaRPr lang="en-US" altLang="ja-JP" sz="1400" dirty="0">
              <a:latin typeface="+mn-ea"/>
            </a:endParaRPr>
          </a:p>
        </p:txBody>
      </p:sp>
      <p:sp>
        <p:nvSpPr>
          <p:cNvPr id="9" name="四角形: 角を丸くする 8">
            <a:extLst>
              <a:ext uri="{FF2B5EF4-FFF2-40B4-BE49-F238E27FC236}">
                <a16:creationId xmlns:a16="http://schemas.microsoft.com/office/drawing/2014/main" id="{B0ACE4FB-25F9-4E75-B369-B24FF1DB42F9}"/>
              </a:ext>
            </a:extLst>
          </p:cNvPr>
          <p:cNvSpPr/>
          <p:nvPr/>
        </p:nvSpPr>
        <p:spPr>
          <a:xfrm>
            <a:off x="148281" y="276448"/>
            <a:ext cx="8822724" cy="6482698"/>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2C2FC8D2-1EF5-1305-3F53-B45095A11464}"/>
              </a:ext>
            </a:extLst>
          </p:cNvPr>
          <p:cNvSpPr/>
          <p:nvPr/>
        </p:nvSpPr>
        <p:spPr>
          <a:xfrm>
            <a:off x="389415" y="804668"/>
            <a:ext cx="8142314" cy="165828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52A38344-5B2E-F0E0-6697-366631F95AAA}"/>
              </a:ext>
            </a:extLst>
          </p:cNvPr>
          <p:cNvSpPr/>
          <p:nvPr/>
        </p:nvSpPr>
        <p:spPr>
          <a:xfrm>
            <a:off x="389414" y="2462950"/>
            <a:ext cx="8142315" cy="203307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742DD57C-534D-9191-334F-510347B26060}"/>
              </a:ext>
            </a:extLst>
          </p:cNvPr>
          <p:cNvSpPr/>
          <p:nvPr/>
        </p:nvSpPr>
        <p:spPr>
          <a:xfrm>
            <a:off x="389415" y="4946660"/>
            <a:ext cx="8142318" cy="149271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 name="直線コネクタ 7">
            <a:extLst>
              <a:ext uri="{FF2B5EF4-FFF2-40B4-BE49-F238E27FC236}">
                <a16:creationId xmlns:a16="http://schemas.microsoft.com/office/drawing/2014/main" id="{AAB350B2-2C89-4B11-B9A8-99CC3B85C9FA}"/>
              </a:ext>
            </a:extLst>
          </p:cNvPr>
          <p:cNvCxnSpPr>
            <a:cxnSpLocks/>
          </p:cNvCxnSpPr>
          <p:nvPr/>
        </p:nvCxnSpPr>
        <p:spPr>
          <a:xfrm>
            <a:off x="1155575" y="804668"/>
            <a:ext cx="0" cy="3691357"/>
          </a:xfrm>
          <a:prstGeom prst="line">
            <a:avLst/>
          </a:prstGeom>
        </p:spPr>
        <p:style>
          <a:lnRef idx="1">
            <a:schemeClr val="dk1"/>
          </a:lnRef>
          <a:fillRef idx="0">
            <a:schemeClr val="dk1"/>
          </a:fillRef>
          <a:effectRef idx="0">
            <a:schemeClr val="dk1"/>
          </a:effectRef>
          <a:fontRef idx="minor">
            <a:schemeClr val="tx1"/>
          </a:fontRef>
        </p:style>
      </p:cxnSp>
      <p:cxnSp>
        <p:nvCxnSpPr>
          <p:cNvPr id="11" name="直線コネクタ 10">
            <a:extLst>
              <a:ext uri="{FF2B5EF4-FFF2-40B4-BE49-F238E27FC236}">
                <a16:creationId xmlns:a16="http://schemas.microsoft.com/office/drawing/2014/main" id="{D3C97BBC-73D8-5885-46ED-BF824AB92289}"/>
              </a:ext>
            </a:extLst>
          </p:cNvPr>
          <p:cNvCxnSpPr>
            <a:cxnSpLocks/>
          </p:cNvCxnSpPr>
          <p:nvPr/>
        </p:nvCxnSpPr>
        <p:spPr>
          <a:xfrm flipH="1">
            <a:off x="1155574" y="4946660"/>
            <a:ext cx="1" cy="1492716"/>
          </a:xfrm>
          <a:prstGeom prst="line">
            <a:avLst/>
          </a:prstGeom>
        </p:spPr>
        <p:style>
          <a:lnRef idx="1">
            <a:schemeClr val="dk1"/>
          </a:lnRef>
          <a:fillRef idx="0">
            <a:schemeClr val="dk1"/>
          </a:fillRef>
          <a:effectRef idx="0">
            <a:schemeClr val="dk1"/>
          </a:effectRef>
          <a:fontRef idx="minor">
            <a:schemeClr val="tx1"/>
          </a:fontRef>
        </p:style>
      </p:cxnSp>
      <p:sp>
        <p:nvSpPr>
          <p:cNvPr id="14" name="テキスト ボックス 13">
            <a:extLst>
              <a:ext uri="{FF2B5EF4-FFF2-40B4-BE49-F238E27FC236}">
                <a16:creationId xmlns:a16="http://schemas.microsoft.com/office/drawing/2014/main" id="{552270C2-E4E6-2E5F-8D35-92A72248E3F5}"/>
              </a:ext>
            </a:extLst>
          </p:cNvPr>
          <p:cNvSpPr txBox="1"/>
          <p:nvPr/>
        </p:nvSpPr>
        <p:spPr>
          <a:xfrm>
            <a:off x="447003" y="1340534"/>
            <a:ext cx="708572" cy="577081"/>
          </a:xfrm>
          <a:prstGeom prst="rect">
            <a:avLst/>
          </a:prstGeom>
          <a:noFill/>
        </p:spPr>
        <p:txBody>
          <a:bodyPr wrap="square" rtlCol="0">
            <a:spAutoFit/>
          </a:bodyPr>
          <a:lstStyle/>
          <a:p>
            <a:r>
              <a:rPr kumimoji="1" lang="en-US" altLang="ja-JP" sz="1050" dirty="0"/>
              <a:t>R</a:t>
            </a:r>
            <a:r>
              <a:rPr kumimoji="1" lang="ja-JP" altLang="en-US" sz="1050" dirty="0"/>
              <a:t>５年度事例集記載</a:t>
            </a:r>
          </a:p>
        </p:txBody>
      </p:sp>
      <p:sp>
        <p:nvSpPr>
          <p:cNvPr id="15" name="テキスト ボックス 14">
            <a:extLst>
              <a:ext uri="{FF2B5EF4-FFF2-40B4-BE49-F238E27FC236}">
                <a16:creationId xmlns:a16="http://schemas.microsoft.com/office/drawing/2014/main" id="{3C573D7C-BF21-A04F-BE91-51A708D45F93}"/>
              </a:ext>
            </a:extLst>
          </p:cNvPr>
          <p:cNvSpPr txBox="1"/>
          <p:nvPr/>
        </p:nvSpPr>
        <p:spPr>
          <a:xfrm>
            <a:off x="447002" y="5385389"/>
            <a:ext cx="708572" cy="577081"/>
          </a:xfrm>
          <a:prstGeom prst="rect">
            <a:avLst/>
          </a:prstGeom>
          <a:noFill/>
        </p:spPr>
        <p:txBody>
          <a:bodyPr wrap="square" rtlCol="0">
            <a:spAutoFit/>
          </a:bodyPr>
          <a:lstStyle/>
          <a:p>
            <a:r>
              <a:rPr kumimoji="1" lang="en-US" altLang="ja-JP" sz="1050" dirty="0"/>
              <a:t>R</a:t>
            </a:r>
            <a:r>
              <a:rPr kumimoji="1" lang="ja-JP" altLang="en-US" sz="1050" dirty="0"/>
              <a:t>５年度事例集記載</a:t>
            </a:r>
          </a:p>
        </p:txBody>
      </p:sp>
      <p:sp>
        <p:nvSpPr>
          <p:cNvPr id="16" name="テキスト ボックス 15">
            <a:extLst>
              <a:ext uri="{FF2B5EF4-FFF2-40B4-BE49-F238E27FC236}">
                <a16:creationId xmlns:a16="http://schemas.microsoft.com/office/drawing/2014/main" id="{C456A5A4-EFD7-4EE8-8500-D6BCBEF96348}"/>
              </a:ext>
            </a:extLst>
          </p:cNvPr>
          <p:cNvSpPr txBox="1"/>
          <p:nvPr/>
        </p:nvSpPr>
        <p:spPr>
          <a:xfrm>
            <a:off x="474551" y="3113609"/>
            <a:ext cx="708572" cy="577081"/>
          </a:xfrm>
          <a:prstGeom prst="rect">
            <a:avLst/>
          </a:prstGeom>
          <a:noFill/>
        </p:spPr>
        <p:txBody>
          <a:bodyPr wrap="square" rtlCol="0">
            <a:spAutoFit/>
          </a:bodyPr>
          <a:lstStyle/>
          <a:p>
            <a:r>
              <a:rPr kumimoji="1" lang="en-US" altLang="ja-JP" sz="1050" dirty="0"/>
              <a:t>R</a:t>
            </a:r>
            <a:r>
              <a:rPr kumimoji="1" lang="ja-JP" altLang="en-US" sz="1050" dirty="0"/>
              <a:t>６年度事例集記載</a:t>
            </a:r>
          </a:p>
        </p:txBody>
      </p:sp>
      <p:sp>
        <p:nvSpPr>
          <p:cNvPr id="17" name="テキスト ボックス 16">
            <a:extLst>
              <a:ext uri="{FF2B5EF4-FFF2-40B4-BE49-F238E27FC236}">
                <a16:creationId xmlns:a16="http://schemas.microsoft.com/office/drawing/2014/main" id="{94292AA2-1B3B-ECB1-A536-4ECDCC31D601}"/>
              </a:ext>
            </a:extLst>
          </p:cNvPr>
          <p:cNvSpPr txBox="1"/>
          <p:nvPr/>
        </p:nvSpPr>
        <p:spPr>
          <a:xfrm>
            <a:off x="1236373" y="2485690"/>
            <a:ext cx="7141734" cy="2031325"/>
          </a:xfrm>
          <a:prstGeom prst="rect">
            <a:avLst/>
          </a:prstGeom>
          <a:noFill/>
        </p:spPr>
        <p:txBody>
          <a:bodyPr wrap="square" rtlCol="0">
            <a:spAutoFit/>
          </a:bodyPr>
          <a:lstStyle/>
          <a:p>
            <a:r>
              <a:rPr lang="ja-JP" altLang="en-US" sz="1400" dirty="0">
                <a:latin typeface="+mn-ea"/>
              </a:rPr>
              <a:t>㉑　小口現金勘定は入金用に使用可能か・・・・・・・・・・・・・・・・・・・  </a:t>
            </a:r>
            <a:r>
              <a:rPr lang="en-US" altLang="ja-JP" sz="1400" dirty="0">
                <a:latin typeface="+mn-ea"/>
              </a:rPr>
              <a:t>25</a:t>
            </a:r>
          </a:p>
          <a:p>
            <a:r>
              <a:rPr lang="ja-JP" altLang="en-US" sz="1400" dirty="0">
                <a:latin typeface="+mn-ea"/>
              </a:rPr>
              <a:t>㉒　費用処理した取引を資本的支出に修正する場合の処理・・・・・・・・・・・  </a:t>
            </a:r>
            <a:r>
              <a:rPr lang="en-US" altLang="ja-JP" sz="1400" dirty="0">
                <a:latin typeface="+mn-ea"/>
              </a:rPr>
              <a:t>26</a:t>
            </a:r>
          </a:p>
          <a:p>
            <a:r>
              <a:rPr lang="ja-JP" altLang="en-US" sz="1400" dirty="0">
                <a:latin typeface="+mn-ea"/>
              </a:rPr>
              <a:t>㉓　特定資産から特定資産への資金移動・・・・・・・・・・・・・・・・・・・  </a:t>
            </a:r>
            <a:r>
              <a:rPr lang="en-US" altLang="ja-JP" sz="1400" dirty="0">
                <a:latin typeface="+mn-ea"/>
              </a:rPr>
              <a:t>27</a:t>
            </a:r>
          </a:p>
          <a:p>
            <a:r>
              <a:rPr lang="ja-JP" altLang="en-US" sz="1400" dirty="0">
                <a:latin typeface="+mn-ea"/>
              </a:rPr>
              <a:t>㉔　預かった敷金を特定資産で管理する場合の処理・・・・・・・・・・・・・・  </a:t>
            </a:r>
            <a:r>
              <a:rPr lang="en-US" altLang="ja-JP" sz="1400" dirty="0">
                <a:latin typeface="+mn-ea"/>
              </a:rPr>
              <a:t>28</a:t>
            </a:r>
          </a:p>
          <a:p>
            <a:r>
              <a:rPr lang="ja-JP" altLang="en-US" sz="1400" dirty="0">
                <a:latin typeface="+mn-ea"/>
              </a:rPr>
              <a:t>㉕　他目的使用料の一部が誤入金だった場合の処理・・・・・・・・・・・・・・  </a:t>
            </a:r>
            <a:r>
              <a:rPr lang="en-US" altLang="ja-JP" sz="1400" dirty="0">
                <a:latin typeface="+mn-ea"/>
              </a:rPr>
              <a:t>29</a:t>
            </a:r>
          </a:p>
          <a:p>
            <a:r>
              <a:rPr lang="ja-JP" altLang="en-US" sz="1400" dirty="0">
                <a:latin typeface="+mn-ea"/>
              </a:rPr>
              <a:t>㉖　創設換地で創設した土地の売却と換地清算金の支払い・・・・・・・・・・・  </a:t>
            </a:r>
            <a:r>
              <a:rPr lang="en-US" altLang="ja-JP" sz="1400" dirty="0">
                <a:latin typeface="+mn-ea"/>
              </a:rPr>
              <a:t>30</a:t>
            </a:r>
          </a:p>
          <a:p>
            <a:r>
              <a:rPr lang="ja-JP" altLang="en-US" sz="1400" dirty="0">
                <a:latin typeface="+mn-ea"/>
              </a:rPr>
              <a:t>㉗　リース取引の処理・・・・・・・・・・・・・・・・・・・・・・・・・・・  </a:t>
            </a:r>
            <a:r>
              <a:rPr lang="en-US" altLang="ja-JP" sz="1400" dirty="0">
                <a:latin typeface="+mn-ea"/>
              </a:rPr>
              <a:t>31</a:t>
            </a:r>
          </a:p>
          <a:p>
            <a:r>
              <a:rPr lang="ja-JP" altLang="en-US" sz="1400" dirty="0">
                <a:latin typeface="+mn-ea"/>
              </a:rPr>
              <a:t>㉘　リースした車両を契約期間終了時に買い上げる場合の処理・・・・・・・・・  </a:t>
            </a:r>
            <a:r>
              <a:rPr lang="en-US" altLang="ja-JP" sz="1400" dirty="0">
                <a:latin typeface="+mn-ea"/>
              </a:rPr>
              <a:t>33</a:t>
            </a:r>
          </a:p>
          <a:p>
            <a:r>
              <a:rPr lang="ja-JP" altLang="en-US" sz="1400" dirty="0">
                <a:latin typeface="+mn-ea"/>
              </a:rPr>
              <a:t>㉙　会計細則例第</a:t>
            </a:r>
            <a:r>
              <a:rPr lang="en-US" altLang="ja-JP" sz="1400" dirty="0">
                <a:latin typeface="+mn-ea"/>
              </a:rPr>
              <a:t>35</a:t>
            </a:r>
            <a:r>
              <a:rPr lang="ja-JP" altLang="en-US" sz="1400" dirty="0">
                <a:latin typeface="+mn-ea"/>
              </a:rPr>
              <a:t>条の改正で作成すべき資料・・・・・・・・・・・・・・・・  </a:t>
            </a:r>
            <a:r>
              <a:rPr lang="en-US" altLang="ja-JP" sz="1400" dirty="0">
                <a:latin typeface="+mn-ea"/>
              </a:rPr>
              <a:t>34</a:t>
            </a:r>
          </a:p>
        </p:txBody>
      </p:sp>
      <p:sp>
        <p:nvSpPr>
          <p:cNvPr id="20" name="テキスト ボックス 19">
            <a:extLst>
              <a:ext uri="{FF2B5EF4-FFF2-40B4-BE49-F238E27FC236}">
                <a16:creationId xmlns:a16="http://schemas.microsoft.com/office/drawing/2014/main" id="{9FC44DB6-8620-4388-C94E-236058F72EEE}"/>
              </a:ext>
            </a:extLst>
          </p:cNvPr>
          <p:cNvSpPr txBox="1"/>
          <p:nvPr/>
        </p:nvSpPr>
        <p:spPr>
          <a:xfrm>
            <a:off x="1236373" y="5041156"/>
            <a:ext cx="7141734" cy="1384995"/>
          </a:xfrm>
          <a:prstGeom prst="rect">
            <a:avLst/>
          </a:prstGeom>
          <a:noFill/>
        </p:spPr>
        <p:txBody>
          <a:bodyPr wrap="square" rtlCol="0">
            <a:spAutoFit/>
          </a:bodyPr>
          <a:lstStyle/>
          <a:p>
            <a:r>
              <a:rPr lang="ja-JP" altLang="en-US" sz="1400" dirty="0"/>
              <a:t>㉚　</a:t>
            </a:r>
            <a:r>
              <a:rPr lang="ja-JP" altLang="en-US" sz="1400" dirty="0">
                <a:latin typeface="+mn-ea"/>
              </a:rPr>
              <a:t>県営土地改良事業分担金の前払金計上の処理・・・・・・・・・・・・・・・  </a:t>
            </a:r>
            <a:r>
              <a:rPr lang="en-US" altLang="ja-JP" sz="1400" dirty="0">
                <a:latin typeface="+mn-ea"/>
              </a:rPr>
              <a:t>35</a:t>
            </a:r>
            <a:endParaRPr lang="en-US" altLang="ja-JP" sz="1400" dirty="0"/>
          </a:p>
          <a:p>
            <a:r>
              <a:rPr lang="ja-JP" altLang="en-US" sz="1400" dirty="0"/>
              <a:t>㉛　</a:t>
            </a:r>
            <a:r>
              <a:rPr lang="ja-JP" altLang="en-US" sz="1400" dirty="0">
                <a:latin typeface="+mn-ea"/>
              </a:rPr>
              <a:t>土地改良施設建設仮勘定を使用しない場合の処理・・・・・・・・・・・・・  </a:t>
            </a:r>
            <a:r>
              <a:rPr lang="en-US" altLang="ja-JP" sz="1400" dirty="0">
                <a:latin typeface="+mn-ea"/>
              </a:rPr>
              <a:t>36</a:t>
            </a:r>
            <a:endParaRPr lang="en-US" altLang="ja-JP" sz="1400" dirty="0"/>
          </a:p>
          <a:p>
            <a:r>
              <a:rPr lang="ja-JP" altLang="en-US" sz="1400" dirty="0"/>
              <a:t>㉜　</a:t>
            </a:r>
            <a:r>
              <a:rPr lang="ja-JP" altLang="en-US" sz="1400" dirty="0">
                <a:latin typeface="+mn-ea"/>
              </a:rPr>
              <a:t>管理受託土地改良施設を譲与された場合の処理・・・・・・・・・・・・・・  </a:t>
            </a:r>
            <a:r>
              <a:rPr lang="en-US" altLang="ja-JP" sz="1400" dirty="0">
                <a:latin typeface="+mn-ea"/>
              </a:rPr>
              <a:t>37</a:t>
            </a:r>
            <a:endParaRPr lang="en-US" altLang="ja-JP" sz="1400" dirty="0"/>
          </a:p>
          <a:p>
            <a:r>
              <a:rPr lang="ja-JP" altLang="en-US" sz="1400" dirty="0"/>
              <a:t>㉝　</a:t>
            </a:r>
            <a:r>
              <a:rPr lang="ja-JP" altLang="en-US" sz="1400" dirty="0">
                <a:latin typeface="+mn-ea"/>
              </a:rPr>
              <a:t>固定資産の取得処理・・・・・・・・・・・・・・・・・・・・・・・・・・  </a:t>
            </a:r>
            <a:r>
              <a:rPr lang="en-US" altLang="ja-JP" sz="1400" dirty="0">
                <a:latin typeface="+mn-ea"/>
              </a:rPr>
              <a:t>38</a:t>
            </a:r>
          </a:p>
          <a:p>
            <a:r>
              <a:rPr lang="ja-JP" altLang="en-US" sz="1400" dirty="0"/>
              <a:t>㉞　</a:t>
            </a:r>
            <a:r>
              <a:rPr lang="ja-JP" altLang="en-US" sz="1400" dirty="0">
                <a:latin typeface="+mn-ea"/>
              </a:rPr>
              <a:t>所有土地改良施設の補助金相当額に誤りがあった場合の処理・・・・・・・・  </a:t>
            </a:r>
            <a:r>
              <a:rPr lang="en-US" altLang="ja-JP" sz="1400" dirty="0">
                <a:latin typeface="+mn-ea"/>
              </a:rPr>
              <a:t>39</a:t>
            </a:r>
          </a:p>
          <a:p>
            <a:r>
              <a:rPr kumimoji="1" lang="ja-JP" altLang="en-US" sz="1400" dirty="0"/>
              <a:t>㉟　</a:t>
            </a:r>
            <a:r>
              <a:rPr lang="ja-JP" altLang="en-US" sz="1400" dirty="0">
                <a:latin typeface="+mn-ea"/>
              </a:rPr>
              <a:t>貸借対照表に固定資産の計上を忘れた場合の処理・・・・・・・・・・・・・  </a:t>
            </a:r>
            <a:r>
              <a:rPr lang="en-US" altLang="ja-JP" sz="1400" dirty="0">
                <a:latin typeface="+mn-ea"/>
              </a:rPr>
              <a:t>40</a:t>
            </a:r>
            <a:endParaRPr kumimoji="1" lang="en-US" altLang="ja-JP" sz="1400" dirty="0"/>
          </a:p>
        </p:txBody>
      </p:sp>
      <p:sp>
        <p:nvSpPr>
          <p:cNvPr id="23" name="テキスト ボックス 22">
            <a:extLst>
              <a:ext uri="{FF2B5EF4-FFF2-40B4-BE49-F238E27FC236}">
                <a16:creationId xmlns:a16="http://schemas.microsoft.com/office/drawing/2014/main" id="{FA3F4E04-B3CA-B153-CB03-3858BFF28076}"/>
              </a:ext>
            </a:extLst>
          </p:cNvPr>
          <p:cNvSpPr txBox="1"/>
          <p:nvPr/>
        </p:nvSpPr>
        <p:spPr>
          <a:xfrm>
            <a:off x="846691" y="431849"/>
            <a:ext cx="2580076" cy="307777"/>
          </a:xfrm>
          <a:prstGeom prst="rect">
            <a:avLst/>
          </a:prstGeom>
          <a:noFill/>
        </p:spPr>
        <p:txBody>
          <a:bodyPr wrap="square" rtlCol="0">
            <a:spAutoFit/>
          </a:bodyPr>
          <a:lstStyle/>
          <a:p>
            <a:r>
              <a:rPr kumimoji="1" lang="ja-JP" altLang="en-US" sz="1400" b="1" u="sng" dirty="0"/>
              <a:t>２．日常の運営関係の処理</a:t>
            </a:r>
            <a:endParaRPr kumimoji="1" lang="en-US" altLang="ja-JP" sz="1400" b="1" u="sng" dirty="0"/>
          </a:p>
        </p:txBody>
      </p:sp>
      <p:sp>
        <p:nvSpPr>
          <p:cNvPr id="24" name="テキスト ボックス 23">
            <a:extLst>
              <a:ext uri="{FF2B5EF4-FFF2-40B4-BE49-F238E27FC236}">
                <a16:creationId xmlns:a16="http://schemas.microsoft.com/office/drawing/2014/main" id="{9EBF5BE1-4B57-FFF8-813F-75AD6A02DC14}"/>
              </a:ext>
            </a:extLst>
          </p:cNvPr>
          <p:cNvSpPr txBox="1"/>
          <p:nvPr/>
        </p:nvSpPr>
        <p:spPr>
          <a:xfrm>
            <a:off x="846691" y="4596903"/>
            <a:ext cx="2960366" cy="307777"/>
          </a:xfrm>
          <a:prstGeom prst="rect">
            <a:avLst/>
          </a:prstGeom>
          <a:noFill/>
        </p:spPr>
        <p:txBody>
          <a:bodyPr wrap="square" rtlCol="0">
            <a:spAutoFit/>
          </a:bodyPr>
          <a:lstStyle/>
          <a:p>
            <a:r>
              <a:rPr lang="ja-JP" altLang="en-US" sz="1400" b="1" u="sng" dirty="0"/>
              <a:t>３．土地改良施設関係の処理</a:t>
            </a:r>
            <a:endParaRPr lang="en-US" altLang="ja-JP" sz="1400" b="1" u="sng" dirty="0"/>
          </a:p>
        </p:txBody>
      </p:sp>
    </p:spTree>
    <p:extLst>
      <p:ext uri="{BB962C8B-B14F-4D97-AF65-F5344CB8AC3E}">
        <p14:creationId xmlns:p14="http://schemas.microsoft.com/office/powerpoint/2010/main" val="38405530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35315" y="2785169"/>
            <a:ext cx="8850969" cy="4009266"/>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㉕ 他目的使用料の一部が誤入金だった場合の処理</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617942" y="596492"/>
            <a:ext cx="4368341" cy="2138622"/>
            <a:chOff x="4639788" y="1415610"/>
            <a:chExt cx="4368341" cy="2104990"/>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04990"/>
              <a:chOff x="324296" y="235244"/>
              <a:chExt cx="5693732" cy="3116920"/>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116920"/>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1199288" y="1186164"/>
                <a:ext cx="4676415" cy="1480271"/>
              </a:xfrm>
              <a:prstGeom prst="rect">
                <a:avLst/>
              </a:prstGeom>
              <a:noFill/>
            </p:spPr>
            <p:txBody>
              <a:bodyPr wrap="square" rtlCol="0">
                <a:spAutoFit/>
              </a:bodyPr>
              <a:lstStyle/>
              <a:p>
                <a:r>
                  <a:rPr lang="ja-JP" altLang="en-US" sz="1200" dirty="0">
                    <a:latin typeface="+mn-ea"/>
                  </a:rPr>
                  <a:t>①　契約はどのようになっているか確認。</a:t>
                </a:r>
                <a:endParaRPr lang="en-US" altLang="ja-JP" sz="1200" dirty="0">
                  <a:latin typeface="+mn-ea"/>
                </a:endParaRPr>
              </a:p>
              <a:p>
                <a:endParaRPr lang="en-US" altLang="ja-JP" sz="1200" dirty="0">
                  <a:latin typeface="+mn-ea"/>
                </a:endParaRPr>
              </a:p>
              <a:p>
                <a:r>
                  <a:rPr lang="ja-JP" altLang="en-US" sz="1200" dirty="0">
                    <a:latin typeface="+mn-ea"/>
                  </a:rPr>
                  <a:t>②　土地改良区の中での処理とすべきか。</a:t>
                </a:r>
                <a:endParaRPr lang="en-US" altLang="ja-JP" sz="1200" dirty="0">
                  <a:latin typeface="+mn-ea"/>
                </a:endParaRPr>
              </a:p>
              <a:p>
                <a:endParaRPr lang="en-US" altLang="ja-JP" sz="1200" dirty="0">
                  <a:latin typeface="+mn-ea"/>
                </a:endParaRPr>
              </a:p>
              <a:p>
                <a:r>
                  <a:rPr lang="ja-JP" altLang="en-US" sz="1200" dirty="0">
                    <a:latin typeface="+mn-ea"/>
                  </a:rPr>
                  <a:t>③　振込手数料の負担はどうすべきか。　　</a:t>
                </a: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19256"/>
              <a:ext cx="2625872" cy="331141"/>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2144099"/>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494944" y="988576"/>
                <a:ext cx="5433938" cy="2119746"/>
              </a:xfrm>
              <a:prstGeom prst="rect">
                <a:avLst/>
              </a:prstGeom>
              <a:noFill/>
            </p:spPr>
            <p:txBody>
              <a:bodyPr wrap="square" rtlCol="0">
                <a:spAutoFit/>
              </a:bodyPr>
              <a:lstStyle/>
              <a:p>
                <a:r>
                  <a:rPr lang="ja-JP" altLang="en-US" sz="1100" dirty="0">
                    <a:latin typeface="+mn-ea"/>
                  </a:rPr>
                  <a:t>　土地改良区の合併により引き継いだ他目的使用料（電柱敷地料）が発生する取引について、使用料の入金があった。</a:t>
                </a:r>
                <a:endParaRPr lang="en-US" altLang="ja-JP" sz="1100" dirty="0">
                  <a:latin typeface="+mn-ea"/>
                </a:endParaRPr>
              </a:p>
              <a:p>
                <a:r>
                  <a:rPr lang="ja-JP" altLang="en-US" sz="1100" dirty="0">
                    <a:latin typeface="+mn-ea"/>
                  </a:rPr>
                  <a:t>　解散した旧土地改良区は、事業地区ごとに土地改良区名義地にある電柱等につき、他目的使用料を土地改良区分と地元収納分とに分けており、地元収納分が存続土地改良区にまとめて入金されていた。</a:t>
                </a:r>
                <a:endParaRPr lang="en-US" altLang="ja-JP" sz="1100" dirty="0">
                  <a:latin typeface="+mn-ea"/>
                </a:endParaRPr>
              </a:p>
              <a:p>
                <a:r>
                  <a:rPr lang="ja-JP" altLang="en-US" sz="1100" dirty="0">
                    <a:latin typeface="+mn-ea"/>
                  </a:rPr>
                  <a:t>　地元関係者からは当該他目的使用料を振込する</a:t>
                </a:r>
                <a:endParaRPr lang="en-US" altLang="ja-JP" sz="1100" dirty="0">
                  <a:latin typeface="+mn-ea"/>
                </a:endParaRPr>
              </a:p>
              <a:p>
                <a:r>
                  <a:rPr lang="ja-JP" altLang="en-US" sz="1100" dirty="0">
                    <a:latin typeface="+mn-ea"/>
                  </a:rPr>
                  <a:t>よう要請があったが、どのように処理すべきか。</a:t>
                </a: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1055262" y="1508398"/>
              <a:ext cx="2426280" cy="32790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447599" y="1481828"/>
              <a:ext cx="525079" cy="362992"/>
            </a:xfrm>
            <a:prstGeom prst="rect">
              <a:avLst/>
            </a:prstGeom>
          </p:spPr>
        </p:pic>
      </p:grpSp>
      <p:grpSp>
        <p:nvGrpSpPr>
          <p:cNvPr id="18" name="グループ化 17">
            <a:extLst>
              <a:ext uri="{FF2B5EF4-FFF2-40B4-BE49-F238E27FC236}">
                <a16:creationId xmlns:a16="http://schemas.microsoft.com/office/drawing/2014/main" id="{8A0605C9-E9D8-47DF-24C6-124C8D19B776}"/>
              </a:ext>
            </a:extLst>
          </p:cNvPr>
          <p:cNvGrpSpPr/>
          <p:nvPr/>
        </p:nvGrpSpPr>
        <p:grpSpPr>
          <a:xfrm>
            <a:off x="198166" y="2856815"/>
            <a:ext cx="4436432" cy="3902786"/>
            <a:chOff x="198166" y="2856815"/>
            <a:chExt cx="4436432" cy="3902786"/>
          </a:xfrm>
        </p:grpSpPr>
        <p:sp>
          <p:nvSpPr>
            <p:cNvPr id="68" name="四角形: 角を丸くする 67">
              <a:extLst>
                <a:ext uri="{FF2B5EF4-FFF2-40B4-BE49-F238E27FC236}">
                  <a16:creationId xmlns:a16="http://schemas.microsoft.com/office/drawing/2014/main" id="{071895B3-503E-45CD-A3D0-78DBEB59BE10}"/>
                </a:ext>
              </a:extLst>
            </p:cNvPr>
            <p:cNvSpPr/>
            <p:nvPr/>
          </p:nvSpPr>
          <p:spPr>
            <a:xfrm>
              <a:off x="198166" y="2856815"/>
              <a:ext cx="4327894" cy="3902786"/>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4" name="テキスト ボックス 3">
              <a:extLst>
                <a:ext uri="{FF2B5EF4-FFF2-40B4-BE49-F238E27FC236}">
                  <a16:creationId xmlns:a16="http://schemas.microsoft.com/office/drawing/2014/main" id="{2A392D6A-ADC4-2FA9-52BE-1CF5AFC91880}"/>
                </a:ext>
              </a:extLst>
            </p:cNvPr>
            <p:cNvSpPr txBox="1"/>
            <p:nvPr/>
          </p:nvSpPr>
          <p:spPr>
            <a:xfrm>
              <a:off x="231515" y="3727740"/>
              <a:ext cx="4403083" cy="2462213"/>
            </a:xfrm>
            <a:prstGeom prst="rect">
              <a:avLst/>
            </a:prstGeom>
            <a:noFill/>
          </p:spPr>
          <p:txBody>
            <a:bodyPr wrap="square" rtlCol="0">
              <a:spAutoFit/>
            </a:bodyPr>
            <a:lstStyle/>
            <a:p>
              <a:r>
                <a:rPr lang="en-US" altLang="ja-JP" sz="1100" dirty="0">
                  <a:latin typeface="+mn-ea"/>
                </a:rPr>
                <a:t>【</a:t>
              </a:r>
              <a:r>
                <a:rPr lang="ja-JP" altLang="en-US" sz="1100" dirty="0">
                  <a:latin typeface="+mn-ea"/>
                </a:rPr>
                <a:t>全額の受入</a:t>
              </a:r>
              <a:r>
                <a:rPr lang="en-US" altLang="ja-JP" sz="1100" dirty="0">
                  <a:latin typeface="+mn-ea"/>
                </a:rPr>
                <a:t>】</a:t>
              </a:r>
            </a:p>
            <a:p>
              <a:r>
                <a:rPr lang="ja-JP" altLang="en-US" sz="1100" dirty="0">
                  <a:latin typeface="+mn-ea"/>
                </a:rPr>
                <a:t>　収入命令書：（款）附帯事業収入（項）他目的使用料収入</a:t>
              </a:r>
              <a:endParaRPr lang="en-US" altLang="ja-JP" sz="1100" dirty="0">
                <a:latin typeface="+mn-ea"/>
              </a:endParaRPr>
            </a:p>
            <a:p>
              <a:r>
                <a:rPr lang="ja-JP" altLang="en-US" sz="1100" dirty="0">
                  <a:latin typeface="+mn-ea"/>
                </a:rPr>
                <a:t>　複式仕訳：（借方）現金及び預金  </a:t>
              </a:r>
              <a:r>
                <a:rPr lang="en-US" altLang="ja-JP" sz="1100" dirty="0">
                  <a:latin typeface="+mn-ea"/>
                </a:rPr>
                <a:t>100</a:t>
              </a:r>
            </a:p>
            <a:p>
              <a:r>
                <a:rPr lang="ja-JP" altLang="en-US" sz="1100" dirty="0">
                  <a:latin typeface="+mn-ea"/>
                </a:rPr>
                <a:t>　　　　　　　　　　　    ／（貸方）受取他目的使用料  </a:t>
              </a:r>
              <a:r>
                <a:rPr lang="en-US" altLang="ja-JP" sz="1100" dirty="0">
                  <a:latin typeface="+mn-ea"/>
                </a:rPr>
                <a:t>100</a:t>
              </a:r>
            </a:p>
            <a:p>
              <a:r>
                <a:rPr lang="en-US" altLang="ja-JP" sz="1100" dirty="0">
                  <a:latin typeface="+mn-ea"/>
                </a:rPr>
                <a:t>【</a:t>
              </a:r>
              <a:r>
                <a:rPr lang="ja-JP" altLang="en-US" sz="1100" dirty="0">
                  <a:latin typeface="+mn-ea"/>
                </a:rPr>
                <a:t>地元収納分の支出</a:t>
              </a:r>
              <a:r>
                <a:rPr lang="en-US" altLang="ja-JP" sz="1100" dirty="0">
                  <a:latin typeface="+mn-ea"/>
                </a:rPr>
                <a:t>】</a:t>
              </a:r>
            </a:p>
            <a:p>
              <a:r>
                <a:rPr lang="ja-JP" altLang="en-US" sz="1100" dirty="0">
                  <a:latin typeface="+mn-ea"/>
                </a:rPr>
                <a:t>　支出命令書：（款）一般管理費支出</a:t>
              </a:r>
              <a:endParaRPr lang="en-US" altLang="ja-JP" sz="1100" dirty="0">
                <a:latin typeface="+mn-ea"/>
              </a:endParaRPr>
            </a:p>
            <a:p>
              <a:r>
                <a:rPr lang="ja-JP" altLang="en-US" sz="1100" dirty="0">
                  <a:latin typeface="+mn-ea"/>
                </a:rPr>
                <a:t>　　　　　　　（項）運営事務費支出（目）雑費  </a:t>
              </a:r>
              <a:r>
                <a:rPr lang="en-US" altLang="ja-JP" sz="1100" dirty="0">
                  <a:latin typeface="+mn-ea"/>
                </a:rPr>
                <a:t>50</a:t>
              </a:r>
            </a:p>
            <a:p>
              <a:r>
                <a:rPr lang="ja-JP" altLang="en-US" sz="1100" dirty="0">
                  <a:latin typeface="+mn-ea"/>
                </a:rPr>
                <a:t>　複式仕訳：（借方）雑費  </a:t>
              </a:r>
              <a:r>
                <a:rPr lang="en-US" altLang="ja-JP" sz="1100" dirty="0">
                  <a:latin typeface="+mn-ea"/>
                </a:rPr>
                <a:t>50</a:t>
              </a:r>
              <a:r>
                <a:rPr lang="ja-JP" altLang="en-US" sz="1100" dirty="0">
                  <a:latin typeface="+mn-ea"/>
                </a:rPr>
                <a:t>／（貸方）現金及び預金  </a:t>
              </a:r>
              <a:r>
                <a:rPr lang="en-US" altLang="ja-JP" sz="1100" dirty="0">
                  <a:latin typeface="+mn-ea"/>
                </a:rPr>
                <a:t>50</a:t>
              </a:r>
            </a:p>
            <a:p>
              <a:endParaRPr lang="en-US" altLang="ja-JP" sz="1100" dirty="0">
                <a:latin typeface="+mn-ea"/>
              </a:endParaRPr>
            </a:p>
            <a:p>
              <a:r>
                <a:rPr lang="en-US" altLang="ja-JP" sz="1100" dirty="0">
                  <a:latin typeface="+mn-ea"/>
                </a:rPr>
                <a:t>【</a:t>
              </a:r>
              <a:r>
                <a:rPr lang="ja-JP" altLang="en-US" sz="1100" dirty="0">
                  <a:latin typeface="+mn-ea"/>
                </a:rPr>
                <a:t>手数料の支出</a:t>
              </a:r>
              <a:r>
                <a:rPr lang="en-US" altLang="ja-JP" sz="1100" dirty="0">
                  <a:latin typeface="+mn-ea"/>
                </a:rPr>
                <a:t>】</a:t>
              </a:r>
            </a:p>
            <a:p>
              <a:r>
                <a:rPr lang="ja-JP" altLang="en-US" sz="1100" dirty="0">
                  <a:latin typeface="+mn-ea"/>
                </a:rPr>
                <a:t>　支出命令書：（款）一般管理費支出（項）運営事務費支出                  </a:t>
              </a:r>
              <a:endParaRPr lang="en-US" altLang="ja-JP" sz="1100" dirty="0">
                <a:latin typeface="+mn-ea"/>
              </a:endParaRPr>
            </a:p>
            <a:p>
              <a:r>
                <a:rPr lang="en-US" altLang="ja-JP" sz="1100" dirty="0">
                  <a:latin typeface="+mn-ea"/>
                </a:rPr>
                <a:t>                                                             </a:t>
              </a:r>
              <a:r>
                <a:rPr lang="ja-JP" altLang="en-US" sz="1100" dirty="0">
                  <a:latin typeface="+mn-ea"/>
                </a:rPr>
                <a:t>（目）支払手数料　</a:t>
              </a:r>
              <a:endParaRPr lang="en-US" altLang="ja-JP" sz="1100" dirty="0">
                <a:latin typeface="+mn-ea"/>
              </a:endParaRPr>
            </a:p>
            <a:p>
              <a:r>
                <a:rPr lang="ja-JP" altLang="en-US" sz="1100" dirty="0">
                  <a:latin typeface="+mn-ea"/>
                </a:rPr>
                <a:t>　複式仕訳：（借方）支払手数料  </a:t>
              </a:r>
              <a:r>
                <a:rPr lang="en-US" altLang="ja-JP" sz="1100" dirty="0">
                  <a:latin typeface="+mn-ea"/>
                </a:rPr>
                <a:t>2</a:t>
              </a:r>
            </a:p>
            <a:p>
              <a:r>
                <a:rPr lang="ja-JP" altLang="en-US" sz="1100" dirty="0">
                  <a:latin typeface="+mn-ea"/>
                </a:rPr>
                <a:t>　　　　　　　　　　　　　／（貸方）現金及び預金  </a:t>
              </a:r>
              <a:r>
                <a:rPr lang="en-US" altLang="ja-JP" sz="1100" dirty="0">
                  <a:latin typeface="+mn-ea"/>
                </a:rPr>
                <a:t>2</a:t>
              </a:r>
            </a:p>
          </p:txBody>
        </p:sp>
      </p:grpSp>
      <p:sp>
        <p:nvSpPr>
          <p:cNvPr id="9" name="テキスト ボックス 8">
            <a:extLst>
              <a:ext uri="{FF2B5EF4-FFF2-40B4-BE49-F238E27FC236}">
                <a16:creationId xmlns:a16="http://schemas.microsoft.com/office/drawing/2014/main" id="{4A9BBFC5-EFF1-E0B9-1CD7-E836E52474E5}"/>
              </a:ext>
            </a:extLst>
          </p:cNvPr>
          <p:cNvSpPr txBox="1"/>
          <p:nvPr/>
        </p:nvSpPr>
        <p:spPr>
          <a:xfrm>
            <a:off x="4698785" y="3535646"/>
            <a:ext cx="4350350" cy="2970044"/>
          </a:xfrm>
          <a:prstGeom prst="rect">
            <a:avLst/>
          </a:prstGeom>
          <a:noFill/>
        </p:spPr>
        <p:txBody>
          <a:bodyPr wrap="square" rtlCol="0">
            <a:spAutoFit/>
          </a:bodyPr>
          <a:lstStyle/>
          <a:p>
            <a:r>
              <a:rPr lang="en-US" altLang="ja-JP" sz="1100" dirty="0">
                <a:latin typeface="+mn-ea"/>
              </a:rPr>
              <a:t>【</a:t>
            </a:r>
            <a:r>
              <a:rPr lang="ja-JP" altLang="en-US" sz="1100" dirty="0">
                <a:latin typeface="+mn-ea"/>
              </a:rPr>
              <a:t>土地改良区分の受入</a:t>
            </a:r>
            <a:r>
              <a:rPr lang="en-US" altLang="ja-JP" sz="1100" dirty="0">
                <a:latin typeface="+mn-ea"/>
              </a:rPr>
              <a:t>】</a:t>
            </a:r>
          </a:p>
          <a:p>
            <a:r>
              <a:rPr lang="ja-JP" altLang="en-US" sz="1100" dirty="0">
                <a:latin typeface="+mn-ea"/>
              </a:rPr>
              <a:t>　収入命令書：（款）附帯事業収入（項）他目的使用料収入</a:t>
            </a:r>
            <a:endParaRPr lang="en-US" altLang="ja-JP" sz="1100" dirty="0">
              <a:latin typeface="+mn-ea"/>
            </a:endParaRPr>
          </a:p>
          <a:p>
            <a:r>
              <a:rPr lang="ja-JP" altLang="en-US" sz="1100" dirty="0">
                <a:latin typeface="+mn-ea"/>
              </a:rPr>
              <a:t>　複式仕訳：</a:t>
            </a:r>
            <a:r>
              <a:rPr lang="en-US" altLang="ja-JP" sz="1100" dirty="0">
                <a:latin typeface="+mn-ea"/>
              </a:rPr>
              <a:t>(</a:t>
            </a:r>
            <a:r>
              <a:rPr lang="ja-JP" altLang="en-US" sz="1100" dirty="0">
                <a:latin typeface="+mn-ea"/>
              </a:rPr>
              <a:t>借方</a:t>
            </a:r>
            <a:r>
              <a:rPr lang="en-US" altLang="ja-JP" sz="1100" dirty="0">
                <a:latin typeface="+mn-ea"/>
              </a:rPr>
              <a:t>)</a:t>
            </a:r>
            <a:r>
              <a:rPr lang="ja-JP" altLang="en-US" sz="1100" dirty="0">
                <a:latin typeface="+mn-ea"/>
              </a:rPr>
              <a:t>現金及び預金  </a:t>
            </a:r>
            <a:r>
              <a:rPr lang="en-US" altLang="ja-JP" sz="1100" dirty="0">
                <a:latin typeface="+mn-ea"/>
              </a:rPr>
              <a:t>50</a:t>
            </a:r>
          </a:p>
          <a:p>
            <a:r>
              <a:rPr lang="ja-JP" altLang="en-US" sz="1100" dirty="0">
                <a:latin typeface="+mn-ea"/>
              </a:rPr>
              <a:t>　　　　　　　　　　　 ／</a:t>
            </a:r>
            <a:r>
              <a:rPr lang="en-US" altLang="ja-JP" sz="1100" dirty="0">
                <a:latin typeface="+mn-ea"/>
              </a:rPr>
              <a:t>(</a:t>
            </a:r>
            <a:r>
              <a:rPr lang="ja-JP" altLang="en-US" sz="1100" dirty="0">
                <a:latin typeface="+mn-ea"/>
              </a:rPr>
              <a:t>貸方</a:t>
            </a:r>
            <a:r>
              <a:rPr lang="en-US" altLang="ja-JP" sz="1100" dirty="0">
                <a:latin typeface="+mn-ea"/>
              </a:rPr>
              <a:t>)</a:t>
            </a:r>
            <a:r>
              <a:rPr lang="ja-JP" altLang="en-US" sz="1100" dirty="0">
                <a:latin typeface="+mn-ea"/>
              </a:rPr>
              <a:t>受取他目的使用料   </a:t>
            </a:r>
            <a:r>
              <a:rPr lang="en-US" altLang="ja-JP" sz="1100" dirty="0">
                <a:latin typeface="+mn-ea"/>
              </a:rPr>
              <a:t>50</a:t>
            </a:r>
          </a:p>
          <a:p>
            <a:endParaRPr lang="en-US" altLang="ja-JP" sz="1100" dirty="0">
              <a:latin typeface="+mn-ea"/>
            </a:endParaRPr>
          </a:p>
          <a:p>
            <a:r>
              <a:rPr lang="en-US" altLang="ja-JP" sz="1100" dirty="0">
                <a:latin typeface="+mn-ea"/>
              </a:rPr>
              <a:t>【</a:t>
            </a:r>
            <a:r>
              <a:rPr lang="ja-JP" altLang="en-US" sz="1100" dirty="0">
                <a:latin typeface="+mn-ea"/>
              </a:rPr>
              <a:t>地元収納分の仮受入</a:t>
            </a:r>
            <a:r>
              <a:rPr lang="en-US" altLang="ja-JP" sz="1100" dirty="0">
                <a:latin typeface="+mn-ea"/>
              </a:rPr>
              <a:t>】</a:t>
            </a:r>
          </a:p>
          <a:p>
            <a:r>
              <a:rPr lang="ja-JP" altLang="en-US" sz="1100" dirty="0">
                <a:latin typeface="+mn-ea"/>
              </a:rPr>
              <a:t>　収入命令書：収支計算外出納適用</a:t>
            </a:r>
            <a:endParaRPr lang="en-US" altLang="ja-JP" sz="1100" dirty="0">
              <a:latin typeface="+mn-ea"/>
            </a:endParaRPr>
          </a:p>
          <a:p>
            <a:r>
              <a:rPr lang="ja-JP" altLang="en-US" sz="1100" dirty="0">
                <a:latin typeface="+mn-ea"/>
              </a:rPr>
              <a:t>　複式仕訳：</a:t>
            </a:r>
            <a:r>
              <a:rPr lang="en-US" altLang="ja-JP" sz="1100" dirty="0">
                <a:latin typeface="+mn-ea"/>
              </a:rPr>
              <a:t>(</a:t>
            </a:r>
            <a:r>
              <a:rPr lang="ja-JP" altLang="en-US" sz="1100" dirty="0">
                <a:latin typeface="+mn-ea"/>
              </a:rPr>
              <a:t>借方</a:t>
            </a:r>
            <a:r>
              <a:rPr lang="en-US" altLang="ja-JP" sz="1100" dirty="0">
                <a:latin typeface="+mn-ea"/>
              </a:rPr>
              <a:t>)</a:t>
            </a:r>
            <a:r>
              <a:rPr lang="ja-JP" altLang="en-US" sz="1100" dirty="0">
                <a:latin typeface="+mn-ea"/>
              </a:rPr>
              <a:t>現金及び預金  </a:t>
            </a:r>
            <a:r>
              <a:rPr lang="en-US" altLang="ja-JP" sz="1100" dirty="0">
                <a:latin typeface="+mn-ea"/>
              </a:rPr>
              <a:t>50</a:t>
            </a:r>
            <a:r>
              <a:rPr lang="ja-JP" altLang="en-US" sz="1100" dirty="0">
                <a:latin typeface="+mn-ea"/>
              </a:rPr>
              <a:t>／</a:t>
            </a:r>
            <a:r>
              <a:rPr lang="en-US" altLang="ja-JP" sz="1100" dirty="0">
                <a:latin typeface="+mn-ea"/>
              </a:rPr>
              <a:t>(</a:t>
            </a:r>
            <a:r>
              <a:rPr lang="ja-JP" altLang="en-US" sz="1100" dirty="0">
                <a:latin typeface="+mn-ea"/>
              </a:rPr>
              <a:t>貸方</a:t>
            </a:r>
            <a:r>
              <a:rPr lang="en-US" altLang="ja-JP" sz="1100" dirty="0">
                <a:latin typeface="+mn-ea"/>
              </a:rPr>
              <a:t>)</a:t>
            </a:r>
            <a:r>
              <a:rPr lang="ja-JP" altLang="en-US" sz="1100" dirty="0">
                <a:latin typeface="+mn-ea"/>
              </a:rPr>
              <a:t>仮受金  </a:t>
            </a:r>
            <a:r>
              <a:rPr lang="en-US" altLang="ja-JP" sz="1100" dirty="0">
                <a:latin typeface="+mn-ea"/>
              </a:rPr>
              <a:t>50</a:t>
            </a:r>
          </a:p>
          <a:p>
            <a:r>
              <a:rPr lang="ja-JP" altLang="en-US" sz="1100" dirty="0">
                <a:latin typeface="+mn-ea"/>
              </a:rPr>
              <a:t>　　</a:t>
            </a:r>
            <a:endParaRPr lang="en-US" altLang="ja-JP" sz="1100" dirty="0">
              <a:latin typeface="+mn-ea"/>
            </a:endParaRPr>
          </a:p>
          <a:p>
            <a:r>
              <a:rPr lang="en-US" altLang="ja-JP" sz="1100" dirty="0">
                <a:latin typeface="+mn-ea"/>
              </a:rPr>
              <a:t>【</a:t>
            </a:r>
            <a:r>
              <a:rPr lang="ja-JP" altLang="en-US" sz="1100" dirty="0">
                <a:latin typeface="+mn-ea"/>
              </a:rPr>
              <a:t>地元収納分の支出</a:t>
            </a:r>
            <a:r>
              <a:rPr lang="en-US" altLang="ja-JP" sz="1100" dirty="0">
                <a:latin typeface="+mn-ea"/>
              </a:rPr>
              <a:t>】</a:t>
            </a:r>
          </a:p>
          <a:p>
            <a:r>
              <a:rPr lang="ja-JP" altLang="en-US" sz="1100" dirty="0">
                <a:latin typeface="+mn-ea"/>
              </a:rPr>
              <a:t>　支出命令書：収支計算外出納適用</a:t>
            </a:r>
            <a:endParaRPr lang="en-US" altLang="ja-JP" sz="1100" dirty="0">
              <a:latin typeface="+mn-ea"/>
            </a:endParaRPr>
          </a:p>
          <a:p>
            <a:r>
              <a:rPr lang="ja-JP" altLang="en-US" sz="1100" dirty="0">
                <a:latin typeface="+mn-ea"/>
              </a:rPr>
              <a:t>　複式仕訳：</a:t>
            </a:r>
            <a:r>
              <a:rPr lang="en-US" altLang="ja-JP" sz="1100" dirty="0">
                <a:latin typeface="+mn-ea"/>
              </a:rPr>
              <a:t>(</a:t>
            </a:r>
            <a:r>
              <a:rPr lang="ja-JP" altLang="en-US" sz="1100" dirty="0">
                <a:latin typeface="+mn-ea"/>
              </a:rPr>
              <a:t>借方</a:t>
            </a:r>
            <a:r>
              <a:rPr lang="en-US" altLang="ja-JP" sz="1100" dirty="0">
                <a:latin typeface="+mn-ea"/>
              </a:rPr>
              <a:t>)</a:t>
            </a:r>
            <a:r>
              <a:rPr lang="ja-JP" altLang="en-US" sz="1100" dirty="0">
                <a:latin typeface="+mn-ea"/>
              </a:rPr>
              <a:t>仮受金  </a:t>
            </a:r>
            <a:r>
              <a:rPr lang="en-US" altLang="ja-JP" sz="1100" dirty="0">
                <a:latin typeface="+mn-ea"/>
              </a:rPr>
              <a:t>50</a:t>
            </a:r>
            <a:r>
              <a:rPr lang="ja-JP" altLang="en-US" sz="1100" dirty="0">
                <a:latin typeface="+mn-ea"/>
              </a:rPr>
              <a:t>／</a:t>
            </a:r>
            <a:r>
              <a:rPr lang="en-US" altLang="ja-JP" sz="1100" dirty="0">
                <a:latin typeface="+mn-ea"/>
              </a:rPr>
              <a:t>(</a:t>
            </a:r>
            <a:r>
              <a:rPr lang="ja-JP" altLang="en-US" sz="1100" dirty="0">
                <a:latin typeface="+mn-ea"/>
              </a:rPr>
              <a:t>貸方</a:t>
            </a:r>
            <a:r>
              <a:rPr lang="en-US" altLang="ja-JP" sz="1100" dirty="0">
                <a:latin typeface="+mn-ea"/>
              </a:rPr>
              <a:t>)</a:t>
            </a:r>
            <a:r>
              <a:rPr lang="ja-JP" altLang="en-US" sz="1100" dirty="0">
                <a:latin typeface="+mn-ea"/>
              </a:rPr>
              <a:t>現金及び預金  </a:t>
            </a:r>
            <a:r>
              <a:rPr lang="en-US" altLang="ja-JP" sz="1100" dirty="0">
                <a:latin typeface="+mn-ea"/>
              </a:rPr>
              <a:t>50</a:t>
            </a:r>
          </a:p>
          <a:p>
            <a:endParaRPr lang="en-US" altLang="ja-JP" sz="1100" dirty="0">
              <a:latin typeface="+mn-ea"/>
            </a:endParaRPr>
          </a:p>
          <a:p>
            <a:r>
              <a:rPr lang="en-US" altLang="ja-JP" sz="1100" dirty="0">
                <a:latin typeface="+mn-ea"/>
              </a:rPr>
              <a:t>【</a:t>
            </a:r>
            <a:r>
              <a:rPr lang="ja-JP" altLang="en-US" sz="1100" dirty="0">
                <a:latin typeface="+mn-ea"/>
              </a:rPr>
              <a:t>手数料の支出</a:t>
            </a:r>
            <a:r>
              <a:rPr lang="en-US" altLang="ja-JP" sz="1100" dirty="0">
                <a:latin typeface="+mn-ea"/>
              </a:rPr>
              <a:t>】</a:t>
            </a:r>
          </a:p>
          <a:p>
            <a:r>
              <a:rPr lang="ja-JP" altLang="en-US" sz="1100" dirty="0">
                <a:latin typeface="+mn-ea"/>
              </a:rPr>
              <a:t>　支出命令書：（款）一般管理費支出（項）運営事務費支出</a:t>
            </a:r>
            <a:endParaRPr lang="en-US" altLang="ja-JP" sz="1100" dirty="0">
              <a:latin typeface="+mn-ea"/>
            </a:endParaRPr>
          </a:p>
          <a:p>
            <a:r>
              <a:rPr lang="ja-JP" altLang="en-US" sz="1100" dirty="0">
                <a:latin typeface="+mn-ea"/>
              </a:rPr>
              <a:t>　　　　　　　　　　　　　　　　　（目）支払手数料</a:t>
            </a:r>
            <a:endParaRPr lang="en-US" altLang="ja-JP" sz="1100" dirty="0">
              <a:latin typeface="+mn-ea"/>
            </a:endParaRPr>
          </a:p>
          <a:p>
            <a:r>
              <a:rPr lang="ja-JP" altLang="en-US" sz="1100" dirty="0">
                <a:latin typeface="+mn-ea"/>
              </a:rPr>
              <a:t>    複式仕訳：</a:t>
            </a:r>
            <a:r>
              <a:rPr lang="en-US" altLang="ja-JP" sz="1100" dirty="0">
                <a:latin typeface="+mn-ea"/>
              </a:rPr>
              <a:t>(</a:t>
            </a:r>
            <a:r>
              <a:rPr lang="ja-JP" altLang="en-US" sz="1100" dirty="0">
                <a:latin typeface="+mn-ea"/>
              </a:rPr>
              <a:t>借方</a:t>
            </a:r>
            <a:r>
              <a:rPr lang="en-US" altLang="ja-JP" sz="1100" dirty="0">
                <a:latin typeface="+mn-ea"/>
              </a:rPr>
              <a:t>)</a:t>
            </a:r>
            <a:r>
              <a:rPr lang="ja-JP" altLang="en-US" sz="1100" dirty="0">
                <a:latin typeface="+mn-ea"/>
              </a:rPr>
              <a:t>支払手数料  </a:t>
            </a:r>
            <a:r>
              <a:rPr lang="en-US" altLang="ja-JP" sz="1100" dirty="0">
                <a:latin typeface="+mn-ea"/>
              </a:rPr>
              <a:t>2</a:t>
            </a:r>
            <a:r>
              <a:rPr lang="ja-JP" altLang="en-US" sz="1100" dirty="0">
                <a:latin typeface="+mn-ea"/>
              </a:rPr>
              <a:t>／</a:t>
            </a:r>
            <a:r>
              <a:rPr lang="en-US" altLang="ja-JP" sz="1100" dirty="0">
                <a:latin typeface="+mn-ea"/>
              </a:rPr>
              <a:t>(</a:t>
            </a:r>
            <a:r>
              <a:rPr lang="ja-JP" altLang="en-US" sz="1100" dirty="0">
                <a:latin typeface="+mn-ea"/>
              </a:rPr>
              <a:t>貸方</a:t>
            </a:r>
            <a:r>
              <a:rPr lang="en-US" altLang="ja-JP" sz="1100" dirty="0">
                <a:latin typeface="+mn-ea"/>
              </a:rPr>
              <a:t>)</a:t>
            </a:r>
            <a:r>
              <a:rPr lang="ja-JP" altLang="en-US" sz="1100" dirty="0">
                <a:latin typeface="+mn-ea"/>
              </a:rPr>
              <a:t>現金及び預金  </a:t>
            </a:r>
            <a:r>
              <a:rPr lang="en-US" altLang="ja-JP" sz="1100" dirty="0">
                <a:latin typeface="+mn-ea"/>
              </a:rPr>
              <a:t>2</a:t>
            </a:r>
          </a:p>
        </p:txBody>
      </p:sp>
      <p:sp>
        <p:nvSpPr>
          <p:cNvPr id="19" name="テキスト ボックス 18">
            <a:extLst>
              <a:ext uri="{FF2B5EF4-FFF2-40B4-BE49-F238E27FC236}">
                <a16:creationId xmlns:a16="http://schemas.microsoft.com/office/drawing/2014/main" id="{E281B197-2B3B-CFC9-C154-714C1F4E1DB9}"/>
              </a:ext>
            </a:extLst>
          </p:cNvPr>
          <p:cNvSpPr txBox="1"/>
          <p:nvPr/>
        </p:nvSpPr>
        <p:spPr>
          <a:xfrm>
            <a:off x="252416" y="3096651"/>
            <a:ext cx="4156540" cy="430887"/>
          </a:xfrm>
          <a:prstGeom prst="rect">
            <a:avLst/>
          </a:prstGeom>
          <a:noFill/>
        </p:spPr>
        <p:txBody>
          <a:bodyPr wrap="square" rtlCol="0">
            <a:spAutoFit/>
          </a:bodyPr>
          <a:lstStyle/>
          <a:p>
            <a:r>
              <a:rPr lang="ja-JP" altLang="en-US" sz="1100" dirty="0">
                <a:highlight>
                  <a:srgbClr val="99FFCC"/>
                </a:highlight>
                <a:latin typeface="+mn-ea"/>
              </a:rPr>
              <a:t>　①　一旦全額を土地改良区の他目的使用料として処理後、</a:t>
            </a:r>
            <a:endParaRPr lang="en-US" altLang="ja-JP" sz="1100" dirty="0">
              <a:highlight>
                <a:srgbClr val="99FFCC"/>
              </a:highlight>
              <a:latin typeface="+mn-ea"/>
            </a:endParaRPr>
          </a:p>
          <a:p>
            <a:r>
              <a:rPr lang="ja-JP" altLang="en-US" sz="1100" dirty="0">
                <a:highlight>
                  <a:srgbClr val="99FFCC"/>
                </a:highlight>
                <a:latin typeface="+mn-ea"/>
              </a:rPr>
              <a:t>　　　地元収納分を支出、手数料は土地改良区負担の場合　　</a:t>
            </a:r>
          </a:p>
        </p:txBody>
      </p:sp>
      <p:sp>
        <p:nvSpPr>
          <p:cNvPr id="22" name="テキスト ボックス 21">
            <a:extLst>
              <a:ext uri="{FF2B5EF4-FFF2-40B4-BE49-F238E27FC236}">
                <a16:creationId xmlns:a16="http://schemas.microsoft.com/office/drawing/2014/main" id="{E8DA787E-CE78-03E9-0076-70E396EEFF26}"/>
              </a:ext>
            </a:extLst>
          </p:cNvPr>
          <p:cNvSpPr txBox="1"/>
          <p:nvPr/>
        </p:nvSpPr>
        <p:spPr>
          <a:xfrm>
            <a:off x="5052653" y="2914700"/>
            <a:ext cx="3660789" cy="600164"/>
          </a:xfrm>
          <a:prstGeom prst="rect">
            <a:avLst/>
          </a:prstGeom>
          <a:noFill/>
        </p:spPr>
        <p:txBody>
          <a:bodyPr wrap="square" rtlCol="0">
            <a:spAutoFit/>
          </a:bodyPr>
          <a:lstStyle/>
          <a:p>
            <a:r>
              <a:rPr lang="ja-JP" altLang="en-US" sz="1100" dirty="0">
                <a:highlight>
                  <a:srgbClr val="99FFCC"/>
                </a:highlight>
                <a:latin typeface="+mn-ea"/>
              </a:rPr>
              <a:t>②　他目的使用料としては土地改良区分のみ処理、</a:t>
            </a:r>
            <a:endParaRPr lang="en-US" altLang="ja-JP" sz="1100" dirty="0">
              <a:highlight>
                <a:srgbClr val="99FFCC"/>
              </a:highlight>
              <a:latin typeface="+mn-ea"/>
            </a:endParaRPr>
          </a:p>
          <a:p>
            <a:r>
              <a:rPr lang="ja-JP" altLang="en-US" sz="1100" dirty="0">
                <a:highlight>
                  <a:srgbClr val="99FFCC"/>
                </a:highlight>
                <a:latin typeface="+mn-ea"/>
              </a:rPr>
              <a:t>　　地元収納分は仮受金として処理後、各地区代表</a:t>
            </a:r>
            <a:endParaRPr lang="en-US" altLang="ja-JP" sz="1100" dirty="0">
              <a:highlight>
                <a:srgbClr val="99FFCC"/>
              </a:highlight>
              <a:latin typeface="+mn-ea"/>
            </a:endParaRPr>
          </a:p>
          <a:p>
            <a:r>
              <a:rPr lang="en-US" altLang="ja-JP" sz="1100" dirty="0">
                <a:highlight>
                  <a:srgbClr val="99FFCC"/>
                </a:highlight>
                <a:latin typeface="+mn-ea"/>
              </a:rPr>
              <a:t>       </a:t>
            </a:r>
            <a:r>
              <a:rPr lang="ja-JP" altLang="en-US" sz="1100" dirty="0">
                <a:highlight>
                  <a:srgbClr val="99FFCC"/>
                </a:highlight>
                <a:latin typeface="+mn-ea"/>
              </a:rPr>
              <a:t>に支出、手数料は土地改良区負担の場合　　　　　　　　　　　　　　　　</a:t>
            </a:r>
          </a:p>
        </p:txBody>
      </p:sp>
      <p:sp>
        <p:nvSpPr>
          <p:cNvPr id="23" name="四角形: 角を丸くする 22">
            <a:extLst>
              <a:ext uri="{FF2B5EF4-FFF2-40B4-BE49-F238E27FC236}">
                <a16:creationId xmlns:a16="http://schemas.microsoft.com/office/drawing/2014/main" id="{18A37D4C-32BD-0456-D76E-443617A275FA}"/>
              </a:ext>
            </a:extLst>
          </p:cNvPr>
          <p:cNvSpPr/>
          <p:nvPr/>
        </p:nvSpPr>
        <p:spPr>
          <a:xfrm>
            <a:off x="4617865" y="2831975"/>
            <a:ext cx="4327894" cy="3902786"/>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81590" y="2324287"/>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spTree>
    <p:extLst>
      <p:ext uri="{BB962C8B-B14F-4D97-AF65-F5344CB8AC3E}">
        <p14:creationId xmlns:p14="http://schemas.microsoft.com/office/powerpoint/2010/main" val="37574627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35316" y="2813463"/>
            <a:ext cx="8850968" cy="3980971"/>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n-ea"/>
            </a:endParaRPr>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㉖ 創設換地で創設した土地の売却と換地清算金の支払い</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617942" y="596492"/>
            <a:ext cx="4368341" cy="2155776"/>
            <a:chOff x="4639788" y="1415610"/>
            <a:chExt cx="4368341" cy="212187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21874"/>
              <a:chOff x="324296" y="235244"/>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635655" y="1309659"/>
                <a:ext cx="5071010" cy="672850"/>
              </a:xfrm>
              <a:prstGeom prst="rect">
                <a:avLst/>
              </a:prstGeom>
              <a:grpFill/>
            </p:spPr>
            <p:txBody>
              <a:bodyPr wrap="square" rtlCol="0">
                <a:spAutoFit/>
              </a:bodyPr>
              <a:lstStyle/>
              <a:p>
                <a:r>
                  <a:rPr lang="ja-JP" altLang="en-US" sz="1200" dirty="0">
                    <a:latin typeface="+mn-ea"/>
                  </a:rPr>
                  <a:t>①　土地売却と換地清算処理は、会計上、一連の流れ</a:t>
                </a:r>
                <a:endParaRPr lang="en-US" altLang="ja-JP" sz="1200" dirty="0">
                  <a:latin typeface="+mn-ea"/>
                </a:endParaRPr>
              </a:p>
              <a:p>
                <a:r>
                  <a:rPr lang="ja-JP" altLang="en-US" sz="1200" dirty="0">
                    <a:latin typeface="+mn-ea"/>
                  </a:rPr>
                  <a:t>　　として考えるのか、切り離して考えるのか。</a:t>
                </a:r>
                <a:endParaRPr lang="en-US" altLang="ja-JP" sz="1200" dirty="0">
                  <a:latin typeface="+mn-ea"/>
                </a:endParaRP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19256"/>
              <a:ext cx="2625872" cy="331141"/>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2144098"/>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612768" y="1342030"/>
                <a:ext cx="5116789" cy="1217727"/>
              </a:xfrm>
              <a:prstGeom prst="rect">
                <a:avLst/>
              </a:prstGeom>
              <a:solidFill>
                <a:schemeClr val="accent4">
                  <a:lumMod val="40000"/>
                  <a:lumOff val="60000"/>
                </a:schemeClr>
              </a:solidFill>
            </p:spPr>
            <p:txBody>
              <a:bodyPr wrap="square" rtlCol="0">
                <a:spAutoFit/>
              </a:bodyPr>
              <a:lstStyle/>
              <a:p>
                <a:r>
                  <a:rPr lang="ja-JP" altLang="en-US" sz="1200" dirty="0">
                    <a:latin typeface="+mn-ea"/>
                  </a:rPr>
                  <a:t>　換地で創設した非農用地を、換地清算前に</a:t>
                </a:r>
                <a:r>
                  <a:rPr lang="en-US" altLang="ja-JP" sz="1200" dirty="0">
                    <a:latin typeface="+mn-ea"/>
                  </a:rPr>
                  <a:t>JA</a:t>
                </a:r>
                <a:r>
                  <a:rPr lang="ja-JP" altLang="en-US" sz="1200" dirty="0">
                    <a:latin typeface="+mn-ea"/>
                  </a:rPr>
                  <a:t>に売却した。売却で得た資金は、換地処分時に組合員に換地清算金として支払う予定だが、どのような処理を行えばよいか。</a:t>
                </a: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29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447599" y="1541634"/>
              <a:ext cx="525079" cy="362992"/>
            </a:xfrm>
            <a:prstGeom prst="rect">
              <a:avLst/>
            </a:prstGeom>
          </p:spPr>
        </p:pic>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74347" y="2271541"/>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sp>
        <p:nvSpPr>
          <p:cNvPr id="4" name="テキスト ボックス 3">
            <a:extLst>
              <a:ext uri="{FF2B5EF4-FFF2-40B4-BE49-F238E27FC236}">
                <a16:creationId xmlns:a16="http://schemas.microsoft.com/office/drawing/2014/main" id="{7C1C3A6D-7489-98A7-9F94-9F3D8AB06B7D}"/>
              </a:ext>
            </a:extLst>
          </p:cNvPr>
          <p:cNvSpPr txBox="1"/>
          <p:nvPr/>
        </p:nvSpPr>
        <p:spPr>
          <a:xfrm>
            <a:off x="530699" y="3549834"/>
            <a:ext cx="5585752" cy="1938992"/>
          </a:xfrm>
          <a:prstGeom prst="rect">
            <a:avLst/>
          </a:prstGeom>
          <a:noFill/>
        </p:spPr>
        <p:txBody>
          <a:bodyPr wrap="square" rtlCol="0">
            <a:spAutoFit/>
          </a:bodyPr>
          <a:lstStyle/>
          <a:p>
            <a:r>
              <a:rPr kumimoji="1" lang="en-US" altLang="ja-JP" sz="1200" dirty="0"/>
              <a:t>【</a:t>
            </a:r>
            <a:r>
              <a:rPr kumimoji="1" lang="ja-JP" altLang="en-US" sz="1200" dirty="0"/>
              <a:t>創設換地で創設した土地の売却</a:t>
            </a:r>
            <a:r>
              <a:rPr kumimoji="1" lang="en-US" altLang="ja-JP" sz="1200" dirty="0"/>
              <a:t>】</a:t>
            </a:r>
          </a:p>
          <a:p>
            <a:endParaRPr kumimoji="1" lang="en-US" altLang="ja-JP" sz="1200" dirty="0"/>
          </a:p>
          <a:p>
            <a:r>
              <a:rPr kumimoji="1" lang="ja-JP" altLang="en-US" sz="1200" dirty="0"/>
              <a:t>　収入命令書：（款）徴収換地清算金収入（項）換地清算金徴収収入</a:t>
            </a:r>
            <a:endParaRPr kumimoji="1" lang="en-US" altLang="ja-JP" sz="1200" dirty="0"/>
          </a:p>
          <a:p>
            <a:r>
              <a:rPr kumimoji="1" lang="ja-JP" altLang="en-US" sz="1200" dirty="0"/>
              <a:t>　複式仕訳：（借方）現金及び預金／（貸方）</a:t>
            </a:r>
            <a:r>
              <a:rPr kumimoji="1" lang="ja-JP" altLang="en-US" sz="1200" u="sng" dirty="0"/>
              <a:t>換地清算金預り金</a:t>
            </a:r>
            <a:endParaRPr kumimoji="1" lang="en-US" altLang="ja-JP" sz="1200" dirty="0"/>
          </a:p>
          <a:p>
            <a:endParaRPr kumimoji="1" lang="en-US" altLang="ja-JP" sz="1200" dirty="0"/>
          </a:p>
          <a:p>
            <a:endParaRPr kumimoji="1" lang="en-US" altLang="ja-JP" sz="1200" dirty="0"/>
          </a:p>
          <a:p>
            <a:r>
              <a:rPr kumimoji="1" lang="en-US" altLang="ja-JP" sz="1200" dirty="0"/>
              <a:t>【</a:t>
            </a:r>
            <a:r>
              <a:rPr kumimoji="1" lang="ja-JP" altLang="en-US" sz="1200" dirty="0"/>
              <a:t>該当組合員へ換地清算金の支払</a:t>
            </a:r>
            <a:r>
              <a:rPr kumimoji="1" lang="en-US" altLang="ja-JP" sz="1200" dirty="0"/>
              <a:t>】</a:t>
            </a:r>
          </a:p>
          <a:p>
            <a:r>
              <a:rPr kumimoji="1" lang="ja-JP" altLang="en-US" sz="1200" dirty="0"/>
              <a:t>　</a:t>
            </a:r>
            <a:endParaRPr kumimoji="1" lang="en-US" altLang="ja-JP" sz="1200" dirty="0"/>
          </a:p>
          <a:p>
            <a:r>
              <a:rPr kumimoji="1" lang="ja-JP" altLang="en-US" sz="1200" dirty="0"/>
              <a:t>　支出命令書：（款）支払換地清算金支出（項）換地清算金支払支出</a:t>
            </a:r>
            <a:endParaRPr kumimoji="1" lang="en-US" altLang="ja-JP" sz="1200" dirty="0"/>
          </a:p>
          <a:p>
            <a:r>
              <a:rPr kumimoji="1" lang="ja-JP" altLang="en-US" sz="1200" dirty="0"/>
              <a:t>　複式仕訳：（借方）</a:t>
            </a:r>
            <a:r>
              <a:rPr kumimoji="1" lang="ja-JP" altLang="en-US" sz="1200" u="sng" dirty="0"/>
              <a:t>換地清算金預り金</a:t>
            </a:r>
            <a:r>
              <a:rPr kumimoji="1" lang="ja-JP" altLang="en-US" sz="1200" dirty="0"/>
              <a:t>／（貸方）現金及び預金</a:t>
            </a:r>
            <a:endParaRPr kumimoji="1" lang="en-US" altLang="ja-JP" sz="1200" dirty="0"/>
          </a:p>
        </p:txBody>
      </p:sp>
      <p:grpSp>
        <p:nvGrpSpPr>
          <p:cNvPr id="18" name="グループ化 17">
            <a:extLst>
              <a:ext uri="{FF2B5EF4-FFF2-40B4-BE49-F238E27FC236}">
                <a16:creationId xmlns:a16="http://schemas.microsoft.com/office/drawing/2014/main" id="{A889B8B2-86A5-4E3A-B99D-BEA0367C8D53}"/>
              </a:ext>
            </a:extLst>
          </p:cNvPr>
          <p:cNvGrpSpPr/>
          <p:nvPr/>
        </p:nvGrpSpPr>
        <p:grpSpPr>
          <a:xfrm>
            <a:off x="5834913" y="3228460"/>
            <a:ext cx="2912487" cy="2652795"/>
            <a:chOff x="5963499" y="3153856"/>
            <a:chExt cx="2912487" cy="2652795"/>
          </a:xfrm>
        </p:grpSpPr>
        <p:sp>
          <p:nvSpPr>
            <p:cNvPr id="11" name="テキスト ボックス 10">
              <a:extLst>
                <a:ext uri="{FF2B5EF4-FFF2-40B4-BE49-F238E27FC236}">
                  <a16:creationId xmlns:a16="http://schemas.microsoft.com/office/drawing/2014/main" id="{857BC1B5-FD85-DDCF-A32C-DBBCC89D38E1}"/>
                </a:ext>
              </a:extLst>
            </p:cNvPr>
            <p:cNvSpPr txBox="1"/>
            <p:nvPr/>
          </p:nvSpPr>
          <p:spPr>
            <a:xfrm>
              <a:off x="6410920" y="3659896"/>
              <a:ext cx="2017644" cy="1754326"/>
            </a:xfrm>
            <a:prstGeom prst="rect">
              <a:avLst/>
            </a:prstGeom>
            <a:noFill/>
          </p:spPr>
          <p:txBody>
            <a:bodyPr wrap="square" rtlCol="0">
              <a:spAutoFit/>
            </a:bodyPr>
            <a:lstStyle/>
            <a:p>
              <a:r>
                <a:rPr kumimoji="1" lang="ja-JP" altLang="en-US" sz="1200" dirty="0"/>
                <a:t>　土地売却益としては処理しない。</a:t>
              </a:r>
              <a:endParaRPr kumimoji="1" lang="en-US" altLang="ja-JP" sz="1200" dirty="0"/>
            </a:p>
            <a:p>
              <a:r>
                <a:rPr kumimoji="1" lang="ja-JP" altLang="en-US" sz="1200" dirty="0"/>
                <a:t>　売却で得た資金は組合員へ支払われるものであり、土地改良区はその仲介を行っているだけのため。</a:t>
              </a:r>
              <a:endParaRPr kumimoji="1" lang="en-US" altLang="ja-JP" sz="1200" dirty="0"/>
            </a:p>
            <a:p>
              <a:r>
                <a:rPr kumimoji="1" lang="ja-JP" altLang="en-US" sz="1200" dirty="0"/>
                <a:t>　ただし、収支決算書においては資金の範囲に従って計上する。</a:t>
              </a:r>
            </a:p>
          </p:txBody>
        </p:sp>
        <p:sp>
          <p:nvSpPr>
            <p:cNvPr id="17" name="吹き出し: 円形 16">
              <a:extLst>
                <a:ext uri="{FF2B5EF4-FFF2-40B4-BE49-F238E27FC236}">
                  <a16:creationId xmlns:a16="http://schemas.microsoft.com/office/drawing/2014/main" id="{E7C9E767-7190-4CCD-B2BE-12E0EB57BF70}"/>
                </a:ext>
              </a:extLst>
            </p:cNvPr>
            <p:cNvSpPr/>
            <p:nvPr/>
          </p:nvSpPr>
          <p:spPr>
            <a:xfrm>
              <a:off x="5963499" y="3153856"/>
              <a:ext cx="2912487" cy="2652795"/>
            </a:xfrm>
            <a:prstGeom prst="wedgeEllipseCallout">
              <a:avLst>
                <a:gd name="adj1" fmla="val -64118"/>
                <a:gd name="adj2" fmla="val 4268"/>
              </a:avLst>
            </a:prstGeom>
            <a:noFill/>
            <a:ln w="285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 name="テキスト ボックス 8">
            <a:extLst>
              <a:ext uri="{FF2B5EF4-FFF2-40B4-BE49-F238E27FC236}">
                <a16:creationId xmlns:a16="http://schemas.microsoft.com/office/drawing/2014/main" id="{39D8F9BA-A23F-177A-01D2-AD74D8293D08}"/>
              </a:ext>
            </a:extLst>
          </p:cNvPr>
          <p:cNvSpPr txBox="1"/>
          <p:nvPr/>
        </p:nvSpPr>
        <p:spPr>
          <a:xfrm>
            <a:off x="691890" y="5984509"/>
            <a:ext cx="4900228" cy="276999"/>
          </a:xfrm>
          <a:prstGeom prst="rect">
            <a:avLst/>
          </a:prstGeom>
          <a:noFill/>
        </p:spPr>
        <p:txBody>
          <a:bodyPr wrap="square" rtlCol="0">
            <a:spAutoFit/>
          </a:bodyPr>
          <a:lstStyle/>
          <a:p>
            <a:r>
              <a:rPr kumimoji="1" lang="en-US" altLang="ja-JP" sz="1200" u="sng" dirty="0">
                <a:latin typeface="+mn-ea"/>
              </a:rPr>
              <a:t>※ </a:t>
            </a:r>
            <a:r>
              <a:rPr kumimoji="1" lang="ja-JP" altLang="en-US" sz="1200" u="sng" dirty="0">
                <a:latin typeface="+mn-ea"/>
              </a:rPr>
              <a:t>下線は会計基準に設定されていない科目のため追加</a:t>
            </a:r>
          </a:p>
        </p:txBody>
      </p:sp>
    </p:spTree>
    <p:extLst>
      <p:ext uri="{BB962C8B-B14F-4D97-AF65-F5344CB8AC3E}">
        <p14:creationId xmlns:p14="http://schemas.microsoft.com/office/powerpoint/2010/main" val="36664031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07305" y="2676103"/>
            <a:ext cx="8850968" cy="4098045"/>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㉗ リース取引の処理</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611213" y="564113"/>
            <a:ext cx="4368341" cy="2022949"/>
            <a:chOff x="4639788" y="1415610"/>
            <a:chExt cx="4368341" cy="2143522"/>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43522"/>
              <a:chOff x="324296" y="235244"/>
              <a:chExt cx="5693732" cy="3173975"/>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173975"/>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615729" y="1065185"/>
                <a:ext cx="5216499" cy="2173035"/>
              </a:xfrm>
              <a:prstGeom prst="rect">
                <a:avLst/>
              </a:prstGeom>
              <a:grpFill/>
            </p:spPr>
            <p:txBody>
              <a:bodyPr wrap="square" rtlCol="0">
                <a:spAutoFit/>
              </a:bodyPr>
              <a:lstStyle/>
              <a:p>
                <a:r>
                  <a:rPr lang="ja-JP" altLang="en-US" sz="1200" dirty="0">
                    <a:latin typeface="+mn-ea"/>
                  </a:rPr>
                  <a:t>①　会計基準注解（５）では、「ファイナンス・リース　</a:t>
                </a:r>
                <a:endParaRPr lang="en-US" altLang="ja-JP" sz="1200" dirty="0">
                  <a:latin typeface="+mn-ea"/>
                </a:endParaRPr>
              </a:p>
              <a:p>
                <a:r>
                  <a:rPr lang="ja-JP" altLang="en-US" sz="1200" dirty="0">
                    <a:latin typeface="+mn-ea"/>
                  </a:rPr>
                  <a:t>　　取引について、取得したリース物件の価額に重要性　</a:t>
                </a:r>
                <a:endParaRPr lang="en-US" altLang="ja-JP" sz="1200" dirty="0">
                  <a:latin typeface="+mn-ea"/>
                </a:endParaRPr>
              </a:p>
              <a:p>
                <a:r>
                  <a:rPr lang="ja-JP" altLang="en-US" sz="1200" dirty="0">
                    <a:latin typeface="+mn-ea"/>
                  </a:rPr>
                  <a:t>　　が乏しい場合、通常の賃貸借に係る方法に準じて会　　</a:t>
                </a:r>
                <a:endParaRPr lang="en-US" altLang="ja-JP" sz="1200" dirty="0">
                  <a:latin typeface="+mn-ea"/>
                </a:endParaRPr>
              </a:p>
              <a:p>
                <a:r>
                  <a:rPr lang="ja-JP" altLang="en-US" sz="1200" dirty="0">
                    <a:latin typeface="+mn-ea"/>
                  </a:rPr>
                  <a:t>　　計処理を行うことができる」とされているが、今回</a:t>
                </a:r>
                <a:endParaRPr lang="en-US" altLang="ja-JP" sz="1200" dirty="0">
                  <a:latin typeface="+mn-ea"/>
                </a:endParaRPr>
              </a:p>
              <a:p>
                <a:r>
                  <a:rPr lang="ja-JP" altLang="en-US" sz="1200" dirty="0">
                    <a:latin typeface="+mn-ea"/>
                  </a:rPr>
                  <a:t>　　の取引はこれに該当しないと判断し、リース会計基　</a:t>
                </a:r>
                <a:endParaRPr lang="en-US" altLang="ja-JP" sz="1200" dirty="0">
                  <a:latin typeface="+mn-ea"/>
                </a:endParaRPr>
              </a:p>
              <a:p>
                <a:r>
                  <a:rPr lang="ja-JP" altLang="en-US" sz="1200" dirty="0">
                    <a:latin typeface="+mn-ea"/>
                  </a:rPr>
                  <a:t>　　準に基づき売買処理（お金を借りて物を買った）　</a:t>
                </a:r>
                <a:endParaRPr lang="en-US" altLang="ja-JP" sz="1200" dirty="0">
                  <a:latin typeface="+mn-ea"/>
                </a:endParaRPr>
              </a:p>
              <a:p>
                <a:r>
                  <a:rPr lang="ja-JP" altLang="en-US" sz="1200" dirty="0">
                    <a:latin typeface="+mn-ea"/>
                  </a:rPr>
                  <a:t>　　とする。</a:t>
                </a:r>
                <a:endParaRPr lang="en-US" altLang="ja-JP" sz="1200" dirty="0">
                  <a:latin typeface="+mn-ea"/>
                </a:endParaRP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24919" y="1474037"/>
              <a:ext cx="537416" cy="434853"/>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491601"/>
              <a:ext cx="2625872" cy="358797"/>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42045" y="573135"/>
            <a:ext cx="4390744" cy="2022950"/>
            <a:chOff x="154325" y="1432531"/>
            <a:chExt cx="4368341" cy="2285720"/>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285720"/>
              <a:chOff x="324296" y="235244"/>
              <a:chExt cx="5693732" cy="3400886"/>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400886"/>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373792" y="1335057"/>
                <a:ext cx="5561081" cy="1086581"/>
              </a:xfrm>
              <a:prstGeom prst="rect">
                <a:avLst/>
              </a:prstGeom>
              <a:noFill/>
            </p:spPr>
            <p:txBody>
              <a:bodyPr wrap="square" rtlCol="0">
                <a:spAutoFit/>
              </a:bodyPr>
              <a:lstStyle/>
              <a:p>
                <a:r>
                  <a:rPr lang="ja-JP" altLang="en-US" sz="1200" dirty="0">
                    <a:latin typeface="+mn-ea"/>
                  </a:rPr>
                  <a:t>　機材をリースで対応したく、リース料総額</a:t>
                </a:r>
                <a:r>
                  <a:rPr lang="en-US" altLang="ja-JP" sz="1200" dirty="0">
                    <a:latin typeface="+mn-ea"/>
                  </a:rPr>
                  <a:t>360</a:t>
                </a:r>
                <a:r>
                  <a:rPr lang="ja-JP" altLang="en-US" sz="1200" dirty="0">
                    <a:latin typeface="+mn-ea"/>
                  </a:rPr>
                  <a:t>万円で所有権移転型のファイナンス・リース取引（リース期間</a:t>
                </a:r>
                <a:r>
                  <a:rPr lang="en-US" altLang="ja-JP" sz="1200" dirty="0">
                    <a:latin typeface="+mn-ea"/>
                  </a:rPr>
                  <a:t>5</a:t>
                </a:r>
                <a:r>
                  <a:rPr lang="ja-JP" altLang="en-US" sz="1200" dirty="0">
                    <a:latin typeface="+mn-ea"/>
                  </a:rPr>
                  <a:t>年）で契約したいが、会計処理はどのようにすべきか。</a:t>
                </a:r>
                <a:endParaRPr lang="en-US" altLang="ja-JP" sz="1200" dirty="0">
                  <a:latin typeface="+mn-ea"/>
                </a:endParaRP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498161"/>
              <a:ext cx="2426280" cy="374109"/>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447599" y="1480636"/>
              <a:ext cx="525079" cy="423989"/>
            </a:xfrm>
            <a:prstGeom prst="rect">
              <a:avLst/>
            </a:prstGeom>
          </p:spPr>
        </p:pic>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63146" y="2449927"/>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grpSp>
        <p:nvGrpSpPr>
          <p:cNvPr id="15" name="グループ化 14">
            <a:extLst>
              <a:ext uri="{FF2B5EF4-FFF2-40B4-BE49-F238E27FC236}">
                <a16:creationId xmlns:a16="http://schemas.microsoft.com/office/drawing/2014/main" id="{FDF60580-CAFB-423F-82D9-8B225737E1CE}"/>
              </a:ext>
            </a:extLst>
          </p:cNvPr>
          <p:cNvGrpSpPr/>
          <p:nvPr/>
        </p:nvGrpSpPr>
        <p:grpSpPr>
          <a:xfrm>
            <a:off x="290179" y="3172346"/>
            <a:ext cx="8642067" cy="2554980"/>
            <a:chOff x="316206" y="3286128"/>
            <a:chExt cx="8642067" cy="2554980"/>
          </a:xfrm>
        </p:grpSpPr>
        <p:sp>
          <p:nvSpPr>
            <p:cNvPr id="13" name="フローチャート: 組合せ 12">
              <a:extLst>
                <a:ext uri="{FF2B5EF4-FFF2-40B4-BE49-F238E27FC236}">
                  <a16:creationId xmlns:a16="http://schemas.microsoft.com/office/drawing/2014/main" id="{FC8BC72D-08D3-4A18-B247-36A384510EDD}"/>
                </a:ext>
              </a:extLst>
            </p:cNvPr>
            <p:cNvSpPr/>
            <p:nvPr/>
          </p:nvSpPr>
          <p:spPr>
            <a:xfrm rot="16200000">
              <a:off x="6854427" y="3589009"/>
              <a:ext cx="859165" cy="274753"/>
            </a:xfrm>
            <a:prstGeom prst="flowChartMerg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grpSp>
          <p:nvGrpSpPr>
            <p:cNvPr id="11" name="グループ化 10">
              <a:extLst>
                <a:ext uri="{FF2B5EF4-FFF2-40B4-BE49-F238E27FC236}">
                  <a16:creationId xmlns:a16="http://schemas.microsoft.com/office/drawing/2014/main" id="{81E4FDC2-630F-45FD-B674-E80F17514FAC}"/>
                </a:ext>
              </a:extLst>
            </p:cNvPr>
            <p:cNvGrpSpPr/>
            <p:nvPr/>
          </p:nvGrpSpPr>
          <p:grpSpPr>
            <a:xfrm>
              <a:off x="316206" y="3329273"/>
              <a:ext cx="408114" cy="1682868"/>
              <a:chOff x="379009" y="3352794"/>
              <a:chExt cx="408114" cy="1682868"/>
            </a:xfrm>
          </p:grpSpPr>
          <p:sp>
            <p:nvSpPr>
              <p:cNvPr id="28" name="テキスト ボックス 27">
                <a:extLst>
                  <a:ext uri="{FF2B5EF4-FFF2-40B4-BE49-F238E27FC236}">
                    <a16:creationId xmlns:a16="http://schemas.microsoft.com/office/drawing/2014/main" id="{8AE79FC0-2514-4068-94B4-3B89C4A880A2}"/>
                  </a:ext>
                </a:extLst>
              </p:cNvPr>
              <p:cNvSpPr txBox="1"/>
              <p:nvPr/>
            </p:nvSpPr>
            <p:spPr>
              <a:xfrm>
                <a:off x="379009" y="3472485"/>
                <a:ext cx="408114" cy="1507076"/>
              </a:xfrm>
              <a:prstGeom prst="rect">
                <a:avLst/>
              </a:prstGeom>
              <a:noFill/>
            </p:spPr>
            <p:txBody>
              <a:bodyPr vert="eaVert" wrap="square" rtlCol="0">
                <a:spAutoFit/>
              </a:bodyPr>
              <a:lstStyle/>
              <a:p>
                <a:r>
                  <a:rPr lang="ja-JP" altLang="en-US" sz="1200" dirty="0">
                    <a:latin typeface="+mn-ea"/>
                  </a:rPr>
                  <a:t>リース取引の分類</a:t>
                </a:r>
                <a:endParaRPr lang="en-US" altLang="ja-JP" sz="1200" dirty="0">
                  <a:latin typeface="+mn-ea"/>
                </a:endParaRPr>
              </a:p>
            </p:txBody>
          </p:sp>
          <p:sp>
            <p:nvSpPr>
              <p:cNvPr id="4" name="正方形/長方形 3">
                <a:extLst>
                  <a:ext uri="{FF2B5EF4-FFF2-40B4-BE49-F238E27FC236}">
                    <a16:creationId xmlns:a16="http://schemas.microsoft.com/office/drawing/2014/main" id="{CC135A5F-303C-8D90-F93C-CB98D0AEE889}"/>
                  </a:ext>
                </a:extLst>
              </p:cNvPr>
              <p:cNvSpPr/>
              <p:nvPr/>
            </p:nvSpPr>
            <p:spPr>
              <a:xfrm>
                <a:off x="419297" y="3352794"/>
                <a:ext cx="360880" cy="168286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47" name="グループ化 46">
              <a:extLst>
                <a:ext uri="{FF2B5EF4-FFF2-40B4-BE49-F238E27FC236}">
                  <a16:creationId xmlns:a16="http://schemas.microsoft.com/office/drawing/2014/main" id="{1A862C51-AB88-0F38-A163-7020C7735027}"/>
                </a:ext>
              </a:extLst>
            </p:cNvPr>
            <p:cNvGrpSpPr/>
            <p:nvPr/>
          </p:nvGrpSpPr>
          <p:grpSpPr>
            <a:xfrm>
              <a:off x="7552270" y="3516319"/>
              <a:ext cx="1287292" cy="417099"/>
              <a:chOff x="5396627" y="2901455"/>
              <a:chExt cx="1044651" cy="381972"/>
            </a:xfrm>
          </p:grpSpPr>
          <p:sp>
            <p:nvSpPr>
              <p:cNvPr id="40" name="四角形: 角を丸くする 39">
                <a:extLst>
                  <a:ext uri="{FF2B5EF4-FFF2-40B4-BE49-F238E27FC236}">
                    <a16:creationId xmlns:a16="http://schemas.microsoft.com/office/drawing/2014/main" id="{0F4F77B0-CF70-B6DB-FF7F-BF532925F559}"/>
                  </a:ext>
                </a:extLst>
              </p:cNvPr>
              <p:cNvSpPr/>
              <p:nvPr/>
            </p:nvSpPr>
            <p:spPr>
              <a:xfrm>
                <a:off x="5396627" y="2901455"/>
                <a:ext cx="950044" cy="381972"/>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6" name="テキスト ボックス 45">
                <a:extLst>
                  <a:ext uri="{FF2B5EF4-FFF2-40B4-BE49-F238E27FC236}">
                    <a16:creationId xmlns:a16="http://schemas.microsoft.com/office/drawing/2014/main" id="{3BDFBEF4-2B27-2CDE-240D-34682595F30B}"/>
                  </a:ext>
                </a:extLst>
              </p:cNvPr>
              <p:cNvSpPr txBox="1"/>
              <p:nvPr/>
            </p:nvSpPr>
            <p:spPr>
              <a:xfrm>
                <a:off x="5396627" y="2953941"/>
                <a:ext cx="1044651" cy="253671"/>
              </a:xfrm>
              <a:prstGeom prst="rect">
                <a:avLst/>
              </a:prstGeom>
              <a:noFill/>
            </p:spPr>
            <p:txBody>
              <a:bodyPr wrap="square" rtlCol="0">
                <a:spAutoFit/>
              </a:bodyPr>
              <a:lstStyle/>
              <a:p>
                <a:r>
                  <a:rPr kumimoji="1" lang="ja-JP" altLang="en-US" sz="1200" dirty="0">
                    <a:latin typeface="+mn-ea"/>
                  </a:rPr>
                  <a:t>売買処理</a:t>
                </a:r>
                <a:r>
                  <a:rPr kumimoji="1" lang="ja-JP" altLang="en-US" sz="1000" dirty="0">
                    <a:latin typeface="+mn-ea"/>
                  </a:rPr>
                  <a:t>（注</a:t>
                </a:r>
                <a:r>
                  <a:rPr kumimoji="1" lang="en-US" altLang="ja-JP" sz="1000" dirty="0">
                    <a:latin typeface="+mn-ea"/>
                  </a:rPr>
                  <a:t>1</a:t>
                </a:r>
                <a:r>
                  <a:rPr kumimoji="1" lang="ja-JP" altLang="en-US" sz="1000" dirty="0">
                    <a:latin typeface="+mn-ea"/>
                  </a:rPr>
                  <a:t>）</a:t>
                </a:r>
              </a:p>
            </p:txBody>
          </p:sp>
        </p:grpSp>
        <p:grpSp>
          <p:nvGrpSpPr>
            <p:cNvPr id="48" name="グループ化 47">
              <a:extLst>
                <a:ext uri="{FF2B5EF4-FFF2-40B4-BE49-F238E27FC236}">
                  <a16:creationId xmlns:a16="http://schemas.microsoft.com/office/drawing/2014/main" id="{8C1D02B8-ED3C-6AED-90A9-440A50B091EF}"/>
                </a:ext>
              </a:extLst>
            </p:cNvPr>
            <p:cNvGrpSpPr/>
            <p:nvPr/>
          </p:nvGrpSpPr>
          <p:grpSpPr>
            <a:xfrm>
              <a:off x="7577105" y="4538942"/>
              <a:ext cx="1285930" cy="443375"/>
              <a:chOff x="5389741" y="2751529"/>
              <a:chExt cx="1043545" cy="406035"/>
            </a:xfrm>
          </p:grpSpPr>
          <p:sp>
            <p:nvSpPr>
              <p:cNvPr id="49" name="四角形: 角を丸くする 48">
                <a:extLst>
                  <a:ext uri="{FF2B5EF4-FFF2-40B4-BE49-F238E27FC236}">
                    <a16:creationId xmlns:a16="http://schemas.microsoft.com/office/drawing/2014/main" id="{3F395E09-BFB6-4EF8-5FC2-35CF328F7F7E}"/>
                  </a:ext>
                </a:extLst>
              </p:cNvPr>
              <p:cNvSpPr/>
              <p:nvPr/>
            </p:nvSpPr>
            <p:spPr>
              <a:xfrm>
                <a:off x="5393392" y="2751529"/>
                <a:ext cx="926243" cy="381972"/>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3" name="テキスト ボックス 52">
                <a:extLst>
                  <a:ext uri="{FF2B5EF4-FFF2-40B4-BE49-F238E27FC236}">
                    <a16:creationId xmlns:a16="http://schemas.microsoft.com/office/drawing/2014/main" id="{2E8CD311-AD3E-E9E1-B86F-F43296836227}"/>
                  </a:ext>
                </a:extLst>
              </p:cNvPr>
              <p:cNvSpPr txBox="1"/>
              <p:nvPr/>
            </p:nvSpPr>
            <p:spPr>
              <a:xfrm>
                <a:off x="5389741" y="2762965"/>
                <a:ext cx="1043545" cy="394599"/>
              </a:xfrm>
              <a:prstGeom prst="rect">
                <a:avLst/>
              </a:prstGeom>
              <a:noFill/>
            </p:spPr>
            <p:txBody>
              <a:bodyPr wrap="square" rtlCol="0">
                <a:spAutoFit/>
              </a:bodyPr>
              <a:lstStyle/>
              <a:p>
                <a:r>
                  <a:rPr kumimoji="1" lang="ja-JP" altLang="en-US" sz="1200" dirty="0">
                    <a:latin typeface="+mn-ea"/>
                  </a:rPr>
                  <a:t>売買処理</a:t>
                </a:r>
                <a:r>
                  <a:rPr kumimoji="1" lang="ja-JP" altLang="en-US" sz="1000" dirty="0">
                    <a:latin typeface="+mn-ea"/>
                  </a:rPr>
                  <a:t>（注</a:t>
                </a:r>
                <a:r>
                  <a:rPr kumimoji="1" lang="en-US" altLang="ja-JP" sz="1000" dirty="0">
                    <a:latin typeface="+mn-ea"/>
                  </a:rPr>
                  <a:t>1</a:t>
                </a:r>
                <a:r>
                  <a:rPr kumimoji="1" lang="ja-JP" altLang="en-US" sz="1000" dirty="0">
                    <a:latin typeface="+mn-ea"/>
                  </a:rPr>
                  <a:t>）　</a:t>
                </a:r>
                <a:endParaRPr kumimoji="1" lang="en-US" altLang="ja-JP" sz="1000" dirty="0">
                  <a:latin typeface="+mn-ea"/>
                </a:endParaRPr>
              </a:p>
              <a:p>
                <a:r>
                  <a:rPr kumimoji="1" lang="ja-JP" altLang="en-US" sz="1000" dirty="0">
                    <a:latin typeface="+mn-ea"/>
                  </a:rPr>
                  <a:t>　　　　   （注</a:t>
                </a:r>
                <a:r>
                  <a:rPr kumimoji="1" lang="en-US" altLang="ja-JP" sz="1000" dirty="0">
                    <a:latin typeface="+mn-ea"/>
                  </a:rPr>
                  <a:t>2</a:t>
                </a:r>
                <a:r>
                  <a:rPr kumimoji="1" lang="ja-JP" altLang="en-US" sz="1000" dirty="0">
                    <a:latin typeface="+mn-ea"/>
                  </a:rPr>
                  <a:t>）</a:t>
                </a:r>
              </a:p>
            </p:txBody>
          </p:sp>
        </p:grpSp>
        <p:grpSp>
          <p:nvGrpSpPr>
            <p:cNvPr id="54" name="グループ化 53">
              <a:extLst>
                <a:ext uri="{FF2B5EF4-FFF2-40B4-BE49-F238E27FC236}">
                  <a16:creationId xmlns:a16="http://schemas.microsoft.com/office/drawing/2014/main" id="{58A62A77-1386-4090-6322-305D89757CC8}"/>
                </a:ext>
              </a:extLst>
            </p:cNvPr>
            <p:cNvGrpSpPr/>
            <p:nvPr/>
          </p:nvGrpSpPr>
          <p:grpSpPr>
            <a:xfrm>
              <a:off x="1681364" y="5442547"/>
              <a:ext cx="999042" cy="357215"/>
              <a:chOff x="5439604" y="2553552"/>
              <a:chExt cx="750512" cy="381972"/>
            </a:xfrm>
          </p:grpSpPr>
          <p:sp>
            <p:nvSpPr>
              <p:cNvPr id="55" name="四角形: 角を丸くする 54">
                <a:extLst>
                  <a:ext uri="{FF2B5EF4-FFF2-40B4-BE49-F238E27FC236}">
                    <a16:creationId xmlns:a16="http://schemas.microsoft.com/office/drawing/2014/main" id="{093C1B5D-BB8F-E90B-3647-73BD3F23DC17}"/>
                  </a:ext>
                </a:extLst>
              </p:cNvPr>
              <p:cNvSpPr/>
              <p:nvPr/>
            </p:nvSpPr>
            <p:spPr>
              <a:xfrm>
                <a:off x="5439604" y="2553552"/>
                <a:ext cx="747147" cy="381972"/>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6" name="テキスト ボックス 55">
                <a:extLst>
                  <a:ext uri="{FF2B5EF4-FFF2-40B4-BE49-F238E27FC236}">
                    <a16:creationId xmlns:a16="http://schemas.microsoft.com/office/drawing/2014/main" id="{18B2250B-01D0-8AF4-AF91-8D5E993F8535}"/>
                  </a:ext>
                </a:extLst>
              </p:cNvPr>
              <p:cNvSpPr txBox="1"/>
              <p:nvPr/>
            </p:nvSpPr>
            <p:spPr>
              <a:xfrm>
                <a:off x="5459158" y="2608185"/>
                <a:ext cx="730958" cy="323435"/>
              </a:xfrm>
              <a:prstGeom prst="rect">
                <a:avLst/>
              </a:prstGeom>
              <a:noFill/>
            </p:spPr>
            <p:txBody>
              <a:bodyPr wrap="square" rtlCol="0">
                <a:spAutoFit/>
              </a:bodyPr>
              <a:lstStyle/>
              <a:p>
                <a:r>
                  <a:rPr kumimoji="1" lang="ja-JP" altLang="en-US" sz="1200" dirty="0"/>
                  <a:t>賃貸借処理</a:t>
                </a:r>
              </a:p>
            </p:txBody>
          </p:sp>
        </p:grpSp>
        <p:grpSp>
          <p:nvGrpSpPr>
            <p:cNvPr id="81" name="グループ化 80">
              <a:extLst>
                <a:ext uri="{FF2B5EF4-FFF2-40B4-BE49-F238E27FC236}">
                  <a16:creationId xmlns:a16="http://schemas.microsoft.com/office/drawing/2014/main" id="{21866C11-F9E6-FF4C-753E-F1974D027566}"/>
                </a:ext>
              </a:extLst>
            </p:cNvPr>
            <p:cNvGrpSpPr/>
            <p:nvPr/>
          </p:nvGrpSpPr>
          <p:grpSpPr>
            <a:xfrm>
              <a:off x="967008" y="3329273"/>
              <a:ext cx="2493662" cy="840608"/>
              <a:chOff x="284641" y="3369371"/>
              <a:chExt cx="2493662" cy="769815"/>
            </a:xfrm>
          </p:grpSpPr>
          <p:grpSp>
            <p:nvGrpSpPr>
              <p:cNvPr id="60" name="グループ化 59">
                <a:extLst>
                  <a:ext uri="{FF2B5EF4-FFF2-40B4-BE49-F238E27FC236}">
                    <a16:creationId xmlns:a16="http://schemas.microsoft.com/office/drawing/2014/main" id="{CE81F0D4-5C4B-2D3B-2CEA-14521171D1DF}"/>
                  </a:ext>
                </a:extLst>
              </p:cNvPr>
              <p:cNvGrpSpPr/>
              <p:nvPr/>
            </p:nvGrpSpPr>
            <p:grpSpPr>
              <a:xfrm>
                <a:off x="290724" y="3369371"/>
                <a:ext cx="2487579" cy="342587"/>
                <a:chOff x="1994262" y="3185194"/>
                <a:chExt cx="1844224" cy="276999"/>
              </a:xfrm>
            </p:grpSpPr>
            <p:sp>
              <p:nvSpPr>
                <p:cNvPr id="61" name="正方形/長方形 60">
                  <a:extLst>
                    <a:ext uri="{FF2B5EF4-FFF2-40B4-BE49-F238E27FC236}">
                      <a16:creationId xmlns:a16="http://schemas.microsoft.com/office/drawing/2014/main" id="{3E1D643F-9459-4C8D-A0FC-460C7129D127}"/>
                    </a:ext>
                  </a:extLst>
                </p:cNvPr>
                <p:cNvSpPr/>
                <p:nvPr/>
              </p:nvSpPr>
              <p:spPr>
                <a:xfrm>
                  <a:off x="1994262" y="3185194"/>
                  <a:ext cx="1844224" cy="27699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2" name="テキスト ボックス 61">
                  <a:extLst>
                    <a:ext uri="{FF2B5EF4-FFF2-40B4-BE49-F238E27FC236}">
                      <a16:creationId xmlns:a16="http://schemas.microsoft.com/office/drawing/2014/main" id="{6286F2F7-B339-B7EB-6996-BC1697280B7C}"/>
                    </a:ext>
                  </a:extLst>
                </p:cNvPr>
                <p:cNvSpPr txBox="1"/>
                <p:nvPr/>
              </p:nvSpPr>
              <p:spPr>
                <a:xfrm>
                  <a:off x="2052467" y="3222612"/>
                  <a:ext cx="1545872" cy="205106"/>
                </a:xfrm>
                <a:prstGeom prst="rect">
                  <a:avLst/>
                </a:prstGeom>
                <a:noFill/>
              </p:spPr>
              <p:txBody>
                <a:bodyPr wrap="square" rtlCol="0">
                  <a:spAutoFit/>
                </a:bodyPr>
                <a:lstStyle/>
                <a:p>
                  <a:r>
                    <a:rPr kumimoji="1" lang="ja-JP" altLang="en-US" sz="1200" b="1" dirty="0"/>
                    <a:t>ファイナンス・リース取引</a:t>
                  </a:r>
                </a:p>
              </p:txBody>
            </p:sp>
          </p:grpSp>
          <p:grpSp>
            <p:nvGrpSpPr>
              <p:cNvPr id="69" name="グループ化 68">
                <a:extLst>
                  <a:ext uri="{FF2B5EF4-FFF2-40B4-BE49-F238E27FC236}">
                    <a16:creationId xmlns:a16="http://schemas.microsoft.com/office/drawing/2014/main" id="{C81CAD04-26BC-C3B4-959E-94FC16484068}"/>
                  </a:ext>
                </a:extLst>
              </p:cNvPr>
              <p:cNvGrpSpPr/>
              <p:nvPr/>
            </p:nvGrpSpPr>
            <p:grpSpPr>
              <a:xfrm>
                <a:off x="284641" y="3694430"/>
                <a:ext cx="2493662" cy="444756"/>
                <a:chOff x="284641" y="3694430"/>
                <a:chExt cx="2493662" cy="444756"/>
              </a:xfrm>
            </p:grpSpPr>
            <p:sp>
              <p:nvSpPr>
                <p:cNvPr id="65" name="正方形/長方形 64">
                  <a:extLst>
                    <a:ext uri="{FF2B5EF4-FFF2-40B4-BE49-F238E27FC236}">
                      <a16:creationId xmlns:a16="http://schemas.microsoft.com/office/drawing/2014/main" id="{B8B4F5F4-6C29-08E7-BE8B-5FE3F65FBA59}"/>
                    </a:ext>
                  </a:extLst>
                </p:cNvPr>
                <p:cNvSpPr/>
                <p:nvPr/>
              </p:nvSpPr>
              <p:spPr>
                <a:xfrm>
                  <a:off x="290724" y="3694430"/>
                  <a:ext cx="2487579" cy="44475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7" name="テキスト ボックス 66">
                  <a:extLst>
                    <a:ext uri="{FF2B5EF4-FFF2-40B4-BE49-F238E27FC236}">
                      <a16:creationId xmlns:a16="http://schemas.microsoft.com/office/drawing/2014/main" id="{B4DE4D62-DCAC-B605-9A91-A38DA098D972}"/>
                    </a:ext>
                  </a:extLst>
                </p:cNvPr>
                <p:cNvSpPr txBox="1"/>
                <p:nvPr/>
              </p:nvSpPr>
              <p:spPr>
                <a:xfrm>
                  <a:off x="284641" y="3711958"/>
                  <a:ext cx="2453779" cy="415498"/>
                </a:xfrm>
                <a:prstGeom prst="rect">
                  <a:avLst/>
                </a:prstGeom>
                <a:noFill/>
              </p:spPr>
              <p:txBody>
                <a:bodyPr wrap="square" rtlCol="0">
                  <a:spAutoFit/>
                </a:bodyPr>
                <a:lstStyle/>
                <a:p>
                  <a:r>
                    <a:rPr kumimoji="1" lang="ja-JP" altLang="en-US" sz="1050" dirty="0"/>
                    <a:t>リース期間中、中途解約不能。使用に伴うコスト（保険料等）は借手が負担。</a:t>
                  </a:r>
                </a:p>
              </p:txBody>
            </p:sp>
          </p:grpSp>
        </p:grpSp>
        <p:grpSp>
          <p:nvGrpSpPr>
            <p:cNvPr id="80" name="グループ化 79">
              <a:extLst>
                <a:ext uri="{FF2B5EF4-FFF2-40B4-BE49-F238E27FC236}">
                  <a16:creationId xmlns:a16="http://schemas.microsoft.com/office/drawing/2014/main" id="{7EDC34F5-F880-1722-9C27-63B73377A766}"/>
                </a:ext>
              </a:extLst>
            </p:cNvPr>
            <p:cNvGrpSpPr/>
            <p:nvPr/>
          </p:nvGrpSpPr>
          <p:grpSpPr>
            <a:xfrm>
              <a:off x="964260" y="4289632"/>
              <a:ext cx="2504580" cy="742072"/>
              <a:chOff x="272666" y="4215004"/>
              <a:chExt cx="2504580" cy="696677"/>
            </a:xfrm>
          </p:grpSpPr>
          <p:grpSp>
            <p:nvGrpSpPr>
              <p:cNvPr id="79" name="グループ化 78">
                <a:extLst>
                  <a:ext uri="{FF2B5EF4-FFF2-40B4-BE49-F238E27FC236}">
                    <a16:creationId xmlns:a16="http://schemas.microsoft.com/office/drawing/2014/main" id="{4851A5E2-96F4-272E-4E95-8B89B94756FC}"/>
                  </a:ext>
                </a:extLst>
              </p:cNvPr>
              <p:cNvGrpSpPr/>
              <p:nvPr/>
            </p:nvGrpSpPr>
            <p:grpSpPr>
              <a:xfrm>
                <a:off x="272666" y="4215004"/>
                <a:ext cx="2478352" cy="696677"/>
                <a:chOff x="2761619" y="3191636"/>
                <a:chExt cx="2478352" cy="696677"/>
              </a:xfrm>
            </p:grpSpPr>
            <p:grpSp>
              <p:nvGrpSpPr>
                <p:cNvPr id="27" name="グループ化 26">
                  <a:extLst>
                    <a:ext uri="{FF2B5EF4-FFF2-40B4-BE49-F238E27FC236}">
                      <a16:creationId xmlns:a16="http://schemas.microsoft.com/office/drawing/2014/main" id="{8F4DD845-3737-7AFB-21B4-07067DC76AFF}"/>
                    </a:ext>
                  </a:extLst>
                </p:cNvPr>
                <p:cNvGrpSpPr/>
                <p:nvPr/>
              </p:nvGrpSpPr>
              <p:grpSpPr>
                <a:xfrm>
                  <a:off x="2761619" y="3191636"/>
                  <a:ext cx="2478352" cy="342587"/>
                  <a:chOff x="1978145" y="3038555"/>
                  <a:chExt cx="2211977" cy="276999"/>
                </a:xfrm>
              </p:grpSpPr>
              <p:sp>
                <p:nvSpPr>
                  <p:cNvPr id="29" name="正方形/長方形 28">
                    <a:extLst>
                      <a:ext uri="{FF2B5EF4-FFF2-40B4-BE49-F238E27FC236}">
                        <a16:creationId xmlns:a16="http://schemas.microsoft.com/office/drawing/2014/main" id="{A8BD503F-C59A-9DD4-C7AE-4E7CA5CD0C87}"/>
                      </a:ext>
                    </a:extLst>
                  </p:cNvPr>
                  <p:cNvSpPr/>
                  <p:nvPr/>
                </p:nvSpPr>
                <p:spPr>
                  <a:xfrm>
                    <a:off x="1978145" y="3038555"/>
                    <a:ext cx="2211977" cy="27699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a:extLst>
                      <a:ext uri="{FF2B5EF4-FFF2-40B4-BE49-F238E27FC236}">
                        <a16:creationId xmlns:a16="http://schemas.microsoft.com/office/drawing/2014/main" id="{2B67DD50-E31D-F624-04C0-BA4996F3BE6A}"/>
                      </a:ext>
                    </a:extLst>
                  </p:cNvPr>
                  <p:cNvSpPr txBox="1"/>
                  <p:nvPr/>
                </p:nvSpPr>
                <p:spPr>
                  <a:xfrm>
                    <a:off x="2006016" y="3079213"/>
                    <a:ext cx="2150095" cy="210267"/>
                  </a:xfrm>
                  <a:prstGeom prst="rect">
                    <a:avLst/>
                  </a:prstGeom>
                  <a:noFill/>
                </p:spPr>
                <p:txBody>
                  <a:bodyPr wrap="square" rtlCol="0">
                    <a:spAutoFit/>
                  </a:bodyPr>
                  <a:lstStyle/>
                  <a:p>
                    <a:r>
                      <a:rPr kumimoji="1" lang="ja-JP" altLang="en-US" sz="1200" b="1" dirty="0"/>
                      <a:t>オペレーティング・リース取引</a:t>
                    </a:r>
                  </a:p>
                </p:txBody>
              </p:sp>
            </p:grpSp>
            <p:sp>
              <p:nvSpPr>
                <p:cNvPr id="66" name="正方形/長方形 65">
                  <a:extLst>
                    <a:ext uri="{FF2B5EF4-FFF2-40B4-BE49-F238E27FC236}">
                      <a16:creationId xmlns:a16="http://schemas.microsoft.com/office/drawing/2014/main" id="{18BB0E27-FEB6-521C-6F88-99A5BCBE614D}"/>
                    </a:ext>
                  </a:extLst>
                </p:cNvPr>
                <p:cNvSpPr/>
                <p:nvPr/>
              </p:nvSpPr>
              <p:spPr>
                <a:xfrm>
                  <a:off x="2761620" y="3512890"/>
                  <a:ext cx="2478351" cy="37542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8" name="テキスト ボックス 67">
                <a:extLst>
                  <a:ext uri="{FF2B5EF4-FFF2-40B4-BE49-F238E27FC236}">
                    <a16:creationId xmlns:a16="http://schemas.microsoft.com/office/drawing/2014/main" id="{710534D0-3114-5B44-F6BF-17BC1F399AF7}"/>
                  </a:ext>
                </a:extLst>
              </p:cNvPr>
              <p:cNvSpPr txBox="1"/>
              <p:nvPr/>
            </p:nvSpPr>
            <p:spPr>
              <a:xfrm>
                <a:off x="320821" y="4597011"/>
                <a:ext cx="2456425" cy="253916"/>
              </a:xfrm>
              <a:prstGeom prst="rect">
                <a:avLst/>
              </a:prstGeom>
              <a:noFill/>
            </p:spPr>
            <p:txBody>
              <a:bodyPr wrap="square" rtlCol="0">
                <a:spAutoFit/>
              </a:bodyPr>
              <a:lstStyle/>
              <a:p>
                <a:r>
                  <a:rPr kumimoji="1" lang="ja-JP" altLang="en-US" sz="1050" dirty="0"/>
                  <a:t>ファイナンス・リース以外の取引。</a:t>
                </a:r>
              </a:p>
            </p:txBody>
          </p:sp>
        </p:grpSp>
        <p:grpSp>
          <p:nvGrpSpPr>
            <p:cNvPr id="78" name="グループ化 77">
              <a:extLst>
                <a:ext uri="{FF2B5EF4-FFF2-40B4-BE49-F238E27FC236}">
                  <a16:creationId xmlns:a16="http://schemas.microsoft.com/office/drawing/2014/main" id="{8D0E2742-1312-8F7B-AF17-43B46A98E4EF}"/>
                </a:ext>
              </a:extLst>
            </p:cNvPr>
            <p:cNvGrpSpPr/>
            <p:nvPr/>
          </p:nvGrpSpPr>
          <p:grpSpPr>
            <a:xfrm>
              <a:off x="4038233" y="3286128"/>
              <a:ext cx="2924916" cy="929372"/>
              <a:chOff x="396717" y="4391977"/>
              <a:chExt cx="3004946" cy="851103"/>
            </a:xfrm>
          </p:grpSpPr>
          <p:grpSp>
            <p:nvGrpSpPr>
              <p:cNvPr id="32" name="グループ化 31">
                <a:extLst>
                  <a:ext uri="{FF2B5EF4-FFF2-40B4-BE49-F238E27FC236}">
                    <a16:creationId xmlns:a16="http://schemas.microsoft.com/office/drawing/2014/main" id="{21C3AC2B-7EA5-6F46-61CB-BF6525162AEA}"/>
                  </a:ext>
                </a:extLst>
              </p:cNvPr>
              <p:cNvGrpSpPr/>
              <p:nvPr/>
            </p:nvGrpSpPr>
            <p:grpSpPr>
              <a:xfrm>
                <a:off x="396717" y="4391977"/>
                <a:ext cx="3004946" cy="342586"/>
                <a:chOff x="1994262" y="3153485"/>
                <a:chExt cx="2216505" cy="274929"/>
              </a:xfrm>
            </p:grpSpPr>
            <p:sp>
              <p:nvSpPr>
                <p:cNvPr id="33" name="正方形/長方形 32">
                  <a:extLst>
                    <a:ext uri="{FF2B5EF4-FFF2-40B4-BE49-F238E27FC236}">
                      <a16:creationId xmlns:a16="http://schemas.microsoft.com/office/drawing/2014/main" id="{B238FE53-ACC0-A833-0D92-432BD9AF92EE}"/>
                    </a:ext>
                  </a:extLst>
                </p:cNvPr>
                <p:cNvSpPr/>
                <p:nvPr/>
              </p:nvSpPr>
              <p:spPr>
                <a:xfrm>
                  <a:off x="1994262" y="3153485"/>
                  <a:ext cx="2216505" cy="27492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8" name="テキスト ボックス 37">
                  <a:extLst>
                    <a:ext uri="{FF2B5EF4-FFF2-40B4-BE49-F238E27FC236}">
                      <a16:creationId xmlns:a16="http://schemas.microsoft.com/office/drawing/2014/main" id="{4986DC6D-E97A-A0C1-5362-F8275653EC86}"/>
                    </a:ext>
                  </a:extLst>
                </p:cNvPr>
                <p:cNvSpPr txBox="1"/>
                <p:nvPr/>
              </p:nvSpPr>
              <p:spPr>
                <a:xfrm>
                  <a:off x="1994264" y="3191335"/>
                  <a:ext cx="2135293" cy="203574"/>
                </a:xfrm>
                <a:prstGeom prst="rect">
                  <a:avLst/>
                </a:prstGeom>
                <a:noFill/>
              </p:spPr>
              <p:txBody>
                <a:bodyPr wrap="square" rtlCol="0">
                  <a:spAutoFit/>
                </a:bodyPr>
                <a:lstStyle/>
                <a:p>
                  <a:r>
                    <a:rPr kumimoji="1" lang="ja-JP" altLang="en-US" sz="1200" b="1" dirty="0"/>
                    <a:t>所有権移転ファイナンス・リース取引</a:t>
                  </a:r>
                </a:p>
              </p:txBody>
            </p:sp>
          </p:grpSp>
          <p:grpSp>
            <p:nvGrpSpPr>
              <p:cNvPr id="71" name="グループ化 70">
                <a:extLst>
                  <a:ext uri="{FF2B5EF4-FFF2-40B4-BE49-F238E27FC236}">
                    <a16:creationId xmlns:a16="http://schemas.microsoft.com/office/drawing/2014/main" id="{B697079F-25CB-E415-523D-48AD23F77EE3}"/>
                  </a:ext>
                </a:extLst>
              </p:cNvPr>
              <p:cNvGrpSpPr/>
              <p:nvPr/>
            </p:nvGrpSpPr>
            <p:grpSpPr>
              <a:xfrm>
                <a:off x="396717" y="4714733"/>
                <a:ext cx="3004946" cy="528347"/>
                <a:chOff x="287287" y="3667507"/>
                <a:chExt cx="2201954" cy="528347"/>
              </a:xfrm>
            </p:grpSpPr>
            <p:sp>
              <p:nvSpPr>
                <p:cNvPr id="72" name="正方形/長方形 71">
                  <a:extLst>
                    <a:ext uri="{FF2B5EF4-FFF2-40B4-BE49-F238E27FC236}">
                      <a16:creationId xmlns:a16="http://schemas.microsoft.com/office/drawing/2014/main" id="{E8749730-9BAD-1066-894D-361A7E4811DA}"/>
                    </a:ext>
                  </a:extLst>
                </p:cNvPr>
                <p:cNvSpPr/>
                <p:nvPr/>
              </p:nvSpPr>
              <p:spPr>
                <a:xfrm>
                  <a:off x="287287" y="3667507"/>
                  <a:ext cx="2201954" cy="528347"/>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3" name="テキスト ボックス 72">
                  <a:extLst>
                    <a:ext uri="{FF2B5EF4-FFF2-40B4-BE49-F238E27FC236}">
                      <a16:creationId xmlns:a16="http://schemas.microsoft.com/office/drawing/2014/main" id="{D7998CC4-A488-A2A1-90AF-A06AE184AFB4}"/>
                    </a:ext>
                  </a:extLst>
                </p:cNvPr>
                <p:cNvSpPr txBox="1"/>
                <p:nvPr/>
              </p:nvSpPr>
              <p:spPr>
                <a:xfrm>
                  <a:off x="351310" y="3731299"/>
                  <a:ext cx="2087706" cy="415498"/>
                </a:xfrm>
                <a:prstGeom prst="rect">
                  <a:avLst/>
                </a:prstGeom>
                <a:noFill/>
              </p:spPr>
              <p:txBody>
                <a:bodyPr wrap="square" rtlCol="0">
                  <a:spAutoFit/>
                </a:bodyPr>
                <a:lstStyle/>
                <a:p>
                  <a:r>
                    <a:rPr kumimoji="1" lang="ja-JP" altLang="en-US" sz="1050" dirty="0"/>
                    <a:t>契約終了後、リース物件の所有者が借手に移転する。</a:t>
                  </a:r>
                </a:p>
              </p:txBody>
            </p:sp>
          </p:grpSp>
        </p:grpSp>
        <p:grpSp>
          <p:nvGrpSpPr>
            <p:cNvPr id="77" name="グループ化 76">
              <a:extLst>
                <a:ext uri="{FF2B5EF4-FFF2-40B4-BE49-F238E27FC236}">
                  <a16:creationId xmlns:a16="http://schemas.microsoft.com/office/drawing/2014/main" id="{FED09334-0697-1B69-CFBB-3BA184BBD419}"/>
                </a:ext>
              </a:extLst>
            </p:cNvPr>
            <p:cNvGrpSpPr/>
            <p:nvPr/>
          </p:nvGrpSpPr>
          <p:grpSpPr>
            <a:xfrm>
              <a:off x="4029270" y="4311793"/>
              <a:ext cx="2979342" cy="904934"/>
              <a:chOff x="387571" y="5483352"/>
              <a:chExt cx="3017204" cy="828724"/>
            </a:xfrm>
          </p:grpSpPr>
          <p:grpSp>
            <p:nvGrpSpPr>
              <p:cNvPr id="24" name="グループ化 23">
                <a:extLst>
                  <a:ext uri="{FF2B5EF4-FFF2-40B4-BE49-F238E27FC236}">
                    <a16:creationId xmlns:a16="http://schemas.microsoft.com/office/drawing/2014/main" id="{A3887E90-9569-BC62-141C-FC049417BED2}"/>
                  </a:ext>
                </a:extLst>
              </p:cNvPr>
              <p:cNvGrpSpPr/>
              <p:nvPr/>
            </p:nvGrpSpPr>
            <p:grpSpPr>
              <a:xfrm>
                <a:off x="387571" y="5483352"/>
                <a:ext cx="3017204" cy="318581"/>
                <a:chOff x="1991293" y="3049019"/>
                <a:chExt cx="2225548" cy="276999"/>
              </a:xfrm>
            </p:grpSpPr>
            <p:sp>
              <p:nvSpPr>
                <p:cNvPr id="25" name="正方形/長方形 24">
                  <a:extLst>
                    <a:ext uri="{FF2B5EF4-FFF2-40B4-BE49-F238E27FC236}">
                      <a16:creationId xmlns:a16="http://schemas.microsoft.com/office/drawing/2014/main" id="{9077BE43-33F5-968D-5F75-AC82D98320AC}"/>
                    </a:ext>
                  </a:extLst>
                </p:cNvPr>
                <p:cNvSpPr/>
                <p:nvPr/>
              </p:nvSpPr>
              <p:spPr>
                <a:xfrm>
                  <a:off x="2004864" y="3049019"/>
                  <a:ext cx="2211977" cy="27699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a:extLst>
                    <a:ext uri="{FF2B5EF4-FFF2-40B4-BE49-F238E27FC236}">
                      <a16:creationId xmlns:a16="http://schemas.microsoft.com/office/drawing/2014/main" id="{B2EE53FE-3193-4AA3-5684-5CB3DD24FEC8}"/>
                    </a:ext>
                  </a:extLst>
                </p:cNvPr>
                <p:cNvSpPr txBox="1"/>
                <p:nvPr/>
              </p:nvSpPr>
              <p:spPr>
                <a:xfrm>
                  <a:off x="1991293" y="3068868"/>
                  <a:ext cx="2211976" cy="220561"/>
                </a:xfrm>
                <a:prstGeom prst="rect">
                  <a:avLst/>
                </a:prstGeom>
                <a:noFill/>
              </p:spPr>
              <p:txBody>
                <a:bodyPr wrap="square" rtlCol="0">
                  <a:spAutoFit/>
                </a:bodyPr>
                <a:lstStyle/>
                <a:p>
                  <a:r>
                    <a:rPr kumimoji="1" lang="ja-JP" altLang="en-US" sz="1200" b="1" dirty="0"/>
                    <a:t>所有権移転外ファイナンス・リース取引</a:t>
                  </a:r>
                </a:p>
              </p:txBody>
            </p:sp>
          </p:grpSp>
          <p:grpSp>
            <p:nvGrpSpPr>
              <p:cNvPr id="74" name="グループ化 73">
                <a:extLst>
                  <a:ext uri="{FF2B5EF4-FFF2-40B4-BE49-F238E27FC236}">
                    <a16:creationId xmlns:a16="http://schemas.microsoft.com/office/drawing/2014/main" id="{C28E3C0E-C477-E0F7-579C-BFD2A21E0F42}"/>
                  </a:ext>
                </a:extLst>
              </p:cNvPr>
              <p:cNvGrpSpPr/>
              <p:nvPr/>
            </p:nvGrpSpPr>
            <p:grpSpPr>
              <a:xfrm>
                <a:off x="404004" y="5783180"/>
                <a:ext cx="2998803" cy="528896"/>
                <a:chOff x="299817" y="3537430"/>
                <a:chExt cx="2197453" cy="528896"/>
              </a:xfrm>
            </p:grpSpPr>
            <p:sp>
              <p:nvSpPr>
                <p:cNvPr id="75" name="正方形/長方形 74">
                  <a:extLst>
                    <a:ext uri="{FF2B5EF4-FFF2-40B4-BE49-F238E27FC236}">
                      <a16:creationId xmlns:a16="http://schemas.microsoft.com/office/drawing/2014/main" id="{9E384897-8031-8560-C09F-F1A0091CB333}"/>
                    </a:ext>
                  </a:extLst>
                </p:cNvPr>
                <p:cNvSpPr/>
                <p:nvPr/>
              </p:nvSpPr>
              <p:spPr>
                <a:xfrm>
                  <a:off x="299817" y="3537430"/>
                  <a:ext cx="2197453" cy="52889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6" name="テキスト ボックス 75">
                  <a:extLst>
                    <a:ext uri="{FF2B5EF4-FFF2-40B4-BE49-F238E27FC236}">
                      <a16:creationId xmlns:a16="http://schemas.microsoft.com/office/drawing/2014/main" id="{95E8499A-31BF-EB31-7EB3-C3D101BEA60B}"/>
                    </a:ext>
                  </a:extLst>
                </p:cNvPr>
                <p:cNvSpPr txBox="1"/>
                <p:nvPr/>
              </p:nvSpPr>
              <p:spPr>
                <a:xfrm>
                  <a:off x="333016" y="3617432"/>
                  <a:ext cx="2042278" cy="415498"/>
                </a:xfrm>
                <a:prstGeom prst="rect">
                  <a:avLst/>
                </a:prstGeom>
                <a:noFill/>
              </p:spPr>
              <p:txBody>
                <a:bodyPr wrap="square" rtlCol="0">
                  <a:spAutoFit/>
                </a:bodyPr>
                <a:lstStyle/>
                <a:p>
                  <a:r>
                    <a:rPr kumimoji="1" lang="ja-JP" altLang="en-US" sz="1050" dirty="0"/>
                    <a:t>契約終了後、リース物件の所有者が借手に移転しない。</a:t>
                  </a:r>
                </a:p>
              </p:txBody>
            </p:sp>
          </p:grpSp>
        </p:grpSp>
        <p:sp>
          <p:nvSpPr>
            <p:cNvPr id="83" name="フローチャート: 組合せ 82">
              <a:extLst>
                <a:ext uri="{FF2B5EF4-FFF2-40B4-BE49-F238E27FC236}">
                  <a16:creationId xmlns:a16="http://schemas.microsoft.com/office/drawing/2014/main" id="{4B60049E-3D2E-19D5-D6C8-3644F953868F}"/>
                </a:ext>
              </a:extLst>
            </p:cNvPr>
            <p:cNvSpPr/>
            <p:nvPr/>
          </p:nvSpPr>
          <p:spPr>
            <a:xfrm rot="16200000">
              <a:off x="6873707" y="4596810"/>
              <a:ext cx="859165" cy="274753"/>
            </a:xfrm>
            <a:prstGeom prst="flowChartMerg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cxnSp>
          <p:nvCxnSpPr>
            <p:cNvPr id="86" name="直線コネクタ 85">
              <a:extLst>
                <a:ext uri="{FF2B5EF4-FFF2-40B4-BE49-F238E27FC236}">
                  <a16:creationId xmlns:a16="http://schemas.microsoft.com/office/drawing/2014/main" id="{4080C3DA-DC94-624E-8103-14D510AA2EA1}"/>
                </a:ext>
              </a:extLst>
            </p:cNvPr>
            <p:cNvCxnSpPr>
              <a:cxnSpLocks/>
            </p:cNvCxnSpPr>
            <p:nvPr/>
          </p:nvCxnSpPr>
          <p:spPr>
            <a:xfrm>
              <a:off x="3456797" y="3536697"/>
              <a:ext cx="576806" cy="1"/>
            </a:xfrm>
            <a:prstGeom prst="line">
              <a:avLst/>
            </a:prstGeom>
            <a:ln w="19050"/>
          </p:spPr>
          <p:style>
            <a:lnRef idx="1">
              <a:schemeClr val="dk1"/>
            </a:lnRef>
            <a:fillRef idx="0">
              <a:schemeClr val="dk1"/>
            </a:fillRef>
            <a:effectRef idx="0">
              <a:schemeClr val="dk1"/>
            </a:effectRef>
            <a:fontRef idx="minor">
              <a:schemeClr val="tx1"/>
            </a:fontRef>
          </p:style>
        </p:cxnSp>
        <p:cxnSp>
          <p:nvCxnSpPr>
            <p:cNvPr id="92" name="直線コネクタ 91">
              <a:extLst>
                <a:ext uri="{FF2B5EF4-FFF2-40B4-BE49-F238E27FC236}">
                  <a16:creationId xmlns:a16="http://schemas.microsoft.com/office/drawing/2014/main" id="{DAB84010-B110-84D5-9C3C-93E918AE633C}"/>
                </a:ext>
              </a:extLst>
            </p:cNvPr>
            <p:cNvCxnSpPr>
              <a:cxnSpLocks/>
            </p:cNvCxnSpPr>
            <p:nvPr/>
          </p:nvCxnSpPr>
          <p:spPr>
            <a:xfrm>
              <a:off x="3745200" y="3545492"/>
              <a:ext cx="0" cy="938324"/>
            </a:xfrm>
            <a:prstGeom prst="line">
              <a:avLst/>
            </a:prstGeom>
            <a:ln w="19050"/>
          </p:spPr>
          <p:style>
            <a:lnRef idx="1">
              <a:schemeClr val="dk1"/>
            </a:lnRef>
            <a:fillRef idx="0">
              <a:schemeClr val="dk1"/>
            </a:fillRef>
            <a:effectRef idx="0">
              <a:schemeClr val="dk1"/>
            </a:effectRef>
            <a:fontRef idx="minor">
              <a:schemeClr val="tx1"/>
            </a:fontRef>
          </p:style>
        </p:cxnSp>
        <p:cxnSp>
          <p:nvCxnSpPr>
            <p:cNvPr id="94" name="直線コネクタ 93">
              <a:extLst>
                <a:ext uri="{FF2B5EF4-FFF2-40B4-BE49-F238E27FC236}">
                  <a16:creationId xmlns:a16="http://schemas.microsoft.com/office/drawing/2014/main" id="{0826142C-419A-0AA2-B1B9-2273A5770B4D}"/>
                </a:ext>
              </a:extLst>
            </p:cNvPr>
            <p:cNvCxnSpPr>
              <a:cxnSpLocks/>
              <a:endCxn id="25" idx="1"/>
            </p:cNvCxnSpPr>
            <p:nvPr/>
          </p:nvCxnSpPr>
          <p:spPr>
            <a:xfrm>
              <a:off x="3744849" y="4485731"/>
              <a:ext cx="302589" cy="1"/>
            </a:xfrm>
            <a:prstGeom prst="line">
              <a:avLst/>
            </a:prstGeom>
            <a:ln w="19050"/>
          </p:spPr>
          <p:style>
            <a:lnRef idx="1">
              <a:schemeClr val="dk1"/>
            </a:lnRef>
            <a:fillRef idx="0">
              <a:schemeClr val="dk1"/>
            </a:fillRef>
            <a:effectRef idx="0">
              <a:schemeClr val="dk1"/>
            </a:effectRef>
            <a:fontRef idx="minor">
              <a:schemeClr val="tx1"/>
            </a:fontRef>
          </p:style>
        </p:cxnSp>
        <p:sp>
          <p:nvSpPr>
            <p:cNvPr id="105" name="テキスト ボックス 104">
              <a:extLst>
                <a:ext uri="{FF2B5EF4-FFF2-40B4-BE49-F238E27FC236}">
                  <a16:creationId xmlns:a16="http://schemas.microsoft.com/office/drawing/2014/main" id="{5B5FDB52-0915-0D60-DD13-75A1AA98AD5D}"/>
                </a:ext>
              </a:extLst>
            </p:cNvPr>
            <p:cNvSpPr txBox="1"/>
            <p:nvPr/>
          </p:nvSpPr>
          <p:spPr>
            <a:xfrm>
              <a:off x="3460670" y="5287110"/>
              <a:ext cx="5497603" cy="553998"/>
            </a:xfrm>
            <a:prstGeom prst="rect">
              <a:avLst/>
            </a:prstGeom>
            <a:noFill/>
          </p:spPr>
          <p:txBody>
            <a:bodyPr wrap="square" rtlCol="0">
              <a:spAutoFit/>
            </a:bodyPr>
            <a:lstStyle/>
            <a:p>
              <a:r>
                <a:rPr kumimoji="1" lang="ja-JP" altLang="en-US" sz="1000" dirty="0">
                  <a:latin typeface="+mn-ea"/>
                </a:rPr>
                <a:t>（注</a:t>
              </a:r>
              <a:r>
                <a:rPr kumimoji="1" lang="en-US" altLang="ja-JP" sz="1000" dirty="0">
                  <a:latin typeface="+mn-ea"/>
                </a:rPr>
                <a:t>1</a:t>
              </a:r>
              <a:r>
                <a:rPr kumimoji="1" lang="ja-JP" altLang="en-US" sz="1000" dirty="0">
                  <a:latin typeface="+mn-ea"/>
                </a:rPr>
                <a:t>）リース会計基準では、一契約</a:t>
              </a:r>
              <a:r>
                <a:rPr kumimoji="1" lang="en-US" altLang="ja-JP" sz="1000" dirty="0">
                  <a:latin typeface="+mn-ea"/>
                </a:rPr>
                <a:t>300</a:t>
              </a:r>
              <a:r>
                <a:rPr kumimoji="1" lang="ja-JP" altLang="en-US" sz="1000" dirty="0">
                  <a:latin typeface="+mn-ea"/>
                </a:rPr>
                <a:t>万円以下のリース取引やリース期間が１年以内の　</a:t>
              </a:r>
              <a:endParaRPr kumimoji="1" lang="en-US" altLang="ja-JP" sz="1000" dirty="0">
                <a:latin typeface="+mn-ea"/>
              </a:endParaRPr>
            </a:p>
            <a:p>
              <a:r>
                <a:rPr kumimoji="1" lang="ja-JP" altLang="en-US" sz="1000" dirty="0">
                  <a:latin typeface="+mn-ea"/>
                </a:rPr>
                <a:t>　　　</a:t>
              </a:r>
              <a:r>
                <a:rPr kumimoji="1" lang="en-US" altLang="ja-JP" sz="1000" dirty="0">
                  <a:latin typeface="+mn-ea"/>
                </a:rPr>
                <a:t>   </a:t>
              </a:r>
              <a:r>
                <a:rPr kumimoji="1" lang="ja-JP" altLang="en-US" sz="1000" dirty="0">
                  <a:latin typeface="+mn-ea"/>
                </a:rPr>
                <a:t>取引は賃貸借処理も認められている。</a:t>
              </a:r>
              <a:endParaRPr kumimoji="1" lang="en-US" altLang="ja-JP" sz="1000" dirty="0">
                <a:latin typeface="+mn-ea"/>
              </a:endParaRPr>
            </a:p>
            <a:p>
              <a:r>
                <a:rPr kumimoji="1" lang="ja-JP" altLang="en-US" sz="1000" dirty="0">
                  <a:latin typeface="+mn-ea"/>
                </a:rPr>
                <a:t>（注</a:t>
              </a:r>
              <a:r>
                <a:rPr kumimoji="1" lang="en-US" altLang="ja-JP" sz="1000" dirty="0">
                  <a:latin typeface="+mn-ea"/>
                </a:rPr>
                <a:t>2</a:t>
              </a:r>
              <a:r>
                <a:rPr kumimoji="1" lang="ja-JP" altLang="en-US" sz="1000" dirty="0">
                  <a:latin typeface="+mn-ea"/>
                </a:rPr>
                <a:t>）土地改良区のリース取引の実態に鑑み、賃貸借処理も許容されている。</a:t>
              </a:r>
            </a:p>
          </p:txBody>
        </p:sp>
        <p:sp>
          <p:nvSpPr>
            <p:cNvPr id="87" name="フローチャート: 組合せ 86">
              <a:extLst>
                <a:ext uri="{FF2B5EF4-FFF2-40B4-BE49-F238E27FC236}">
                  <a16:creationId xmlns:a16="http://schemas.microsoft.com/office/drawing/2014/main" id="{8B5C3C34-D474-4489-A1FB-66A2C374DE9B}"/>
                </a:ext>
              </a:extLst>
            </p:cNvPr>
            <p:cNvSpPr/>
            <p:nvPr/>
          </p:nvSpPr>
          <p:spPr>
            <a:xfrm>
              <a:off x="1681910" y="5073525"/>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18" name="グループ化 17">
            <a:extLst>
              <a:ext uri="{FF2B5EF4-FFF2-40B4-BE49-F238E27FC236}">
                <a16:creationId xmlns:a16="http://schemas.microsoft.com/office/drawing/2014/main" id="{0911CA0C-A67F-3A88-90EB-5CBE3DA0282C}"/>
              </a:ext>
            </a:extLst>
          </p:cNvPr>
          <p:cNvGrpSpPr/>
          <p:nvPr/>
        </p:nvGrpSpPr>
        <p:grpSpPr>
          <a:xfrm>
            <a:off x="481136" y="5819822"/>
            <a:ext cx="8098347" cy="849102"/>
            <a:chOff x="535413" y="5839664"/>
            <a:chExt cx="8098347" cy="849102"/>
          </a:xfrm>
        </p:grpSpPr>
        <p:sp>
          <p:nvSpPr>
            <p:cNvPr id="82" name="テキスト ボックス 81">
              <a:extLst>
                <a:ext uri="{FF2B5EF4-FFF2-40B4-BE49-F238E27FC236}">
                  <a16:creationId xmlns:a16="http://schemas.microsoft.com/office/drawing/2014/main" id="{6D9E1546-EF77-4145-8468-7891E684E6B8}"/>
                </a:ext>
              </a:extLst>
            </p:cNvPr>
            <p:cNvSpPr txBox="1"/>
            <p:nvPr/>
          </p:nvSpPr>
          <p:spPr>
            <a:xfrm>
              <a:off x="882914" y="6338984"/>
              <a:ext cx="7163169" cy="276999"/>
            </a:xfrm>
            <a:prstGeom prst="rect">
              <a:avLst/>
            </a:prstGeom>
            <a:noFill/>
          </p:spPr>
          <p:txBody>
            <a:bodyPr wrap="square" rtlCol="0">
              <a:spAutoFit/>
            </a:bodyPr>
            <a:lstStyle/>
            <a:p>
              <a:r>
                <a:rPr kumimoji="1" lang="ja-JP" altLang="en-US" sz="1200" u="sng" dirty="0">
                  <a:latin typeface="+mn-ea"/>
                </a:rPr>
                <a:t>賃貸借処理</a:t>
              </a:r>
              <a:r>
                <a:rPr kumimoji="1" lang="ja-JP" altLang="en-US" sz="1200" dirty="0">
                  <a:latin typeface="+mn-ea"/>
                </a:rPr>
                <a:t>　→　リース物件を借りて使用料を支払う処理方法。貸借対照表には影響しない。</a:t>
              </a:r>
            </a:p>
          </p:txBody>
        </p:sp>
        <p:sp>
          <p:nvSpPr>
            <p:cNvPr id="85" name="テキスト ボックス 84">
              <a:extLst>
                <a:ext uri="{FF2B5EF4-FFF2-40B4-BE49-F238E27FC236}">
                  <a16:creationId xmlns:a16="http://schemas.microsoft.com/office/drawing/2014/main" id="{9496BAFB-F07F-474D-829C-6ADA736979B3}"/>
                </a:ext>
              </a:extLst>
            </p:cNvPr>
            <p:cNvSpPr txBox="1"/>
            <p:nvPr/>
          </p:nvSpPr>
          <p:spPr>
            <a:xfrm>
              <a:off x="882914" y="5875483"/>
              <a:ext cx="7482138" cy="461665"/>
            </a:xfrm>
            <a:prstGeom prst="rect">
              <a:avLst/>
            </a:prstGeom>
            <a:noFill/>
          </p:spPr>
          <p:txBody>
            <a:bodyPr wrap="square" rtlCol="0">
              <a:spAutoFit/>
            </a:bodyPr>
            <a:lstStyle/>
            <a:p>
              <a:r>
                <a:rPr kumimoji="1" lang="ja-JP" altLang="en-US" sz="1200" u="sng" dirty="0">
                  <a:latin typeface="+mn-ea"/>
                </a:rPr>
                <a:t>売買処理</a:t>
              </a:r>
              <a:r>
                <a:rPr kumimoji="1" lang="ja-JP" altLang="en-US" sz="1200" dirty="0">
                  <a:latin typeface="+mn-ea"/>
                </a:rPr>
                <a:t>　→　リース物件を固定資産として計上し、同時にリース会社に対する債務を負債にも計上する。</a:t>
              </a:r>
              <a:endParaRPr kumimoji="1" lang="en-US" altLang="ja-JP" sz="1200" dirty="0">
                <a:latin typeface="+mn-ea"/>
              </a:endParaRPr>
            </a:p>
            <a:p>
              <a:r>
                <a:rPr kumimoji="1" lang="ja-JP" altLang="en-US" sz="1200" dirty="0">
                  <a:latin typeface="+mn-ea"/>
                </a:rPr>
                <a:t>　　　　　　　支払いの都度、負債残高を減額していく処理方法。</a:t>
              </a:r>
            </a:p>
          </p:txBody>
        </p:sp>
        <p:sp>
          <p:nvSpPr>
            <p:cNvPr id="17" name="四角形: 角を丸くする 16">
              <a:extLst>
                <a:ext uri="{FF2B5EF4-FFF2-40B4-BE49-F238E27FC236}">
                  <a16:creationId xmlns:a16="http://schemas.microsoft.com/office/drawing/2014/main" id="{1312AED2-D8C8-4D40-9A3A-3EB6CFD8B6E7}"/>
                </a:ext>
              </a:extLst>
            </p:cNvPr>
            <p:cNvSpPr/>
            <p:nvPr/>
          </p:nvSpPr>
          <p:spPr>
            <a:xfrm>
              <a:off x="535413" y="5839664"/>
              <a:ext cx="8098347" cy="849102"/>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grpSp>
    </p:spTree>
    <p:extLst>
      <p:ext uri="{BB962C8B-B14F-4D97-AF65-F5344CB8AC3E}">
        <p14:creationId xmlns:p14="http://schemas.microsoft.com/office/powerpoint/2010/main" val="4520560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35315" y="110188"/>
            <a:ext cx="8850968" cy="6637624"/>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116" name="テキスト ボックス 115">
            <a:extLst>
              <a:ext uri="{FF2B5EF4-FFF2-40B4-BE49-F238E27FC236}">
                <a16:creationId xmlns:a16="http://schemas.microsoft.com/office/drawing/2014/main" id="{D0E22616-83B3-8A05-30AD-89115EBA6FBA}"/>
              </a:ext>
            </a:extLst>
          </p:cNvPr>
          <p:cNvSpPr txBox="1"/>
          <p:nvPr/>
        </p:nvSpPr>
        <p:spPr>
          <a:xfrm>
            <a:off x="1471208" y="6190942"/>
            <a:ext cx="4900228" cy="276999"/>
          </a:xfrm>
          <a:prstGeom prst="rect">
            <a:avLst/>
          </a:prstGeom>
          <a:noFill/>
        </p:spPr>
        <p:txBody>
          <a:bodyPr wrap="square" rtlCol="0">
            <a:spAutoFit/>
          </a:bodyPr>
          <a:lstStyle/>
          <a:p>
            <a:r>
              <a:rPr kumimoji="1" lang="en-US" altLang="ja-JP" sz="1200" u="sng" dirty="0">
                <a:latin typeface="+mn-ea"/>
              </a:rPr>
              <a:t>※ </a:t>
            </a:r>
            <a:r>
              <a:rPr kumimoji="1" lang="ja-JP" altLang="en-US" sz="1200" u="sng" dirty="0">
                <a:latin typeface="+mn-ea"/>
              </a:rPr>
              <a:t>下線は会計基準に設定されていない科目のため追加</a:t>
            </a:r>
          </a:p>
        </p:txBody>
      </p:sp>
      <p:sp>
        <p:nvSpPr>
          <p:cNvPr id="82" name="正方形/長方形 81">
            <a:extLst>
              <a:ext uri="{FF2B5EF4-FFF2-40B4-BE49-F238E27FC236}">
                <a16:creationId xmlns:a16="http://schemas.microsoft.com/office/drawing/2014/main" id="{1F2CE92E-BA1E-4DC5-8197-E92DBB02A501}"/>
              </a:ext>
            </a:extLst>
          </p:cNvPr>
          <p:cNvSpPr/>
          <p:nvPr/>
        </p:nvSpPr>
        <p:spPr>
          <a:xfrm>
            <a:off x="1944492" y="332657"/>
            <a:ext cx="5207066" cy="366872"/>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所有権移転ファイナンス・リース取引</a:t>
            </a:r>
          </a:p>
        </p:txBody>
      </p:sp>
      <p:grpSp>
        <p:nvGrpSpPr>
          <p:cNvPr id="22" name="グループ化 21">
            <a:extLst>
              <a:ext uri="{FF2B5EF4-FFF2-40B4-BE49-F238E27FC236}">
                <a16:creationId xmlns:a16="http://schemas.microsoft.com/office/drawing/2014/main" id="{8A097F0A-3145-9E98-F8FE-E880CE23E094}"/>
              </a:ext>
            </a:extLst>
          </p:cNvPr>
          <p:cNvGrpSpPr/>
          <p:nvPr/>
        </p:nvGrpSpPr>
        <p:grpSpPr>
          <a:xfrm>
            <a:off x="471744" y="2197236"/>
            <a:ext cx="7472106" cy="3690260"/>
            <a:chOff x="471744" y="2060296"/>
            <a:chExt cx="7472106" cy="3690260"/>
          </a:xfrm>
        </p:grpSpPr>
        <p:grpSp>
          <p:nvGrpSpPr>
            <p:cNvPr id="7" name="グループ化 6">
              <a:extLst>
                <a:ext uri="{FF2B5EF4-FFF2-40B4-BE49-F238E27FC236}">
                  <a16:creationId xmlns:a16="http://schemas.microsoft.com/office/drawing/2014/main" id="{2BBB4767-0302-A393-8DC8-D95200275E48}"/>
                </a:ext>
              </a:extLst>
            </p:cNvPr>
            <p:cNvGrpSpPr/>
            <p:nvPr/>
          </p:nvGrpSpPr>
          <p:grpSpPr>
            <a:xfrm>
              <a:off x="481001" y="2060296"/>
              <a:ext cx="7462849" cy="1255337"/>
              <a:chOff x="481001" y="2024429"/>
              <a:chExt cx="7462849" cy="1255337"/>
            </a:xfrm>
          </p:grpSpPr>
          <p:sp>
            <p:nvSpPr>
              <p:cNvPr id="107" name="テキスト ボックス 106">
                <a:extLst>
                  <a:ext uri="{FF2B5EF4-FFF2-40B4-BE49-F238E27FC236}">
                    <a16:creationId xmlns:a16="http://schemas.microsoft.com/office/drawing/2014/main" id="{B9490512-4D0F-FAD6-9467-5422D9F54A42}"/>
                  </a:ext>
                </a:extLst>
              </p:cNvPr>
              <p:cNvSpPr txBox="1"/>
              <p:nvPr/>
            </p:nvSpPr>
            <p:spPr>
              <a:xfrm>
                <a:off x="691088" y="2264103"/>
                <a:ext cx="7252762" cy="1015663"/>
              </a:xfrm>
              <a:prstGeom prst="rect">
                <a:avLst/>
              </a:prstGeom>
              <a:noFill/>
            </p:spPr>
            <p:txBody>
              <a:bodyPr wrap="square" rtlCol="0">
                <a:spAutoFit/>
              </a:bodyPr>
              <a:lstStyle/>
              <a:p>
                <a:r>
                  <a:rPr kumimoji="1" lang="ja-JP" altLang="en-US" sz="1200" dirty="0">
                    <a:latin typeface="+mn-ea"/>
                  </a:rPr>
                  <a:t>収入命令書：</a:t>
                </a:r>
                <a:r>
                  <a:rPr kumimoji="1" lang="en-US" altLang="ja-JP" sz="1200" dirty="0">
                    <a:latin typeface="+mn-ea"/>
                  </a:rPr>
                  <a:t>(</a:t>
                </a:r>
                <a:r>
                  <a:rPr kumimoji="1" lang="ja-JP" altLang="en-US" sz="1200" dirty="0">
                    <a:latin typeface="+mn-ea"/>
                  </a:rPr>
                  <a:t>款</a:t>
                </a:r>
                <a:r>
                  <a:rPr kumimoji="1" lang="en-US" altLang="ja-JP" sz="1200" dirty="0">
                    <a:latin typeface="+mn-ea"/>
                  </a:rPr>
                  <a:t>) </a:t>
                </a:r>
                <a:r>
                  <a:rPr kumimoji="1" lang="ja-JP" altLang="en-US" sz="1200" dirty="0">
                    <a:latin typeface="+mn-ea"/>
                  </a:rPr>
                  <a:t>借入金収入</a:t>
                </a:r>
                <a:r>
                  <a:rPr kumimoji="1" lang="en-US" altLang="ja-JP" sz="1200" dirty="0">
                    <a:latin typeface="+mn-ea"/>
                  </a:rPr>
                  <a:t>(</a:t>
                </a:r>
                <a:r>
                  <a:rPr kumimoji="1" lang="ja-JP" altLang="en-US" sz="1200" dirty="0">
                    <a:latin typeface="+mn-ea"/>
                  </a:rPr>
                  <a:t>項</a:t>
                </a:r>
                <a:r>
                  <a:rPr kumimoji="1" lang="en-US" altLang="ja-JP" sz="1200" dirty="0">
                    <a:latin typeface="+mn-ea"/>
                  </a:rPr>
                  <a:t>) </a:t>
                </a:r>
                <a:r>
                  <a:rPr kumimoji="1" lang="ja-JP" altLang="en-US" sz="1200" u="sng" dirty="0">
                    <a:latin typeface="+mn-ea"/>
                  </a:rPr>
                  <a:t>リース債務収入</a:t>
                </a:r>
                <a:r>
                  <a:rPr kumimoji="1" lang="ja-JP" altLang="en-US" sz="1200" dirty="0">
                    <a:latin typeface="+mn-ea"/>
                  </a:rPr>
                  <a:t>　</a:t>
                </a:r>
                <a:r>
                  <a:rPr kumimoji="1" lang="en-US" altLang="ja-JP" sz="1200" dirty="0">
                    <a:latin typeface="+mn-ea"/>
                  </a:rPr>
                  <a:t>3,600,000</a:t>
                </a:r>
              </a:p>
              <a:p>
                <a:r>
                  <a:rPr kumimoji="1" lang="ja-JP" altLang="en-US" sz="1200" dirty="0">
                    <a:latin typeface="+mn-ea"/>
                  </a:rPr>
                  <a:t>複式仕訳：</a:t>
                </a:r>
                <a:r>
                  <a:rPr kumimoji="1" lang="en-US" altLang="ja-JP" sz="1200" dirty="0">
                    <a:latin typeface="+mn-ea"/>
                  </a:rPr>
                  <a:t>(</a:t>
                </a:r>
                <a:r>
                  <a:rPr kumimoji="1" lang="ja-JP" altLang="en-US" sz="1200" dirty="0">
                    <a:latin typeface="+mn-ea"/>
                  </a:rPr>
                  <a:t>借方</a:t>
                </a:r>
                <a:r>
                  <a:rPr kumimoji="1" lang="en-US" altLang="ja-JP" sz="1200" dirty="0">
                    <a:latin typeface="+mn-ea"/>
                  </a:rPr>
                  <a:t>) </a:t>
                </a:r>
                <a:r>
                  <a:rPr kumimoji="1" lang="ja-JP" altLang="en-US" sz="1200" dirty="0">
                    <a:latin typeface="+mn-ea"/>
                  </a:rPr>
                  <a:t>現金及び預金（資金諸口）</a:t>
                </a:r>
                <a:r>
                  <a:rPr kumimoji="1" lang="en-US" altLang="ja-JP" sz="1200" dirty="0">
                    <a:latin typeface="+mn-ea"/>
                  </a:rPr>
                  <a:t>3,600,000</a:t>
                </a:r>
                <a:r>
                  <a:rPr kumimoji="1" lang="ja-JP" altLang="en-US" sz="1200" dirty="0">
                    <a:latin typeface="+mn-ea"/>
                  </a:rPr>
                  <a:t>／</a:t>
                </a:r>
                <a:r>
                  <a:rPr kumimoji="1" lang="en-US" altLang="ja-JP" sz="1200" dirty="0">
                    <a:latin typeface="+mn-ea"/>
                  </a:rPr>
                  <a:t>(</a:t>
                </a:r>
                <a:r>
                  <a:rPr kumimoji="1" lang="ja-JP" altLang="en-US" sz="1200" dirty="0">
                    <a:latin typeface="+mn-ea"/>
                  </a:rPr>
                  <a:t>貸方</a:t>
                </a:r>
                <a:r>
                  <a:rPr kumimoji="1" lang="en-US" altLang="ja-JP" sz="1200" dirty="0">
                    <a:latin typeface="+mn-ea"/>
                  </a:rPr>
                  <a:t>) </a:t>
                </a:r>
                <a:r>
                  <a:rPr kumimoji="1" lang="ja-JP" altLang="en-US" sz="1200" u="sng" dirty="0">
                    <a:latin typeface="+mn-ea"/>
                  </a:rPr>
                  <a:t>リース債務（固定負債）</a:t>
                </a:r>
                <a:r>
                  <a:rPr kumimoji="1" lang="en-US" altLang="ja-JP" sz="1200" dirty="0">
                    <a:latin typeface="+mn-ea"/>
                  </a:rPr>
                  <a:t>3,600,000</a:t>
                </a:r>
              </a:p>
              <a:p>
                <a:endParaRPr kumimoji="1" lang="en-US" altLang="ja-JP" sz="1200" dirty="0">
                  <a:latin typeface="+mn-ea"/>
                </a:endParaRPr>
              </a:p>
              <a:p>
                <a:r>
                  <a:rPr kumimoji="1" lang="ja-JP" altLang="en-US" sz="1200" dirty="0">
                    <a:latin typeface="+mn-ea"/>
                  </a:rPr>
                  <a:t>支出命令書：</a:t>
                </a:r>
                <a:r>
                  <a:rPr kumimoji="1" lang="en-US" altLang="ja-JP" sz="1200" dirty="0">
                    <a:latin typeface="+mn-ea"/>
                  </a:rPr>
                  <a:t>(</a:t>
                </a:r>
                <a:r>
                  <a:rPr kumimoji="1" lang="ja-JP" altLang="en-US" sz="1200" dirty="0">
                    <a:latin typeface="+mn-ea"/>
                  </a:rPr>
                  <a:t>款</a:t>
                </a:r>
                <a:r>
                  <a:rPr kumimoji="1" lang="en-US" altLang="ja-JP" sz="1200" dirty="0">
                    <a:latin typeface="+mn-ea"/>
                  </a:rPr>
                  <a:t>) </a:t>
                </a:r>
                <a:r>
                  <a:rPr kumimoji="1" lang="ja-JP" altLang="en-US" sz="1200" dirty="0">
                    <a:latin typeface="+mn-ea"/>
                  </a:rPr>
                  <a:t>固定資産取得支出</a:t>
                </a:r>
                <a:r>
                  <a:rPr kumimoji="1" lang="en-US" altLang="ja-JP" sz="1200" dirty="0">
                    <a:latin typeface="+mn-ea"/>
                  </a:rPr>
                  <a:t>(</a:t>
                </a:r>
                <a:r>
                  <a:rPr kumimoji="1" lang="ja-JP" altLang="en-US" sz="1200" dirty="0">
                    <a:latin typeface="+mn-ea"/>
                  </a:rPr>
                  <a:t>項</a:t>
                </a:r>
                <a:r>
                  <a:rPr kumimoji="1" lang="en-US" altLang="ja-JP" sz="1200" dirty="0">
                    <a:latin typeface="+mn-ea"/>
                  </a:rPr>
                  <a:t>) </a:t>
                </a:r>
                <a:r>
                  <a:rPr kumimoji="1" lang="ja-JP" altLang="en-US" sz="1200" dirty="0">
                    <a:latin typeface="+mn-ea"/>
                  </a:rPr>
                  <a:t>リース資産取得支出  </a:t>
                </a:r>
                <a:r>
                  <a:rPr kumimoji="1" lang="en-US" altLang="ja-JP" sz="1200" dirty="0">
                    <a:latin typeface="+mn-ea"/>
                  </a:rPr>
                  <a:t>3,600,000</a:t>
                </a:r>
              </a:p>
              <a:p>
                <a:r>
                  <a:rPr kumimoji="1" lang="ja-JP" altLang="en-US" sz="1200" dirty="0">
                    <a:latin typeface="+mn-ea"/>
                  </a:rPr>
                  <a:t>複式仕訳：</a:t>
                </a:r>
                <a:r>
                  <a:rPr kumimoji="1" lang="en-US" altLang="ja-JP" sz="1200" dirty="0">
                    <a:latin typeface="+mn-ea"/>
                  </a:rPr>
                  <a:t>(</a:t>
                </a:r>
                <a:r>
                  <a:rPr kumimoji="1" lang="ja-JP" altLang="en-US" sz="1200" dirty="0">
                    <a:latin typeface="+mn-ea"/>
                  </a:rPr>
                  <a:t>借方</a:t>
                </a:r>
                <a:r>
                  <a:rPr kumimoji="1" lang="en-US" altLang="ja-JP" sz="1200" dirty="0">
                    <a:latin typeface="+mn-ea"/>
                  </a:rPr>
                  <a:t>) </a:t>
                </a:r>
                <a:r>
                  <a:rPr kumimoji="1" lang="ja-JP" altLang="en-US" sz="1200" dirty="0">
                    <a:latin typeface="+mn-ea"/>
                  </a:rPr>
                  <a:t>リース資産　</a:t>
                </a:r>
                <a:r>
                  <a:rPr kumimoji="1" lang="en-US" altLang="ja-JP" sz="1200" dirty="0">
                    <a:latin typeface="+mn-ea"/>
                  </a:rPr>
                  <a:t>3,600,000</a:t>
                </a:r>
                <a:r>
                  <a:rPr kumimoji="1" lang="ja-JP" altLang="en-US" sz="1200" dirty="0">
                    <a:latin typeface="+mn-ea"/>
                  </a:rPr>
                  <a:t>／</a:t>
                </a:r>
                <a:r>
                  <a:rPr kumimoji="1" lang="en-US" altLang="ja-JP" sz="1200" dirty="0">
                    <a:latin typeface="+mn-ea"/>
                  </a:rPr>
                  <a:t>(</a:t>
                </a:r>
                <a:r>
                  <a:rPr kumimoji="1" lang="ja-JP" altLang="en-US" sz="1200" dirty="0">
                    <a:latin typeface="+mn-ea"/>
                  </a:rPr>
                  <a:t>貸方</a:t>
                </a:r>
                <a:r>
                  <a:rPr kumimoji="1" lang="en-US" altLang="ja-JP" sz="1200" dirty="0">
                    <a:latin typeface="+mn-ea"/>
                  </a:rPr>
                  <a:t>) </a:t>
                </a:r>
                <a:r>
                  <a:rPr kumimoji="1" lang="ja-JP" altLang="en-US" sz="1200" dirty="0">
                    <a:latin typeface="+mn-ea"/>
                  </a:rPr>
                  <a:t>現金及び預金（資金諸口）</a:t>
                </a:r>
                <a:r>
                  <a:rPr kumimoji="1" lang="en-US" altLang="ja-JP" sz="1200" dirty="0">
                    <a:latin typeface="+mn-ea"/>
                  </a:rPr>
                  <a:t>3,600,000</a:t>
                </a:r>
              </a:p>
            </p:txBody>
          </p:sp>
          <p:sp>
            <p:nvSpPr>
              <p:cNvPr id="6" name="テキスト ボックス 5">
                <a:extLst>
                  <a:ext uri="{FF2B5EF4-FFF2-40B4-BE49-F238E27FC236}">
                    <a16:creationId xmlns:a16="http://schemas.microsoft.com/office/drawing/2014/main" id="{2FB233B6-5D7F-9D70-FB94-76A3419464DB}"/>
                  </a:ext>
                </a:extLst>
              </p:cNvPr>
              <p:cNvSpPr txBox="1"/>
              <p:nvPr/>
            </p:nvSpPr>
            <p:spPr>
              <a:xfrm>
                <a:off x="481001" y="2024429"/>
                <a:ext cx="1261678" cy="276999"/>
              </a:xfrm>
              <a:prstGeom prst="rect">
                <a:avLst/>
              </a:prstGeom>
              <a:noFill/>
            </p:spPr>
            <p:txBody>
              <a:bodyPr wrap="square" rtlCol="0">
                <a:spAutoFit/>
              </a:bodyPr>
              <a:lstStyle/>
              <a:p>
                <a:r>
                  <a:rPr kumimoji="1" lang="en-US" altLang="ja-JP" sz="1200" dirty="0">
                    <a:latin typeface="+mn-ea"/>
                  </a:rPr>
                  <a:t>【</a:t>
                </a:r>
                <a:r>
                  <a:rPr kumimoji="1" lang="ja-JP" altLang="en-US" sz="1200" dirty="0">
                    <a:latin typeface="+mn-ea"/>
                  </a:rPr>
                  <a:t>契約時</a:t>
                </a:r>
                <a:r>
                  <a:rPr kumimoji="1" lang="en-US" altLang="ja-JP" sz="1200" dirty="0">
                    <a:latin typeface="+mn-ea"/>
                  </a:rPr>
                  <a:t>】</a:t>
                </a:r>
              </a:p>
            </p:txBody>
          </p:sp>
        </p:grpSp>
        <p:grpSp>
          <p:nvGrpSpPr>
            <p:cNvPr id="13" name="グループ化 12">
              <a:extLst>
                <a:ext uri="{FF2B5EF4-FFF2-40B4-BE49-F238E27FC236}">
                  <a16:creationId xmlns:a16="http://schemas.microsoft.com/office/drawing/2014/main" id="{FD30ABEF-BD88-EEDB-C677-1408507EF94B}"/>
                </a:ext>
              </a:extLst>
            </p:cNvPr>
            <p:cNvGrpSpPr/>
            <p:nvPr/>
          </p:nvGrpSpPr>
          <p:grpSpPr>
            <a:xfrm>
              <a:off x="481001" y="5074271"/>
              <a:ext cx="6124850" cy="676285"/>
              <a:chOff x="481001" y="3358228"/>
              <a:chExt cx="6124850" cy="676285"/>
            </a:xfrm>
          </p:grpSpPr>
          <p:sp>
            <p:nvSpPr>
              <p:cNvPr id="113" name="テキスト ボックス 112">
                <a:extLst>
                  <a:ext uri="{FF2B5EF4-FFF2-40B4-BE49-F238E27FC236}">
                    <a16:creationId xmlns:a16="http://schemas.microsoft.com/office/drawing/2014/main" id="{E7BA8B34-2F5B-5CB1-9DAF-735975121D59}"/>
                  </a:ext>
                </a:extLst>
              </p:cNvPr>
              <p:cNvSpPr txBox="1"/>
              <p:nvPr/>
            </p:nvSpPr>
            <p:spPr>
              <a:xfrm>
                <a:off x="691089" y="3572848"/>
                <a:ext cx="5914762" cy="461665"/>
              </a:xfrm>
              <a:prstGeom prst="rect">
                <a:avLst/>
              </a:prstGeom>
              <a:noFill/>
            </p:spPr>
            <p:txBody>
              <a:bodyPr wrap="square" rtlCol="0">
                <a:spAutoFit/>
              </a:bodyPr>
              <a:lstStyle/>
              <a:p>
                <a:r>
                  <a:rPr kumimoji="1" lang="ja-JP" altLang="en-US" sz="1200" dirty="0">
                    <a:latin typeface="+mn-ea"/>
                  </a:rPr>
                  <a:t>支出命令書：</a:t>
                </a:r>
                <a:r>
                  <a:rPr kumimoji="1" lang="en-US" altLang="ja-JP" sz="1200" dirty="0">
                    <a:latin typeface="+mn-ea"/>
                  </a:rPr>
                  <a:t>(</a:t>
                </a:r>
                <a:r>
                  <a:rPr kumimoji="1" lang="ja-JP" altLang="en-US" sz="1200" dirty="0">
                    <a:latin typeface="+mn-ea"/>
                  </a:rPr>
                  <a:t>款</a:t>
                </a:r>
                <a:r>
                  <a:rPr kumimoji="1" lang="en-US" altLang="ja-JP" sz="1200" dirty="0">
                    <a:latin typeface="+mn-ea"/>
                  </a:rPr>
                  <a:t>) </a:t>
                </a:r>
                <a:r>
                  <a:rPr kumimoji="1" lang="ja-JP" altLang="en-US" sz="1200" dirty="0">
                    <a:latin typeface="+mn-ea"/>
                  </a:rPr>
                  <a:t>リース債務返済支出　</a:t>
                </a:r>
                <a:r>
                  <a:rPr kumimoji="1" lang="en-US" altLang="ja-JP" sz="1200" dirty="0">
                    <a:latin typeface="+mn-ea"/>
                  </a:rPr>
                  <a:t>720,000</a:t>
                </a:r>
              </a:p>
              <a:p>
                <a:r>
                  <a:rPr kumimoji="1" lang="ja-JP" altLang="en-US" sz="1200" dirty="0">
                    <a:latin typeface="+mn-ea"/>
                  </a:rPr>
                  <a:t>複式仕訳：</a:t>
                </a:r>
                <a:r>
                  <a:rPr kumimoji="1" lang="en-US" altLang="ja-JP" sz="1200" dirty="0">
                    <a:latin typeface="+mn-ea"/>
                  </a:rPr>
                  <a:t>(</a:t>
                </a:r>
                <a:r>
                  <a:rPr kumimoji="1" lang="ja-JP" altLang="en-US" sz="1200" dirty="0">
                    <a:latin typeface="+mn-ea"/>
                  </a:rPr>
                  <a:t>借方</a:t>
                </a:r>
                <a:r>
                  <a:rPr kumimoji="1" lang="en-US" altLang="ja-JP" sz="1200" dirty="0">
                    <a:latin typeface="+mn-ea"/>
                  </a:rPr>
                  <a:t>) </a:t>
                </a:r>
                <a:r>
                  <a:rPr kumimoji="1" lang="ja-JP" altLang="en-US" sz="1200" dirty="0">
                    <a:latin typeface="+mn-ea"/>
                  </a:rPr>
                  <a:t>リース債務（流動負債）</a:t>
                </a:r>
                <a:r>
                  <a:rPr kumimoji="1" lang="en-US" altLang="ja-JP" sz="1200" dirty="0">
                    <a:latin typeface="+mn-ea"/>
                  </a:rPr>
                  <a:t>720,000</a:t>
                </a:r>
                <a:r>
                  <a:rPr kumimoji="1" lang="ja-JP" altLang="en-US" sz="1200" dirty="0">
                    <a:latin typeface="+mn-ea"/>
                  </a:rPr>
                  <a:t>／</a:t>
                </a:r>
                <a:r>
                  <a:rPr kumimoji="1" lang="en-US" altLang="ja-JP" sz="1200" dirty="0">
                    <a:latin typeface="+mn-ea"/>
                  </a:rPr>
                  <a:t> (</a:t>
                </a:r>
                <a:r>
                  <a:rPr kumimoji="1" lang="ja-JP" altLang="en-US" sz="1200" dirty="0">
                    <a:latin typeface="+mn-ea"/>
                  </a:rPr>
                  <a:t>貸方</a:t>
                </a:r>
                <a:r>
                  <a:rPr kumimoji="1" lang="en-US" altLang="ja-JP" sz="1200" dirty="0">
                    <a:latin typeface="+mn-ea"/>
                  </a:rPr>
                  <a:t>) </a:t>
                </a:r>
                <a:r>
                  <a:rPr kumimoji="1" lang="ja-JP" altLang="en-US" sz="1200" dirty="0">
                    <a:latin typeface="+mn-ea"/>
                  </a:rPr>
                  <a:t>現金及び預金　</a:t>
                </a:r>
                <a:r>
                  <a:rPr kumimoji="1" lang="en-US" altLang="ja-JP" sz="1200" dirty="0">
                    <a:latin typeface="+mn-ea"/>
                  </a:rPr>
                  <a:t>720,000</a:t>
                </a:r>
              </a:p>
            </p:txBody>
          </p:sp>
          <p:sp>
            <p:nvSpPr>
              <p:cNvPr id="8" name="テキスト ボックス 7">
                <a:extLst>
                  <a:ext uri="{FF2B5EF4-FFF2-40B4-BE49-F238E27FC236}">
                    <a16:creationId xmlns:a16="http://schemas.microsoft.com/office/drawing/2014/main" id="{5BA0E4F7-83C5-E729-983B-BE8267707E00}"/>
                  </a:ext>
                </a:extLst>
              </p:cNvPr>
              <p:cNvSpPr txBox="1"/>
              <p:nvPr/>
            </p:nvSpPr>
            <p:spPr>
              <a:xfrm>
                <a:off x="481001" y="3358228"/>
                <a:ext cx="1779057" cy="276999"/>
              </a:xfrm>
              <a:prstGeom prst="rect">
                <a:avLst/>
              </a:prstGeom>
              <a:noFill/>
            </p:spPr>
            <p:txBody>
              <a:bodyPr wrap="square" rtlCol="0">
                <a:spAutoFit/>
              </a:bodyPr>
              <a:lstStyle/>
              <a:p>
                <a:r>
                  <a:rPr kumimoji="1" lang="en-US" altLang="ja-JP" sz="1200" dirty="0">
                    <a:latin typeface="+mn-ea"/>
                  </a:rPr>
                  <a:t>【</a:t>
                </a:r>
                <a:r>
                  <a:rPr kumimoji="1" lang="ja-JP" altLang="en-US" sz="1200" dirty="0">
                    <a:latin typeface="+mn-ea"/>
                  </a:rPr>
                  <a:t>リース料支払時</a:t>
                </a:r>
                <a:r>
                  <a:rPr kumimoji="1" lang="en-US" altLang="ja-JP" sz="1200" dirty="0">
                    <a:latin typeface="+mn-ea"/>
                  </a:rPr>
                  <a:t>】</a:t>
                </a:r>
              </a:p>
            </p:txBody>
          </p:sp>
        </p:grpSp>
        <p:grpSp>
          <p:nvGrpSpPr>
            <p:cNvPr id="12" name="グループ化 11">
              <a:extLst>
                <a:ext uri="{FF2B5EF4-FFF2-40B4-BE49-F238E27FC236}">
                  <a16:creationId xmlns:a16="http://schemas.microsoft.com/office/drawing/2014/main" id="{67468C33-D7D2-4467-2930-1EC833A984C9}"/>
                </a:ext>
              </a:extLst>
            </p:cNvPr>
            <p:cNvGrpSpPr/>
            <p:nvPr/>
          </p:nvGrpSpPr>
          <p:grpSpPr>
            <a:xfrm>
              <a:off x="471744" y="3384001"/>
              <a:ext cx="5262574" cy="723986"/>
              <a:chOff x="481001" y="4195508"/>
              <a:chExt cx="5262574" cy="723986"/>
            </a:xfrm>
          </p:grpSpPr>
          <p:sp>
            <p:nvSpPr>
              <p:cNvPr id="10" name="テキスト ボックス 9">
                <a:extLst>
                  <a:ext uri="{FF2B5EF4-FFF2-40B4-BE49-F238E27FC236}">
                    <a16:creationId xmlns:a16="http://schemas.microsoft.com/office/drawing/2014/main" id="{71E95392-8CAC-60E8-F6F3-8E52D29A12F7}"/>
                  </a:ext>
                </a:extLst>
              </p:cNvPr>
              <p:cNvSpPr txBox="1"/>
              <p:nvPr/>
            </p:nvSpPr>
            <p:spPr>
              <a:xfrm>
                <a:off x="481001" y="4195508"/>
                <a:ext cx="1779057" cy="276999"/>
              </a:xfrm>
              <a:prstGeom prst="rect">
                <a:avLst/>
              </a:prstGeom>
              <a:noFill/>
            </p:spPr>
            <p:txBody>
              <a:bodyPr wrap="square" rtlCol="0">
                <a:spAutoFit/>
              </a:bodyPr>
              <a:lstStyle/>
              <a:p>
                <a:r>
                  <a:rPr kumimoji="1" lang="en-US" altLang="ja-JP" sz="1200" dirty="0">
                    <a:latin typeface="+mn-ea"/>
                  </a:rPr>
                  <a:t>【</a:t>
                </a:r>
                <a:r>
                  <a:rPr kumimoji="1" lang="ja-JP" altLang="en-US" sz="1200" dirty="0">
                    <a:latin typeface="+mn-ea"/>
                  </a:rPr>
                  <a:t>減価償却時</a:t>
                </a:r>
                <a:r>
                  <a:rPr kumimoji="1" lang="en-US" altLang="ja-JP" sz="1200" dirty="0">
                    <a:latin typeface="+mn-ea"/>
                  </a:rPr>
                  <a:t>】</a:t>
                </a:r>
              </a:p>
            </p:txBody>
          </p:sp>
          <p:sp>
            <p:nvSpPr>
              <p:cNvPr id="11" name="テキスト ボックス 10">
                <a:extLst>
                  <a:ext uri="{FF2B5EF4-FFF2-40B4-BE49-F238E27FC236}">
                    <a16:creationId xmlns:a16="http://schemas.microsoft.com/office/drawing/2014/main" id="{A3A983A2-8C78-3628-A6B6-ED5FD10AC3F7}"/>
                  </a:ext>
                </a:extLst>
              </p:cNvPr>
              <p:cNvSpPr txBox="1"/>
              <p:nvPr/>
            </p:nvSpPr>
            <p:spPr>
              <a:xfrm>
                <a:off x="691089" y="4457829"/>
                <a:ext cx="5052486" cy="461665"/>
              </a:xfrm>
              <a:prstGeom prst="rect">
                <a:avLst/>
              </a:prstGeom>
              <a:noFill/>
            </p:spPr>
            <p:txBody>
              <a:bodyPr wrap="square" rtlCol="0">
                <a:spAutoFit/>
              </a:bodyPr>
              <a:lstStyle/>
              <a:p>
                <a:r>
                  <a:rPr kumimoji="1" lang="ja-JP" altLang="en-US" sz="1200" dirty="0">
                    <a:latin typeface="+mn-ea"/>
                  </a:rPr>
                  <a:t>振替命令書</a:t>
                </a:r>
                <a:endParaRPr kumimoji="1" lang="en-US" altLang="ja-JP" sz="1200" dirty="0">
                  <a:latin typeface="+mn-ea"/>
                </a:endParaRPr>
              </a:p>
              <a:p>
                <a:r>
                  <a:rPr kumimoji="1" lang="ja-JP" altLang="en-US" sz="1200" dirty="0">
                    <a:latin typeface="+mn-ea"/>
                  </a:rPr>
                  <a:t>複式仕訳：</a:t>
                </a:r>
                <a:r>
                  <a:rPr kumimoji="1" lang="en-US" altLang="ja-JP" sz="1200" dirty="0">
                    <a:latin typeface="+mn-ea"/>
                  </a:rPr>
                  <a:t>(</a:t>
                </a:r>
                <a:r>
                  <a:rPr kumimoji="1" lang="ja-JP" altLang="en-US" sz="1200" dirty="0">
                    <a:latin typeface="+mn-ea"/>
                  </a:rPr>
                  <a:t>借方</a:t>
                </a:r>
                <a:r>
                  <a:rPr kumimoji="1" lang="en-US" altLang="ja-JP" sz="1200" dirty="0">
                    <a:latin typeface="+mn-ea"/>
                  </a:rPr>
                  <a:t>) </a:t>
                </a:r>
                <a:r>
                  <a:rPr kumimoji="1" lang="ja-JP" altLang="en-US" sz="1200" dirty="0">
                    <a:latin typeface="+mn-ea"/>
                  </a:rPr>
                  <a:t>減価償却費　</a:t>
                </a:r>
                <a:r>
                  <a:rPr kumimoji="1" lang="en-US" altLang="ja-JP" sz="1200" dirty="0">
                    <a:latin typeface="+mn-ea"/>
                  </a:rPr>
                  <a:t>720,000</a:t>
                </a:r>
                <a:r>
                  <a:rPr kumimoji="1" lang="ja-JP" altLang="en-US" sz="1200" dirty="0">
                    <a:latin typeface="+mn-ea"/>
                  </a:rPr>
                  <a:t>／</a:t>
                </a:r>
                <a:r>
                  <a:rPr kumimoji="1" lang="en-US" altLang="ja-JP" sz="1200" dirty="0">
                    <a:latin typeface="+mn-ea"/>
                  </a:rPr>
                  <a:t>(</a:t>
                </a:r>
                <a:r>
                  <a:rPr kumimoji="1" lang="ja-JP" altLang="en-US" sz="1200" dirty="0">
                    <a:latin typeface="+mn-ea"/>
                  </a:rPr>
                  <a:t>貸方</a:t>
                </a:r>
                <a:r>
                  <a:rPr kumimoji="1" lang="en-US" altLang="ja-JP" sz="1200" dirty="0">
                    <a:latin typeface="+mn-ea"/>
                  </a:rPr>
                  <a:t>) </a:t>
                </a:r>
                <a:r>
                  <a:rPr kumimoji="1" lang="ja-JP" altLang="en-US" sz="1200" dirty="0">
                    <a:latin typeface="+mn-ea"/>
                  </a:rPr>
                  <a:t>リース資産　</a:t>
                </a:r>
                <a:r>
                  <a:rPr kumimoji="1" lang="en-US" altLang="ja-JP" sz="1200" dirty="0">
                    <a:latin typeface="+mn-ea"/>
                  </a:rPr>
                  <a:t>720,000</a:t>
                </a:r>
                <a:endParaRPr kumimoji="1" lang="ja-JP" altLang="en-US" sz="1200" dirty="0">
                  <a:latin typeface="+mn-ea"/>
                </a:endParaRPr>
              </a:p>
            </p:txBody>
          </p:sp>
        </p:grpSp>
        <p:grpSp>
          <p:nvGrpSpPr>
            <p:cNvPr id="17" name="グループ化 16">
              <a:extLst>
                <a:ext uri="{FF2B5EF4-FFF2-40B4-BE49-F238E27FC236}">
                  <a16:creationId xmlns:a16="http://schemas.microsoft.com/office/drawing/2014/main" id="{94D543FA-BCF8-43A3-48B4-89AA2442FF71}"/>
                </a:ext>
              </a:extLst>
            </p:cNvPr>
            <p:cNvGrpSpPr/>
            <p:nvPr/>
          </p:nvGrpSpPr>
          <p:grpSpPr>
            <a:xfrm>
              <a:off x="471744" y="4212598"/>
              <a:ext cx="7005649" cy="715316"/>
              <a:chOff x="481001" y="5044436"/>
              <a:chExt cx="7005649" cy="715316"/>
            </a:xfrm>
          </p:grpSpPr>
          <p:sp>
            <p:nvSpPr>
              <p:cNvPr id="4" name="テキスト ボックス 3">
                <a:extLst>
                  <a:ext uri="{FF2B5EF4-FFF2-40B4-BE49-F238E27FC236}">
                    <a16:creationId xmlns:a16="http://schemas.microsoft.com/office/drawing/2014/main" id="{81022ABA-C776-C496-FD7A-D240C0BB424F}"/>
                  </a:ext>
                </a:extLst>
              </p:cNvPr>
              <p:cNvSpPr txBox="1"/>
              <p:nvPr/>
            </p:nvSpPr>
            <p:spPr>
              <a:xfrm>
                <a:off x="691089" y="5298087"/>
                <a:ext cx="6795561" cy="461665"/>
              </a:xfrm>
              <a:prstGeom prst="rect">
                <a:avLst/>
              </a:prstGeom>
              <a:noFill/>
            </p:spPr>
            <p:txBody>
              <a:bodyPr wrap="square" rtlCol="0">
                <a:spAutoFit/>
              </a:bodyPr>
              <a:lstStyle/>
              <a:p>
                <a:r>
                  <a:rPr kumimoji="1" lang="ja-JP" altLang="en-US" sz="1200" dirty="0">
                    <a:latin typeface="+mn-ea"/>
                  </a:rPr>
                  <a:t>振替命令書</a:t>
                </a:r>
                <a:endParaRPr kumimoji="1" lang="en-US" altLang="ja-JP" sz="1200" dirty="0">
                  <a:latin typeface="+mn-ea"/>
                </a:endParaRPr>
              </a:p>
              <a:p>
                <a:r>
                  <a:rPr kumimoji="1" lang="ja-JP" altLang="en-US" sz="1200" dirty="0">
                    <a:latin typeface="+mn-ea"/>
                  </a:rPr>
                  <a:t>複式仕訳：（借方）</a:t>
                </a:r>
                <a:r>
                  <a:rPr kumimoji="1" lang="ja-JP" altLang="en-US" sz="1200" u="sng" dirty="0">
                    <a:latin typeface="+mn-ea"/>
                  </a:rPr>
                  <a:t>リース債務（固定負債）</a:t>
                </a:r>
                <a:r>
                  <a:rPr kumimoji="1" lang="en-US" altLang="ja-JP" sz="1200" dirty="0">
                    <a:latin typeface="+mn-ea"/>
                  </a:rPr>
                  <a:t>720,000</a:t>
                </a:r>
                <a:r>
                  <a:rPr kumimoji="1" lang="ja-JP" altLang="en-US" sz="1200" dirty="0">
                    <a:latin typeface="+mn-ea"/>
                  </a:rPr>
                  <a:t>／（貸方）リース債務（流動負債）</a:t>
                </a:r>
                <a:r>
                  <a:rPr kumimoji="1" lang="en-US" altLang="ja-JP" sz="1200" dirty="0">
                    <a:latin typeface="+mn-ea"/>
                  </a:rPr>
                  <a:t>720,000</a:t>
                </a:r>
                <a:endParaRPr kumimoji="1" lang="ja-JP" altLang="en-US" sz="1200" dirty="0">
                  <a:latin typeface="+mn-ea"/>
                </a:endParaRPr>
              </a:p>
            </p:txBody>
          </p:sp>
          <p:sp>
            <p:nvSpPr>
              <p:cNvPr id="14" name="テキスト ボックス 13">
                <a:extLst>
                  <a:ext uri="{FF2B5EF4-FFF2-40B4-BE49-F238E27FC236}">
                    <a16:creationId xmlns:a16="http://schemas.microsoft.com/office/drawing/2014/main" id="{DE035936-535E-72B5-743E-C90B4FB74713}"/>
                  </a:ext>
                </a:extLst>
              </p:cNvPr>
              <p:cNvSpPr txBox="1"/>
              <p:nvPr/>
            </p:nvSpPr>
            <p:spPr>
              <a:xfrm>
                <a:off x="481001" y="5044436"/>
                <a:ext cx="3042316" cy="276999"/>
              </a:xfrm>
              <a:prstGeom prst="rect">
                <a:avLst/>
              </a:prstGeom>
              <a:noFill/>
            </p:spPr>
            <p:txBody>
              <a:bodyPr wrap="square" rtlCol="0">
                <a:spAutoFit/>
              </a:bodyPr>
              <a:lstStyle/>
              <a:p>
                <a:r>
                  <a:rPr kumimoji="1" lang="en-US" altLang="ja-JP" sz="1200" dirty="0">
                    <a:latin typeface="+mn-ea"/>
                  </a:rPr>
                  <a:t>【</a:t>
                </a:r>
                <a:r>
                  <a:rPr kumimoji="1" lang="ja-JP" altLang="en-US" sz="1200" dirty="0">
                    <a:latin typeface="+mn-ea"/>
                  </a:rPr>
                  <a:t>翌年度支払分を流動負債へ振替</a:t>
                </a:r>
                <a:r>
                  <a:rPr kumimoji="1" lang="en-US" altLang="ja-JP" sz="1200" dirty="0">
                    <a:latin typeface="+mn-ea"/>
                  </a:rPr>
                  <a:t>】</a:t>
                </a:r>
              </a:p>
            </p:txBody>
          </p:sp>
        </p:grpSp>
      </p:grpSp>
      <p:grpSp>
        <p:nvGrpSpPr>
          <p:cNvPr id="16" name="グループ化 15">
            <a:extLst>
              <a:ext uri="{FF2B5EF4-FFF2-40B4-BE49-F238E27FC236}">
                <a16:creationId xmlns:a16="http://schemas.microsoft.com/office/drawing/2014/main" id="{F3501AB4-2EBE-0487-F6A2-F937AB262C13}"/>
              </a:ext>
            </a:extLst>
          </p:cNvPr>
          <p:cNvGrpSpPr/>
          <p:nvPr/>
        </p:nvGrpSpPr>
        <p:grpSpPr>
          <a:xfrm>
            <a:off x="772554" y="937634"/>
            <a:ext cx="4300012" cy="935474"/>
            <a:chOff x="614747" y="922264"/>
            <a:chExt cx="2004389" cy="935474"/>
          </a:xfrm>
        </p:grpSpPr>
        <p:sp>
          <p:nvSpPr>
            <p:cNvPr id="2" name="テキスト ボックス 1">
              <a:extLst>
                <a:ext uri="{FF2B5EF4-FFF2-40B4-BE49-F238E27FC236}">
                  <a16:creationId xmlns:a16="http://schemas.microsoft.com/office/drawing/2014/main" id="{4444B667-18CB-BFC5-7332-266A0BA4C6F8}"/>
                </a:ext>
              </a:extLst>
            </p:cNvPr>
            <p:cNvSpPr txBox="1"/>
            <p:nvPr/>
          </p:nvSpPr>
          <p:spPr>
            <a:xfrm>
              <a:off x="703801" y="959223"/>
              <a:ext cx="960634" cy="830997"/>
            </a:xfrm>
            <a:prstGeom prst="rect">
              <a:avLst/>
            </a:prstGeom>
            <a:noFill/>
          </p:spPr>
          <p:txBody>
            <a:bodyPr wrap="square" rtlCol="0">
              <a:spAutoFit/>
            </a:bodyPr>
            <a:lstStyle/>
            <a:p>
              <a:r>
                <a:rPr kumimoji="1" lang="en-US" altLang="ja-JP" sz="1200" dirty="0">
                  <a:latin typeface="+mn-ea"/>
                </a:rPr>
                <a:t>【</a:t>
              </a:r>
              <a:r>
                <a:rPr kumimoji="1" lang="ja-JP" altLang="en-US" sz="1200" dirty="0">
                  <a:latin typeface="+mn-ea"/>
                </a:rPr>
                <a:t>前提</a:t>
              </a:r>
              <a:r>
                <a:rPr kumimoji="1" lang="en-US" altLang="ja-JP" sz="1200" dirty="0">
                  <a:latin typeface="+mn-ea"/>
                </a:rPr>
                <a:t>】</a:t>
              </a:r>
            </a:p>
            <a:p>
              <a:r>
                <a:rPr kumimoji="1" lang="ja-JP" altLang="en-US" sz="1200" dirty="0">
                  <a:latin typeface="+mn-ea"/>
                </a:rPr>
                <a:t>　リース料総額　</a:t>
              </a:r>
              <a:r>
                <a:rPr kumimoji="1" lang="en-US" altLang="ja-JP" sz="1200" dirty="0">
                  <a:latin typeface="+mn-ea"/>
                </a:rPr>
                <a:t>360</a:t>
              </a:r>
              <a:r>
                <a:rPr kumimoji="1" lang="ja-JP" altLang="en-US" sz="1200" dirty="0">
                  <a:latin typeface="+mn-ea"/>
                </a:rPr>
                <a:t>万円</a:t>
              </a:r>
              <a:endParaRPr kumimoji="1" lang="en-US" altLang="ja-JP" sz="1200" dirty="0">
                <a:latin typeface="+mn-ea"/>
              </a:endParaRPr>
            </a:p>
            <a:p>
              <a:r>
                <a:rPr kumimoji="1" lang="ja-JP" altLang="en-US" sz="1200" dirty="0">
                  <a:latin typeface="+mn-ea"/>
                </a:rPr>
                <a:t>　リース期間　　　</a:t>
              </a:r>
              <a:r>
                <a:rPr kumimoji="1" lang="en-US" altLang="ja-JP" sz="1200" dirty="0">
                  <a:latin typeface="+mn-ea"/>
                </a:rPr>
                <a:t>5</a:t>
              </a:r>
              <a:r>
                <a:rPr kumimoji="1" lang="ja-JP" altLang="en-US" sz="1200" dirty="0">
                  <a:latin typeface="+mn-ea"/>
                </a:rPr>
                <a:t>年</a:t>
              </a:r>
              <a:endParaRPr kumimoji="1" lang="en-US" altLang="ja-JP" sz="1200" dirty="0">
                <a:latin typeface="+mn-ea"/>
              </a:endParaRPr>
            </a:p>
            <a:p>
              <a:r>
                <a:rPr kumimoji="1" lang="ja-JP" altLang="en-US" sz="1200" dirty="0">
                  <a:latin typeface="+mn-ea"/>
                </a:rPr>
                <a:t>　耐用年数              </a:t>
              </a:r>
              <a:r>
                <a:rPr kumimoji="1" lang="en-US" altLang="ja-JP" sz="1200" dirty="0">
                  <a:latin typeface="+mn-ea"/>
                </a:rPr>
                <a:t>5</a:t>
              </a:r>
              <a:r>
                <a:rPr kumimoji="1" lang="ja-JP" altLang="en-US" sz="1200" dirty="0">
                  <a:latin typeface="+mn-ea"/>
                </a:rPr>
                <a:t>年</a:t>
              </a:r>
            </a:p>
          </p:txBody>
        </p:sp>
        <p:sp>
          <p:nvSpPr>
            <p:cNvPr id="15" name="四角形: 角を丸くする 14">
              <a:extLst>
                <a:ext uri="{FF2B5EF4-FFF2-40B4-BE49-F238E27FC236}">
                  <a16:creationId xmlns:a16="http://schemas.microsoft.com/office/drawing/2014/main" id="{073299C6-297B-64E5-B799-1F62D265296C}"/>
                </a:ext>
              </a:extLst>
            </p:cNvPr>
            <p:cNvSpPr/>
            <p:nvPr/>
          </p:nvSpPr>
          <p:spPr>
            <a:xfrm>
              <a:off x="614747" y="922264"/>
              <a:ext cx="2004389" cy="935474"/>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grpSp>
      <p:sp>
        <p:nvSpPr>
          <p:cNvPr id="21" name="テキスト ボックス 20">
            <a:extLst>
              <a:ext uri="{FF2B5EF4-FFF2-40B4-BE49-F238E27FC236}">
                <a16:creationId xmlns:a16="http://schemas.microsoft.com/office/drawing/2014/main" id="{0373AC42-430C-79B3-EB82-1547F358740B}"/>
              </a:ext>
            </a:extLst>
          </p:cNvPr>
          <p:cNvSpPr txBox="1"/>
          <p:nvPr/>
        </p:nvSpPr>
        <p:spPr>
          <a:xfrm>
            <a:off x="3128752" y="1232916"/>
            <a:ext cx="1688043" cy="461665"/>
          </a:xfrm>
          <a:prstGeom prst="rect">
            <a:avLst/>
          </a:prstGeom>
          <a:noFill/>
        </p:spPr>
        <p:txBody>
          <a:bodyPr wrap="square" rtlCol="0">
            <a:spAutoFit/>
          </a:bodyPr>
          <a:lstStyle/>
          <a:p>
            <a:r>
              <a:rPr kumimoji="1" lang="en-US" altLang="ja-JP" sz="1200" dirty="0">
                <a:latin typeface="+mn-ea"/>
              </a:rPr>
              <a:t>※ </a:t>
            </a:r>
            <a:r>
              <a:rPr kumimoji="1" lang="ja-JP" altLang="en-US" sz="1200" dirty="0">
                <a:latin typeface="+mn-ea"/>
              </a:rPr>
              <a:t>リース料支払いは</a:t>
            </a:r>
            <a:endParaRPr kumimoji="1" lang="en-US" altLang="ja-JP" sz="1200" dirty="0">
              <a:latin typeface="+mn-ea"/>
            </a:endParaRPr>
          </a:p>
          <a:p>
            <a:r>
              <a:rPr kumimoji="1" lang="en-US" altLang="ja-JP" sz="1200" dirty="0">
                <a:latin typeface="+mn-ea"/>
              </a:rPr>
              <a:t>     </a:t>
            </a:r>
            <a:r>
              <a:rPr kumimoji="1" lang="ja-JP" altLang="en-US" sz="1200" dirty="0">
                <a:latin typeface="+mn-ea"/>
              </a:rPr>
              <a:t>翌年度から開始</a:t>
            </a:r>
          </a:p>
        </p:txBody>
      </p:sp>
      <p:grpSp>
        <p:nvGrpSpPr>
          <p:cNvPr id="24" name="グループ化 23">
            <a:extLst>
              <a:ext uri="{FF2B5EF4-FFF2-40B4-BE49-F238E27FC236}">
                <a16:creationId xmlns:a16="http://schemas.microsoft.com/office/drawing/2014/main" id="{3876563D-5F6D-78A7-68B0-659ED7DC7C19}"/>
              </a:ext>
            </a:extLst>
          </p:cNvPr>
          <p:cNvGrpSpPr/>
          <p:nvPr/>
        </p:nvGrpSpPr>
        <p:grpSpPr>
          <a:xfrm>
            <a:off x="5709805" y="1169869"/>
            <a:ext cx="2867025" cy="1015663"/>
            <a:chOff x="5557311" y="1190998"/>
            <a:chExt cx="2867025" cy="1015663"/>
          </a:xfrm>
        </p:grpSpPr>
        <p:sp>
          <p:nvSpPr>
            <p:cNvPr id="3" name="テキスト ボックス 2">
              <a:extLst>
                <a:ext uri="{FF2B5EF4-FFF2-40B4-BE49-F238E27FC236}">
                  <a16:creationId xmlns:a16="http://schemas.microsoft.com/office/drawing/2014/main" id="{7060C965-5C8C-3E00-1667-F22F9B944B5F}"/>
                </a:ext>
              </a:extLst>
            </p:cNvPr>
            <p:cNvSpPr txBox="1"/>
            <p:nvPr/>
          </p:nvSpPr>
          <p:spPr>
            <a:xfrm>
              <a:off x="5655288" y="1289183"/>
              <a:ext cx="2709690" cy="830997"/>
            </a:xfrm>
            <a:prstGeom prst="rect">
              <a:avLst/>
            </a:prstGeom>
            <a:noFill/>
          </p:spPr>
          <p:txBody>
            <a:bodyPr wrap="square" rtlCol="0">
              <a:spAutoFit/>
            </a:bodyPr>
            <a:lstStyle/>
            <a:p>
              <a:r>
                <a:rPr kumimoji="1" lang="ja-JP" altLang="en-US" sz="1200" dirty="0">
                  <a:latin typeface="+mn-ea"/>
                </a:rPr>
                <a:t>　契約時に実際に現金預金は動かないが、収支決算書に計上する取引のため、現金及び預金勘定の（目）として資金諸口勘定を設けている。</a:t>
              </a:r>
            </a:p>
          </p:txBody>
        </p:sp>
        <p:sp>
          <p:nvSpPr>
            <p:cNvPr id="23" name="吹き出し: 角を丸めた四角形 22">
              <a:extLst>
                <a:ext uri="{FF2B5EF4-FFF2-40B4-BE49-F238E27FC236}">
                  <a16:creationId xmlns:a16="http://schemas.microsoft.com/office/drawing/2014/main" id="{4DEA0ECF-576F-E06C-EE6D-528E859DA418}"/>
                </a:ext>
              </a:extLst>
            </p:cNvPr>
            <p:cNvSpPr/>
            <p:nvPr/>
          </p:nvSpPr>
          <p:spPr>
            <a:xfrm>
              <a:off x="5557311" y="1190998"/>
              <a:ext cx="2867025" cy="1015663"/>
            </a:xfrm>
            <a:prstGeom prst="wedgeRoundRectCallout">
              <a:avLst>
                <a:gd name="adj1" fmla="val -59039"/>
                <a:gd name="adj2" fmla="val 79380"/>
                <a:gd name="adj3" fmla="val 16667"/>
              </a:avLst>
            </a:prstGeom>
            <a:noFill/>
            <a:ln w="28575">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0045850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43624" y="2807336"/>
            <a:ext cx="8850968" cy="3980970"/>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㉘ リースした車両を契約期間終了時に買い上げる場合の処理</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617942" y="596492"/>
            <a:ext cx="4368341" cy="2155776"/>
            <a:chOff x="4639788" y="1415610"/>
            <a:chExt cx="4368341" cy="212187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21874"/>
              <a:chOff x="324296" y="235244"/>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687827" y="1218010"/>
                <a:ext cx="5207134" cy="1211131"/>
              </a:xfrm>
              <a:prstGeom prst="rect">
                <a:avLst/>
              </a:prstGeom>
              <a:grpFill/>
            </p:spPr>
            <p:txBody>
              <a:bodyPr wrap="square" rtlCol="0">
                <a:spAutoFit/>
              </a:bodyPr>
              <a:lstStyle/>
              <a:p>
                <a:r>
                  <a:rPr lang="ja-JP" altLang="en-US" sz="1200" dirty="0">
                    <a:latin typeface="+mn-ea"/>
                  </a:rPr>
                  <a:t>①　契約終了時の買取価額は、新たに固定資産を購入</a:t>
                </a:r>
                <a:endParaRPr lang="en-US" altLang="ja-JP" sz="1200" dirty="0">
                  <a:latin typeface="+mn-ea"/>
                </a:endParaRPr>
              </a:p>
              <a:p>
                <a:r>
                  <a:rPr lang="ja-JP" altLang="en-US" sz="1200" dirty="0">
                    <a:latin typeface="+mn-ea"/>
                  </a:rPr>
                  <a:t>　　した場合と同様に資産計上する。</a:t>
                </a:r>
                <a:endParaRPr lang="en-US" altLang="ja-JP" sz="1200" dirty="0">
                  <a:latin typeface="+mn-ea"/>
                </a:endParaRPr>
              </a:p>
              <a:p>
                <a:endParaRPr lang="en-US" altLang="ja-JP" sz="1200" dirty="0">
                  <a:latin typeface="+mn-ea"/>
                </a:endParaRPr>
              </a:p>
              <a:p>
                <a:r>
                  <a:rPr lang="ja-JP" altLang="en-US" sz="1200" dirty="0">
                    <a:latin typeface="+mn-ea"/>
                  </a:rPr>
                  <a:t>②　耐用年数については、中古資産として算定する。　　　</a:t>
                </a:r>
                <a:endParaRPr lang="en-US" altLang="ja-JP" sz="1200" dirty="0">
                  <a:latin typeface="+mn-ea"/>
                </a:endParaRP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50389"/>
              <a:ext cx="2625872" cy="30000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2144098"/>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561512" y="1307123"/>
                <a:ext cx="5120839" cy="947121"/>
              </a:xfrm>
              <a:prstGeom prst="rect">
                <a:avLst/>
              </a:prstGeom>
              <a:solidFill>
                <a:schemeClr val="accent4">
                  <a:lumMod val="40000"/>
                  <a:lumOff val="60000"/>
                </a:schemeClr>
              </a:solidFill>
            </p:spPr>
            <p:txBody>
              <a:bodyPr wrap="square" rtlCol="0">
                <a:spAutoFit/>
              </a:bodyPr>
              <a:lstStyle/>
              <a:p>
                <a:r>
                  <a:rPr lang="ja-JP" altLang="en-US" sz="1200" dirty="0">
                    <a:latin typeface="+mn-ea"/>
                  </a:rPr>
                  <a:t>　所有権移転外ファイナンス・リース取引で公用車を使用していたが、リース期間の終了時に車両を買い取りたい。どのような処理をすればよいか。</a:t>
                </a:r>
                <a:endParaRPr lang="en-US" altLang="ja-JP" sz="1200" dirty="0">
                  <a:latin typeface="+mn-ea"/>
                </a:endParaRP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29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447599" y="1541634"/>
              <a:ext cx="525079" cy="362992"/>
            </a:xfrm>
            <a:prstGeom prst="rect">
              <a:avLst/>
            </a:prstGeom>
          </p:spPr>
        </p:pic>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74347" y="2611638"/>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sp>
        <p:nvSpPr>
          <p:cNvPr id="4" name="テキスト ボックス 3">
            <a:extLst>
              <a:ext uri="{FF2B5EF4-FFF2-40B4-BE49-F238E27FC236}">
                <a16:creationId xmlns:a16="http://schemas.microsoft.com/office/drawing/2014/main" id="{5C12B5C4-BC4B-D77F-DB81-406DFA53EC54}"/>
              </a:ext>
            </a:extLst>
          </p:cNvPr>
          <p:cNvSpPr txBox="1"/>
          <p:nvPr/>
        </p:nvSpPr>
        <p:spPr>
          <a:xfrm>
            <a:off x="3124900" y="3744340"/>
            <a:ext cx="5667167" cy="2492990"/>
          </a:xfrm>
          <a:prstGeom prst="rect">
            <a:avLst/>
          </a:prstGeom>
          <a:noFill/>
        </p:spPr>
        <p:txBody>
          <a:bodyPr wrap="square" rtlCol="0">
            <a:spAutoFit/>
          </a:bodyPr>
          <a:lstStyle/>
          <a:p>
            <a:r>
              <a:rPr lang="en-US" altLang="ja-JP" sz="1200" dirty="0">
                <a:latin typeface="+mn-ea"/>
              </a:rPr>
              <a:t>【</a:t>
            </a:r>
            <a:r>
              <a:rPr lang="ja-JP" altLang="en-US" sz="1200" dirty="0">
                <a:latin typeface="+mn-ea"/>
              </a:rPr>
              <a:t>取得価額（買取価額）の算定方法</a:t>
            </a:r>
            <a:r>
              <a:rPr lang="en-US" altLang="ja-JP" sz="1200" dirty="0">
                <a:latin typeface="+mn-ea"/>
              </a:rPr>
              <a:t>】</a:t>
            </a:r>
          </a:p>
          <a:p>
            <a:r>
              <a:rPr lang="ja-JP" altLang="en-US" sz="1200" dirty="0">
                <a:latin typeface="+mn-ea"/>
              </a:rPr>
              <a:t>リース期間終了時のリース資産の帳簿価額に、購入代金を加算した金額。</a:t>
            </a:r>
            <a:endParaRPr lang="en-US" altLang="ja-JP" sz="1200" dirty="0">
              <a:latin typeface="+mn-ea"/>
            </a:endParaRPr>
          </a:p>
          <a:p>
            <a:endParaRPr lang="en-US" altLang="ja-JP" sz="1200" dirty="0">
              <a:latin typeface="+mn-ea"/>
            </a:endParaRPr>
          </a:p>
          <a:p>
            <a:r>
              <a:rPr lang="en-US" altLang="ja-JP" sz="1200" dirty="0">
                <a:latin typeface="+mn-ea"/>
              </a:rPr>
              <a:t>※</a:t>
            </a:r>
            <a:r>
              <a:rPr lang="ja-JP" altLang="en-US" sz="1200" dirty="0">
                <a:latin typeface="+mn-ea"/>
              </a:rPr>
              <a:t>　帳簿価額はリース契約が終了しているので</a:t>
            </a:r>
            <a:r>
              <a:rPr lang="en-US" altLang="ja-JP" sz="1200" dirty="0">
                <a:latin typeface="+mn-ea"/>
              </a:rPr>
              <a:t>0</a:t>
            </a:r>
            <a:r>
              <a:rPr lang="ja-JP" altLang="en-US" sz="1200" dirty="0">
                <a:latin typeface="+mn-ea"/>
              </a:rPr>
              <a:t>円</a:t>
            </a:r>
            <a:endParaRPr lang="en-US" altLang="ja-JP" sz="1200" dirty="0">
              <a:latin typeface="+mn-ea"/>
            </a:endParaRPr>
          </a:p>
          <a:p>
            <a:r>
              <a:rPr lang="en-US" altLang="ja-JP" sz="1200" dirty="0">
                <a:latin typeface="+mn-ea"/>
              </a:rPr>
              <a:t>※</a:t>
            </a:r>
            <a:r>
              <a:rPr lang="ja-JP" altLang="en-US" sz="1200" dirty="0">
                <a:latin typeface="+mn-ea"/>
              </a:rPr>
              <a:t>　購入代金は</a:t>
            </a:r>
            <a:r>
              <a:rPr lang="en-US" altLang="ja-JP" sz="1200" dirty="0">
                <a:latin typeface="+mn-ea"/>
              </a:rPr>
              <a:t>20</a:t>
            </a:r>
            <a:r>
              <a:rPr lang="ja-JP" altLang="en-US" sz="1200" dirty="0">
                <a:latin typeface="+mn-ea"/>
              </a:rPr>
              <a:t>万円と仮定</a:t>
            </a:r>
            <a:endParaRPr lang="en-US" altLang="ja-JP" sz="1200" dirty="0">
              <a:latin typeface="+mn-ea"/>
            </a:endParaRPr>
          </a:p>
          <a:p>
            <a:endParaRPr lang="en-US" altLang="ja-JP" sz="1200" dirty="0">
              <a:latin typeface="+mn-ea"/>
            </a:endParaRPr>
          </a:p>
          <a:p>
            <a:r>
              <a:rPr lang="en-US" altLang="ja-JP" sz="1200" dirty="0">
                <a:latin typeface="+mn-ea"/>
              </a:rPr>
              <a:t>【</a:t>
            </a:r>
            <a:r>
              <a:rPr lang="ja-JP" altLang="en-US" sz="1200" dirty="0">
                <a:latin typeface="+mn-ea"/>
              </a:rPr>
              <a:t>車両取得時（買取時）</a:t>
            </a:r>
            <a:r>
              <a:rPr lang="en-US" altLang="ja-JP" sz="1200" dirty="0">
                <a:latin typeface="+mn-ea"/>
              </a:rPr>
              <a:t>】</a:t>
            </a:r>
          </a:p>
          <a:p>
            <a:r>
              <a:rPr lang="ja-JP" altLang="en-US" sz="1200" dirty="0">
                <a:latin typeface="+mn-ea"/>
              </a:rPr>
              <a:t>　支出命令書：（款）固定資産取得支出（項）車両運搬具取得支出</a:t>
            </a:r>
            <a:endParaRPr lang="en-US" altLang="ja-JP" sz="1200" dirty="0">
              <a:latin typeface="+mn-ea"/>
            </a:endParaRPr>
          </a:p>
          <a:p>
            <a:r>
              <a:rPr lang="ja-JP" altLang="en-US" sz="1200" dirty="0">
                <a:latin typeface="+mn-ea"/>
              </a:rPr>
              <a:t>　複式仕訳：（借方）車両運搬具  </a:t>
            </a:r>
            <a:r>
              <a:rPr lang="en-US" altLang="ja-JP" sz="1200" dirty="0">
                <a:latin typeface="+mn-ea"/>
              </a:rPr>
              <a:t>200,000</a:t>
            </a:r>
            <a:r>
              <a:rPr lang="ja-JP" altLang="en-US" sz="1200" dirty="0">
                <a:latin typeface="+mn-ea"/>
              </a:rPr>
              <a:t>／（貸方）現金及び預金  </a:t>
            </a:r>
            <a:r>
              <a:rPr lang="en-US" altLang="ja-JP" sz="1200" dirty="0">
                <a:latin typeface="+mn-ea"/>
              </a:rPr>
              <a:t>200,000</a:t>
            </a:r>
          </a:p>
          <a:p>
            <a:endParaRPr lang="en-US" altLang="ja-JP" sz="1200" dirty="0">
              <a:latin typeface="+mn-ea"/>
            </a:endParaRPr>
          </a:p>
          <a:p>
            <a:r>
              <a:rPr lang="en-US" altLang="ja-JP" sz="1200" dirty="0">
                <a:latin typeface="+mn-ea"/>
              </a:rPr>
              <a:t>【</a:t>
            </a:r>
            <a:r>
              <a:rPr lang="ja-JP" altLang="en-US" sz="1200" dirty="0">
                <a:latin typeface="+mn-ea"/>
              </a:rPr>
              <a:t>耐用年数は中古資産として算定（簡便法を使用）</a:t>
            </a:r>
            <a:r>
              <a:rPr lang="en-US" altLang="ja-JP" sz="1200" dirty="0">
                <a:latin typeface="+mn-ea"/>
              </a:rPr>
              <a:t>】</a:t>
            </a:r>
            <a:r>
              <a:rPr lang="ja-JP" altLang="en-US" sz="1200" dirty="0">
                <a:latin typeface="+mn-ea"/>
              </a:rPr>
              <a:t>→事例㊵  参照</a:t>
            </a:r>
            <a:endParaRPr lang="en-US" altLang="ja-JP" sz="1200" dirty="0">
              <a:latin typeface="+mn-ea"/>
            </a:endParaRPr>
          </a:p>
          <a:p>
            <a:r>
              <a:rPr kumimoji="1" lang="ja-JP" altLang="en-US" sz="1200" dirty="0">
                <a:latin typeface="+mn-ea"/>
              </a:rPr>
              <a:t>（法定耐用年数－経過年数）＋（経過年数</a:t>
            </a:r>
            <a:r>
              <a:rPr kumimoji="1" lang="en-US" altLang="ja-JP" sz="1200" dirty="0">
                <a:latin typeface="+mn-ea"/>
              </a:rPr>
              <a:t>×0.2</a:t>
            </a:r>
            <a:r>
              <a:rPr kumimoji="1" lang="ja-JP" altLang="en-US" sz="1200" dirty="0">
                <a:latin typeface="+mn-ea"/>
              </a:rPr>
              <a:t>）</a:t>
            </a:r>
            <a:endParaRPr kumimoji="1" lang="en-US" altLang="ja-JP" sz="1200" dirty="0">
              <a:latin typeface="+mn-ea"/>
            </a:endParaRPr>
          </a:p>
          <a:p>
            <a:r>
              <a:rPr kumimoji="1" lang="ja-JP" altLang="en-US" sz="1200" dirty="0">
                <a:latin typeface="+mn-ea"/>
              </a:rPr>
              <a:t>（</a:t>
            </a:r>
            <a:r>
              <a:rPr kumimoji="1" lang="en-US" altLang="ja-JP" sz="1200" dirty="0">
                <a:latin typeface="+mn-ea"/>
              </a:rPr>
              <a:t>6</a:t>
            </a:r>
            <a:r>
              <a:rPr kumimoji="1" lang="ja-JP" altLang="en-US" sz="1200" dirty="0">
                <a:latin typeface="+mn-ea"/>
              </a:rPr>
              <a:t>年－</a:t>
            </a:r>
            <a:r>
              <a:rPr kumimoji="1" lang="en-US" altLang="ja-JP" sz="1200" dirty="0">
                <a:latin typeface="+mn-ea"/>
              </a:rPr>
              <a:t>3</a:t>
            </a:r>
            <a:r>
              <a:rPr kumimoji="1" lang="ja-JP" altLang="en-US" sz="1200" dirty="0">
                <a:latin typeface="+mn-ea"/>
              </a:rPr>
              <a:t>年）＋（</a:t>
            </a:r>
            <a:r>
              <a:rPr kumimoji="1" lang="en-US" altLang="ja-JP" sz="1200" dirty="0">
                <a:latin typeface="+mn-ea"/>
              </a:rPr>
              <a:t>3</a:t>
            </a:r>
            <a:r>
              <a:rPr kumimoji="1" lang="ja-JP" altLang="en-US" sz="1200" dirty="0">
                <a:latin typeface="+mn-ea"/>
              </a:rPr>
              <a:t>年</a:t>
            </a:r>
            <a:r>
              <a:rPr kumimoji="1" lang="en-US" altLang="ja-JP" sz="1200" dirty="0">
                <a:latin typeface="+mn-ea"/>
              </a:rPr>
              <a:t>×0.2</a:t>
            </a:r>
            <a:r>
              <a:rPr kumimoji="1" lang="ja-JP" altLang="en-US" sz="1200" dirty="0">
                <a:latin typeface="+mn-ea"/>
              </a:rPr>
              <a:t>）＝</a:t>
            </a:r>
            <a:r>
              <a:rPr kumimoji="1" lang="en-US" altLang="ja-JP" sz="1200" dirty="0">
                <a:latin typeface="+mn-ea"/>
              </a:rPr>
              <a:t>3.6</a:t>
            </a:r>
            <a:r>
              <a:rPr kumimoji="1" lang="ja-JP" altLang="en-US" sz="1200" dirty="0">
                <a:latin typeface="+mn-ea"/>
              </a:rPr>
              <a:t>年≒３年</a:t>
            </a:r>
            <a:endParaRPr lang="en-US" altLang="ja-JP" sz="1200" dirty="0">
              <a:latin typeface="+mn-ea"/>
            </a:endParaRPr>
          </a:p>
        </p:txBody>
      </p:sp>
      <p:sp>
        <p:nvSpPr>
          <p:cNvPr id="31" name="フローチャート: 組合せ 30">
            <a:extLst>
              <a:ext uri="{FF2B5EF4-FFF2-40B4-BE49-F238E27FC236}">
                <a16:creationId xmlns:a16="http://schemas.microsoft.com/office/drawing/2014/main" id="{CC2DF52A-4AB4-AC5C-38D5-2939D530274E}"/>
              </a:ext>
            </a:extLst>
          </p:cNvPr>
          <p:cNvSpPr/>
          <p:nvPr/>
        </p:nvSpPr>
        <p:spPr>
          <a:xfrm rot="16200000">
            <a:off x="2106438" y="4775749"/>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四角形: 角を丸くする 31">
            <a:extLst>
              <a:ext uri="{FF2B5EF4-FFF2-40B4-BE49-F238E27FC236}">
                <a16:creationId xmlns:a16="http://schemas.microsoft.com/office/drawing/2014/main" id="{B49CEF56-79D9-F312-E681-00110FECA3EE}"/>
              </a:ext>
            </a:extLst>
          </p:cNvPr>
          <p:cNvSpPr/>
          <p:nvPr/>
        </p:nvSpPr>
        <p:spPr>
          <a:xfrm>
            <a:off x="2974225" y="3345741"/>
            <a:ext cx="5847971" cy="3290189"/>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26" name="グループ化 25">
            <a:extLst>
              <a:ext uri="{FF2B5EF4-FFF2-40B4-BE49-F238E27FC236}">
                <a16:creationId xmlns:a16="http://schemas.microsoft.com/office/drawing/2014/main" id="{8FA9D289-EBB5-ABFB-49AE-722F02524381}"/>
              </a:ext>
            </a:extLst>
          </p:cNvPr>
          <p:cNvGrpSpPr/>
          <p:nvPr/>
        </p:nvGrpSpPr>
        <p:grpSpPr>
          <a:xfrm>
            <a:off x="514232" y="3059320"/>
            <a:ext cx="1639687" cy="3479593"/>
            <a:chOff x="534909" y="3059320"/>
            <a:chExt cx="1639687" cy="3479593"/>
          </a:xfrm>
        </p:grpSpPr>
        <p:sp>
          <p:nvSpPr>
            <p:cNvPr id="28" name="フローチャート: 組合せ 27">
              <a:extLst>
                <a:ext uri="{FF2B5EF4-FFF2-40B4-BE49-F238E27FC236}">
                  <a16:creationId xmlns:a16="http://schemas.microsoft.com/office/drawing/2014/main" id="{A69D0161-AE18-638D-B068-AEA6BD20E58B}"/>
                </a:ext>
              </a:extLst>
            </p:cNvPr>
            <p:cNvSpPr/>
            <p:nvPr/>
          </p:nvSpPr>
          <p:spPr>
            <a:xfrm>
              <a:off x="932983" y="4018153"/>
              <a:ext cx="863551" cy="256977"/>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25" name="グループ化 24">
              <a:extLst>
                <a:ext uri="{FF2B5EF4-FFF2-40B4-BE49-F238E27FC236}">
                  <a16:creationId xmlns:a16="http://schemas.microsoft.com/office/drawing/2014/main" id="{78D0DD6E-FBEE-2982-4097-B8C48647B70A}"/>
                </a:ext>
              </a:extLst>
            </p:cNvPr>
            <p:cNvGrpSpPr/>
            <p:nvPr/>
          </p:nvGrpSpPr>
          <p:grpSpPr>
            <a:xfrm>
              <a:off x="534909" y="3059320"/>
              <a:ext cx="1639687" cy="3479593"/>
              <a:chOff x="691000" y="3156337"/>
              <a:chExt cx="1639687" cy="3479593"/>
            </a:xfrm>
          </p:grpSpPr>
          <p:grpSp>
            <p:nvGrpSpPr>
              <p:cNvPr id="44" name="グループ化 43">
                <a:extLst>
                  <a:ext uri="{FF2B5EF4-FFF2-40B4-BE49-F238E27FC236}">
                    <a16:creationId xmlns:a16="http://schemas.microsoft.com/office/drawing/2014/main" id="{0035BC1A-55B7-D1EE-5628-0B60609688BE}"/>
                  </a:ext>
                </a:extLst>
              </p:cNvPr>
              <p:cNvGrpSpPr/>
              <p:nvPr/>
            </p:nvGrpSpPr>
            <p:grpSpPr>
              <a:xfrm>
                <a:off x="737722" y="5898760"/>
                <a:ext cx="1592965" cy="737170"/>
                <a:chOff x="708185" y="5824802"/>
                <a:chExt cx="1592965" cy="442184"/>
              </a:xfrm>
            </p:grpSpPr>
            <p:sp>
              <p:nvSpPr>
                <p:cNvPr id="15" name="テキスト ボックス 14">
                  <a:extLst>
                    <a:ext uri="{FF2B5EF4-FFF2-40B4-BE49-F238E27FC236}">
                      <a16:creationId xmlns:a16="http://schemas.microsoft.com/office/drawing/2014/main" id="{66C7A5DB-78C4-8C8D-628D-3EB8102DDB50}"/>
                    </a:ext>
                  </a:extLst>
                </p:cNvPr>
                <p:cNvSpPr txBox="1"/>
                <p:nvPr/>
              </p:nvSpPr>
              <p:spPr>
                <a:xfrm>
                  <a:off x="1103378" y="5957505"/>
                  <a:ext cx="1043373" cy="166155"/>
                </a:xfrm>
                <a:prstGeom prst="rect">
                  <a:avLst/>
                </a:prstGeom>
                <a:noFill/>
              </p:spPr>
              <p:txBody>
                <a:bodyPr wrap="square" rtlCol="0">
                  <a:spAutoFit/>
                </a:bodyPr>
                <a:lstStyle/>
                <a:p>
                  <a:r>
                    <a:rPr lang="ja-JP" altLang="en-US" sz="1200" dirty="0">
                      <a:latin typeface="+mn-ea"/>
                    </a:rPr>
                    <a:t>減価償却</a:t>
                  </a:r>
                  <a:endParaRPr lang="en-US" altLang="ja-JP" sz="1200" dirty="0">
                    <a:latin typeface="+mn-ea"/>
                  </a:endParaRPr>
                </a:p>
              </p:txBody>
            </p:sp>
            <p:sp>
              <p:nvSpPr>
                <p:cNvPr id="17" name="四角形: 角を丸くする 16">
                  <a:extLst>
                    <a:ext uri="{FF2B5EF4-FFF2-40B4-BE49-F238E27FC236}">
                      <a16:creationId xmlns:a16="http://schemas.microsoft.com/office/drawing/2014/main" id="{FE4BC5CE-E288-30EB-D0C8-80A46B0411D5}"/>
                    </a:ext>
                  </a:extLst>
                </p:cNvPr>
                <p:cNvSpPr/>
                <p:nvPr/>
              </p:nvSpPr>
              <p:spPr>
                <a:xfrm>
                  <a:off x="708185" y="5824802"/>
                  <a:ext cx="1592965" cy="442184"/>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45" name="グループ化 44">
                <a:extLst>
                  <a:ext uri="{FF2B5EF4-FFF2-40B4-BE49-F238E27FC236}">
                    <a16:creationId xmlns:a16="http://schemas.microsoft.com/office/drawing/2014/main" id="{921F0B9D-819C-6CD1-FDB4-D5D25619F8EA}"/>
                  </a:ext>
                </a:extLst>
              </p:cNvPr>
              <p:cNvGrpSpPr/>
              <p:nvPr/>
            </p:nvGrpSpPr>
            <p:grpSpPr>
              <a:xfrm>
                <a:off x="691000" y="4510946"/>
                <a:ext cx="1627335" cy="840580"/>
                <a:chOff x="691000" y="4510946"/>
                <a:chExt cx="1627335" cy="840580"/>
              </a:xfrm>
            </p:grpSpPr>
            <p:sp>
              <p:nvSpPr>
                <p:cNvPr id="13" name="テキスト ボックス 12">
                  <a:extLst>
                    <a:ext uri="{FF2B5EF4-FFF2-40B4-BE49-F238E27FC236}">
                      <a16:creationId xmlns:a16="http://schemas.microsoft.com/office/drawing/2014/main" id="{8F626A92-9E16-241B-5D36-90C29726584B}"/>
                    </a:ext>
                  </a:extLst>
                </p:cNvPr>
                <p:cNvSpPr txBox="1"/>
                <p:nvPr/>
              </p:nvSpPr>
              <p:spPr>
                <a:xfrm>
                  <a:off x="865413" y="4927521"/>
                  <a:ext cx="1341098" cy="284197"/>
                </a:xfrm>
                <a:prstGeom prst="rect">
                  <a:avLst/>
                </a:prstGeom>
                <a:noFill/>
              </p:spPr>
              <p:txBody>
                <a:bodyPr wrap="square" rtlCol="0">
                  <a:spAutoFit/>
                </a:bodyPr>
                <a:lstStyle/>
                <a:p>
                  <a:r>
                    <a:rPr lang="ja-JP" altLang="en-US" sz="1200" dirty="0">
                      <a:latin typeface="+mn-ea"/>
                    </a:rPr>
                    <a:t>耐用年数の算定</a:t>
                  </a:r>
                  <a:endParaRPr lang="en-US" altLang="ja-JP" sz="1200" dirty="0">
                    <a:latin typeface="+mn-ea"/>
                  </a:endParaRPr>
                </a:p>
              </p:txBody>
            </p:sp>
            <p:grpSp>
              <p:nvGrpSpPr>
                <p:cNvPr id="24" name="グループ化 23">
                  <a:extLst>
                    <a:ext uri="{FF2B5EF4-FFF2-40B4-BE49-F238E27FC236}">
                      <a16:creationId xmlns:a16="http://schemas.microsoft.com/office/drawing/2014/main" id="{65C6546F-1FA7-3371-4542-5DF2D250C9E5}"/>
                    </a:ext>
                  </a:extLst>
                </p:cNvPr>
                <p:cNvGrpSpPr/>
                <p:nvPr/>
              </p:nvGrpSpPr>
              <p:grpSpPr>
                <a:xfrm>
                  <a:off x="691000" y="4510946"/>
                  <a:ext cx="1627335" cy="840580"/>
                  <a:chOff x="533623" y="4590182"/>
                  <a:chExt cx="1627335" cy="819290"/>
                </a:xfrm>
              </p:grpSpPr>
              <p:sp>
                <p:nvSpPr>
                  <p:cNvPr id="11" name="テキスト ボックス 10">
                    <a:extLst>
                      <a:ext uri="{FF2B5EF4-FFF2-40B4-BE49-F238E27FC236}">
                        <a16:creationId xmlns:a16="http://schemas.microsoft.com/office/drawing/2014/main" id="{DD51F6AF-EE55-D9D2-3D28-1AC5661AFF77}"/>
                      </a:ext>
                    </a:extLst>
                  </p:cNvPr>
                  <p:cNvSpPr txBox="1"/>
                  <p:nvPr/>
                </p:nvSpPr>
                <p:spPr>
                  <a:xfrm>
                    <a:off x="713016" y="4736168"/>
                    <a:ext cx="1268551" cy="276999"/>
                  </a:xfrm>
                  <a:prstGeom prst="rect">
                    <a:avLst/>
                  </a:prstGeom>
                  <a:noFill/>
                </p:spPr>
                <p:txBody>
                  <a:bodyPr wrap="square" rtlCol="0">
                    <a:spAutoFit/>
                  </a:bodyPr>
                  <a:lstStyle/>
                  <a:p>
                    <a:r>
                      <a:rPr lang="ja-JP" altLang="en-US" sz="1200" dirty="0">
                        <a:latin typeface="+mn-ea"/>
                      </a:rPr>
                      <a:t>固定資産に計上</a:t>
                    </a:r>
                    <a:endParaRPr lang="en-US" altLang="ja-JP" sz="1200" dirty="0">
                      <a:latin typeface="+mn-ea"/>
                    </a:endParaRPr>
                  </a:p>
                </p:txBody>
              </p:sp>
              <p:sp>
                <p:nvSpPr>
                  <p:cNvPr id="22" name="四角形: 角を丸くする 21">
                    <a:extLst>
                      <a:ext uri="{FF2B5EF4-FFF2-40B4-BE49-F238E27FC236}">
                        <a16:creationId xmlns:a16="http://schemas.microsoft.com/office/drawing/2014/main" id="{8C70AC62-059F-C869-E738-0F2731339931}"/>
                      </a:ext>
                    </a:extLst>
                  </p:cNvPr>
                  <p:cNvSpPr/>
                  <p:nvPr/>
                </p:nvSpPr>
                <p:spPr>
                  <a:xfrm>
                    <a:off x="533623" y="4590182"/>
                    <a:ext cx="1627335" cy="81929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sp>
            <p:nvSpPr>
              <p:cNvPr id="30" name="フローチャート: 組合せ 29">
                <a:extLst>
                  <a:ext uri="{FF2B5EF4-FFF2-40B4-BE49-F238E27FC236}">
                    <a16:creationId xmlns:a16="http://schemas.microsoft.com/office/drawing/2014/main" id="{6C0B15FD-214A-BDC8-AC46-FB9305CCBFD1}"/>
                  </a:ext>
                </a:extLst>
              </p:cNvPr>
              <p:cNvSpPr/>
              <p:nvPr/>
            </p:nvSpPr>
            <p:spPr>
              <a:xfrm>
                <a:off x="1135110" y="5496133"/>
                <a:ext cx="790841" cy="263445"/>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38" name="グループ化 37">
                <a:extLst>
                  <a:ext uri="{FF2B5EF4-FFF2-40B4-BE49-F238E27FC236}">
                    <a16:creationId xmlns:a16="http://schemas.microsoft.com/office/drawing/2014/main" id="{AEDB3D80-DC39-9980-8783-ACD80C72C268}"/>
                  </a:ext>
                </a:extLst>
              </p:cNvPr>
              <p:cNvGrpSpPr/>
              <p:nvPr/>
            </p:nvGrpSpPr>
            <p:grpSpPr>
              <a:xfrm>
                <a:off x="700578" y="3156337"/>
                <a:ext cx="1627335" cy="808911"/>
                <a:chOff x="690032" y="3169371"/>
                <a:chExt cx="1627335" cy="788424"/>
              </a:xfrm>
            </p:grpSpPr>
            <p:grpSp>
              <p:nvGrpSpPr>
                <p:cNvPr id="23" name="グループ化 22">
                  <a:extLst>
                    <a:ext uri="{FF2B5EF4-FFF2-40B4-BE49-F238E27FC236}">
                      <a16:creationId xmlns:a16="http://schemas.microsoft.com/office/drawing/2014/main" id="{1179B69A-47C8-FA99-0ADB-735E96B62110}"/>
                    </a:ext>
                  </a:extLst>
                </p:cNvPr>
                <p:cNvGrpSpPr/>
                <p:nvPr/>
              </p:nvGrpSpPr>
              <p:grpSpPr>
                <a:xfrm>
                  <a:off x="690032" y="3169371"/>
                  <a:ext cx="1627335" cy="788424"/>
                  <a:chOff x="646003" y="3668717"/>
                  <a:chExt cx="1627335" cy="380051"/>
                </a:xfrm>
              </p:grpSpPr>
              <p:sp>
                <p:nvSpPr>
                  <p:cNvPr id="9" name="テキスト ボックス 8">
                    <a:extLst>
                      <a:ext uri="{FF2B5EF4-FFF2-40B4-BE49-F238E27FC236}">
                        <a16:creationId xmlns:a16="http://schemas.microsoft.com/office/drawing/2014/main" id="{2318654D-6E9B-4391-1ECD-0CDECA02630B}"/>
                      </a:ext>
                    </a:extLst>
                  </p:cNvPr>
                  <p:cNvSpPr txBox="1"/>
                  <p:nvPr/>
                </p:nvSpPr>
                <p:spPr>
                  <a:xfrm>
                    <a:off x="810838" y="3765036"/>
                    <a:ext cx="1310875" cy="133524"/>
                  </a:xfrm>
                  <a:prstGeom prst="rect">
                    <a:avLst/>
                  </a:prstGeom>
                  <a:noFill/>
                </p:spPr>
                <p:txBody>
                  <a:bodyPr wrap="square" rtlCol="0">
                    <a:spAutoFit/>
                  </a:bodyPr>
                  <a:lstStyle/>
                  <a:p>
                    <a:r>
                      <a:rPr lang="ja-JP" altLang="en-US" sz="1200" dirty="0">
                        <a:latin typeface="+mn-ea"/>
                      </a:rPr>
                      <a:t>取得価額の算定</a:t>
                    </a:r>
                    <a:endParaRPr lang="en-US" altLang="ja-JP" sz="1200" dirty="0">
                      <a:latin typeface="+mn-ea"/>
                    </a:endParaRPr>
                  </a:p>
                </p:txBody>
              </p:sp>
              <p:sp>
                <p:nvSpPr>
                  <p:cNvPr id="18" name="四角形: 角を丸くする 17">
                    <a:extLst>
                      <a:ext uri="{FF2B5EF4-FFF2-40B4-BE49-F238E27FC236}">
                        <a16:creationId xmlns:a16="http://schemas.microsoft.com/office/drawing/2014/main" id="{FBA087AF-5867-CF96-14B1-59B2744275A3}"/>
                      </a:ext>
                    </a:extLst>
                  </p:cNvPr>
                  <p:cNvSpPr/>
                  <p:nvPr/>
                </p:nvSpPr>
                <p:spPr>
                  <a:xfrm>
                    <a:off x="646003" y="3668717"/>
                    <a:ext cx="1627335" cy="380051"/>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33" name="テキスト ボックス 32">
                  <a:extLst>
                    <a:ext uri="{FF2B5EF4-FFF2-40B4-BE49-F238E27FC236}">
                      <a16:creationId xmlns:a16="http://schemas.microsoft.com/office/drawing/2014/main" id="{EDCB8CFB-5CF6-FE86-FDA9-5C0855BF1296}"/>
                    </a:ext>
                  </a:extLst>
                </p:cNvPr>
                <p:cNvSpPr txBox="1"/>
                <p:nvPr/>
              </p:nvSpPr>
              <p:spPr>
                <a:xfrm>
                  <a:off x="751164" y="3584256"/>
                  <a:ext cx="1414578" cy="269984"/>
                </a:xfrm>
                <a:prstGeom prst="rect">
                  <a:avLst/>
                </a:prstGeom>
                <a:noFill/>
              </p:spPr>
              <p:txBody>
                <a:bodyPr wrap="square" rtlCol="0">
                  <a:spAutoFit/>
                </a:bodyPr>
                <a:lstStyle/>
                <a:p>
                  <a:r>
                    <a:rPr lang="ja-JP" altLang="en-US" sz="1200" dirty="0">
                      <a:latin typeface="+mn-ea"/>
                    </a:rPr>
                    <a:t>    （買取価額）</a:t>
                  </a:r>
                  <a:endParaRPr lang="en-US" altLang="ja-JP" sz="1200" dirty="0">
                    <a:latin typeface="+mn-ea"/>
                  </a:endParaRPr>
                </a:p>
              </p:txBody>
            </p:sp>
          </p:grpSp>
        </p:grpSp>
      </p:grpSp>
    </p:spTree>
    <p:extLst>
      <p:ext uri="{BB962C8B-B14F-4D97-AF65-F5344CB8AC3E}">
        <p14:creationId xmlns:p14="http://schemas.microsoft.com/office/powerpoint/2010/main" val="25758246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35316" y="1882127"/>
            <a:ext cx="8850968" cy="4912307"/>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㉙ 会計細則例第</a:t>
            </a:r>
            <a:r>
              <a:rPr lang="en-US" altLang="ja-JP" sz="2000" b="1" dirty="0">
                <a:latin typeface="+mn-ea"/>
              </a:rPr>
              <a:t>35</a:t>
            </a:r>
            <a:r>
              <a:rPr lang="ja-JP" altLang="en-US" sz="2000" b="1" dirty="0">
                <a:latin typeface="+mn-ea"/>
              </a:rPr>
              <a:t>条の改正で作成すべき資料</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617942" y="596493"/>
            <a:ext cx="4368341" cy="1242538"/>
            <a:chOff x="4639788" y="1415610"/>
            <a:chExt cx="4368341" cy="212187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21874"/>
              <a:chOff x="324296" y="235244"/>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1019384" y="1365980"/>
                <a:ext cx="4746223" cy="1167381"/>
              </a:xfrm>
              <a:prstGeom prst="rect">
                <a:avLst/>
              </a:prstGeom>
              <a:grpFill/>
            </p:spPr>
            <p:txBody>
              <a:bodyPr wrap="square" rtlCol="0">
                <a:spAutoFit/>
              </a:bodyPr>
              <a:lstStyle/>
              <a:p>
                <a:r>
                  <a:rPr lang="ja-JP" altLang="en-US" sz="1200" dirty="0">
                    <a:latin typeface="+mn-ea"/>
                  </a:rPr>
                  <a:t>①　定められた様式は示されていないため、下記</a:t>
                </a:r>
                <a:endParaRPr lang="en-US" altLang="ja-JP" sz="1200" dirty="0">
                  <a:latin typeface="+mn-ea"/>
                </a:endParaRPr>
              </a:p>
              <a:p>
                <a:r>
                  <a:rPr lang="ja-JP" altLang="en-US" sz="1200" dirty="0">
                    <a:latin typeface="+mn-ea"/>
                  </a:rPr>
                  <a:t>　　</a:t>
                </a:r>
                <a:r>
                  <a:rPr lang="en-US" altLang="ja-JP" sz="1200" dirty="0">
                    <a:latin typeface="+mn-ea"/>
                  </a:rPr>
                  <a:t>【</a:t>
                </a:r>
                <a:r>
                  <a:rPr lang="ja-JP" altLang="en-US" sz="1200" dirty="0">
                    <a:latin typeface="+mn-ea"/>
                  </a:rPr>
                  <a:t>例</a:t>
                </a:r>
                <a:r>
                  <a:rPr lang="en-US" altLang="ja-JP" sz="1200" dirty="0">
                    <a:latin typeface="+mn-ea"/>
                  </a:rPr>
                  <a:t>】</a:t>
                </a:r>
                <a:r>
                  <a:rPr lang="ja-JP" altLang="en-US" sz="1200" dirty="0">
                    <a:latin typeface="+mn-ea"/>
                  </a:rPr>
                  <a:t>のような検証表を作成して対応する。　</a:t>
                </a: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24919" y="1550093"/>
              <a:ext cx="537416" cy="463314"/>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19255"/>
              <a:ext cx="2625872" cy="494152"/>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1248015"/>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546615" y="1370534"/>
                <a:ext cx="4570418" cy="1627161"/>
              </a:xfrm>
              <a:prstGeom prst="rect">
                <a:avLst/>
              </a:prstGeom>
              <a:solidFill>
                <a:schemeClr val="accent4">
                  <a:lumMod val="40000"/>
                  <a:lumOff val="60000"/>
                </a:schemeClr>
              </a:solidFill>
            </p:spPr>
            <p:txBody>
              <a:bodyPr wrap="square" rtlCol="0">
                <a:spAutoFit/>
              </a:bodyPr>
              <a:lstStyle/>
              <a:p>
                <a:r>
                  <a:rPr lang="ja-JP" altLang="en-US" sz="1200" dirty="0">
                    <a:latin typeface="+mn-ea"/>
                  </a:rPr>
                  <a:t>　会計細則例第</a:t>
                </a:r>
                <a:r>
                  <a:rPr lang="en-US" altLang="ja-JP" sz="1200" dirty="0">
                    <a:latin typeface="+mn-ea"/>
                  </a:rPr>
                  <a:t>35</a:t>
                </a:r>
                <a:r>
                  <a:rPr lang="ja-JP" altLang="en-US" sz="1200" dirty="0">
                    <a:latin typeface="+mn-ea"/>
                  </a:rPr>
                  <a:t>条の改正（現金預金の残高の確認等に関しての改正）で、新たに作成すべき資料はどのようなものか。</a:t>
                </a:r>
                <a:endParaRPr lang="en-US" altLang="ja-JP" sz="1200" dirty="0">
                  <a:latin typeface="+mn-ea"/>
                </a:endParaRP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1021320" y="1526450"/>
              <a:ext cx="2426280" cy="48498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447599" y="1541634"/>
              <a:ext cx="525079" cy="515859"/>
            </a:xfrm>
            <a:prstGeom prst="rect">
              <a:avLst/>
            </a:prstGeom>
          </p:spPr>
        </p:pic>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91599" y="1369521"/>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graphicFrame>
        <p:nvGraphicFramePr>
          <p:cNvPr id="4" name="表 3">
            <a:extLst>
              <a:ext uri="{FF2B5EF4-FFF2-40B4-BE49-F238E27FC236}">
                <a16:creationId xmlns:a16="http://schemas.microsoft.com/office/drawing/2014/main" id="{F0609133-8F75-9898-0261-47F818B5050A}"/>
              </a:ext>
            </a:extLst>
          </p:cNvPr>
          <p:cNvGraphicFramePr>
            <a:graphicFrameLocks noGrp="1"/>
          </p:cNvGraphicFramePr>
          <p:nvPr>
            <p:extLst>
              <p:ext uri="{D42A27DB-BD31-4B8C-83A1-F6EECF244321}">
                <p14:modId xmlns:p14="http://schemas.microsoft.com/office/powerpoint/2010/main" val="4104027546"/>
              </p:ext>
            </p:extLst>
          </p:nvPr>
        </p:nvGraphicFramePr>
        <p:xfrm>
          <a:off x="306757" y="2276781"/>
          <a:ext cx="8485865" cy="3771900"/>
        </p:xfrm>
        <a:graphic>
          <a:graphicData uri="http://schemas.openxmlformats.org/drawingml/2006/table">
            <a:tbl>
              <a:tblPr firstRow="1" bandRow="1">
                <a:tableStyleId>{5C22544A-7EE6-4342-B048-85BDC9FD1C3A}</a:tableStyleId>
              </a:tblPr>
              <a:tblGrid>
                <a:gridCol w="757399">
                  <a:extLst>
                    <a:ext uri="{9D8B030D-6E8A-4147-A177-3AD203B41FA5}">
                      <a16:colId xmlns:a16="http://schemas.microsoft.com/office/drawing/2014/main" val="2543162551"/>
                    </a:ext>
                  </a:extLst>
                </a:gridCol>
                <a:gridCol w="1705184">
                  <a:extLst>
                    <a:ext uri="{9D8B030D-6E8A-4147-A177-3AD203B41FA5}">
                      <a16:colId xmlns:a16="http://schemas.microsoft.com/office/drawing/2014/main" val="671010676"/>
                    </a:ext>
                  </a:extLst>
                </a:gridCol>
                <a:gridCol w="754952">
                  <a:extLst>
                    <a:ext uri="{9D8B030D-6E8A-4147-A177-3AD203B41FA5}">
                      <a16:colId xmlns:a16="http://schemas.microsoft.com/office/drawing/2014/main" val="2170277064"/>
                    </a:ext>
                  </a:extLst>
                </a:gridCol>
                <a:gridCol w="794789">
                  <a:extLst>
                    <a:ext uri="{9D8B030D-6E8A-4147-A177-3AD203B41FA5}">
                      <a16:colId xmlns:a16="http://schemas.microsoft.com/office/drawing/2014/main" val="4161629470"/>
                    </a:ext>
                  </a:extLst>
                </a:gridCol>
                <a:gridCol w="797668">
                  <a:extLst>
                    <a:ext uri="{9D8B030D-6E8A-4147-A177-3AD203B41FA5}">
                      <a16:colId xmlns:a16="http://schemas.microsoft.com/office/drawing/2014/main" val="2418203713"/>
                    </a:ext>
                  </a:extLst>
                </a:gridCol>
                <a:gridCol w="748954">
                  <a:extLst>
                    <a:ext uri="{9D8B030D-6E8A-4147-A177-3AD203B41FA5}">
                      <a16:colId xmlns:a16="http://schemas.microsoft.com/office/drawing/2014/main" val="816051624"/>
                    </a:ext>
                  </a:extLst>
                </a:gridCol>
                <a:gridCol w="902007">
                  <a:extLst>
                    <a:ext uri="{9D8B030D-6E8A-4147-A177-3AD203B41FA5}">
                      <a16:colId xmlns:a16="http://schemas.microsoft.com/office/drawing/2014/main" val="2459309104"/>
                    </a:ext>
                  </a:extLst>
                </a:gridCol>
                <a:gridCol w="836922">
                  <a:extLst>
                    <a:ext uri="{9D8B030D-6E8A-4147-A177-3AD203B41FA5}">
                      <a16:colId xmlns:a16="http://schemas.microsoft.com/office/drawing/2014/main" val="2552830953"/>
                    </a:ext>
                  </a:extLst>
                </a:gridCol>
                <a:gridCol w="1187990">
                  <a:extLst>
                    <a:ext uri="{9D8B030D-6E8A-4147-A177-3AD203B41FA5}">
                      <a16:colId xmlns:a16="http://schemas.microsoft.com/office/drawing/2014/main" val="4207981371"/>
                    </a:ext>
                  </a:extLst>
                </a:gridCol>
              </a:tblGrid>
              <a:tr h="228466">
                <a:tc>
                  <a:txBody>
                    <a:bodyPr/>
                    <a:lstStyle/>
                    <a:p>
                      <a:pPr algn="ctr"/>
                      <a:r>
                        <a:rPr kumimoji="1" lang="ja-JP" altLang="en-US" sz="1050" dirty="0"/>
                        <a:t>会計区分</a:t>
                      </a:r>
                    </a:p>
                  </a:txBody>
                  <a:tcPr/>
                </a:tc>
                <a:tc>
                  <a:txBody>
                    <a:bodyPr/>
                    <a:lstStyle/>
                    <a:p>
                      <a:pPr algn="ctr"/>
                      <a:r>
                        <a:rPr kumimoji="1" lang="ja-JP" altLang="en-US" sz="1050" dirty="0"/>
                        <a:t>科　目</a:t>
                      </a:r>
                    </a:p>
                  </a:txBody>
                  <a:tcPr/>
                </a:tc>
                <a:tc>
                  <a:txBody>
                    <a:bodyPr/>
                    <a:lstStyle/>
                    <a:p>
                      <a:pPr algn="ctr"/>
                      <a:r>
                        <a:rPr kumimoji="1" lang="ja-JP" altLang="en-US" sz="1050" dirty="0"/>
                        <a:t>銀行名</a:t>
                      </a:r>
                    </a:p>
                  </a:txBody>
                  <a:tcPr/>
                </a:tc>
                <a:tc>
                  <a:txBody>
                    <a:bodyPr/>
                    <a:lstStyle/>
                    <a:p>
                      <a:pPr algn="ctr"/>
                      <a:r>
                        <a:rPr kumimoji="1" lang="ja-JP" altLang="en-US" sz="1050" dirty="0"/>
                        <a:t>預金種別</a:t>
                      </a:r>
                    </a:p>
                  </a:txBody>
                  <a:tcPr/>
                </a:tc>
                <a:tc>
                  <a:txBody>
                    <a:bodyPr/>
                    <a:lstStyle/>
                    <a:p>
                      <a:pPr algn="ctr"/>
                      <a:r>
                        <a:rPr kumimoji="1" lang="ja-JP" altLang="en-US" sz="1050" dirty="0"/>
                        <a:t>口座番号</a:t>
                      </a:r>
                    </a:p>
                  </a:txBody>
                  <a:tcPr/>
                </a:tc>
                <a:tc>
                  <a:txBody>
                    <a:bodyPr/>
                    <a:lstStyle/>
                    <a:p>
                      <a:pPr algn="ctr"/>
                      <a:r>
                        <a:rPr kumimoji="1" lang="ja-JP" altLang="en-US" sz="1050" dirty="0"/>
                        <a:t>口座残高</a:t>
                      </a:r>
                    </a:p>
                  </a:txBody>
                  <a:tcPr/>
                </a:tc>
                <a:tc>
                  <a:txBody>
                    <a:bodyPr/>
                    <a:lstStyle/>
                    <a:p>
                      <a:pPr algn="ctr"/>
                      <a:r>
                        <a:rPr kumimoji="1" lang="ja-JP" altLang="en-US" sz="1050" dirty="0"/>
                        <a:t>出納帳残高</a:t>
                      </a:r>
                    </a:p>
                  </a:txBody>
                  <a:tcPr/>
                </a:tc>
                <a:tc>
                  <a:txBody>
                    <a:bodyPr/>
                    <a:lstStyle/>
                    <a:p>
                      <a:pPr algn="ctr"/>
                      <a:r>
                        <a:rPr kumimoji="1" lang="ja-JP" altLang="en-US" sz="1050" dirty="0"/>
                        <a:t>差異</a:t>
                      </a:r>
                    </a:p>
                  </a:txBody>
                  <a:tcPr/>
                </a:tc>
                <a:tc>
                  <a:txBody>
                    <a:bodyPr/>
                    <a:lstStyle/>
                    <a:p>
                      <a:pPr algn="ctr"/>
                      <a:r>
                        <a:rPr kumimoji="1" lang="ja-JP" altLang="en-US" sz="1050" dirty="0"/>
                        <a:t>備考</a:t>
                      </a:r>
                    </a:p>
                  </a:txBody>
                  <a:tcPr/>
                </a:tc>
                <a:extLst>
                  <a:ext uri="{0D108BD9-81ED-4DB2-BD59-A6C34878D82A}">
                    <a16:rowId xmlns:a16="http://schemas.microsoft.com/office/drawing/2014/main" val="1337811824"/>
                  </a:ext>
                </a:extLst>
              </a:tr>
              <a:tr h="166321">
                <a:tc rowSpan="9">
                  <a:txBody>
                    <a:bodyPr/>
                    <a:lstStyle/>
                    <a:p>
                      <a:r>
                        <a:rPr kumimoji="1" lang="ja-JP" altLang="en-US" sz="1050" dirty="0"/>
                        <a:t>一般会計</a:t>
                      </a:r>
                    </a:p>
                  </a:txBody>
                  <a:tcPr>
                    <a:solidFill>
                      <a:schemeClr val="accent1">
                        <a:lumMod val="20000"/>
                        <a:lumOff val="80000"/>
                      </a:schemeClr>
                    </a:solidFill>
                  </a:tcPr>
                </a:tc>
                <a:tc>
                  <a:txBody>
                    <a:bodyPr/>
                    <a:lstStyle/>
                    <a:p>
                      <a:r>
                        <a:rPr kumimoji="1" lang="ja-JP" altLang="en-US" sz="1050" dirty="0"/>
                        <a:t>現金預金</a:t>
                      </a:r>
                    </a:p>
                  </a:txBody>
                  <a:tcPr>
                    <a:solidFill>
                      <a:schemeClr val="accent1">
                        <a:lumMod val="20000"/>
                        <a:lumOff val="80000"/>
                      </a:schemeClr>
                    </a:solidFill>
                  </a:tcPr>
                </a:tc>
                <a:tc>
                  <a:txBody>
                    <a:bodyPr/>
                    <a:lstStyle/>
                    <a:p>
                      <a:r>
                        <a:rPr kumimoji="1" lang="ja-JP" altLang="en-US" sz="1050" dirty="0"/>
                        <a:t>○○銀行</a:t>
                      </a:r>
                    </a:p>
                  </a:txBody>
                  <a:tcPr>
                    <a:solidFill>
                      <a:schemeClr val="accent1">
                        <a:lumMod val="20000"/>
                        <a:lumOff val="80000"/>
                      </a:schemeClr>
                    </a:solidFill>
                  </a:tcPr>
                </a:tc>
                <a:tc>
                  <a:txBody>
                    <a:bodyPr/>
                    <a:lstStyle/>
                    <a:p>
                      <a:pPr algn="ctr"/>
                      <a:r>
                        <a:rPr kumimoji="1" lang="ja-JP" altLang="en-US" sz="1050" dirty="0"/>
                        <a:t>普通</a:t>
                      </a:r>
                    </a:p>
                  </a:txBody>
                  <a:tcPr>
                    <a:solidFill>
                      <a:schemeClr val="accent1">
                        <a:lumMod val="20000"/>
                        <a:lumOff val="80000"/>
                      </a:schemeClr>
                    </a:solidFill>
                  </a:tcPr>
                </a:tc>
                <a:tc>
                  <a:txBody>
                    <a:bodyPr/>
                    <a:lstStyle/>
                    <a:p>
                      <a:pPr algn="ctr"/>
                      <a:r>
                        <a:rPr kumimoji="1" lang="en-US" altLang="ja-JP" sz="1050" dirty="0"/>
                        <a:t>XXXXXXX</a:t>
                      </a:r>
                      <a:endParaRPr kumimoji="1" lang="ja-JP" altLang="en-US" sz="1050" dirty="0"/>
                    </a:p>
                  </a:txBody>
                  <a:tcPr>
                    <a:solidFill>
                      <a:schemeClr val="accent1">
                        <a:lumMod val="20000"/>
                        <a:lumOff val="80000"/>
                      </a:schemeClr>
                    </a:solidFill>
                  </a:tcPr>
                </a:tc>
                <a:tc>
                  <a:txBody>
                    <a:bodyPr/>
                    <a:lstStyle/>
                    <a:p>
                      <a:pPr algn="r"/>
                      <a:r>
                        <a:rPr kumimoji="1" lang="en-US" altLang="ja-JP" sz="1050" dirty="0"/>
                        <a:t>0</a:t>
                      </a:r>
                      <a:endParaRPr kumimoji="1" lang="ja-JP" altLang="en-US" sz="1050" dirty="0"/>
                    </a:p>
                  </a:txBody>
                  <a:tcPr>
                    <a:solidFill>
                      <a:schemeClr val="accent1">
                        <a:lumMod val="20000"/>
                        <a:lumOff val="80000"/>
                      </a:schemeClr>
                    </a:solidFill>
                  </a:tcPr>
                </a:tc>
                <a:tc>
                  <a:txBody>
                    <a:bodyPr/>
                    <a:lstStyle/>
                    <a:p>
                      <a:pPr algn="r"/>
                      <a:r>
                        <a:rPr kumimoji="1" lang="en-US" altLang="ja-JP" sz="1050" dirty="0"/>
                        <a:t>0</a:t>
                      </a:r>
                    </a:p>
                  </a:txBody>
                  <a:tcPr>
                    <a:solidFill>
                      <a:schemeClr val="accent1">
                        <a:lumMod val="20000"/>
                        <a:lumOff val="80000"/>
                      </a:schemeClr>
                    </a:solidFill>
                  </a:tcPr>
                </a:tc>
                <a:tc>
                  <a:txBody>
                    <a:bodyPr/>
                    <a:lstStyle/>
                    <a:p>
                      <a:pPr algn="r"/>
                      <a:r>
                        <a:rPr kumimoji="1" lang="en-US" altLang="ja-JP" sz="1050" dirty="0"/>
                        <a:t>0</a:t>
                      </a:r>
                      <a:endParaRPr kumimoji="1" lang="ja-JP" altLang="en-US" sz="1050" dirty="0"/>
                    </a:p>
                  </a:txBody>
                  <a:tcPr>
                    <a:solidFill>
                      <a:schemeClr val="accent1">
                        <a:lumMod val="20000"/>
                        <a:lumOff val="80000"/>
                      </a:schemeClr>
                    </a:solidFill>
                  </a:tcPr>
                </a:tc>
                <a:tc>
                  <a:txBody>
                    <a:bodyPr/>
                    <a:lstStyle/>
                    <a:p>
                      <a:endParaRPr kumimoji="1" lang="ja-JP" altLang="en-US" sz="1050" dirty="0"/>
                    </a:p>
                  </a:txBody>
                  <a:tcPr>
                    <a:solidFill>
                      <a:schemeClr val="accent1">
                        <a:lumMod val="20000"/>
                        <a:lumOff val="80000"/>
                      </a:schemeClr>
                    </a:solidFill>
                  </a:tcPr>
                </a:tc>
                <a:extLst>
                  <a:ext uri="{0D108BD9-81ED-4DB2-BD59-A6C34878D82A}">
                    <a16:rowId xmlns:a16="http://schemas.microsoft.com/office/drawing/2014/main" val="3900780512"/>
                  </a:ext>
                </a:extLst>
              </a:tr>
              <a:tr h="228466">
                <a:tc vMerge="1">
                  <a:txBody>
                    <a:bodyPr/>
                    <a:lstStyle/>
                    <a:p>
                      <a:endParaRPr kumimoji="1" lang="ja-JP" altLang="en-US" sz="1100" dirty="0"/>
                    </a:p>
                  </a:txBody>
                  <a:tcPr/>
                </a:tc>
                <a:tc>
                  <a:txBody>
                    <a:bodyPr/>
                    <a:lstStyle/>
                    <a:p>
                      <a:pPr algn="ctr"/>
                      <a:r>
                        <a:rPr kumimoji="1" lang="ja-JP" altLang="en-US" sz="1050" dirty="0"/>
                        <a:t>現金預金　計</a:t>
                      </a:r>
                    </a:p>
                  </a:txBody>
                  <a:tcPr>
                    <a:solidFill>
                      <a:schemeClr val="accent1">
                        <a:lumMod val="40000"/>
                        <a:lumOff val="60000"/>
                      </a:schemeClr>
                    </a:solidFill>
                  </a:tcPr>
                </a:tc>
                <a:tc>
                  <a:txBody>
                    <a:bodyPr/>
                    <a:lstStyle/>
                    <a:p>
                      <a:endParaRPr kumimoji="1" lang="ja-JP" altLang="en-US" sz="1050" dirty="0"/>
                    </a:p>
                  </a:txBody>
                  <a:tcPr>
                    <a:solidFill>
                      <a:schemeClr val="accent1">
                        <a:lumMod val="40000"/>
                        <a:lumOff val="60000"/>
                      </a:schemeClr>
                    </a:solidFill>
                  </a:tcPr>
                </a:tc>
                <a:tc>
                  <a:txBody>
                    <a:bodyPr/>
                    <a:lstStyle/>
                    <a:p>
                      <a:pPr algn="ctr"/>
                      <a:endParaRPr kumimoji="1" lang="ja-JP" altLang="en-US" sz="1050" dirty="0"/>
                    </a:p>
                  </a:txBody>
                  <a:tcPr>
                    <a:solidFill>
                      <a:schemeClr val="accent1">
                        <a:lumMod val="40000"/>
                        <a:lumOff val="60000"/>
                      </a:schemeClr>
                    </a:solidFill>
                  </a:tcPr>
                </a:tc>
                <a:tc>
                  <a:txBody>
                    <a:bodyPr/>
                    <a:lstStyle/>
                    <a:p>
                      <a:pPr algn="ctr"/>
                      <a:endParaRPr kumimoji="1" lang="ja-JP" altLang="en-US" sz="1050" dirty="0"/>
                    </a:p>
                  </a:txBody>
                  <a:tcPr>
                    <a:solidFill>
                      <a:schemeClr val="accent1">
                        <a:lumMod val="40000"/>
                        <a:lumOff val="60000"/>
                      </a:schemeClr>
                    </a:solidFill>
                  </a:tcPr>
                </a:tc>
                <a:tc>
                  <a:txBody>
                    <a:bodyPr/>
                    <a:lstStyle/>
                    <a:p>
                      <a:pPr algn="r"/>
                      <a:r>
                        <a:rPr kumimoji="1" lang="en-US" altLang="ja-JP" sz="1050" dirty="0"/>
                        <a:t>0</a:t>
                      </a:r>
                    </a:p>
                  </a:txBody>
                  <a:tcPr>
                    <a:solidFill>
                      <a:schemeClr val="accent1">
                        <a:lumMod val="40000"/>
                        <a:lumOff val="60000"/>
                      </a:schemeClr>
                    </a:solidFill>
                  </a:tcPr>
                </a:tc>
                <a:tc>
                  <a:txBody>
                    <a:bodyPr/>
                    <a:lstStyle/>
                    <a:p>
                      <a:pPr algn="r"/>
                      <a:r>
                        <a:rPr kumimoji="1" lang="en-US" altLang="ja-JP" sz="1050" dirty="0"/>
                        <a:t>0</a:t>
                      </a:r>
                    </a:p>
                  </a:txBody>
                  <a:tcPr>
                    <a:solidFill>
                      <a:schemeClr val="accent1">
                        <a:lumMod val="40000"/>
                        <a:lumOff val="60000"/>
                      </a:schemeClr>
                    </a:solidFill>
                  </a:tcPr>
                </a:tc>
                <a:tc>
                  <a:txBody>
                    <a:bodyPr/>
                    <a:lstStyle/>
                    <a:p>
                      <a:pPr algn="r"/>
                      <a:r>
                        <a:rPr kumimoji="1" lang="en-US" altLang="ja-JP" sz="1050" dirty="0"/>
                        <a:t>0</a:t>
                      </a:r>
                      <a:endParaRPr kumimoji="1" lang="ja-JP" altLang="en-US" sz="1050" dirty="0"/>
                    </a:p>
                  </a:txBody>
                  <a:tcPr>
                    <a:solidFill>
                      <a:schemeClr val="accent1">
                        <a:lumMod val="40000"/>
                        <a:lumOff val="60000"/>
                      </a:schemeClr>
                    </a:solidFill>
                  </a:tcPr>
                </a:tc>
                <a:tc>
                  <a:txBody>
                    <a:bodyPr/>
                    <a:lstStyle/>
                    <a:p>
                      <a:endParaRPr kumimoji="1" lang="ja-JP" altLang="en-US" sz="1050" dirty="0"/>
                    </a:p>
                  </a:txBody>
                  <a:tcPr>
                    <a:solidFill>
                      <a:schemeClr val="accent1">
                        <a:lumMod val="40000"/>
                        <a:lumOff val="60000"/>
                      </a:schemeClr>
                    </a:solidFill>
                  </a:tcPr>
                </a:tc>
                <a:extLst>
                  <a:ext uri="{0D108BD9-81ED-4DB2-BD59-A6C34878D82A}">
                    <a16:rowId xmlns:a16="http://schemas.microsoft.com/office/drawing/2014/main" val="2356985985"/>
                  </a:ext>
                </a:extLst>
              </a:tr>
              <a:tr h="0">
                <a:tc vMerge="1">
                  <a:txBody>
                    <a:bodyPr/>
                    <a:lstStyle/>
                    <a:p>
                      <a:endParaRPr kumimoji="1" lang="ja-JP" altLang="en-US" sz="1100" dirty="0"/>
                    </a:p>
                  </a:txBody>
                  <a:tcPr/>
                </a:tc>
                <a:tc>
                  <a:txBody>
                    <a:bodyPr/>
                    <a:lstStyle/>
                    <a:p>
                      <a:r>
                        <a:rPr kumimoji="1" lang="ja-JP" altLang="en-US" sz="1050" dirty="0"/>
                        <a:t>転用決済金積立資産</a:t>
                      </a:r>
                    </a:p>
                  </a:txBody>
                  <a:tcPr>
                    <a:solidFill>
                      <a:schemeClr val="accent1">
                        <a:lumMod val="20000"/>
                        <a:lumOff val="80000"/>
                      </a:schemeClr>
                    </a:solidFill>
                  </a:tcPr>
                </a:tc>
                <a:tc>
                  <a:txBody>
                    <a:bodyPr/>
                    <a:lstStyle/>
                    <a:p>
                      <a:r>
                        <a:rPr kumimoji="1" lang="ja-JP" altLang="en-US" sz="1050" dirty="0"/>
                        <a:t>○○銀行</a:t>
                      </a:r>
                    </a:p>
                  </a:txBody>
                  <a:tcPr>
                    <a:solidFill>
                      <a:schemeClr val="accent1">
                        <a:lumMod val="20000"/>
                        <a:lumOff val="80000"/>
                      </a:schemeClr>
                    </a:solidFill>
                  </a:tcPr>
                </a:tc>
                <a:tc>
                  <a:txBody>
                    <a:bodyPr/>
                    <a:lstStyle/>
                    <a:p>
                      <a:pPr algn="ctr"/>
                      <a:r>
                        <a:rPr kumimoji="1" lang="ja-JP" altLang="en-US" sz="1050" dirty="0"/>
                        <a:t>普通</a:t>
                      </a:r>
                    </a:p>
                  </a:txBody>
                  <a:tcPr>
                    <a:solidFill>
                      <a:schemeClr val="accent1">
                        <a:lumMod val="20000"/>
                        <a:lumOff val="80000"/>
                      </a:schemeClr>
                    </a:solidFill>
                  </a:tcPr>
                </a:tc>
                <a:tc>
                  <a:txBody>
                    <a:bodyPr/>
                    <a:lstStyle/>
                    <a:p>
                      <a:pPr algn="ctr"/>
                      <a:r>
                        <a:rPr kumimoji="1" lang="en-US" altLang="ja-JP" sz="1050" dirty="0"/>
                        <a:t>XXXXXXX</a:t>
                      </a:r>
                      <a:endParaRPr kumimoji="1" lang="ja-JP" altLang="en-US" sz="1050" dirty="0"/>
                    </a:p>
                  </a:txBody>
                  <a:tcPr>
                    <a:solidFill>
                      <a:schemeClr val="accent1">
                        <a:lumMod val="20000"/>
                        <a:lumOff val="80000"/>
                      </a:schemeClr>
                    </a:solidFill>
                  </a:tcPr>
                </a:tc>
                <a:tc>
                  <a:txBody>
                    <a:bodyPr/>
                    <a:lstStyle/>
                    <a:p>
                      <a:pPr algn="r"/>
                      <a:r>
                        <a:rPr kumimoji="1" lang="en-US" altLang="ja-JP" sz="1050" dirty="0"/>
                        <a:t>0</a:t>
                      </a:r>
                    </a:p>
                  </a:txBody>
                  <a:tcPr>
                    <a:solidFill>
                      <a:schemeClr val="accent1">
                        <a:lumMod val="20000"/>
                        <a:lumOff val="80000"/>
                      </a:schemeClr>
                    </a:solidFill>
                  </a:tcPr>
                </a:tc>
                <a:tc>
                  <a:txBody>
                    <a:bodyPr/>
                    <a:lstStyle/>
                    <a:p>
                      <a:pPr algn="r"/>
                      <a:r>
                        <a:rPr kumimoji="1" lang="en-US" altLang="ja-JP" sz="1050" dirty="0"/>
                        <a:t>0</a:t>
                      </a:r>
                    </a:p>
                  </a:txBody>
                  <a:tcPr>
                    <a:solidFill>
                      <a:schemeClr val="accent1">
                        <a:lumMod val="20000"/>
                        <a:lumOff val="80000"/>
                      </a:schemeClr>
                    </a:solidFill>
                  </a:tcPr>
                </a:tc>
                <a:tc>
                  <a:txBody>
                    <a:bodyPr/>
                    <a:lstStyle/>
                    <a:p>
                      <a:pPr algn="r"/>
                      <a:r>
                        <a:rPr kumimoji="1" lang="en-US" altLang="ja-JP" sz="1050" dirty="0"/>
                        <a:t>0</a:t>
                      </a:r>
                      <a:endParaRPr kumimoji="1" lang="ja-JP" altLang="en-US" sz="1050" dirty="0"/>
                    </a:p>
                  </a:txBody>
                  <a:tcPr>
                    <a:solidFill>
                      <a:schemeClr val="accent1">
                        <a:lumMod val="20000"/>
                        <a:lumOff val="80000"/>
                      </a:schemeClr>
                    </a:solidFill>
                  </a:tcPr>
                </a:tc>
                <a:tc>
                  <a:txBody>
                    <a:bodyPr/>
                    <a:lstStyle/>
                    <a:p>
                      <a:endParaRPr kumimoji="1" lang="ja-JP" altLang="en-US" sz="1050" dirty="0"/>
                    </a:p>
                  </a:txBody>
                  <a:tcPr>
                    <a:solidFill>
                      <a:schemeClr val="accent1">
                        <a:lumMod val="20000"/>
                        <a:lumOff val="80000"/>
                      </a:schemeClr>
                    </a:solidFill>
                  </a:tcPr>
                </a:tc>
                <a:extLst>
                  <a:ext uri="{0D108BD9-81ED-4DB2-BD59-A6C34878D82A}">
                    <a16:rowId xmlns:a16="http://schemas.microsoft.com/office/drawing/2014/main" val="83868745"/>
                  </a:ext>
                </a:extLst>
              </a:tr>
              <a:tr h="0">
                <a:tc vMerge="1">
                  <a:txBody>
                    <a:bodyPr/>
                    <a:lstStyle/>
                    <a:p>
                      <a:endParaRPr kumimoji="1" lang="ja-JP" altLang="en-US" sz="1100" dirty="0"/>
                    </a:p>
                  </a:txBody>
                  <a:tcPr/>
                </a:tc>
                <a:tc>
                  <a:txBody>
                    <a:bodyPr/>
                    <a:lstStyle/>
                    <a:p>
                      <a:r>
                        <a:rPr kumimoji="1" lang="ja-JP" altLang="en-US" sz="1050" dirty="0"/>
                        <a:t>転用決済金積立資産　</a:t>
                      </a:r>
                    </a:p>
                  </a:txBody>
                  <a:tcPr>
                    <a:solidFill>
                      <a:schemeClr val="accent1">
                        <a:lumMod val="20000"/>
                        <a:lumOff val="80000"/>
                      </a:schemeClr>
                    </a:solidFill>
                  </a:tcPr>
                </a:tc>
                <a:tc>
                  <a:txBody>
                    <a:bodyPr/>
                    <a:lstStyle/>
                    <a:p>
                      <a:r>
                        <a:rPr kumimoji="1" lang="ja-JP" altLang="en-US" sz="1050" dirty="0"/>
                        <a:t>○○銀行</a:t>
                      </a:r>
                    </a:p>
                  </a:txBody>
                  <a:tcPr>
                    <a:solidFill>
                      <a:schemeClr val="accent1">
                        <a:lumMod val="20000"/>
                        <a:lumOff val="80000"/>
                      </a:schemeClr>
                    </a:solidFill>
                  </a:tcPr>
                </a:tc>
                <a:tc>
                  <a:txBody>
                    <a:bodyPr/>
                    <a:lstStyle/>
                    <a:p>
                      <a:pPr algn="ctr"/>
                      <a:r>
                        <a:rPr kumimoji="1" lang="ja-JP" altLang="en-US" sz="1050" dirty="0"/>
                        <a:t>定期</a:t>
                      </a:r>
                      <a:r>
                        <a:rPr kumimoji="1" lang="en-US" altLang="ja-JP" sz="1050" dirty="0"/>
                        <a:t>(1</a:t>
                      </a:r>
                      <a:r>
                        <a:rPr kumimoji="1" lang="ja-JP" altLang="en-US" sz="1050" dirty="0"/>
                        <a:t>年</a:t>
                      </a:r>
                      <a:r>
                        <a:rPr kumimoji="1" lang="en-US" altLang="ja-JP" sz="1050" dirty="0"/>
                        <a:t>)</a:t>
                      </a:r>
                      <a:endParaRPr kumimoji="1" lang="ja-JP" altLang="en-US" sz="1050" dirty="0"/>
                    </a:p>
                  </a:txBody>
                  <a:tcPr>
                    <a:solidFill>
                      <a:schemeClr val="accent1">
                        <a:lumMod val="20000"/>
                        <a:lumOff val="80000"/>
                      </a:schemeClr>
                    </a:solidFill>
                  </a:tcPr>
                </a:tc>
                <a:tc>
                  <a:txBody>
                    <a:bodyPr/>
                    <a:lstStyle/>
                    <a:p>
                      <a:pPr algn="ctr"/>
                      <a:r>
                        <a:rPr kumimoji="1" lang="en-US" altLang="ja-JP" sz="1050" dirty="0"/>
                        <a:t>XXXXXXX</a:t>
                      </a:r>
                      <a:endParaRPr kumimoji="1" lang="ja-JP" altLang="en-US" sz="1050" dirty="0"/>
                    </a:p>
                  </a:txBody>
                  <a:tcPr>
                    <a:solidFill>
                      <a:schemeClr val="accent1">
                        <a:lumMod val="20000"/>
                        <a:lumOff val="80000"/>
                      </a:schemeClr>
                    </a:solidFill>
                  </a:tcPr>
                </a:tc>
                <a:tc>
                  <a:txBody>
                    <a:bodyPr/>
                    <a:lstStyle/>
                    <a:p>
                      <a:pPr algn="r"/>
                      <a:r>
                        <a:rPr kumimoji="1" lang="en-US" altLang="ja-JP" sz="1050" dirty="0"/>
                        <a:t>0</a:t>
                      </a:r>
                      <a:endParaRPr kumimoji="1" lang="ja-JP" altLang="en-US" sz="1050" dirty="0"/>
                    </a:p>
                  </a:txBody>
                  <a:tcPr>
                    <a:solidFill>
                      <a:schemeClr val="accent1">
                        <a:lumMod val="20000"/>
                        <a:lumOff val="80000"/>
                      </a:schemeClr>
                    </a:solidFill>
                  </a:tcPr>
                </a:tc>
                <a:tc>
                  <a:txBody>
                    <a:bodyPr/>
                    <a:lstStyle/>
                    <a:p>
                      <a:pPr algn="r"/>
                      <a:r>
                        <a:rPr kumimoji="1" lang="en-US" altLang="ja-JP" sz="1050" dirty="0"/>
                        <a:t>0</a:t>
                      </a:r>
                      <a:endParaRPr kumimoji="1" lang="ja-JP" altLang="en-US" sz="1050" dirty="0"/>
                    </a:p>
                  </a:txBody>
                  <a:tcPr>
                    <a:solidFill>
                      <a:schemeClr val="accent1">
                        <a:lumMod val="20000"/>
                        <a:lumOff val="80000"/>
                      </a:schemeClr>
                    </a:solidFill>
                  </a:tcPr>
                </a:tc>
                <a:tc>
                  <a:txBody>
                    <a:bodyPr/>
                    <a:lstStyle/>
                    <a:p>
                      <a:pPr algn="r"/>
                      <a:r>
                        <a:rPr kumimoji="1" lang="en-US" altLang="ja-JP" sz="1050" dirty="0"/>
                        <a:t>0</a:t>
                      </a:r>
                      <a:endParaRPr kumimoji="1" lang="ja-JP" altLang="en-US" sz="1050" dirty="0"/>
                    </a:p>
                  </a:txBody>
                  <a:tcPr>
                    <a:solidFill>
                      <a:schemeClr val="accent1">
                        <a:lumMod val="20000"/>
                        <a:lumOff val="80000"/>
                      </a:schemeClr>
                    </a:solidFill>
                  </a:tcPr>
                </a:tc>
                <a:tc>
                  <a:txBody>
                    <a:bodyPr/>
                    <a:lstStyle/>
                    <a:p>
                      <a:r>
                        <a:rPr kumimoji="1" lang="en-US" altLang="ja-JP" sz="800" dirty="0"/>
                        <a:t>X</a:t>
                      </a:r>
                      <a:r>
                        <a:rPr kumimoji="1" lang="ja-JP" altLang="en-US" sz="800" dirty="0"/>
                        <a:t>年</a:t>
                      </a:r>
                      <a:r>
                        <a:rPr kumimoji="1" lang="en-US" altLang="ja-JP" sz="800" dirty="0"/>
                        <a:t>X</a:t>
                      </a:r>
                      <a:r>
                        <a:rPr kumimoji="1" lang="ja-JP" altLang="en-US" sz="800" dirty="0"/>
                        <a:t>月満期、利率</a:t>
                      </a:r>
                      <a:r>
                        <a:rPr kumimoji="1" lang="en-US" altLang="ja-JP" sz="800" dirty="0"/>
                        <a:t>X%</a:t>
                      </a:r>
                      <a:endParaRPr kumimoji="1" lang="ja-JP" altLang="en-US" sz="800" dirty="0"/>
                    </a:p>
                  </a:txBody>
                  <a:tcPr>
                    <a:solidFill>
                      <a:schemeClr val="accent1">
                        <a:lumMod val="20000"/>
                        <a:lumOff val="80000"/>
                      </a:schemeClr>
                    </a:solidFill>
                  </a:tcPr>
                </a:tc>
                <a:extLst>
                  <a:ext uri="{0D108BD9-81ED-4DB2-BD59-A6C34878D82A}">
                    <a16:rowId xmlns:a16="http://schemas.microsoft.com/office/drawing/2014/main" val="4023110244"/>
                  </a:ext>
                </a:extLst>
              </a:tr>
              <a:tr h="228466">
                <a:tc vMerge="1">
                  <a:txBody>
                    <a:bodyPr/>
                    <a:lstStyle/>
                    <a:p>
                      <a:endParaRPr kumimoji="1" lang="ja-JP" altLang="en-US" sz="1100" dirty="0"/>
                    </a:p>
                  </a:txBody>
                  <a:tcPr/>
                </a:tc>
                <a:tc>
                  <a:txBody>
                    <a:bodyPr/>
                    <a:lstStyle/>
                    <a:p>
                      <a:pPr algn="ctr"/>
                      <a:r>
                        <a:rPr kumimoji="1" lang="ja-JP" altLang="en-US" sz="1050" dirty="0"/>
                        <a:t>転用決済金積立資産　計</a:t>
                      </a:r>
                    </a:p>
                  </a:txBody>
                  <a:tcPr>
                    <a:solidFill>
                      <a:schemeClr val="accent1">
                        <a:lumMod val="40000"/>
                        <a:lumOff val="60000"/>
                      </a:schemeClr>
                    </a:solidFill>
                  </a:tcPr>
                </a:tc>
                <a:tc>
                  <a:txBody>
                    <a:bodyPr/>
                    <a:lstStyle/>
                    <a:p>
                      <a:endParaRPr kumimoji="1" lang="ja-JP" altLang="en-US" sz="1050" dirty="0"/>
                    </a:p>
                  </a:txBody>
                  <a:tcPr>
                    <a:solidFill>
                      <a:schemeClr val="accent1">
                        <a:lumMod val="40000"/>
                        <a:lumOff val="60000"/>
                      </a:schemeClr>
                    </a:solidFill>
                  </a:tcPr>
                </a:tc>
                <a:tc>
                  <a:txBody>
                    <a:bodyPr/>
                    <a:lstStyle/>
                    <a:p>
                      <a:pPr algn="ctr"/>
                      <a:endParaRPr kumimoji="1" lang="ja-JP" altLang="en-US" sz="1050" dirty="0"/>
                    </a:p>
                  </a:txBody>
                  <a:tcPr>
                    <a:solidFill>
                      <a:schemeClr val="accent1">
                        <a:lumMod val="40000"/>
                        <a:lumOff val="60000"/>
                      </a:schemeClr>
                    </a:solidFill>
                  </a:tcPr>
                </a:tc>
                <a:tc>
                  <a:txBody>
                    <a:bodyPr/>
                    <a:lstStyle/>
                    <a:p>
                      <a:pPr algn="ctr"/>
                      <a:endParaRPr kumimoji="1" lang="ja-JP" altLang="en-US" sz="1050" dirty="0"/>
                    </a:p>
                  </a:txBody>
                  <a:tcPr>
                    <a:solidFill>
                      <a:schemeClr val="accent1">
                        <a:lumMod val="40000"/>
                        <a:lumOff val="60000"/>
                      </a:schemeClr>
                    </a:solidFill>
                  </a:tcPr>
                </a:tc>
                <a:tc>
                  <a:txBody>
                    <a:bodyPr/>
                    <a:lstStyle/>
                    <a:p>
                      <a:pPr algn="r"/>
                      <a:r>
                        <a:rPr kumimoji="1" lang="en-US" altLang="ja-JP" sz="1050" dirty="0"/>
                        <a:t>0</a:t>
                      </a:r>
                      <a:endParaRPr kumimoji="1" lang="ja-JP" altLang="en-US" sz="1050" dirty="0"/>
                    </a:p>
                  </a:txBody>
                  <a:tcPr>
                    <a:solidFill>
                      <a:schemeClr val="accent1">
                        <a:lumMod val="40000"/>
                        <a:lumOff val="60000"/>
                      </a:schemeClr>
                    </a:solidFill>
                  </a:tcPr>
                </a:tc>
                <a:tc>
                  <a:txBody>
                    <a:bodyPr/>
                    <a:lstStyle/>
                    <a:p>
                      <a:pPr algn="r"/>
                      <a:r>
                        <a:rPr kumimoji="1" lang="en-US" altLang="ja-JP" sz="1050" dirty="0"/>
                        <a:t>0</a:t>
                      </a:r>
                      <a:endParaRPr kumimoji="1" lang="ja-JP" altLang="en-US" sz="1050" dirty="0"/>
                    </a:p>
                  </a:txBody>
                  <a:tcPr>
                    <a:solidFill>
                      <a:schemeClr val="accent1">
                        <a:lumMod val="40000"/>
                        <a:lumOff val="60000"/>
                      </a:schemeClr>
                    </a:solidFill>
                  </a:tcPr>
                </a:tc>
                <a:tc>
                  <a:txBody>
                    <a:bodyPr/>
                    <a:lstStyle/>
                    <a:p>
                      <a:pPr algn="r"/>
                      <a:r>
                        <a:rPr kumimoji="1" lang="en-US" altLang="ja-JP" sz="1050" dirty="0"/>
                        <a:t>0</a:t>
                      </a:r>
                      <a:endParaRPr kumimoji="1" lang="ja-JP" altLang="en-US" sz="1050" dirty="0"/>
                    </a:p>
                  </a:txBody>
                  <a:tcPr>
                    <a:solidFill>
                      <a:schemeClr val="accent1">
                        <a:lumMod val="40000"/>
                        <a:lumOff val="60000"/>
                      </a:schemeClr>
                    </a:solidFill>
                  </a:tcPr>
                </a:tc>
                <a:tc>
                  <a:txBody>
                    <a:bodyPr/>
                    <a:lstStyle/>
                    <a:p>
                      <a:endParaRPr kumimoji="1" lang="ja-JP" altLang="en-US" sz="1050" dirty="0"/>
                    </a:p>
                  </a:txBody>
                  <a:tcPr>
                    <a:solidFill>
                      <a:schemeClr val="accent1">
                        <a:lumMod val="40000"/>
                        <a:lumOff val="60000"/>
                      </a:schemeClr>
                    </a:solidFill>
                  </a:tcPr>
                </a:tc>
                <a:extLst>
                  <a:ext uri="{0D108BD9-81ED-4DB2-BD59-A6C34878D82A}">
                    <a16:rowId xmlns:a16="http://schemas.microsoft.com/office/drawing/2014/main" val="2130116492"/>
                  </a:ext>
                </a:extLst>
              </a:tr>
              <a:tr h="0">
                <a:tc vMerge="1">
                  <a:txBody>
                    <a:bodyPr/>
                    <a:lstStyle/>
                    <a:p>
                      <a:endParaRPr kumimoji="1" lang="ja-JP" altLang="en-US" sz="1100" dirty="0"/>
                    </a:p>
                  </a:txBody>
                  <a:tcPr/>
                </a:tc>
                <a:tc>
                  <a:txBody>
                    <a:bodyPr/>
                    <a:lstStyle/>
                    <a:p>
                      <a:r>
                        <a:rPr kumimoji="1" lang="ja-JP" altLang="en-US" sz="1050" dirty="0"/>
                        <a:t>財政調整積立資産</a:t>
                      </a:r>
                    </a:p>
                  </a:txBody>
                  <a:tcPr>
                    <a:solidFill>
                      <a:schemeClr val="accent1">
                        <a:lumMod val="20000"/>
                        <a:lumOff val="80000"/>
                      </a:schemeClr>
                    </a:solidFill>
                  </a:tcPr>
                </a:tc>
                <a:tc>
                  <a:txBody>
                    <a:bodyPr/>
                    <a:lstStyle/>
                    <a:p>
                      <a:r>
                        <a:rPr kumimoji="1" lang="ja-JP" altLang="en-US" sz="1050" dirty="0"/>
                        <a:t>○○銀行</a:t>
                      </a:r>
                    </a:p>
                  </a:txBody>
                  <a:tcPr>
                    <a:solidFill>
                      <a:schemeClr val="accent1">
                        <a:lumMod val="20000"/>
                        <a:lumOff val="80000"/>
                      </a:schemeClr>
                    </a:solidFill>
                  </a:tcPr>
                </a:tc>
                <a:tc>
                  <a:txBody>
                    <a:bodyPr/>
                    <a:lstStyle/>
                    <a:p>
                      <a:pPr algn="ctr"/>
                      <a:r>
                        <a:rPr kumimoji="1" lang="ja-JP" altLang="en-US" sz="1050" dirty="0"/>
                        <a:t>普通</a:t>
                      </a:r>
                    </a:p>
                  </a:txBody>
                  <a:tcPr>
                    <a:solidFill>
                      <a:schemeClr val="accent1">
                        <a:lumMod val="20000"/>
                        <a:lumOff val="80000"/>
                      </a:schemeClr>
                    </a:solidFill>
                  </a:tcPr>
                </a:tc>
                <a:tc>
                  <a:txBody>
                    <a:bodyPr/>
                    <a:lstStyle/>
                    <a:p>
                      <a:pPr algn="ctr"/>
                      <a:r>
                        <a:rPr kumimoji="1" lang="en-US" altLang="ja-JP" sz="1050" dirty="0"/>
                        <a:t>XXXXXXX</a:t>
                      </a:r>
                      <a:endParaRPr kumimoji="1" lang="ja-JP" altLang="en-US" sz="1050" dirty="0"/>
                    </a:p>
                  </a:txBody>
                  <a:tcPr>
                    <a:solidFill>
                      <a:schemeClr val="accent1">
                        <a:lumMod val="20000"/>
                        <a:lumOff val="80000"/>
                      </a:schemeClr>
                    </a:solidFill>
                  </a:tcPr>
                </a:tc>
                <a:tc>
                  <a:txBody>
                    <a:bodyPr/>
                    <a:lstStyle/>
                    <a:p>
                      <a:pPr algn="r"/>
                      <a:r>
                        <a:rPr kumimoji="1" lang="en-US" altLang="ja-JP" sz="1050" dirty="0"/>
                        <a:t>0</a:t>
                      </a:r>
                      <a:endParaRPr kumimoji="1" lang="ja-JP" altLang="en-US" sz="1050" dirty="0"/>
                    </a:p>
                  </a:txBody>
                  <a:tcPr>
                    <a:solidFill>
                      <a:schemeClr val="accent1">
                        <a:lumMod val="20000"/>
                        <a:lumOff val="80000"/>
                      </a:schemeClr>
                    </a:solidFill>
                  </a:tcPr>
                </a:tc>
                <a:tc>
                  <a:txBody>
                    <a:bodyPr/>
                    <a:lstStyle/>
                    <a:p>
                      <a:pPr algn="r"/>
                      <a:r>
                        <a:rPr kumimoji="1" lang="en-US" altLang="ja-JP" sz="1050" dirty="0"/>
                        <a:t>0</a:t>
                      </a:r>
                      <a:endParaRPr kumimoji="1" lang="ja-JP" altLang="en-US" sz="1050" dirty="0"/>
                    </a:p>
                  </a:txBody>
                  <a:tcPr>
                    <a:solidFill>
                      <a:schemeClr val="accent1">
                        <a:lumMod val="20000"/>
                        <a:lumOff val="80000"/>
                      </a:schemeClr>
                    </a:solidFill>
                  </a:tcPr>
                </a:tc>
                <a:tc>
                  <a:txBody>
                    <a:bodyPr/>
                    <a:lstStyle/>
                    <a:p>
                      <a:pPr algn="r"/>
                      <a:r>
                        <a:rPr kumimoji="1" lang="en-US" altLang="ja-JP" sz="1050" dirty="0"/>
                        <a:t>0</a:t>
                      </a:r>
                      <a:endParaRPr kumimoji="1" lang="ja-JP" altLang="en-US" sz="1050" dirty="0"/>
                    </a:p>
                  </a:txBody>
                  <a:tcPr>
                    <a:solidFill>
                      <a:schemeClr val="accent1">
                        <a:lumMod val="20000"/>
                        <a:lumOff val="80000"/>
                      </a:schemeClr>
                    </a:solidFill>
                  </a:tcPr>
                </a:tc>
                <a:tc>
                  <a:txBody>
                    <a:bodyPr/>
                    <a:lstStyle/>
                    <a:p>
                      <a:endParaRPr kumimoji="1" lang="ja-JP" altLang="en-US" sz="1050" dirty="0"/>
                    </a:p>
                  </a:txBody>
                  <a:tcPr>
                    <a:solidFill>
                      <a:schemeClr val="accent1">
                        <a:lumMod val="20000"/>
                        <a:lumOff val="80000"/>
                      </a:schemeClr>
                    </a:solidFill>
                  </a:tcPr>
                </a:tc>
                <a:extLst>
                  <a:ext uri="{0D108BD9-81ED-4DB2-BD59-A6C34878D82A}">
                    <a16:rowId xmlns:a16="http://schemas.microsoft.com/office/drawing/2014/main" val="2227368746"/>
                  </a:ext>
                </a:extLst>
              </a:tr>
              <a:tr h="130504">
                <a:tc vMerge="1">
                  <a:txBody>
                    <a:bodyPr/>
                    <a:lstStyle/>
                    <a:p>
                      <a:endParaRPr kumimoji="1" lang="ja-JP" altLang="en-US" sz="1100" dirty="0"/>
                    </a:p>
                  </a:txBody>
                  <a:tcPr/>
                </a:tc>
                <a:tc>
                  <a:txBody>
                    <a:bodyPr/>
                    <a:lstStyle/>
                    <a:p>
                      <a:r>
                        <a:rPr kumimoji="1" lang="ja-JP" altLang="en-US" sz="1050" dirty="0"/>
                        <a:t>財政調整積立資産</a:t>
                      </a:r>
                    </a:p>
                  </a:txBody>
                  <a:tcPr>
                    <a:solidFill>
                      <a:schemeClr val="accent1">
                        <a:lumMod val="20000"/>
                        <a:lumOff val="80000"/>
                      </a:schemeClr>
                    </a:solidFill>
                  </a:tcPr>
                </a:tc>
                <a:tc>
                  <a:txBody>
                    <a:bodyPr/>
                    <a:lstStyle/>
                    <a:p>
                      <a:r>
                        <a:rPr kumimoji="1" lang="ja-JP" altLang="en-US" sz="1050" dirty="0"/>
                        <a:t>○○銀行</a:t>
                      </a:r>
                    </a:p>
                  </a:txBody>
                  <a:tcPr>
                    <a:solidFill>
                      <a:schemeClr val="accent1">
                        <a:lumMod val="20000"/>
                        <a:lumOff val="80000"/>
                      </a:schemeClr>
                    </a:solidFill>
                  </a:tcPr>
                </a:tc>
                <a:tc>
                  <a:txBody>
                    <a:bodyPr/>
                    <a:lstStyle/>
                    <a:p>
                      <a:pPr algn="ctr"/>
                      <a:r>
                        <a:rPr kumimoji="1" lang="ja-JP" altLang="en-US" sz="1050" dirty="0"/>
                        <a:t>定期</a:t>
                      </a:r>
                      <a:r>
                        <a:rPr kumimoji="1" lang="en-US" altLang="ja-JP" sz="1050" dirty="0"/>
                        <a:t>(1</a:t>
                      </a:r>
                      <a:r>
                        <a:rPr kumimoji="1" lang="ja-JP" altLang="en-US" sz="1050" dirty="0"/>
                        <a:t>年</a:t>
                      </a:r>
                      <a:r>
                        <a:rPr kumimoji="1" lang="en-US" altLang="ja-JP" sz="1050" dirty="0"/>
                        <a:t>)</a:t>
                      </a:r>
                      <a:endParaRPr kumimoji="1" lang="ja-JP" altLang="en-US" sz="1050" dirty="0"/>
                    </a:p>
                  </a:txBody>
                  <a:tcPr>
                    <a:solidFill>
                      <a:schemeClr val="accent1">
                        <a:lumMod val="20000"/>
                        <a:lumOff val="80000"/>
                      </a:schemeClr>
                    </a:solidFill>
                  </a:tcPr>
                </a:tc>
                <a:tc>
                  <a:txBody>
                    <a:bodyPr/>
                    <a:lstStyle/>
                    <a:p>
                      <a:pPr algn="ctr"/>
                      <a:r>
                        <a:rPr kumimoji="1" lang="en-US" altLang="ja-JP" sz="1050" dirty="0"/>
                        <a:t>XXXXXXX</a:t>
                      </a:r>
                      <a:endParaRPr kumimoji="1" lang="ja-JP" altLang="en-US" sz="1050" dirty="0"/>
                    </a:p>
                  </a:txBody>
                  <a:tcPr>
                    <a:solidFill>
                      <a:schemeClr val="accent1">
                        <a:lumMod val="20000"/>
                        <a:lumOff val="80000"/>
                      </a:schemeClr>
                    </a:solidFill>
                  </a:tcPr>
                </a:tc>
                <a:tc>
                  <a:txBody>
                    <a:bodyPr/>
                    <a:lstStyle/>
                    <a:p>
                      <a:pPr algn="r"/>
                      <a:r>
                        <a:rPr kumimoji="1" lang="en-US" altLang="ja-JP" sz="1050" dirty="0"/>
                        <a:t>0</a:t>
                      </a:r>
                      <a:endParaRPr kumimoji="1" lang="ja-JP" altLang="en-US" sz="1050" dirty="0"/>
                    </a:p>
                  </a:txBody>
                  <a:tcPr>
                    <a:solidFill>
                      <a:schemeClr val="accent1">
                        <a:lumMod val="20000"/>
                        <a:lumOff val="80000"/>
                      </a:schemeClr>
                    </a:solidFill>
                  </a:tcPr>
                </a:tc>
                <a:tc>
                  <a:txBody>
                    <a:bodyPr/>
                    <a:lstStyle/>
                    <a:p>
                      <a:pPr algn="r"/>
                      <a:r>
                        <a:rPr kumimoji="1" lang="en-US" altLang="ja-JP" sz="1050" dirty="0"/>
                        <a:t>0</a:t>
                      </a:r>
                      <a:endParaRPr kumimoji="1" lang="ja-JP" altLang="en-US" sz="1050" dirty="0"/>
                    </a:p>
                  </a:txBody>
                  <a:tcPr>
                    <a:solidFill>
                      <a:schemeClr val="accent1">
                        <a:lumMod val="20000"/>
                        <a:lumOff val="80000"/>
                      </a:schemeClr>
                    </a:solidFill>
                  </a:tcPr>
                </a:tc>
                <a:tc>
                  <a:txBody>
                    <a:bodyPr/>
                    <a:lstStyle/>
                    <a:p>
                      <a:pPr algn="r"/>
                      <a:r>
                        <a:rPr kumimoji="1" lang="en-US" altLang="ja-JP" sz="1050" dirty="0"/>
                        <a:t>0</a:t>
                      </a:r>
                      <a:endParaRPr kumimoji="1" lang="ja-JP" altLang="en-US" sz="1050" dirty="0"/>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a:t>X</a:t>
                      </a:r>
                      <a:r>
                        <a:rPr kumimoji="1" lang="ja-JP" altLang="en-US" sz="800" dirty="0"/>
                        <a:t>年</a:t>
                      </a:r>
                      <a:r>
                        <a:rPr kumimoji="1" lang="en-US" altLang="ja-JP" sz="800" dirty="0"/>
                        <a:t>X</a:t>
                      </a:r>
                      <a:r>
                        <a:rPr kumimoji="1" lang="ja-JP" altLang="en-US" sz="800" dirty="0"/>
                        <a:t>月満期、利率</a:t>
                      </a:r>
                      <a:r>
                        <a:rPr kumimoji="1" lang="en-US" altLang="ja-JP" sz="800" dirty="0"/>
                        <a:t>X%</a:t>
                      </a:r>
                      <a:endParaRPr kumimoji="1" lang="ja-JP" altLang="en-US" sz="800" dirty="0"/>
                    </a:p>
                  </a:txBody>
                  <a:tcPr>
                    <a:solidFill>
                      <a:schemeClr val="accent1">
                        <a:lumMod val="20000"/>
                        <a:lumOff val="80000"/>
                      </a:schemeClr>
                    </a:solidFill>
                  </a:tcPr>
                </a:tc>
                <a:extLst>
                  <a:ext uri="{0D108BD9-81ED-4DB2-BD59-A6C34878D82A}">
                    <a16:rowId xmlns:a16="http://schemas.microsoft.com/office/drawing/2014/main" val="2778479276"/>
                  </a:ext>
                </a:extLst>
              </a:tr>
              <a:tr h="228466">
                <a:tc vMerge="1">
                  <a:txBody>
                    <a:bodyPr/>
                    <a:lstStyle/>
                    <a:p>
                      <a:endParaRPr kumimoji="1" lang="ja-JP" altLang="en-US" sz="1100" dirty="0"/>
                    </a:p>
                  </a:txBody>
                  <a:tcPr/>
                </a:tc>
                <a:tc>
                  <a:txBody>
                    <a:bodyPr/>
                    <a:lstStyle/>
                    <a:p>
                      <a:pPr algn="ctr"/>
                      <a:r>
                        <a:rPr kumimoji="1" lang="ja-JP" altLang="en-US" sz="1050" dirty="0"/>
                        <a:t>財政調整積立資産　計</a:t>
                      </a:r>
                    </a:p>
                  </a:txBody>
                  <a:tcPr>
                    <a:solidFill>
                      <a:schemeClr val="accent1">
                        <a:lumMod val="40000"/>
                        <a:lumOff val="60000"/>
                      </a:schemeClr>
                    </a:solidFill>
                  </a:tcPr>
                </a:tc>
                <a:tc>
                  <a:txBody>
                    <a:bodyPr/>
                    <a:lstStyle/>
                    <a:p>
                      <a:endParaRPr kumimoji="1" lang="ja-JP" altLang="en-US" sz="1050" dirty="0"/>
                    </a:p>
                  </a:txBody>
                  <a:tcPr>
                    <a:solidFill>
                      <a:schemeClr val="accent1">
                        <a:lumMod val="40000"/>
                        <a:lumOff val="60000"/>
                      </a:schemeClr>
                    </a:solidFill>
                  </a:tcPr>
                </a:tc>
                <a:tc>
                  <a:txBody>
                    <a:bodyPr/>
                    <a:lstStyle/>
                    <a:p>
                      <a:pPr algn="ctr"/>
                      <a:endParaRPr kumimoji="1" lang="ja-JP" altLang="en-US" sz="1050" dirty="0"/>
                    </a:p>
                  </a:txBody>
                  <a:tcPr>
                    <a:solidFill>
                      <a:schemeClr val="accent1">
                        <a:lumMod val="40000"/>
                        <a:lumOff val="60000"/>
                      </a:schemeClr>
                    </a:solidFill>
                  </a:tcPr>
                </a:tc>
                <a:tc>
                  <a:txBody>
                    <a:bodyPr/>
                    <a:lstStyle/>
                    <a:p>
                      <a:pPr algn="ctr"/>
                      <a:endParaRPr kumimoji="1" lang="ja-JP" altLang="en-US" sz="1050" dirty="0"/>
                    </a:p>
                  </a:txBody>
                  <a:tcPr>
                    <a:solidFill>
                      <a:schemeClr val="accent1">
                        <a:lumMod val="40000"/>
                        <a:lumOff val="60000"/>
                      </a:schemeClr>
                    </a:solidFill>
                  </a:tcPr>
                </a:tc>
                <a:tc>
                  <a:txBody>
                    <a:bodyPr/>
                    <a:lstStyle/>
                    <a:p>
                      <a:pPr algn="r"/>
                      <a:r>
                        <a:rPr kumimoji="1" lang="en-US" altLang="ja-JP" sz="1050" dirty="0"/>
                        <a:t>0</a:t>
                      </a:r>
                      <a:endParaRPr kumimoji="1" lang="ja-JP" altLang="en-US" sz="1050" dirty="0"/>
                    </a:p>
                  </a:txBody>
                  <a:tcPr>
                    <a:solidFill>
                      <a:schemeClr val="accent1">
                        <a:lumMod val="40000"/>
                        <a:lumOff val="60000"/>
                      </a:schemeClr>
                    </a:solidFill>
                  </a:tcPr>
                </a:tc>
                <a:tc>
                  <a:txBody>
                    <a:bodyPr/>
                    <a:lstStyle/>
                    <a:p>
                      <a:pPr algn="r"/>
                      <a:r>
                        <a:rPr kumimoji="1" lang="en-US" altLang="ja-JP" sz="1050" dirty="0"/>
                        <a:t>0</a:t>
                      </a:r>
                      <a:endParaRPr kumimoji="1" lang="ja-JP" altLang="en-US" sz="1050" dirty="0"/>
                    </a:p>
                  </a:txBody>
                  <a:tcPr>
                    <a:solidFill>
                      <a:schemeClr val="accent1">
                        <a:lumMod val="40000"/>
                        <a:lumOff val="60000"/>
                      </a:schemeClr>
                    </a:solidFill>
                  </a:tcPr>
                </a:tc>
                <a:tc>
                  <a:txBody>
                    <a:bodyPr/>
                    <a:lstStyle/>
                    <a:p>
                      <a:pPr algn="r"/>
                      <a:r>
                        <a:rPr kumimoji="1" lang="en-US" altLang="ja-JP" sz="1050" dirty="0"/>
                        <a:t>0</a:t>
                      </a:r>
                      <a:endParaRPr kumimoji="1" lang="ja-JP" altLang="en-US" sz="1050" dirty="0"/>
                    </a:p>
                  </a:txBody>
                  <a:tcPr>
                    <a:solidFill>
                      <a:schemeClr val="accent1">
                        <a:lumMod val="40000"/>
                        <a:lumOff val="60000"/>
                      </a:schemeClr>
                    </a:solidFill>
                  </a:tcPr>
                </a:tc>
                <a:tc>
                  <a:txBody>
                    <a:bodyPr/>
                    <a:lstStyle/>
                    <a:p>
                      <a:endParaRPr kumimoji="1" lang="ja-JP" altLang="en-US" sz="1050" dirty="0"/>
                    </a:p>
                  </a:txBody>
                  <a:tcPr>
                    <a:solidFill>
                      <a:schemeClr val="accent1">
                        <a:lumMod val="40000"/>
                        <a:lumOff val="60000"/>
                      </a:schemeClr>
                    </a:solidFill>
                  </a:tcPr>
                </a:tc>
                <a:extLst>
                  <a:ext uri="{0D108BD9-81ED-4DB2-BD59-A6C34878D82A}">
                    <a16:rowId xmlns:a16="http://schemas.microsoft.com/office/drawing/2014/main" val="2470614142"/>
                  </a:ext>
                </a:extLst>
              </a:tr>
              <a:tr h="228466">
                <a:tc vMerge="1">
                  <a:txBody>
                    <a:bodyPr/>
                    <a:lstStyle/>
                    <a:p>
                      <a:endParaRPr kumimoji="1" lang="ja-JP" altLang="en-US" sz="1050" dirty="0"/>
                    </a:p>
                  </a:txBody>
                  <a:tcPr/>
                </a:tc>
                <a:tc>
                  <a:txBody>
                    <a:bodyPr/>
                    <a:lstStyle/>
                    <a:p>
                      <a:pPr algn="ctr"/>
                      <a:r>
                        <a:rPr kumimoji="1" lang="ja-JP" altLang="en-US" sz="1050" dirty="0"/>
                        <a:t>特定資産　計</a:t>
                      </a:r>
                    </a:p>
                  </a:txBody>
                  <a:tcPr>
                    <a:solidFill>
                      <a:schemeClr val="accent1">
                        <a:lumMod val="40000"/>
                        <a:lumOff val="60000"/>
                      </a:schemeClr>
                    </a:solidFill>
                  </a:tcPr>
                </a:tc>
                <a:tc>
                  <a:txBody>
                    <a:bodyPr/>
                    <a:lstStyle/>
                    <a:p>
                      <a:endParaRPr kumimoji="1" lang="ja-JP" altLang="en-US" sz="1050" dirty="0"/>
                    </a:p>
                  </a:txBody>
                  <a:tcPr>
                    <a:solidFill>
                      <a:schemeClr val="accent1">
                        <a:lumMod val="40000"/>
                        <a:lumOff val="60000"/>
                      </a:schemeClr>
                    </a:solidFill>
                  </a:tcPr>
                </a:tc>
                <a:tc>
                  <a:txBody>
                    <a:bodyPr/>
                    <a:lstStyle/>
                    <a:p>
                      <a:pPr algn="ctr"/>
                      <a:endParaRPr kumimoji="1" lang="ja-JP" altLang="en-US" sz="1050" dirty="0"/>
                    </a:p>
                  </a:txBody>
                  <a:tcPr>
                    <a:solidFill>
                      <a:schemeClr val="accent1">
                        <a:lumMod val="40000"/>
                        <a:lumOff val="60000"/>
                      </a:schemeClr>
                    </a:solidFill>
                  </a:tcPr>
                </a:tc>
                <a:tc>
                  <a:txBody>
                    <a:bodyPr/>
                    <a:lstStyle/>
                    <a:p>
                      <a:pPr algn="ctr"/>
                      <a:endParaRPr kumimoji="1" lang="ja-JP" altLang="en-US" sz="1050" dirty="0"/>
                    </a:p>
                  </a:txBody>
                  <a:tcPr>
                    <a:solidFill>
                      <a:schemeClr val="accent1">
                        <a:lumMod val="40000"/>
                        <a:lumOff val="60000"/>
                      </a:schemeClr>
                    </a:solidFill>
                  </a:tcPr>
                </a:tc>
                <a:tc>
                  <a:txBody>
                    <a:bodyPr/>
                    <a:lstStyle/>
                    <a:p>
                      <a:pPr algn="r"/>
                      <a:r>
                        <a:rPr kumimoji="1" lang="en-US" altLang="ja-JP" sz="1050" dirty="0"/>
                        <a:t>0</a:t>
                      </a:r>
                      <a:endParaRPr kumimoji="1" lang="ja-JP" altLang="en-US" sz="1050" dirty="0"/>
                    </a:p>
                  </a:txBody>
                  <a:tcPr>
                    <a:solidFill>
                      <a:schemeClr val="accent1">
                        <a:lumMod val="40000"/>
                        <a:lumOff val="60000"/>
                      </a:schemeClr>
                    </a:solidFill>
                  </a:tcPr>
                </a:tc>
                <a:tc>
                  <a:txBody>
                    <a:bodyPr/>
                    <a:lstStyle/>
                    <a:p>
                      <a:pPr algn="r"/>
                      <a:r>
                        <a:rPr kumimoji="1" lang="en-US" altLang="ja-JP" sz="1050" dirty="0"/>
                        <a:t>0</a:t>
                      </a:r>
                      <a:endParaRPr kumimoji="1" lang="ja-JP" altLang="en-US" sz="1050" dirty="0"/>
                    </a:p>
                  </a:txBody>
                  <a:tcPr>
                    <a:solidFill>
                      <a:schemeClr val="accent1">
                        <a:lumMod val="40000"/>
                        <a:lumOff val="60000"/>
                      </a:schemeClr>
                    </a:solidFill>
                  </a:tcPr>
                </a:tc>
                <a:tc>
                  <a:txBody>
                    <a:bodyPr/>
                    <a:lstStyle/>
                    <a:p>
                      <a:pPr algn="r"/>
                      <a:r>
                        <a:rPr kumimoji="1" lang="en-US" altLang="ja-JP" sz="1050" dirty="0"/>
                        <a:t>0</a:t>
                      </a:r>
                      <a:endParaRPr kumimoji="1" lang="ja-JP" altLang="en-US" sz="1050" dirty="0"/>
                    </a:p>
                  </a:txBody>
                  <a:tcPr>
                    <a:solidFill>
                      <a:schemeClr val="accent1">
                        <a:lumMod val="40000"/>
                        <a:lumOff val="60000"/>
                      </a:schemeClr>
                    </a:solidFill>
                  </a:tcPr>
                </a:tc>
                <a:tc>
                  <a:txBody>
                    <a:bodyPr/>
                    <a:lstStyle/>
                    <a:p>
                      <a:endParaRPr kumimoji="1" lang="ja-JP" altLang="en-US" sz="1050" dirty="0"/>
                    </a:p>
                  </a:txBody>
                  <a:tcPr>
                    <a:solidFill>
                      <a:schemeClr val="accent1">
                        <a:lumMod val="40000"/>
                        <a:lumOff val="60000"/>
                      </a:schemeClr>
                    </a:solidFill>
                  </a:tcPr>
                </a:tc>
                <a:extLst>
                  <a:ext uri="{0D108BD9-81ED-4DB2-BD59-A6C34878D82A}">
                    <a16:rowId xmlns:a16="http://schemas.microsoft.com/office/drawing/2014/main" val="2324416077"/>
                  </a:ext>
                </a:extLst>
              </a:tr>
              <a:tr h="173792">
                <a:tc rowSpan="5">
                  <a:txBody>
                    <a:bodyPr/>
                    <a:lstStyle/>
                    <a:p>
                      <a:r>
                        <a:rPr kumimoji="1" lang="ja-JP" altLang="en-US" sz="1050" dirty="0"/>
                        <a:t>○○特別会計</a:t>
                      </a:r>
                    </a:p>
                  </a:txBody>
                  <a:tcPr>
                    <a:solidFill>
                      <a:schemeClr val="accent1">
                        <a:lumMod val="20000"/>
                        <a:lumOff val="80000"/>
                      </a:schemeClr>
                    </a:solidFill>
                  </a:tcPr>
                </a:tc>
                <a:tc>
                  <a:txBody>
                    <a:bodyPr/>
                    <a:lstStyle/>
                    <a:p>
                      <a:r>
                        <a:rPr kumimoji="1" lang="ja-JP" altLang="en-US" sz="1050" dirty="0"/>
                        <a:t>現金預金</a:t>
                      </a:r>
                      <a:endParaRPr kumimoji="1" lang="en-US" altLang="ja-JP" sz="1050" dirty="0"/>
                    </a:p>
                  </a:txBody>
                  <a:tcPr>
                    <a:solidFill>
                      <a:schemeClr val="accent1">
                        <a:lumMod val="20000"/>
                        <a:lumOff val="80000"/>
                      </a:schemeClr>
                    </a:solidFill>
                  </a:tcPr>
                </a:tc>
                <a:tc>
                  <a:txBody>
                    <a:bodyPr/>
                    <a:lstStyle/>
                    <a:p>
                      <a:r>
                        <a:rPr kumimoji="1" lang="ja-JP" altLang="en-US" sz="1050" dirty="0"/>
                        <a:t>○○銀行</a:t>
                      </a:r>
                    </a:p>
                  </a:txBody>
                  <a:tcPr>
                    <a:solidFill>
                      <a:schemeClr val="accent1">
                        <a:lumMod val="20000"/>
                        <a:lumOff val="80000"/>
                      </a:schemeClr>
                    </a:solidFill>
                  </a:tcPr>
                </a:tc>
                <a:tc>
                  <a:txBody>
                    <a:bodyPr/>
                    <a:lstStyle/>
                    <a:p>
                      <a:pPr algn="ctr"/>
                      <a:r>
                        <a:rPr kumimoji="1" lang="ja-JP" altLang="en-US" sz="1050" dirty="0"/>
                        <a:t>普通</a:t>
                      </a:r>
                    </a:p>
                  </a:txBody>
                  <a:tcPr>
                    <a:solidFill>
                      <a:schemeClr val="accent1">
                        <a:lumMod val="20000"/>
                        <a:lumOff val="80000"/>
                      </a:schemeClr>
                    </a:solidFill>
                  </a:tcPr>
                </a:tc>
                <a:tc>
                  <a:txBody>
                    <a:bodyPr/>
                    <a:lstStyle/>
                    <a:p>
                      <a:pPr algn="ctr"/>
                      <a:r>
                        <a:rPr kumimoji="1" lang="en-US" altLang="ja-JP" sz="1050" dirty="0"/>
                        <a:t>XXXXXXX</a:t>
                      </a:r>
                      <a:endParaRPr kumimoji="1" lang="ja-JP" altLang="en-US" sz="1050" dirty="0"/>
                    </a:p>
                  </a:txBody>
                  <a:tcPr>
                    <a:solidFill>
                      <a:schemeClr val="accent1">
                        <a:lumMod val="20000"/>
                        <a:lumOff val="80000"/>
                      </a:schemeClr>
                    </a:solidFill>
                  </a:tcPr>
                </a:tc>
                <a:tc>
                  <a:txBody>
                    <a:bodyPr/>
                    <a:lstStyle/>
                    <a:p>
                      <a:pPr algn="r"/>
                      <a:r>
                        <a:rPr kumimoji="1" lang="en-US" altLang="ja-JP" sz="1050" dirty="0"/>
                        <a:t>0</a:t>
                      </a:r>
                      <a:endParaRPr kumimoji="1" lang="ja-JP" altLang="en-US" sz="1050" dirty="0"/>
                    </a:p>
                  </a:txBody>
                  <a:tcPr>
                    <a:solidFill>
                      <a:schemeClr val="accent1">
                        <a:lumMod val="20000"/>
                        <a:lumOff val="80000"/>
                      </a:schemeClr>
                    </a:solidFill>
                  </a:tcPr>
                </a:tc>
                <a:tc>
                  <a:txBody>
                    <a:bodyPr/>
                    <a:lstStyle/>
                    <a:p>
                      <a:pPr algn="r"/>
                      <a:r>
                        <a:rPr kumimoji="1" lang="en-US" altLang="ja-JP" sz="1050" dirty="0"/>
                        <a:t>0</a:t>
                      </a:r>
                      <a:endParaRPr kumimoji="1" lang="ja-JP" altLang="en-US" sz="1050" dirty="0"/>
                    </a:p>
                  </a:txBody>
                  <a:tcPr>
                    <a:solidFill>
                      <a:schemeClr val="accent1">
                        <a:lumMod val="20000"/>
                        <a:lumOff val="80000"/>
                      </a:schemeClr>
                    </a:solidFill>
                  </a:tcPr>
                </a:tc>
                <a:tc>
                  <a:txBody>
                    <a:bodyPr/>
                    <a:lstStyle/>
                    <a:p>
                      <a:pPr algn="r"/>
                      <a:r>
                        <a:rPr kumimoji="1" lang="en-US" altLang="ja-JP" sz="1050" dirty="0"/>
                        <a:t>0</a:t>
                      </a:r>
                      <a:endParaRPr kumimoji="1" lang="ja-JP" altLang="en-US" sz="1050" dirty="0"/>
                    </a:p>
                  </a:txBody>
                  <a:tcPr>
                    <a:solidFill>
                      <a:schemeClr val="accent1">
                        <a:lumMod val="20000"/>
                        <a:lumOff val="80000"/>
                      </a:schemeClr>
                    </a:solidFill>
                  </a:tcPr>
                </a:tc>
                <a:tc>
                  <a:txBody>
                    <a:bodyPr/>
                    <a:lstStyle/>
                    <a:p>
                      <a:endParaRPr kumimoji="1" lang="ja-JP" altLang="en-US" sz="1050" dirty="0"/>
                    </a:p>
                  </a:txBody>
                  <a:tcPr>
                    <a:solidFill>
                      <a:schemeClr val="accent1">
                        <a:lumMod val="20000"/>
                        <a:lumOff val="80000"/>
                      </a:schemeClr>
                    </a:solidFill>
                  </a:tcPr>
                </a:tc>
                <a:extLst>
                  <a:ext uri="{0D108BD9-81ED-4DB2-BD59-A6C34878D82A}">
                    <a16:rowId xmlns:a16="http://schemas.microsoft.com/office/drawing/2014/main" val="3444320530"/>
                  </a:ext>
                </a:extLst>
              </a:tr>
              <a:tr h="228466">
                <a:tc vMerge="1">
                  <a:txBody>
                    <a:bodyPr/>
                    <a:lstStyle/>
                    <a:p>
                      <a:endParaRPr kumimoji="1" lang="ja-JP" altLang="en-US" sz="1100" dirty="0"/>
                    </a:p>
                  </a:txBody>
                  <a:tcPr/>
                </a:tc>
                <a:tc>
                  <a:txBody>
                    <a:bodyPr/>
                    <a:lstStyle/>
                    <a:p>
                      <a:pPr algn="ctr"/>
                      <a:r>
                        <a:rPr kumimoji="1" lang="ja-JP" altLang="en-US" sz="1050" dirty="0"/>
                        <a:t>現金預金　計</a:t>
                      </a:r>
                    </a:p>
                  </a:txBody>
                  <a:tcPr>
                    <a:solidFill>
                      <a:schemeClr val="accent1">
                        <a:lumMod val="40000"/>
                        <a:lumOff val="60000"/>
                      </a:schemeClr>
                    </a:solidFill>
                  </a:tcPr>
                </a:tc>
                <a:tc>
                  <a:txBody>
                    <a:bodyPr/>
                    <a:lstStyle/>
                    <a:p>
                      <a:endParaRPr kumimoji="1" lang="ja-JP" altLang="en-US" sz="1050" dirty="0"/>
                    </a:p>
                  </a:txBody>
                  <a:tcPr>
                    <a:solidFill>
                      <a:schemeClr val="accent1">
                        <a:lumMod val="40000"/>
                        <a:lumOff val="60000"/>
                      </a:schemeClr>
                    </a:solidFill>
                  </a:tcPr>
                </a:tc>
                <a:tc>
                  <a:txBody>
                    <a:bodyPr/>
                    <a:lstStyle/>
                    <a:p>
                      <a:pPr algn="ctr"/>
                      <a:endParaRPr kumimoji="1" lang="ja-JP" altLang="en-US" sz="1050" dirty="0"/>
                    </a:p>
                  </a:txBody>
                  <a:tcPr>
                    <a:solidFill>
                      <a:schemeClr val="accent1">
                        <a:lumMod val="40000"/>
                        <a:lumOff val="60000"/>
                      </a:schemeClr>
                    </a:solidFill>
                  </a:tcPr>
                </a:tc>
                <a:tc>
                  <a:txBody>
                    <a:bodyPr/>
                    <a:lstStyle/>
                    <a:p>
                      <a:pPr algn="ctr"/>
                      <a:endParaRPr kumimoji="1" lang="ja-JP" altLang="en-US" sz="1050" dirty="0"/>
                    </a:p>
                  </a:txBody>
                  <a:tcPr>
                    <a:solidFill>
                      <a:schemeClr val="accent1">
                        <a:lumMod val="40000"/>
                        <a:lumOff val="60000"/>
                      </a:schemeClr>
                    </a:solidFill>
                  </a:tcPr>
                </a:tc>
                <a:tc>
                  <a:txBody>
                    <a:bodyPr/>
                    <a:lstStyle/>
                    <a:p>
                      <a:pPr algn="r"/>
                      <a:r>
                        <a:rPr kumimoji="1" lang="en-US" altLang="ja-JP" sz="1050" dirty="0"/>
                        <a:t>0</a:t>
                      </a:r>
                      <a:endParaRPr kumimoji="1" lang="ja-JP" altLang="en-US" sz="1050" dirty="0"/>
                    </a:p>
                  </a:txBody>
                  <a:tcPr>
                    <a:solidFill>
                      <a:schemeClr val="accent1">
                        <a:lumMod val="40000"/>
                        <a:lumOff val="60000"/>
                      </a:schemeClr>
                    </a:solidFill>
                  </a:tcPr>
                </a:tc>
                <a:tc>
                  <a:txBody>
                    <a:bodyPr/>
                    <a:lstStyle/>
                    <a:p>
                      <a:pPr algn="r"/>
                      <a:r>
                        <a:rPr kumimoji="1" lang="en-US" altLang="ja-JP" sz="1050" dirty="0"/>
                        <a:t>0</a:t>
                      </a:r>
                      <a:endParaRPr kumimoji="1" lang="ja-JP" altLang="en-US" sz="1050" dirty="0"/>
                    </a:p>
                  </a:txBody>
                  <a:tcPr>
                    <a:solidFill>
                      <a:schemeClr val="accent1">
                        <a:lumMod val="40000"/>
                        <a:lumOff val="60000"/>
                      </a:schemeClr>
                    </a:solidFill>
                  </a:tcPr>
                </a:tc>
                <a:tc>
                  <a:txBody>
                    <a:bodyPr/>
                    <a:lstStyle/>
                    <a:p>
                      <a:pPr algn="r"/>
                      <a:r>
                        <a:rPr kumimoji="1" lang="en-US" altLang="ja-JP" sz="1050" dirty="0"/>
                        <a:t>0</a:t>
                      </a:r>
                      <a:endParaRPr kumimoji="1" lang="ja-JP" altLang="en-US" sz="1050" dirty="0"/>
                    </a:p>
                  </a:txBody>
                  <a:tcPr>
                    <a:solidFill>
                      <a:schemeClr val="accent1">
                        <a:lumMod val="40000"/>
                        <a:lumOff val="60000"/>
                      </a:schemeClr>
                    </a:solidFill>
                  </a:tcPr>
                </a:tc>
                <a:tc>
                  <a:txBody>
                    <a:bodyPr/>
                    <a:lstStyle/>
                    <a:p>
                      <a:endParaRPr kumimoji="1" lang="ja-JP" altLang="en-US" sz="1050" dirty="0"/>
                    </a:p>
                  </a:txBody>
                  <a:tcPr>
                    <a:solidFill>
                      <a:schemeClr val="accent1">
                        <a:lumMod val="40000"/>
                        <a:lumOff val="60000"/>
                      </a:schemeClr>
                    </a:solidFill>
                  </a:tcPr>
                </a:tc>
                <a:extLst>
                  <a:ext uri="{0D108BD9-81ED-4DB2-BD59-A6C34878D82A}">
                    <a16:rowId xmlns:a16="http://schemas.microsoft.com/office/drawing/2014/main" val="168685894"/>
                  </a:ext>
                </a:extLst>
              </a:tr>
              <a:tr h="0">
                <a:tc vMerge="1">
                  <a:txBody>
                    <a:bodyPr/>
                    <a:lstStyle/>
                    <a:p>
                      <a:endParaRPr kumimoji="1" lang="ja-JP" altLang="en-US" sz="1050" dirty="0"/>
                    </a:p>
                  </a:txBody>
                  <a:tcPr>
                    <a:solidFill>
                      <a:schemeClr val="accent1">
                        <a:lumMod val="20000"/>
                        <a:lumOff val="80000"/>
                      </a:schemeClr>
                    </a:solidFill>
                  </a:tcPr>
                </a:tc>
                <a:tc>
                  <a:txBody>
                    <a:bodyPr/>
                    <a:lstStyle/>
                    <a:p>
                      <a:pPr algn="l"/>
                      <a:r>
                        <a:rPr kumimoji="1" lang="ja-JP" altLang="en-US" sz="1050" dirty="0"/>
                        <a:t>財政調整積立資産</a:t>
                      </a:r>
                    </a:p>
                  </a:txBody>
                  <a:tcPr>
                    <a:solidFill>
                      <a:schemeClr val="accent1">
                        <a:lumMod val="20000"/>
                        <a:lumOff val="80000"/>
                      </a:schemeClr>
                    </a:solidFill>
                  </a:tcPr>
                </a:tc>
                <a:tc>
                  <a:txBody>
                    <a:bodyPr/>
                    <a:lstStyle/>
                    <a:p>
                      <a:r>
                        <a:rPr kumimoji="1" lang="ja-JP" altLang="en-US" sz="1050" dirty="0"/>
                        <a:t>○○銀行</a:t>
                      </a:r>
                    </a:p>
                  </a:txBody>
                  <a:tcPr>
                    <a:solidFill>
                      <a:schemeClr val="accent1">
                        <a:lumMod val="20000"/>
                        <a:lumOff val="80000"/>
                      </a:schemeClr>
                    </a:solidFill>
                  </a:tcPr>
                </a:tc>
                <a:tc>
                  <a:txBody>
                    <a:bodyPr/>
                    <a:lstStyle/>
                    <a:p>
                      <a:pPr algn="ctr"/>
                      <a:r>
                        <a:rPr kumimoji="1" lang="ja-JP" altLang="en-US" sz="1050" dirty="0"/>
                        <a:t>普通</a:t>
                      </a:r>
                    </a:p>
                  </a:txBody>
                  <a:tcP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t>XXXXXXX</a:t>
                      </a:r>
                      <a:endParaRPr kumimoji="1" lang="ja-JP" altLang="en-US" sz="1050" dirty="0"/>
                    </a:p>
                  </a:txBody>
                  <a:tcPr>
                    <a:solidFill>
                      <a:schemeClr val="accent1">
                        <a:lumMod val="20000"/>
                        <a:lumOff val="80000"/>
                      </a:schemeClr>
                    </a:solidFill>
                  </a:tcPr>
                </a:tc>
                <a:tc>
                  <a:txBody>
                    <a:bodyPr/>
                    <a:lstStyle/>
                    <a:p>
                      <a:pPr algn="r"/>
                      <a:r>
                        <a:rPr kumimoji="1" lang="en-US" altLang="ja-JP" sz="1050" dirty="0"/>
                        <a:t>0</a:t>
                      </a:r>
                      <a:endParaRPr kumimoji="1" lang="ja-JP" altLang="en-US" sz="1050" dirty="0"/>
                    </a:p>
                  </a:txBody>
                  <a:tcPr>
                    <a:solidFill>
                      <a:schemeClr val="accent1">
                        <a:lumMod val="20000"/>
                        <a:lumOff val="80000"/>
                      </a:schemeClr>
                    </a:solidFill>
                  </a:tcPr>
                </a:tc>
                <a:tc>
                  <a:txBody>
                    <a:bodyPr/>
                    <a:lstStyle/>
                    <a:p>
                      <a:pPr algn="r"/>
                      <a:r>
                        <a:rPr kumimoji="1" lang="en-US" altLang="ja-JP" sz="1050" dirty="0"/>
                        <a:t>0</a:t>
                      </a:r>
                      <a:endParaRPr kumimoji="1" lang="ja-JP" altLang="en-US" sz="1050" dirty="0"/>
                    </a:p>
                  </a:txBody>
                  <a:tcPr>
                    <a:solidFill>
                      <a:schemeClr val="accent1">
                        <a:lumMod val="20000"/>
                        <a:lumOff val="80000"/>
                      </a:schemeClr>
                    </a:solidFill>
                  </a:tcPr>
                </a:tc>
                <a:tc>
                  <a:txBody>
                    <a:bodyPr/>
                    <a:lstStyle/>
                    <a:p>
                      <a:pPr algn="r"/>
                      <a:r>
                        <a:rPr kumimoji="1" lang="en-US" altLang="ja-JP" sz="1050" dirty="0"/>
                        <a:t>0</a:t>
                      </a:r>
                      <a:endParaRPr kumimoji="1" lang="ja-JP" altLang="en-US" sz="1050" dirty="0"/>
                    </a:p>
                  </a:txBody>
                  <a:tcPr>
                    <a:solidFill>
                      <a:schemeClr val="accent1">
                        <a:lumMod val="20000"/>
                        <a:lumOff val="80000"/>
                      </a:schemeClr>
                    </a:solidFill>
                  </a:tcPr>
                </a:tc>
                <a:tc>
                  <a:txBody>
                    <a:bodyPr/>
                    <a:lstStyle/>
                    <a:p>
                      <a:endParaRPr kumimoji="1" lang="ja-JP" altLang="en-US" sz="1050" dirty="0"/>
                    </a:p>
                  </a:txBody>
                  <a:tcPr>
                    <a:solidFill>
                      <a:schemeClr val="accent1">
                        <a:lumMod val="20000"/>
                        <a:lumOff val="80000"/>
                      </a:schemeClr>
                    </a:solidFill>
                  </a:tcPr>
                </a:tc>
                <a:extLst>
                  <a:ext uri="{0D108BD9-81ED-4DB2-BD59-A6C34878D82A}">
                    <a16:rowId xmlns:a16="http://schemas.microsoft.com/office/drawing/2014/main" val="1331171449"/>
                  </a:ext>
                </a:extLst>
              </a:tr>
              <a:tr h="228466">
                <a:tc vMerge="1">
                  <a:txBody>
                    <a:bodyPr/>
                    <a:lstStyle/>
                    <a:p>
                      <a:endParaRPr kumimoji="1" lang="ja-JP" altLang="en-US" sz="1050" dirty="0"/>
                    </a:p>
                  </a:txBody>
                  <a:tcPr>
                    <a:solidFill>
                      <a:schemeClr val="accent1">
                        <a:lumMod val="20000"/>
                        <a:lumOff val="80000"/>
                      </a:schemeClr>
                    </a:solidFill>
                  </a:tcPr>
                </a:tc>
                <a:tc>
                  <a:txBody>
                    <a:bodyPr/>
                    <a:lstStyle/>
                    <a:p>
                      <a:pPr algn="ctr"/>
                      <a:r>
                        <a:rPr kumimoji="1" lang="ja-JP" altLang="en-US" sz="1050" dirty="0"/>
                        <a:t>財政調整積立資産　計</a:t>
                      </a:r>
                    </a:p>
                  </a:txBody>
                  <a:tcPr>
                    <a:solidFill>
                      <a:schemeClr val="accent1">
                        <a:lumMod val="40000"/>
                        <a:lumOff val="60000"/>
                      </a:schemeClr>
                    </a:solidFill>
                  </a:tcPr>
                </a:tc>
                <a:tc>
                  <a:txBody>
                    <a:bodyPr/>
                    <a:lstStyle/>
                    <a:p>
                      <a:endParaRPr kumimoji="1" lang="ja-JP" altLang="en-US" sz="1050" dirty="0"/>
                    </a:p>
                  </a:txBody>
                  <a:tcPr>
                    <a:solidFill>
                      <a:schemeClr val="accent1">
                        <a:lumMod val="40000"/>
                        <a:lumOff val="60000"/>
                      </a:schemeClr>
                    </a:solidFill>
                  </a:tcPr>
                </a:tc>
                <a:tc>
                  <a:txBody>
                    <a:bodyPr/>
                    <a:lstStyle/>
                    <a:p>
                      <a:pPr algn="ctr"/>
                      <a:endParaRPr kumimoji="1" lang="ja-JP" altLang="en-US" sz="1050" dirty="0"/>
                    </a:p>
                  </a:txBody>
                  <a:tcPr>
                    <a:solidFill>
                      <a:schemeClr val="accent1">
                        <a:lumMod val="40000"/>
                        <a:lumOff val="60000"/>
                      </a:schemeClr>
                    </a:solidFill>
                  </a:tcPr>
                </a:tc>
                <a:tc>
                  <a:txBody>
                    <a:bodyPr/>
                    <a:lstStyle/>
                    <a:p>
                      <a:pPr algn="ctr"/>
                      <a:endParaRPr kumimoji="1" lang="ja-JP" altLang="en-US" sz="1050" dirty="0"/>
                    </a:p>
                  </a:txBody>
                  <a:tcPr>
                    <a:solidFill>
                      <a:schemeClr val="accent1">
                        <a:lumMod val="40000"/>
                        <a:lumOff val="60000"/>
                      </a:schemeClr>
                    </a:solidFill>
                  </a:tcPr>
                </a:tc>
                <a:tc>
                  <a:txBody>
                    <a:bodyPr/>
                    <a:lstStyle/>
                    <a:p>
                      <a:pPr algn="r"/>
                      <a:r>
                        <a:rPr kumimoji="1" lang="en-US" altLang="ja-JP" sz="1050" dirty="0"/>
                        <a:t>0</a:t>
                      </a:r>
                      <a:endParaRPr kumimoji="1" lang="ja-JP" altLang="en-US" sz="1050" dirty="0"/>
                    </a:p>
                  </a:txBody>
                  <a:tcPr>
                    <a:solidFill>
                      <a:schemeClr val="accent1">
                        <a:lumMod val="40000"/>
                        <a:lumOff val="60000"/>
                      </a:schemeClr>
                    </a:solidFill>
                  </a:tcPr>
                </a:tc>
                <a:tc>
                  <a:txBody>
                    <a:bodyPr/>
                    <a:lstStyle/>
                    <a:p>
                      <a:pPr algn="r"/>
                      <a:r>
                        <a:rPr kumimoji="1" lang="en-US" altLang="ja-JP" sz="1050" dirty="0"/>
                        <a:t>0</a:t>
                      </a:r>
                      <a:endParaRPr kumimoji="1" lang="ja-JP" altLang="en-US" sz="1050" dirty="0"/>
                    </a:p>
                  </a:txBody>
                  <a:tcPr>
                    <a:solidFill>
                      <a:schemeClr val="accent1">
                        <a:lumMod val="40000"/>
                        <a:lumOff val="60000"/>
                      </a:schemeClr>
                    </a:solidFill>
                  </a:tcPr>
                </a:tc>
                <a:tc>
                  <a:txBody>
                    <a:bodyPr/>
                    <a:lstStyle/>
                    <a:p>
                      <a:pPr algn="r"/>
                      <a:r>
                        <a:rPr kumimoji="1" lang="en-US" altLang="ja-JP" sz="1050" dirty="0"/>
                        <a:t>0</a:t>
                      </a:r>
                      <a:endParaRPr kumimoji="1" lang="ja-JP" altLang="en-US" sz="1050" dirty="0"/>
                    </a:p>
                  </a:txBody>
                  <a:tcPr>
                    <a:solidFill>
                      <a:schemeClr val="accent1">
                        <a:lumMod val="40000"/>
                        <a:lumOff val="60000"/>
                      </a:schemeClr>
                    </a:solidFill>
                  </a:tcPr>
                </a:tc>
                <a:tc>
                  <a:txBody>
                    <a:bodyPr/>
                    <a:lstStyle/>
                    <a:p>
                      <a:endParaRPr kumimoji="1" lang="ja-JP" altLang="en-US" sz="1050" dirty="0"/>
                    </a:p>
                  </a:txBody>
                  <a:tcPr>
                    <a:solidFill>
                      <a:schemeClr val="accent1">
                        <a:lumMod val="40000"/>
                        <a:lumOff val="60000"/>
                      </a:schemeClr>
                    </a:solidFill>
                  </a:tcPr>
                </a:tc>
                <a:extLst>
                  <a:ext uri="{0D108BD9-81ED-4DB2-BD59-A6C34878D82A}">
                    <a16:rowId xmlns:a16="http://schemas.microsoft.com/office/drawing/2014/main" val="3140502196"/>
                  </a:ext>
                </a:extLst>
              </a:tr>
              <a:tr h="228466">
                <a:tc vMerge="1">
                  <a:txBody>
                    <a:bodyPr/>
                    <a:lstStyle/>
                    <a:p>
                      <a:endParaRPr kumimoji="1" lang="ja-JP" altLang="en-US" sz="1050" dirty="0"/>
                    </a:p>
                  </a:txBody>
                  <a:tcPr>
                    <a:solidFill>
                      <a:schemeClr val="accent1">
                        <a:lumMod val="20000"/>
                        <a:lumOff val="80000"/>
                      </a:schemeClr>
                    </a:solidFill>
                  </a:tcPr>
                </a:tc>
                <a:tc>
                  <a:txBody>
                    <a:bodyPr/>
                    <a:lstStyle/>
                    <a:p>
                      <a:pPr algn="ctr"/>
                      <a:r>
                        <a:rPr kumimoji="1" lang="ja-JP" altLang="en-US" sz="1050" dirty="0"/>
                        <a:t>特定資産　計</a:t>
                      </a:r>
                    </a:p>
                  </a:txBody>
                  <a:tcPr>
                    <a:solidFill>
                      <a:schemeClr val="accent1">
                        <a:lumMod val="40000"/>
                        <a:lumOff val="60000"/>
                      </a:schemeClr>
                    </a:solidFill>
                  </a:tcPr>
                </a:tc>
                <a:tc>
                  <a:txBody>
                    <a:bodyPr/>
                    <a:lstStyle/>
                    <a:p>
                      <a:endParaRPr kumimoji="1" lang="ja-JP" altLang="en-US" sz="1050"/>
                    </a:p>
                  </a:txBody>
                  <a:tcPr>
                    <a:solidFill>
                      <a:schemeClr val="accent1">
                        <a:lumMod val="40000"/>
                        <a:lumOff val="60000"/>
                      </a:schemeClr>
                    </a:solidFill>
                  </a:tcPr>
                </a:tc>
                <a:tc>
                  <a:txBody>
                    <a:bodyPr/>
                    <a:lstStyle/>
                    <a:p>
                      <a:pPr algn="ctr"/>
                      <a:endParaRPr kumimoji="1" lang="ja-JP" altLang="en-US" sz="1050"/>
                    </a:p>
                  </a:txBody>
                  <a:tcPr>
                    <a:solidFill>
                      <a:schemeClr val="accent1">
                        <a:lumMod val="40000"/>
                        <a:lumOff val="60000"/>
                      </a:schemeClr>
                    </a:solidFill>
                  </a:tcPr>
                </a:tc>
                <a:tc>
                  <a:txBody>
                    <a:bodyPr/>
                    <a:lstStyle/>
                    <a:p>
                      <a:pPr algn="ctr"/>
                      <a:endParaRPr kumimoji="1" lang="ja-JP" altLang="en-US" sz="1050" dirty="0"/>
                    </a:p>
                  </a:txBody>
                  <a:tcPr>
                    <a:solidFill>
                      <a:schemeClr val="accent1">
                        <a:lumMod val="40000"/>
                        <a:lumOff val="60000"/>
                      </a:schemeClr>
                    </a:solidFill>
                  </a:tcPr>
                </a:tc>
                <a:tc>
                  <a:txBody>
                    <a:bodyPr/>
                    <a:lstStyle/>
                    <a:p>
                      <a:pPr algn="r"/>
                      <a:r>
                        <a:rPr kumimoji="1" lang="en-US" altLang="ja-JP" sz="1050" dirty="0"/>
                        <a:t>0</a:t>
                      </a:r>
                      <a:endParaRPr kumimoji="1" lang="ja-JP" altLang="en-US" sz="1050" dirty="0"/>
                    </a:p>
                  </a:txBody>
                  <a:tcPr>
                    <a:solidFill>
                      <a:schemeClr val="accent1">
                        <a:lumMod val="40000"/>
                        <a:lumOff val="60000"/>
                      </a:schemeClr>
                    </a:solidFill>
                  </a:tcPr>
                </a:tc>
                <a:tc>
                  <a:txBody>
                    <a:bodyPr/>
                    <a:lstStyle/>
                    <a:p>
                      <a:pPr algn="r"/>
                      <a:r>
                        <a:rPr kumimoji="1" lang="en-US" altLang="ja-JP" sz="1050" dirty="0"/>
                        <a:t>0</a:t>
                      </a:r>
                      <a:endParaRPr kumimoji="1" lang="ja-JP" altLang="en-US" sz="1050" dirty="0"/>
                    </a:p>
                  </a:txBody>
                  <a:tcPr>
                    <a:solidFill>
                      <a:schemeClr val="accent1">
                        <a:lumMod val="40000"/>
                        <a:lumOff val="60000"/>
                      </a:schemeClr>
                    </a:solidFill>
                  </a:tcPr>
                </a:tc>
                <a:tc>
                  <a:txBody>
                    <a:bodyPr/>
                    <a:lstStyle/>
                    <a:p>
                      <a:pPr algn="r"/>
                      <a:r>
                        <a:rPr kumimoji="1" lang="en-US" altLang="ja-JP" sz="1050" dirty="0"/>
                        <a:t>0</a:t>
                      </a:r>
                      <a:endParaRPr kumimoji="1" lang="ja-JP" altLang="en-US" sz="1050" dirty="0"/>
                    </a:p>
                  </a:txBody>
                  <a:tcPr>
                    <a:solidFill>
                      <a:schemeClr val="accent1">
                        <a:lumMod val="40000"/>
                        <a:lumOff val="60000"/>
                      </a:schemeClr>
                    </a:solidFill>
                  </a:tcPr>
                </a:tc>
                <a:tc>
                  <a:txBody>
                    <a:bodyPr/>
                    <a:lstStyle/>
                    <a:p>
                      <a:endParaRPr kumimoji="1" lang="ja-JP" altLang="en-US" sz="1050" dirty="0"/>
                    </a:p>
                  </a:txBody>
                  <a:tcPr>
                    <a:solidFill>
                      <a:schemeClr val="accent1">
                        <a:lumMod val="40000"/>
                        <a:lumOff val="60000"/>
                      </a:schemeClr>
                    </a:solidFill>
                  </a:tcPr>
                </a:tc>
                <a:extLst>
                  <a:ext uri="{0D108BD9-81ED-4DB2-BD59-A6C34878D82A}">
                    <a16:rowId xmlns:a16="http://schemas.microsoft.com/office/drawing/2014/main" val="962587083"/>
                  </a:ext>
                </a:extLst>
              </a:tr>
            </a:tbl>
          </a:graphicData>
        </a:graphic>
      </p:graphicFrame>
      <p:sp>
        <p:nvSpPr>
          <p:cNvPr id="9" name="テキスト ボックス 8">
            <a:extLst>
              <a:ext uri="{FF2B5EF4-FFF2-40B4-BE49-F238E27FC236}">
                <a16:creationId xmlns:a16="http://schemas.microsoft.com/office/drawing/2014/main" id="{4E3B720F-1836-1842-825E-56CCAA2E9C43}"/>
              </a:ext>
            </a:extLst>
          </p:cNvPr>
          <p:cNvSpPr txBox="1"/>
          <p:nvPr/>
        </p:nvSpPr>
        <p:spPr>
          <a:xfrm>
            <a:off x="548640" y="1994602"/>
            <a:ext cx="3977419" cy="276999"/>
          </a:xfrm>
          <a:prstGeom prst="rect">
            <a:avLst/>
          </a:prstGeom>
          <a:noFill/>
        </p:spPr>
        <p:txBody>
          <a:bodyPr wrap="square" rtlCol="0">
            <a:spAutoFit/>
          </a:bodyPr>
          <a:lstStyle/>
          <a:p>
            <a:r>
              <a:rPr kumimoji="1" lang="en-US" altLang="ja-JP" sz="1200" b="1" dirty="0"/>
              <a:t>【</a:t>
            </a:r>
            <a:r>
              <a:rPr kumimoji="1" lang="ja-JP" altLang="en-US" sz="1200" b="1" dirty="0"/>
              <a:t>例</a:t>
            </a:r>
            <a:r>
              <a:rPr kumimoji="1" lang="en-US" altLang="ja-JP" sz="1200" b="1" dirty="0"/>
              <a:t>】</a:t>
            </a:r>
            <a:r>
              <a:rPr kumimoji="1" lang="ja-JP" altLang="en-US" sz="1200" b="1" dirty="0"/>
              <a:t>現金預金残高検証表（会計細則例第</a:t>
            </a:r>
            <a:r>
              <a:rPr kumimoji="1" lang="en-US" altLang="ja-JP" sz="1200" b="1" dirty="0"/>
              <a:t>35</a:t>
            </a:r>
            <a:r>
              <a:rPr kumimoji="1" lang="ja-JP" altLang="en-US" sz="1200" b="1" dirty="0"/>
              <a:t>条関係）</a:t>
            </a:r>
          </a:p>
        </p:txBody>
      </p:sp>
      <p:sp>
        <p:nvSpPr>
          <p:cNvPr id="11" name="テキスト ボックス 10">
            <a:extLst>
              <a:ext uri="{FF2B5EF4-FFF2-40B4-BE49-F238E27FC236}">
                <a16:creationId xmlns:a16="http://schemas.microsoft.com/office/drawing/2014/main" id="{2119322E-C43F-A0A1-2510-258B6036DE0B}"/>
              </a:ext>
            </a:extLst>
          </p:cNvPr>
          <p:cNvSpPr txBox="1"/>
          <p:nvPr/>
        </p:nvSpPr>
        <p:spPr>
          <a:xfrm>
            <a:off x="548640" y="6197276"/>
            <a:ext cx="3152504" cy="276999"/>
          </a:xfrm>
          <a:prstGeom prst="rect">
            <a:avLst/>
          </a:prstGeom>
          <a:noFill/>
        </p:spPr>
        <p:txBody>
          <a:bodyPr wrap="square" rtlCol="0">
            <a:spAutoFit/>
          </a:bodyPr>
          <a:lstStyle/>
          <a:p>
            <a:r>
              <a:rPr kumimoji="1" lang="ja-JP" altLang="en-US" sz="1200" dirty="0"/>
              <a:t>令和○年○月○日　残高を確認しました。</a:t>
            </a:r>
          </a:p>
        </p:txBody>
      </p:sp>
      <p:sp>
        <p:nvSpPr>
          <p:cNvPr id="13" name="テキスト ボックス 12">
            <a:extLst>
              <a:ext uri="{FF2B5EF4-FFF2-40B4-BE49-F238E27FC236}">
                <a16:creationId xmlns:a16="http://schemas.microsoft.com/office/drawing/2014/main" id="{94465BFF-65AB-9370-71F2-8A94316224BE}"/>
              </a:ext>
            </a:extLst>
          </p:cNvPr>
          <p:cNvSpPr txBox="1"/>
          <p:nvPr/>
        </p:nvSpPr>
        <p:spPr>
          <a:xfrm>
            <a:off x="4900308" y="6109076"/>
            <a:ext cx="3152504" cy="276999"/>
          </a:xfrm>
          <a:prstGeom prst="rect">
            <a:avLst/>
          </a:prstGeom>
          <a:noFill/>
        </p:spPr>
        <p:txBody>
          <a:bodyPr wrap="square" rtlCol="0">
            <a:spAutoFit/>
          </a:bodyPr>
          <a:lstStyle/>
          <a:p>
            <a:r>
              <a:rPr kumimoji="1" lang="ja-JP" altLang="en-US" sz="1200" dirty="0"/>
              <a:t>会計担当理事　　</a:t>
            </a:r>
            <a:r>
              <a:rPr kumimoji="1" lang="ja-JP" altLang="en-US" sz="1200" u="sng" dirty="0"/>
              <a:t>　　　　　　　　　　</a:t>
            </a:r>
            <a:r>
              <a:rPr kumimoji="1" lang="ja-JP" altLang="en-US" sz="1200" dirty="0"/>
              <a:t>印</a:t>
            </a:r>
          </a:p>
        </p:txBody>
      </p:sp>
      <p:sp>
        <p:nvSpPr>
          <p:cNvPr id="15" name="テキスト ボックス 14">
            <a:extLst>
              <a:ext uri="{FF2B5EF4-FFF2-40B4-BE49-F238E27FC236}">
                <a16:creationId xmlns:a16="http://schemas.microsoft.com/office/drawing/2014/main" id="{89B6B9B3-D887-3B9F-02DC-E4666EB5EC7C}"/>
              </a:ext>
            </a:extLst>
          </p:cNvPr>
          <p:cNvSpPr txBox="1"/>
          <p:nvPr/>
        </p:nvSpPr>
        <p:spPr>
          <a:xfrm>
            <a:off x="4900308" y="6386268"/>
            <a:ext cx="3294458" cy="276999"/>
          </a:xfrm>
          <a:prstGeom prst="rect">
            <a:avLst/>
          </a:prstGeom>
          <a:noFill/>
        </p:spPr>
        <p:txBody>
          <a:bodyPr wrap="square" rtlCol="0">
            <a:spAutoFit/>
          </a:bodyPr>
          <a:lstStyle/>
          <a:p>
            <a:r>
              <a:rPr kumimoji="1" lang="ja-JP" altLang="en-US" sz="1200" dirty="0"/>
              <a:t>会計主任　          </a:t>
            </a:r>
            <a:r>
              <a:rPr kumimoji="1" lang="ja-JP" altLang="en-US" sz="1200" u="sng" dirty="0"/>
              <a:t>　　　　　　 　　　　</a:t>
            </a:r>
            <a:r>
              <a:rPr kumimoji="1" lang="ja-JP" altLang="en-US" sz="1200" dirty="0"/>
              <a:t>印</a:t>
            </a:r>
          </a:p>
        </p:txBody>
      </p:sp>
      <p:sp>
        <p:nvSpPr>
          <p:cNvPr id="17" name="テキスト ボックス 16">
            <a:extLst>
              <a:ext uri="{FF2B5EF4-FFF2-40B4-BE49-F238E27FC236}">
                <a16:creationId xmlns:a16="http://schemas.microsoft.com/office/drawing/2014/main" id="{33FD2F9F-1481-8C7F-D20F-0889F1B6F2E2}"/>
              </a:ext>
            </a:extLst>
          </p:cNvPr>
          <p:cNvSpPr txBox="1"/>
          <p:nvPr/>
        </p:nvSpPr>
        <p:spPr>
          <a:xfrm>
            <a:off x="5747657" y="2034081"/>
            <a:ext cx="2892831" cy="261610"/>
          </a:xfrm>
          <a:prstGeom prst="rect">
            <a:avLst/>
          </a:prstGeom>
          <a:noFill/>
        </p:spPr>
        <p:txBody>
          <a:bodyPr wrap="square" rtlCol="0">
            <a:spAutoFit/>
          </a:bodyPr>
          <a:lstStyle/>
          <a:p>
            <a:r>
              <a:rPr kumimoji="1" lang="ja-JP" altLang="en-US" sz="1100" dirty="0"/>
              <a:t>出典：佐藤大地税理士事務所</a:t>
            </a:r>
            <a:r>
              <a:rPr kumimoji="1" lang="en-US" altLang="ja-JP" sz="1100" dirty="0"/>
              <a:t>HP  </a:t>
            </a:r>
            <a:r>
              <a:rPr kumimoji="1" lang="ja-JP" altLang="en-US" sz="1100" dirty="0"/>
              <a:t>一部加工</a:t>
            </a:r>
          </a:p>
        </p:txBody>
      </p:sp>
    </p:spTree>
    <p:extLst>
      <p:ext uri="{BB962C8B-B14F-4D97-AF65-F5344CB8AC3E}">
        <p14:creationId xmlns:p14="http://schemas.microsoft.com/office/powerpoint/2010/main" val="29228191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35316" y="2813463"/>
            <a:ext cx="8850968" cy="3980971"/>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㉚ 県営土地改良事業分担金の前払金計上の処理</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595540" y="596492"/>
            <a:ext cx="4390744" cy="2155776"/>
            <a:chOff x="4639788" y="1415610"/>
            <a:chExt cx="4368341" cy="212187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21874"/>
              <a:chOff x="324296" y="235244"/>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902822" y="1244172"/>
                <a:ext cx="4664496" cy="1211131"/>
              </a:xfrm>
              <a:prstGeom prst="rect">
                <a:avLst/>
              </a:prstGeom>
              <a:grpFill/>
            </p:spPr>
            <p:txBody>
              <a:bodyPr wrap="square" rtlCol="0">
                <a:spAutoFit/>
              </a:bodyPr>
              <a:lstStyle/>
              <a:p>
                <a:r>
                  <a:rPr lang="ja-JP" altLang="en-US" sz="1200" dirty="0">
                    <a:latin typeface="+mn-ea"/>
                  </a:rPr>
                  <a:t>①　毎年度の分担金は全額前払金として計上。</a:t>
                </a:r>
                <a:endParaRPr lang="en-US" altLang="ja-JP" sz="1200" dirty="0">
                  <a:latin typeface="+mn-ea"/>
                </a:endParaRPr>
              </a:p>
              <a:p>
                <a:endParaRPr lang="en-US" altLang="ja-JP" sz="1200" dirty="0">
                  <a:latin typeface="+mn-ea"/>
                </a:endParaRPr>
              </a:p>
              <a:p>
                <a:r>
                  <a:rPr lang="ja-JP" altLang="en-US" sz="1200" dirty="0">
                    <a:latin typeface="+mn-ea"/>
                  </a:rPr>
                  <a:t>②　施設譲与後に前払金を所有土地改良施設に、</a:t>
                </a:r>
                <a:endParaRPr lang="en-US" altLang="ja-JP" sz="1200" dirty="0">
                  <a:latin typeface="+mn-ea"/>
                </a:endParaRPr>
              </a:p>
              <a:p>
                <a:r>
                  <a:rPr lang="ja-JP" altLang="en-US" sz="1200" dirty="0">
                    <a:latin typeface="+mn-ea"/>
                  </a:rPr>
                  <a:t>　　前払金残額を過年度修正に振り替える。　　</a:t>
                </a: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50389"/>
              <a:ext cx="2625872" cy="30000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2144098"/>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432395" y="1179150"/>
                <a:ext cx="5477534" cy="1758940"/>
              </a:xfrm>
              <a:prstGeom prst="rect">
                <a:avLst/>
              </a:prstGeom>
              <a:solidFill>
                <a:schemeClr val="accent4">
                  <a:lumMod val="40000"/>
                  <a:lumOff val="60000"/>
                </a:schemeClr>
              </a:solidFill>
            </p:spPr>
            <p:txBody>
              <a:bodyPr wrap="square" rtlCol="0">
                <a:spAutoFit/>
              </a:bodyPr>
              <a:lstStyle/>
              <a:p>
                <a:r>
                  <a:rPr lang="ja-JP" altLang="en-US" sz="1200" dirty="0">
                    <a:latin typeface="+mn-ea"/>
                  </a:rPr>
                  <a:t>　県営</a:t>
                </a:r>
                <a:r>
                  <a:rPr lang="ja-JP" altLang="en-US" sz="1200" dirty="0" err="1">
                    <a:latin typeface="+mn-ea"/>
                  </a:rPr>
                  <a:t>ほ</a:t>
                </a:r>
                <a:r>
                  <a:rPr lang="ja-JP" altLang="en-US" sz="1200" dirty="0">
                    <a:latin typeface="+mn-ea"/>
                  </a:rPr>
                  <a:t>場整備事業実施中の地区において、土地改良区が県に支払う分担金は前払金として計上することになるが、毎年度の県からの分担金請求書には土地改良施設分だけでなく、ほ場整備分も含まれており、分割することはできないとのこと。本来は譲与予定の土地改良施設のみの価額を前払金とするのだろうが、処理はどのようにすればよいか。</a:t>
                </a: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29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47599" y="1541634"/>
              <a:ext cx="525079" cy="362992"/>
            </a:xfrm>
            <a:prstGeom prst="rect">
              <a:avLst/>
            </a:prstGeom>
          </p:spPr>
        </p:pic>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87530" y="2474137"/>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grpSp>
        <p:nvGrpSpPr>
          <p:cNvPr id="48" name="グループ化 47">
            <a:extLst>
              <a:ext uri="{FF2B5EF4-FFF2-40B4-BE49-F238E27FC236}">
                <a16:creationId xmlns:a16="http://schemas.microsoft.com/office/drawing/2014/main" id="{4F29C4DD-2D43-4D5A-A704-4102447A051C}"/>
              </a:ext>
            </a:extLst>
          </p:cNvPr>
          <p:cNvGrpSpPr/>
          <p:nvPr/>
        </p:nvGrpSpPr>
        <p:grpSpPr>
          <a:xfrm>
            <a:off x="258514" y="5076100"/>
            <a:ext cx="2149352" cy="538712"/>
            <a:chOff x="314585" y="3269079"/>
            <a:chExt cx="1860135" cy="2086256"/>
          </a:xfrm>
        </p:grpSpPr>
        <p:sp>
          <p:nvSpPr>
            <p:cNvPr id="49" name="テキスト ボックス 48">
              <a:extLst>
                <a:ext uri="{FF2B5EF4-FFF2-40B4-BE49-F238E27FC236}">
                  <a16:creationId xmlns:a16="http://schemas.microsoft.com/office/drawing/2014/main" id="{925A96AC-86C4-41C6-97B0-6F3480A9A7B3}"/>
                </a:ext>
              </a:extLst>
            </p:cNvPr>
            <p:cNvSpPr txBox="1"/>
            <p:nvPr/>
          </p:nvSpPr>
          <p:spPr>
            <a:xfrm>
              <a:off x="436451" y="3419203"/>
              <a:ext cx="1671475" cy="1787878"/>
            </a:xfrm>
            <a:prstGeom prst="rect">
              <a:avLst/>
            </a:prstGeom>
            <a:noFill/>
          </p:spPr>
          <p:txBody>
            <a:bodyPr wrap="square" rtlCol="0">
              <a:spAutoFit/>
            </a:bodyPr>
            <a:lstStyle/>
            <a:p>
              <a:r>
                <a:rPr lang="ja-JP" altLang="en-US" sz="1200" dirty="0">
                  <a:latin typeface="+mn-ea"/>
                </a:rPr>
                <a:t>土地改良施設の譲与時に所有土地改良施設に振替</a:t>
              </a:r>
              <a:endParaRPr lang="en-US" altLang="ja-JP" sz="1200" dirty="0">
                <a:latin typeface="+mn-ea"/>
              </a:endParaRPr>
            </a:p>
          </p:txBody>
        </p:sp>
        <p:sp>
          <p:nvSpPr>
            <p:cNvPr id="53" name="四角形: 角を丸くする 52">
              <a:extLst>
                <a:ext uri="{FF2B5EF4-FFF2-40B4-BE49-F238E27FC236}">
                  <a16:creationId xmlns:a16="http://schemas.microsoft.com/office/drawing/2014/main" id="{DBAB8DA7-CD37-481C-9123-B98790C480AF}"/>
                </a:ext>
              </a:extLst>
            </p:cNvPr>
            <p:cNvSpPr/>
            <p:nvPr/>
          </p:nvSpPr>
          <p:spPr>
            <a:xfrm>
              <a:off x="314585" y="3269079"/>
              <a:ext cx="1860135" cy="2086256"/>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54" name="フローチャート: 組合せ 53">
            <a:extLst>
              <a:ext uri="{FF2B5EF4-FFF2-40B4-BE49-F238E27FC236}">
                <a16:creationId xmlns:a16="http://schemas.microsoft.com/office/drawing/2014/main" id="{C9E56BEA-8720-4ABE-9155-78D14D78BCD0}"/>
              </a:ext>
            </a:extLst>
          </p:cNvPr>
          <p:cNvSpPr/>
          <p:nvPr/>
        </p:nvSpPr>
        <p:spPr>
          <a:xfrm rot="16200000">
            <a:off x="2242575" y="5189606"/>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5" name="グループ化 54">
            <a:extLst>
              <a:ext uri="{FF2B5EF4-FFF2-40B4-BE49-F238E27FC236}">
                <a16:creationId xmlns:a16="http://schemas.microsoft.com/office/drawing/2014/main" id="{543DEFF7-237B-4176-A71F-F09B402AE3EA}"/>
              </a:ext>
            </a:extLst>
          </p:cNvPr>
          <p:cNvGrpSpPr/>
          <p:nvPr/>
        </p:nvGrpSpPr>
        <p:grpSpPr>
          <a:xfrm>
            <a:off x="2960139" y="4166759"/>
            <a:ext cx="5955564" cy="2572795"/>
            <a:chOff x="314584" y="3117206"/>
            <a:chExt cx="2000752" cy="3103767"/>
          </a:xfrm>
        </p:grpSpPr>
        <p:sp>
          <p:nvSpPr>
            <p:cNvPr id="56" name="テキスト ボックス 55">
              <a:extLst>
                <a:ext uri="{FF2B5EF4-FFF2-40B4-BE49-F238E27FC236}">
                  <a16:creationId xmlns:a16="http://schemas.microsoft.com/office/drawing/2014/main" id="{53225FA3-F5FE-4182-8180-65B7D3EC1D56}"/>
                </a:ext>
              </a:extLst>
            </p:cNvPr>
            <p:cNvSpPr txBox="1"/>
            <p:nvPr/>
          </p:nvSpPr>
          <p:spPr>
            <a:xfrm>
              <a:off x="333766" y="3213481"/>
              <a:ext cx="1981570" cy="3007492"/>
            </a:xfrm>
            <a:prstGeom prst="rect">
              <a:avLst/>
            </a:prstGeom>
            <a:noFill/>
          </p:spPr>
          <p:txBody>
            <a:bodyPr wrap="square" rtlCol="0">
              <a:spAutoFit/>
            </a:bodyPr>
            <a:lstStyle/>
            <a:p>
              <a:r>
                <a:rPr lang="en-US" altLang="ja-JP" sz="1200" dirty="0">
                  <a:latin typeface="+mn-ea"/>
                </a:rPr>
                <a:t>【</a:t>
              </a:r>
              <a:r>
                <a:rPr lang="ja-JP" altLang="en-US" sz="1200" dirty="0">
                  <a:latin typeface="+mn-ea"/>
                </a:rPr>
                <a:t>分担金支払い</a:t>
              </a:r>
              <a:r>
                <a:rPr lang="en-US" altLang="ja-JP" sz="1200" dirty="0">
                  <a:latin typeface="+mn-ea"/>
                </a:rPr>
                <a:t>】</a:t>
              </a:r>
            </a:p>
            <a:p>
              <a:r>
                <a:rPr lang="ja-JP" altLang="en-US" sz="1200" dirty="0">
                  <a:latin typeface="+mn-ea"/>
                </a:rPr>
                <a:t>支出命令書：（款）土地改良事業負担金支出（項）都道府県営事業分担金支出  </a:t>
              </a:r>
              <a:r>
                <a:rPr lang="en-US" altLang="ja-JP" sz="1200" dirty="0">
                  <a:latin typeface="+mn-ea"/>
                </a:rPr>
                <a:t>200</a:t>
              </a:r>
            </a:p>
            <a:p>
              <a:r>
                <a:rPr lang="ja-JP" altLang="en-US" sz="1200" dirty="0">
                  <a:latin typeface="+mn-ea"/>
                </a:rPr>
                <a:t>複式仕訳：（借方）前払金  </a:t>
              </a:r>
              <a:r>
                <a:rPr lang="en-US" altLang="ja-JP" sz="1200" dirty="0">
                  <a:latin typeface="+mn-ea"/>
                </a:rPr>
                <a:t>200</a:t>
              </a:r>
              <a:r>
                <a:rPr lang="ja-JP" altLang="en-US" sz="1200" dirty="0">
                  <a:latin typeface="+mn-ea"/>
                </a:rPr>
                <a:t>／（貸方）現金及び預金  </a:t>
              </a:r>
              <a:r>
                <a:rPr lang="en-US" altLang="ja-JP" sz="1200" dirty="0">
                  <a:latin typeface="+mn-ea"/>
                </a:rPr>
                <a:t>200</a:t>
              </a:r>
            </a:p>
            <a:p>
              <a:endParaRPr lang="en-US" altLang="ja-JP" sz="1200" dirty="0">
                <a:latin typeface="+mn-ea"/>
              </a:endParaRPr>
            </a:p>
            <a:p>
              <a:r>
                <a:rPr lang="en-US" altLang="ja-JP" sz="1200" dirty="0">
                  <a:latin typeface="+mn-ea"/>
                </a:rPr>
                <a:t>【</a:t>
              </a:r>
              <a:r>
                <a:rPr lang="ja-JP" altLang="en-US" sz="1200" dirty="0">
                  <a:latin typeface="+mn-ea"/>
                </a:rPr>
                <a:t>土地改良施設の譲与</a:t>
              </a:r>
              <a:r>
                <a:rPr lang="en-US" altLang="ja-JP" sz="1200" dirty="0">
                  <a:latin typeface="+mn-ea"/>
                </a:rPr>
                <a:t>】※</a:t>
              </a:r>
              <a:r>
                <a:rPr lang="ja-JP" altLang="en-US" sz="1200" dirty="0">
                  <a:latin typeface="+mn-ea"/>
                </a:rPr>
                <a:t>公費分の計上と前払金との振替</a:t>
              </a:r>
              <a:endParaRPr lang="en-US" altLang="ja-JP" sz="1200" dirty="0">
                <a:latin typeface="+mn-ea"/>
              </a:endParaRPr>
            </a:p>
            <a:p>
              <a:r>
                <a:rPr lang="ja-JP" altLang="en-US" sz="1200" dirty="0">
                  <a:latin typeface="+mn-ea"/>
                </a:rPr>
                <a:t>命令書：振替命令書</a:t>
              </a:r>
              <a:endParaRPr lang="en-US" altLang="ja-JP" sz="1200" dirty="0">
                <a:latin typeface="+mn-ea"/>
              </a:endParaRPr>
            </a:p>
            <a:p>
              <a:r>
                <a:rPr lang="ja-JP" altLang="en-US" sz="1200" dirty="0">
                  <a:latin typeface="+mn-ea"/>
                </a:rPr>
                <a:t>複式仕訳：（借方）所有土地改良施設 </a:t>
              </a:r>
              <a:r>
                <a:rPr lang="en-US" altLang="ja-JP" sz="1200" dirty="0">
                  <a:latin typeface="+mn-ea"/>
                </a:rPr>
                <a:t>450</a:t>
              </a:r>
              <a:r>
                <a:rPr lang="ja-JP" altLang="en-US" sz="1200" dirty="0">
                  <a:latin typeface="+mn-ea"/>
                </a:rPr>
                <a:t>／所有土地改良施設受贈益  </a:t>
              </a:r>
              <a:r>
                <a:rPr lang="en-US" altLang="ja-JP" sz="1200" dirty="0">
                  <a:latin typeface="+mn-ea"/>
                </a:rPr>
                <a:t>450</a:t>
              </a:r>
            </a:p>
            <a:p>
              <a:r>
                <a:rPr lang="en-US" altLang="ja-JP" sz="1200" dirty="0">
                  <a:latin typeface="+mn-ea"/>
                </a:rPr>
                <a:t>   </a:t>
              </a:r>
              <a:r>
                <a:rPr lang="ja-JP" altLang="en-US" sz="1200" dirty="0">
                  <a:latin typeface="+mn-ea"/>
                </a:rPr>
                <a:t>　　　　（借方）所有土地改良施設   </a:t>
              </a:r>
              <a:r>
                <a:rPr lang="en-US" altLang="ja-JP" sz="1200" dirty="0">
                  <a:latin typeface="+mn-ea"/>
                </a:rPr>
                <a:t>50</a:t>
              </a:r>
              <a:r>
                <a:rPr lang="ja-JP" altLang="en-US" sz="1200" dirty="0">
                  <a:latin typeface="+mn-ea"/>
                </a:rPr>
                <a:t>／前払金  </a:t>
              </a:r>
              <a:r>
                <a:rPr lang="en-US" altLang="ja-JP" sz="1200" dirty="0">
                  <a:latin typeface="+mn-ea"/>
                </a:rPr>
                <a:t>50</a:t>
              </a:r>
            </a:p>
            <a:p>
              <a:endParaRPr lang="en-US" altLang="ja-JP" sz="1200" dirty="0">
                <a:latin typeface="+mn-ea"/>
              </a:endParaRPr>
            </a:p>
            <a:p>
              <a:r>
                <a:rPr lang="en-US" altLang="ja-JP" sz="1200" dirty="0">
                  <a:latin typeface="+mn-ea"/>
                </a:rPr>
                <a:t>【</a:t>
              </a:r>
              <a:r>
                <a:rPr lang="ja-JP" altLang="en-US" sz="1200" dirty="0">
                  <a:latin typeface="+mn-ea"/>
                </a:rPr>
                <a:t>土地改良施設の譲与</a:t>
              </a:r>
              <a:r>
                <a:rPr lang="en-US" altLang="ja-JP" sz="1200" dirty="0">
                  <a:latin typeface="+mn-ea"/>
                </a:rPr>
                <a:t>】※</a:t>
              </a:r>
              <a:r>
                <a:rPr lang="ja-JP" altLang="en-US" sz="1200" dirty="0">
                  <a:latin typeface="+mn-ea"/>
                </a:rPr>
                <a:t>差額の前払金を過年度</a:t>
              </a:r>
              <a:r>
                <a:rPr lang="ja-JP" altLang="en-US" sz="1200">
                  <a:latin typeface="+mn-ea"/>
                </a:rPr>
                <a:t>修正へ振替</a:t>
              </a:r>
              <a:endParaRPr lang="en-US" altLang="ja-JP" sz="1200" dirty="0">
                <a:latin typeface="+mn-ea"/>
              </a:endParaRPr>
            </a:p>
            <a:p>
              <a:r>
                <a:rPr lang="ja-JP" altLang="en-US" sz="1200" dirty="0">
                  <a:latin typeface="+mn-ea"/>
                </a:rPr>
                <a:t>命令書：振替命令書</a:t>
              </a:r>
              <a:endParaRPr lang="en-US" altLang="ja-JP" sz="1200" dirty="0">
                <a:latin typeface="+mn-ea"/>
              </a:endParaRPr>
            </a:p>
            <a:p>
              <a:r>
                <a:rPr lang="ja-JP" altLang="en-US" sz="1200" dirty="0">
                  <a:latin typeface="+mn-ea"/>
                </a:rPr>
                <a:t>複式仕訳：（借方）過年度修正（経常外支出）</a:t>
              </a:r>
              <a:r>
                <a:rPr lang="en-US" altLang="ja-JP" sz="1200" dirty="0">
                  <a:latin typeface="+mn-ea"/>
                </a:rPr>
                <a:t>150</a:t>
              </a:r>
              <a:r>
                <a:rPr lang="ja-JP" altLang="en-US" sz="1200" dirty="0">
                  <a:latin typeface="+mn-ea"/>
                </a:rPr>
                <a:t>／前払金  </a:t>
              </a:r>
              <a:r>
                <a:rPr lang="en-US" altLang="ja-JP" sz="1200" dirty="0">
                  <a:latin typeface="+mn-ea"/>
                </a:rPr>
                <a:t>150</a:t>
              </a:r>
            </a:p>
            <a:p>
              <a:endParaRPr lang="en-US" altLang="ja-JP" sz="1200" dirty="0">
                <a:latin typeface="+mn-ea"/>
              </a:endParaRPr>
            </a:p>
          </p:txBody>
        </p:sp>
        <p:sp>
          <p:nvSpPr>
            <p:cNvPr id="57" name="四角形: 角を丸くする 56">
              <a:extLst>
                <a:ext uri="{FF2B5EF4-FFF2-40B4-BE49-F238E27FC236}">
                  <a16:creationId xmlns:a16="http://schemas.microsoft.com/office/drawing/2014/main" id="{1773B7C6-9E73-4642-BDAF-A46472E7C8B9}"/>
                </a:ext>
              </a:extLst>
            </p:cNvPr>
            <p:cNvSpPr/>
            <p:nvPr/>
          </p:nvSpPr>
          <p:spPr>
            <a:xfrm>
              <a:off x="314584" y="3117206"/>
              <a:ext cx="1988629" cy="299904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8" name="グループ化 57">
            <a:extLst>
              <a:ext uri="{FF2B5EF4-FFF2-40B4-BE49-F238E27FC236}">
                <a16:creationId xmlns:a16="http://schemas.microsoft.com/office/drawing/2014/main" id="{70DCA250-67BF-406E-9BDB-CCB4E67A87C1}"/>
              </a:ext>
            </a:extLst>
          </p:cNvPr>
          <p:cNvGrpSpPr/>
          <p:nvPr/>
        </p:nvGrpSpPr>
        <p:grpSpPr>
          <a:xfrm>
            <a:off x="282709" y="6011338"/>
            <a:ext cx="2269095" cy="587203"/>
            <a:chOff x="322970" y="3269079"/>
            <a:chExt cx="1980244" cy="2303556"/>
          </a:xfrm>
        </p:grpSpPr>
        <p:sp>
          <p:nvSpPr>
            <p:cNvPr id="59" name="テキスト ボックス 58">
              <a:extLst>
                <a:ext uri="{FF2B5EF4-FFF2-40B4-BE49-F238E27FC236}">
                  <a16:creationId xmlns:a16="http://schemas.microsoft.com/office/drawing/2014/main" id="{20C8DCAE-DE51-43FE-BD4E-F32A049389BA}"/>
                </a:ext>
              </a:extLst>
            </p:cNvPr>
            <p:cNvSpPr txBox="1"/>
            <p:nvPr/>
          </p:nvSpPr>
          <p:spPr>
            <a:xfrm>
              <a:off x="322970" y="3551930"/>
              <a:ext cx="1980244" cy="1811079"/>
            </a:xfrm>
            <a:prstGeom prst="rect">
              <a:avLst/>
            </a:prstGeom>
            <a:noFill/>
          </p:spPr>
          <p:txBody>
            <a:bodyPr wrap="square" rtlCol="0">
              <a:spAutoFit/>
            </a:bodyPr>
            <a:lstStyle/>
            <a:p>
              <a:r>
                <a:rPr lang="ja-JP" altLang="en-US" sz="1200" dirty="0">
                  <a:latin typeface="+mn-ea"/>
                </a:rPr>
                <a:t>所有土地改良施設以外の前払</a:t>
              </a:r>
              <a:endParaRPr lang="en-US" altLang="ja-JP" sz="1200" dirty="0">
                <a:latin typeface="+mn-ea"/>
              </a:endParaRPr>
            </a:p>
            <a:p>
              <a:r>
                <a:rPr lang="ja-JP" altLang="en-US" sz="1200" dirty="0">
                  <a:latin typeface="+mn-ea"/>
                </a:rPr>
                <a:t>金残額は過年度修正に振替</a:t>
              </a:r>
              <a:endParaRPr lang="en-US" altLang="ja-JP" sz="1200" dirty="0">
                <a:latin typeface="+mn-ea"/>
              </a:endParaRPr>
            </a:p>
          </p:txBody>
        </p:sp>
        <p:sp>
          <p:nvSpPr>
            <p:cNvPr id="62" name="四角形: 角を丸くする 61">
              <a:extLst>
                <a:ext uri="{FF2B5EF4-FFF2-40B4-BE49-F238E27FC236}">
                  <a16:creationId xmlns:a16="http://schemas.microsoft.com/office/drawing/2014/main" id="{46FFEF24-1811-42B4-A4F8-704A9BA2C7BE}"/>
                </a:ext>
              </a:extLst>
            </p:cNvPr>
            <p:cNvSpPr/>
            <p:nvPr/>
          </p:nvSpPr>
          <p:spPr>
            <a:xfrm>
              <a:off x="322970" y="3269079"/>
              <a:ext cx="1875745" cy="2303556"/>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64" name="グループ化 63">
            <a:extLst>
              <a:ext uri="{FF2B5EF4-FFF2-40B4-BE49-F238E27FC236}">
                <a16:creationId xmlns:a16="http://schemas.microsoft.com/office/drawing/2014/main" id="{150A463B-1E46-4D66-8CE2-CCFA64E0FF23}"/>
              </a:ext>
            </a:extLst>
          </p:cNvPr>
          <p:cNvGrpSpPr/>
          <p:nvPr/>
        </p:nvGrpSpPr>
        <p:grpSpPr>
          <a:xfrm>
            <a:off x="258514" y="4091347"/>
            <a:ext cx="2149352" cy="539970"/>
            <a:chOff x="314584" y="3269079"/>
            <a:chExt cx="1988629" cy="2091124"/>
          </a:xfrm>
        </p:grpSpPr>
        <p:sp>
          <p:nvSpPr>
            <p:cNvPr id="65" name="テキスト ボックス 64">
              <a:extLst>
                <a:ext uri="{FF2B5EF4-FFF2-40B4-BE49-F238E27FC236}">
                  <a16:creationId xmlns:a16="http://schemas.microsoft.com/office/drawing/2014/main" id="{A51BA5F3-26E8-42E2-9383-CF123A52EC53}"/>
                </a:ext>
              </a:extLst>
            </p:cNvPr>
            <p:cNvSpPr txBox="1"/>
            <p:nvPr/>
          </p:nvSpPr>
          <p:spPr>
            <a:xfrm>
              <a:off x="504693" y="3572328"/>
              <a:ext cx="1599114" cy="1787875"/>
            </a:xfrm>
            <a:prstGeom prst="rect">
              <a:avLst/>
            </a:prstGeom>
            <a:noFill/>
          </p:spPr>
          <p:txBody>
            <a:bodyPr wrap="square" rtlCol="0">
              <a:spAutoFit/>
            </a:bodyPr>
            <a:lstStyle/>
            <a:p>
              <a:r>
                <a:rPr lang="ja-JP" altLang="en-US" sz="1200" dirty="0">
                  <a:latin typeface="+mn-ea"/>
                </a:rPr>
                <a:t>毎年度の請求額を全て前払金として計上</a:t>
              </a:r>
              <a:endParaRPr lang="en-US" altLang="ja-JP" sz="1200" dirty="0">
                <a:latin typeface="+mn-ea"/>
              </a:endParaRPr>
            </a:p>
          </p:txBody>
        </p:sp>
        <p:sp>
          <p:nvSpPr>
            <p:cNvPr id="66" name="四角形: 角を丸くする 65">
              <a:extLst>
                <a:ext uri="{FF2B5EF4-FFF2-40B4-BE49-F238E27FC236}">
                  <a16:creationId xmlns:a16="http://schemas.microsoft.com/office/drawing/2014/main" id="{4E7DAF52-BC36-47BE-94F4-112FB97D9F05}"/>
                </a:ext>
              </a:extLst>
            </p:cNvPr>
            <p:cNvSpPr/>
            <p:nvPr/>
          </p:nvSpPr>
          <p:spPr>
            <a:xfrm>
              <a:off x="314584" y="3269079"/>
              <a:ext cx="1988629" cy="2086256"/>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71" name="フローチャート: 組合せ 70">
            <a:extLst>
              <a:ext uri="{FF2B5EF4-FFF2-40B4-BE49-F238E27FC236}">
                <a16:creationId xmlns:a16="http://schemas.microsoft.com/office/drawing/2014/main" id="{A6B46D4A-4527-4D4D-8F6A-EDA279E703A6}"/>
              </a:ext>
            </a:extLst>
          </p:cNvPr>
          <p:cNvSpPr/>
          <p:nvPr/>
        </p:nvSpPr>
        <p:spPr>
          <a:xfrm>
            <a:off x="901662" y="4709686"/>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フローチャート: 組合せ 71">
            <a:extLst>
              <a:ext uri="{FF2B5EF4-FFF2-40B4-BE49-F238E27FC236}">
                <a16:creationId xmlns:a16="http://schemas.microsoft.com/office/drawing/2014/main" id="{E57BFD90-51E3-4B8C-877F-CB33BDB22C9D}"/>
              </a:ext>
            </a:extLst>
          </p:cNvPr>
          <p:cNvSpPr/>
          <p:nvPr/>
        </p:nvSpPr>
        <p:spPr>
          <a:xfrm>
            <a:off x="901662" y="5681942"/>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7" name="グループ化 36">
            <a:extLst>
              <a:ext uri="{FF2B5EF4-FFF2-40B4-BE49-F238E27FC236}">
                <a16:creationId xmlns:a16="http://schemas.microsoft.com/office/drawing/2014/main" id="{39CD2C9E-623E-4A57-8AC9-0B56A8919C9B}"/>
              </a:ext>
            </a:extLst>
          </p:cNvPr>
          <p:cNvGrpSpPr/>
          <p:nvPr/>
        </p:nvGrpSpPr>
        <p:grpSpPr>
          <a:xfrm>
            <a:off x="2941208" y="3192062"/>
            <a:ext cx="5938409" cy="896348"/>
            <a:chOff x="314584" y="3269081"/>
            <a:chExt cx="2007269" cy="1251177"/>
          </a:xfrm>
        </p:grpSpPr>
        <p:sp>
          <p:nvSpPr>
            <p:cNvPr id="38" name="テキスト ボックス 37">
              <a:extLst>
                <a:ext uri="{FF2B5EF4-FFF2-40B4-BE49-F238E27FC236}">
                  <a16:creationId xmlns:a16="http://schemas.microsoft.com/office/drawing/2014/main" id="{6F5BAD3F-4A41-45C9-9BBE-54DA88107E35}"/>
                </a:ext>
              </a:extLst>
            </p:cNvPr>
            <p:cNvSpPr txBox="1"/>
            <p:nvPr/>
          </p:nvSpPr>
          <p:spPr>
            <a:xfrm>
              <a:off x="340283" y="3325569"/>
              <a:ext cx="1981570" cy="1159956"/>
            </a:xfrm>
            <a:prstGeom prst="rect">
              <a:avLst/>
            </a:prstGeom>
            <a:noFill/>
          </p:spPr>
          <p:txBody>
            <a:bodyPr wrap="square" rtlCol="0">
              <a:spAutoFit/>
            </a:bodyPr>
            <a:lstStyle/>
            <a:p>
              <a:r>
                <a:rPr lang="ja-JP" altLang="en-US" sz="1200" dirty="0">
                  <a:latin typeface="+mn-ea"/>
                </a:rPr>
                <a:t>①　県に全体事業費の内訳を確認</a:t>
              </a:r>
              <a:endParaRPr lang="en-US" altLang="ja-JP" sz="1200" dirty="0">
                <a:latin typeface="+mn-ea"/>
              </a:endParaRPr>
            </a:p>
            <a:p>
              <a:r>
                <a:rPr lang="ja-JP" altLang="en-US" sz="1200" dirty="0">
                  <a:latin typeface="+mn-ea"/>
                </a:rPr>
                <a:t>②　将来土地改良区の施設になる予定分とそれ以外（ほ場整備など）で、分担金を</a:t>
              </a:r>
              <a:endParaRPr lang="en-US" altLang="ja-JP" sz="1200" dirty="0">
                <a:latin typeface="+mn-ea"/>
              </a:endParaRPr>
            </a:p>
            <a:p>
              <a:r>
                <a:rPr lang="ja-JP" altLang="en-US" sz="1200" dirty="0">
                  <a:latin typeface="+mn-ea"/>
                </a:rPr>
                <a:t>　　事業費の割合で按分</a:t>
              </a:r>
              <a:endParaRPr lang="en-US" altLang="ja-JP" sz="1200" dirty="0">
                <a:latin typeface="+mn-ea"/>
              </a:endParaRPr>
            </a:p>
            <a:p>
              <a:r>
                <a:rPr lang="ja-JP" altLang="en-US" sz="1200" dirty="0">
                  <a:latin typeface="+mn-ea"/>
                </a:rPr>
                <a:t>③　土地改良区の施設になる分は前払金、それ以外は分担金（費用）で処理　</a:t>
              </a:r>
              <a:endParaRPr lang="en-US" altLang="ja-JP" sz="1200" dirty="0">
                <a:latin typeface="+mn-ea"/>
              </a:endParaRPr>
            </a:p>
          </p:txBody>
        </p:sp>
        <p:sp>
          <p:nvSpPr>
            <p:cNvPr id="40" name="四角形: 角を丸くする 39">
              <a:extLst>
                <a:ext uri="{FF2B5EF4-FFF2-40B4-BE49-F238E27FC236}">
                  <a16:creationId xmlns:a16="http://schemas.microsoft.com/office/drawing/2014/main" id="{4A314DD8-D9AD-4821-AABE-8498CD6C5CA3}"/>
                </a:ext>
              </a:extLst>
            </p:cNvPr>
            <p:cNvSpPr/>
            <p:nvPr/>
          </p:nvSpPr>
          <p:spPr>
            <a:xfrm>
              <a:off x="314584" y="3269081"/>
              <a:ext cx="1988629" cy="1251177"/>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1" name="グループ化 10">
            <a:extLst>
              <a:ext uri="{FF2B5EF4-FFF2-40B4-BE49-F238E27FC236}">
                <a16:creationId xmlns:a16="http://schemas.microsoft.com/office/drawing/2014/main" id="{2B879AE4-D313-4E96-9388-FF53AD064D3A}"/>
              </a:ext>
            </a:extLst>
          </p:cNvPr>
          <p:cNvGrpSpPr/>
          <p:nvPr/>
        </p:nvGrpSpPr>
        <p:grpSpPr>
          <a:xfrm>
            <a:off x="1660084" y="2928318"/>
            <a:ext cx="1119309" cy="1001363"/>
            <a:chOff x="1402327" y="2930051"/>
            <a:chExt cx="1272209" cy="1001363"/>
          </a:xfrm>
        </p:grpSpPr>
        <p:sp>
          <p:nvSpPr>
            <p:cNvPr id="4" name="吹き出し: 円形 3">
              <a:extLst>
                <a:ext uri="{FF2B5EF4-FFF2-40B4-BE49-F238E27FC236}">
                  <a16:creationId xmlns:a16="http://schemas.microsoft.com/office/drawing/2014/main" id="{0D1278A2-6353-4290-91C5-C0011DEE6A2B}"/>
                </a:ext>
              </a:extLst>
            </p:cNvPr>
            <p:cNvSpPr/>
            <p:nvPr/>
          </p:nvSpPr>
          <p:spPr>
            <a:xfrm>
              <a:off x="1402327" y="2930051"/>
              <a:ext cx="1272209" cy="1001363"/>
            </a:xfrm>
            <a:prstGeom prst="wedgeEllipseCallout">
              <a:avLst>
                <a:gd name="adj1" fmla="val 62543"/>
                <a:gd name="adj2" fmla="val 20530"/>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2DB4A20B-45A5-4F06-893D-63BC528D0ADC}"/>
                </a:ext>
              </a:extLst>
            </p:cNvPr>
            <p:cNvSpPr txBox="1"/>
            <p:nvPr/>
          </p:nvSpPr>
          <p:spPr>
            <a:xfrm>
              <a:off x="1402327" y="3169122"/>
              <a:ext cx="1261260" cy="523220"/>
            </a:xfrm>
            <a:prstGeom prst="rect">
              <a:avLst/>
            </a:prstGeom>
            <a:noFill/>
          </p:spPr>
          <p:txBody>
            <a:bodyPr wrap="square" rtlCol="0">
              <a:spAutoFit/>
            </a:bodyPr>
            <a:lstStyle/>
            <a:p>
              <a:r>
                <a:rPr kumimoji="1" lang="ja-JP" altLang="en-US" sz="1400" dirty="0"/>
                <a:t>本来の</a:t>
              </a:r>
              <a:endParaRPr kumimoji="1" lang="en-US" altLang="ja-JP" sz="1400" dirty="0"/>
            </a:p>
            <a:p>
              <a:r>
                <a:rPr kumimoji="1" lang="ja-JP" altLang="en-US" sz="1400" dirty="0"/>
                <a:t>　処理方法</a:t>
              </a:r>
            </a:p>
          </p:txBody>
        </p:sp>
      </p:grpSp>
      <p:sp>
        <p:nvSpPr>
          <p:cNvPr id="13" name="矢印: 下カーブ 12">
            <a:extLst>
              <a:ext uri="{FF2B5EF4-FFF2-40B4-BE49-F238E27FC236}">
                <a16:creationId xmlns:a16="http://schemas.microsoft.com/office/drawing/2014/main" id="{6B3B6D4F-F596-45F4-AE94-A3D0BD39C9A5}"/>
              </a:ext>
            </a:extLst>
          </p:cNvPr>
          <p:cNvSpPr/>
          <p:nvPr/>
        </p:nvSpPr>
        <p:spPr>
          <a:xfrm rot="20719403" flipH="1">
            <a:off x="1036832" y="3601743"/>
            <a:ext cx="915051" cy="385711"/>
          </a:xfrm>
          <a:prstGeom prst="curvedDownArrow">
            <a:avLst>
              <a:gd name="adj1" fmla="val 25000"/>
              <a:gd name="adj2" fmla="val 65469"/>
              <a:gd name="adj3" fmla="val 3554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テキスト ボックス 14">
            <a:extLst>
              <a:ext uri="{FF2B5EF4-FFF2-40B4-BE49-F238E27FC236}">
                <a16:creationId xmlns:a16="http://schemas.microsoft.com/office/drawing/2014/main" id="{6D4058C0-1C87-429E-B4A4-ED8620DE4C1C}"/>
              </a:ext>
            </a:extLst>
          </p:cNvPr>
          <p:cNvSpPr txBox="1"/>
          <p:nvPr/>
        </p:nvSpPr>
        <p:spPr>
          <a:xfrm>
            <a:off x="319530" y="3269397"/>
            <a:ext cx="982920" cy="522186"/>
          </a:xfrm>
          <a:prstGeom prst="rect">
            <a:avLst/>
          </a:prstGeom>
          <a:noFill/>
        </p:spPr>
        <p:txBody>
          <a:bodyPr wrap="square" rtlCol="0">
            <a:spAutoFit/>
          </a:bodyPr>
          <a:lstStyle/>
          <a:p>
            <a:r>
              <a:rPr kumimoji="1" lang="ja-JP" altLang="en-US" sz="1400" dirty="0"/>
              <a:t>今回の</a:t>
            </a:r>
            <a:endParaRPr kumimoji="1" lang="en-US" altLang="ja-JP" sz="1400" dirty="0"/>
          </a:p>
          <a:p>
            <a:r>
              <a:rPr kumimoji="1" lang="ja-JP" altLang="en-US" sz="1400" dirty="0"/>
              <a:t>対応方法</a:t>
            </a:r>
          </a:p>
        </p:txBody>
      </p:sp>
      <p:sp>
        <p:nvSpPr>
          <p:cNvPr id="17" name="楕円 16">
            <a:extLst>
              <a:ext uri="{FF2B5EF4-FFF2-40B4-BE49-F238E27FC236}">
                <a16:creationId xmlns:a16="http://schemas.microsoft.com/office/drawing/2014/main" id="{5DD86A18-12B4-48C7-B7F9-B58DE61D8682}"/>
              </a:ext>
            </a:extLst>
          </p:cNvPr>
          <p:cNvSpPr/>
          <p:nvPr/>
        </p:nvSpPr>
        <p:spPr>
          <a:xfrm>
            <a:off x="282709" y="3095589"/>
            <a:ext cx="982918" cy="863953"/>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9625386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43624" y="2807336"/>
            <a:ext cx="8850968" cy="3980970"/>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㉛ 土地改良施設建設仮勘定を使用しない場合の処理</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595540" y="596492"/>
            <a:ext cx="4390744" cy="2155776"/>
            <a:chOff x="4639788" y="1415610"/>
            <a:chExt cx="4368341" cy="212187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21874"/>
              <a:chOff x="324296" y="235244"/>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721306" y="1163468"/>
                <a:ext cx="5099176" cy="1480271"/>
              </a:xfrm>
              <a:prstGeom prst="rect">
                <a:avLst/>
              </a:prstGeom>
              <a:grpFill/>
            </p:spPr>
            <p:txBody>
              <a:bodyPr wrap="square" rtlCol="0">
                <a:spAutoFit/>
              </a:bodyPr>
              <a:lstStyle/>
              <a:p>
                <a:r>
                  <a:rPr lang="ja-JP" altLang="en-US" sz="1200" dirty="0">
                    <a:latin typeface="+mn-ea"/>
                  </a:rPr>
                  <a:t>①　工事が複数年にわたる場合と年度内に施設の</a:t>
                </a:r>
                <a:endParaRPr lang="en-US" altLang="ja-JP" sz="1200" dirty="0">
                  <a:latin typeface="+mn-ea"/>
                </a:endParaRPr>
              </a:p>
              <a:p>
                <a:r>
                  <a:rPr lang="ja-JP" altLang="en-US" sz="1200" dirty="0">
                    <a:latin typeface="+mn-ea"/>
                  </a:rPr>
                  <a:t>　　引き渡しを受ける場合では処理が異なる。</a:t>
                </a:r>
                <a:endParaRPr lang="en-US" altLang="ja-JP" sz="1200" dirty="0">
                  <a:latin typeface="+mn-ea"/>
                </a:endParaRPr>
              </a:p>
              <a:p>
                <a:endParaRPr lang="en-US" altLang="ja-JP" sz="1200" dirty="0">
                  <a:latin typeface="+mn-ea"/>
                </a:endParaRPr>
              </a:p>
              <a:p>
                <a:r>
                  <a:rPr lang="ja-JP" altLang="en-US" sz="1200" dirty="0">
                    <a:latin typeface="+mn-ea"/>
                  </a:rPr>
                  <a:t>②　年度内で引き渡しが完了する場合は土地改良施設</a:t>
                </a:r>
                <a:endParaRPr lang="en-US" altLang="ja-JP" sz="1200" dirty="0">
                  <a:latin typeface="+mn-ea"/>
                </a:endParaRPr>
              </a:p>
              <a:p>
                <a:r>
                  <a:rPr lang="ja-JP" altLang="en-US" sz="1200" dirty="0">
                    <a:latin typeface="+mn-ea"/>
                  </a:rPr>
                  <a:t>　　建設仮勘定の科目を使用しないことができる。　</a:t>
                </a:r>
                <a:endParaRPr lang="en-US" altLang="ja-JP" sz="1200" dirty="0">
                  <a:latin typeface="+mn-ea"/>
                </a:endParaRP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50389"/>
              <a:ext cx="2625872" cy="30000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2144098"/>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432395" y="1320129"/>
                <a:ext cx="5477534" cy="947121"/>
              </a:xfrm>
              <a:prstGeom prst="rect">
                <a:avLst/>
              </a:prstGeom>
              <a:solidFill>
                <a:schemeClr val="accent4">
                  <a:lumMod val="40000"/>
                  <a:lumOff val="60000"/>
                </a:schemeClr>
              </a:solidFill>
            </p:spPr>
            <p:txBody>
              <a:bodyPr wrap="square" rtlCol="0">
                <a:spAutoFit/>
              </a:bodyPr>
              <a:lstStyle/>
              <a:p>
                <a:r>
                  <a:rPr lang="ja-JP" altLang="en-US" sz="1200" dirty="0">
                    <a:latin typeface="+mn-ea"/>
                  </a:rPr>
                  <a:t>　会計ソフトに土地改良施設建設仮勘定の設定がない場合、土地改良施設を取得した際の仕訳はどのようにしたらよいか。</a:t>
                </a:r>
                <a:endParaRPr lang="en-US" altLang="ja-JP" sz="1200" dirty="0">
                  <a:latin typeface="+mn-ea"/>
                </a:endParaRP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29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47599" y="1541634"/>
              <a:ext cx="525079" cy="362992"/>
            </a:xfrm>
            <a:prstGeom prst="rect">
              <a:avLst/>
            </a:prstGeom>
          </p:spPr>
        </p:pic>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74347" y="2271541"/>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sp>
        <p:nvSpPr>
          <p:cNvPr id="29" name="フローチャート: 組合せ 28">
            <a:extLst>
              <a:ext uri="{FF2B5EF4-FFF2-40B4-BE49-F238E27FC236}">
                <a16:creationId xmlns:a16="http://schemas.microsoft.com/office/drawing/2014/main" id="{09E4DFB7-7171-4282-B6C2-22D587F6331D}"/>
              </a:ext>
            </a:extLst>
          </p:cNvPr>
          <p:cNvSpPr/>
          <p:nvPr/>
        </p:nvSpPr>
        <p:spPr>
          <a:xfrm rot="16200000">
            <a:off x="2236215" y="4583225"/>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 name="グループ化 8">
            <a:extLst>
              <a:ext uri="{FF2B5EF4-FFF2-40B4-BE49-F238E27FC236}">
                <a16:creationId xmlns:a16="http://schemas.microsoft.com/office/drawing/2014/main" id="{B1982ECC-DABB-4C56-8DDC-8179E2EA8AB1}"/>
              </a:ext>
            </a:extLst>
          </p:cNvPr>
          <p:cNvGrpSpPr/>
          <p:nvPr/>
        </p:nvGrpSpPr>
        <p:grpSpPr>
          <a:xfrm>
            <a:off x="2924130" y="2931316"/>
            <a:ext cx="5961907" cy="4005184"/>
            <a:chOff x="3365069" y="3175854"/>
            <a:chExt cx="5432089" cy="2423872"/>
          </a:xfrm>
        </p:grpSpPr>
        <p:grpSp>
          <p:nvGrpSpPr>
            <p:cNvPr id="30" name="グループ化 29">
              <a:extLst>
                <a:ext uri="{FF2B5EF4-FFF2-40B4-BE49-F238E27FC236}">
                  <a16:creationId xmlns:a16="http://schemas.microsoft.com/office/drawing/2014/main" id="{7BF11F55-DF48-45D2-A16E-418777DB1C73}"/>
                </a:ext>
              </a:extLst>
            </p:cNvPr>
            <p:cNvGrpSpPr/>
            <p:nvPr/>
          </p:nvGrpSpPr>
          <p:grpSpPr>
            <a:xfrm>
              <a:off x="3365069" y="3175854"/>
              <a:ext cx="5432089" cy="2286510"/>
              <a:chOff x="292579" y="3798178"/>
              <a:chExt cx="1980976" cy="2069644"/>
            </a:xfrm>
          </p:grpSpPr>
          <p:sp>
            <p:nvSpPr>
              <p:cNvPr id="31" name="テキスト ボックス 30">
                <a:extLst>
                  <a:ext uri="{FF2B5EF4-FFF2-40B4-BE49-F238E27FC236}">
                    <a16:creationId xmlns:a16="http://schemas.microsoft.com/office/drawing/2014/main" id="{B6358C52-7A45-4EBE-BDB2-605672B4ECC0}"/>
                  </a:ext>
                </a:extLst>
              </p:cNvPr>
              <p:cNvSpPr txBox="1"/>
              <p:nvPr/>
            </p:nvSpPr>
            <p:spPr>
              <a:xfrm>
                <a:off x="367687" y="4091791"/>
                <a:ext cx="1854577" cy="272068"/>
              </a:xfrm>
              <a:prstGeom prst="rect">
                <a:avLst/>
              </a:prstGeom>
              <a:noFill/>
            </p:spPr>
            <p:txBody>
              <a:bodyPr wrap="square" rtlCol="0">
                <a:spAutoFit/>
              </a:bodyPr>
              <a:lstStyle/>
              <a:p>
                <a:r>
                  <a:rPr lang="ja-JP" altLang="en-US" sz="1200" dirty="0">
                    <a:latin typeface="+mn-ea"/>
                  </a:rPr>
                  <a:t>　</a:t>
                </a:r>
                <a:endParaRPr lang="en-US" altLang="ja-JP" sz="1200" dirty="0">
                  <a:latin typeface="+mn-ea"/>
                </a:endParaRPr>
              </a:p>
            </p:txBody>
          </p:sp>
          <p:sp>
            <p:nvSpPr>
              <p:cNvPr id="32" name="四角形: 角を丸くする 31">
                <a:extLst>
                  <a:ext uri="{FF2B5EF4-FFF2-40B4-BE49-F238E27FC236}">
                    <a16:creationId xmlns:a16="http://schemas.microsoft.com/office/drawing/2014/main" id="{D55002DD-634B-48C9-8730-E122016DEDED}"/>
                  </a:ext>
                </a:extLst>
              </p:cNvPr>
              <p:cNvSpPr/>
              <p:nvPr/>
            </p:nvSpPr>
            <p:spPr>
              <a:xfrm>
                <a:off x="292579" y="3798178"/>
                <a:ext cx="1980976" cy="2069644"/>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3" name="テキスト ボックス 32">
              <a:extLst>
                <a:ext uri="{FF2B5EF4-FFF2-40B4-BE49-F238E27FC236}">
                  <a16:creationId xmlns:a16="http://schemas.microsoft.com/office/drawing/2014/main" id="{7B8BA87A-A4EC-454D-9FAD-59EB594C8D6B}"/>
                </a:ext>
              </a:extLst>
            </p:cNvPr>
            <p:cNvSpPr txBox="1"/>
            <p:nvPr/>
          </p:nvSpPr>
          <p:spPr>
            <a:xfrm>
              <a:off x="3600108" y="3196955"/>
              <a:ext cx="5150296" cy="2402771"/>
            </a:xfrm>
            <a:prstGeom prst="rect">
              <a:avLst/>
            </a:prstGeom>
            <a:noFill/>
          </p:spPr>
          <p:txBody>
            <a:bodyPr wrap="square" rtlCol="0">
              <a:spAutoFit/>
            </a:bodyPr>
            <a:lstStyle/>
            <a:p>
              <a:r>
                <a:rPr lang="en-US" altLang="ja-JP" sz="1200" dirty="0">
                  <a:highlight>
                    <a:srgbClr val="99FFCC"/>
                  </a:highlight>
                </a:rPr>
                <a:t>【</a:t>
              </a:r>
              <a:r>
                <a:rPr lang="ja-JP" altLang="en-US" sz="1200" dirty="0">
                  <a:highlight>
                    <a:srgbClr val="99FFCC"/>
                  </a:highlight>
                  <a:latin typeface="+mn-ea"/>
                </a:rPr>
                <a:t>年度内に施設の引き渡しを受ける場合</a:t>
              </a:r>
              <a:r>
                <a:rPr lang="en-US" altLang="ja-JP" sz="1200" dirty="0">
                  <a:highlight>
                    <a:srgbClr val="99FFCC"/>
                  </a:highlight>
                  <a:latin typeface="+mn-ea"/>
                </a:rPr>
                <a:t>】</a:t>
              </a:r>
            </a:p>
            <a:p>
              <a:r>
                <a:rPr lang="ja-JP" altLang="ja-JP" sz="1200" dirty="0">
                  <a:latin typeface="+mn-ea"/>
                </a:rPr>
                <a:t>【</a:t>
              </a:r>
              <a:r>
                <a:rPr lang="ja-JP" altLang="en-US" sz="1200" dirty="0">
                  <a:latin typeface="+mn-ea"/>
                </a:rPr>
                <a:t>工事発注後に前払をした</a:t>
              </a:r>
              <a:r>
                <a:rPr lang="ja-JP" altLang="ja-JP" sz="1200" dirty="0">
                  <a:latin typeface="+mn-ea"/>
                </a:rPr>
                <a:t>】</a:t>
              </a:r>
            </a:p>
            <a:p>
              <a:r>
                <a:rPr lang="ja-JP" altLang="en-US" sz="1200" dirty="0">
                  <a:latin typeface="+mn-ea"/>
                </a:rPr>
                <a:t>　支出</a:t>
              </a:r>
              <a:r>
                <a:rPr lang="ja-JP" altLang="ja-JP" sz="1200" dirty="0">
                  <a:latin typeface="+mn-ea"/>
                </a:rPr>
                <a:t>命令書</a:t>
              </a:r>
              <a:r>
                <a:rPr lang="ja-JP" altLang="en-US" sz="1200" dirty="0">
                  <a:latin typeface="+mn-ea"/>
                </a:rPr>
                <a:t>：（款）固定資産取得支出（項）土地改良施設取得支出</a:t>
              </a:r>
              <a:r>
                <a:rPr lang="en-US" altLang="ja-JP" sz="1200" dirty="0">
                  <a:latin typeface="+mn-ea"/>
                </a:rPr>
                <a:t>80</a:t>
              </a:r>
              <a:endParaRPr lang="ja-JP" altLang="ja-JP" sz="1200" dirty="0">
                <a:latin typeface="+mn-ea"/>
              </a:endParaRPr>
            </a:p>
            <a:p>
              <a:r>
                <a:rPr lang="ja-JP" altLang="en-US" sz="1200" dirty="0">
                  <a:latin typeface="+mn-ea"/>
                </a:rPr>
                <a:t>　</a:t>
              </a:r>
              <a:r>
                <a:rPr lang="ja-JP" altLang="ja-JP" sz="1200" dirty="0">
                  <a:latin typeface="+mn-ea"/>
                </a:rPr>
                <a:t>複式</a:t>
              </a:r>
              <a:r>
                <a:rPr lang="ja-JP" altLang="en-US" sz="1200" dirty="0">
                  <a:latin typeface="+mn-ea"/>
                </a:rPr>
                <a:t>仕訳：（借方）所有土地改良施設</a:t>
              </a:r>
              <a:r>
                <a:rPr lang="en-US" altLang="ja-JP" sz="1200" dirty="0">
                  <a:latin typeface="+mn-ea"/>
                </a:rPr>
                <a:t>80</a:t>
              </a:r>
              <a:r>
                <a:rPr lang="ja-JP" altLang="en-US" sz="1200" dirty="0">
                  <a:latin typeface="+mn-ea"/>
                </a:rPr>
                <a:t>／現金及び預金</a:t>
              </a:r>
              <a:r>
                <a:rPr lang="en-US" altLang="ja-JP" sz="1200" dirty="0">
                  <a:latin typeface="+mn-ea"/>
                </a:rPr>
                <a:t>80</a:t>
              </a:r>
              <a:endParaRPr lang="ja-JP" altLang="ja-JP" sz="1200" dirty="0">
                <a:latin typeface="+mn-ea"/>
              </a:endParaRPr>
            </a:p>
            <a:p>
              <a:endParaRPr lang="en-US" altLang="ja-JP" sz="1200" dirty="0">
                <a:latin typeface="+mn-ea"/>
              </a:endParaRPr>
            </a:p>
            <a:p>
              <a:r>
                <a:rPr lang="ja-JP" altLang="ja-JP" sz="1200" dirty="0">
                  <a:latin typeface="+mn-ea"/>
                </a:rPr>
                <a:t>【</a:t>
              </a:r>
              <a:r>
                <a:rPr lang="ja-JP" altLang="en-US" sz="1200" dirty="0">
                  <a:latin typeface="+mn-ea"/>
                </a:rPr>
                <a:t>施設の引き渡し、残金の支払い</a:t>
              </a:r>
              <a:r>
                <a:rPr lang="ja-JP" altLang="ja-JP" sz="1200" dirty="0">
                  <a:latin typeface="+mn-ea"/>
                </a:rPr>
                <a:t>】</a:t>
              </a:r>
            </a:p>
            <a:p>
              <a:r>
                <a:rPr lang="ja-JP" altLang="en-US" sz="1200" dirty="0">
                  <a:latin typeface="+mn-ea"/>
                </a:rPr>
                <a:t>　支出</a:t>
              </a:r>
              <a:r>
                <a:rPr lang="ja-JP" altLang="ja-JP" sz="1200" dirty="0">
                  <a:latin typeface="+mn-ea"/>
                </a:rPr>
                <a:t>命令書</a:t>
              </a:r>
              <a:r>
                <a:rPr lang="ja-JP" altLang="en-US" sz="1200" dirty="0">
                  <a:latin typeface="+mn-ea"/>
                </a:rPr>
                <a:t>：（款）固定資産取得支出（項）土地改良施設取得支出</a:t>
              </a:r>
              <a:r>
                <a:rPr lang="en-US" altLang="ja-JP" sz="1200" dirty="0">
                  <a:latin typeface="+mn-ea"/>
                </a:rPr>
                <a:t>20</a:t>
              </a:r>
              <a:endParaRPr lang="ja-JP" altLang="ja-JP" sz="1200" dirty="0">
                <a:latin typeface="+mn-ea"/>
              </a:endParaRPr>
            </a:p>
            <a:p>
              <a:r>
                <a:rPr lang="ja-JP" altLang="en-US" sz="1200" dirty="0">
                  <a:latin typeface="+mn-ea"/>
                </a:rPr>
                <a:t>　</a:t>
              </a:r>
              <a:r>
                <a:rPr lang="ja-JP" altLang="ja-JP" sz="1200" dirty="0">
                  <a:latin typeface="+mn-ea"/>
                </a:rPr>
                <a:t>複式</a:t>
              </a:r>
              <a:r>
                <a:rPr lang="ja-JP" altLang="en-US" sz="1200" dirty="0">
                  <a:latin typeface="+mn-ea"/>
                </a:rPr>
                <a:t>仕訳：（借方）所有土地改良施設</a:t>
              </a:r>
              <a:r>
                <a:rPr lang="en-US" altLang="ja-JP" sz="1200" dirty="0">
                  <a:latin typeface="+mn-ea"/>
                </a:rPr>
                <a:t>20</a:t>
              </a:r>
              <a:r>
                <a:rPr lang="ja-JP" altLang="ja-JP" sz="1200" dirty="0">
                  <a:latin typeface="+mn-ea"/>
                </a:rPr>
                <a:t>／</a:t>
              </a:r>
              <a:r>
                <a:rPr lang="ja-JP" altLang="en-US" sz="1200" dirty="0">
                  <a:latin typeface="+mn-ea"/>
                </a:rPr>
                <a:t>現金及び預金</a:t>
              </a:r>
              <a:r>
                <a:rPr lang="en-US" altLang="ja-JP" sz="1200" dirty="0">
                  <a:latin typeface="+mn-ea"/>
                </a:rPr>
                <a:t>20</a:t>
              </a:r>
            </a:p>
            <a:p>
              <a:endParaRPr lang="en-US" altLang="ja-JP" sz="1200" dirty="0">
                <a:latin typeface="+mn-ea"/>
              </a:endParaRPr>
            </a:p>
            <a:p>
              <a:r>
                <a:rPr lang="ja-JP" altLang="en-US" sz="1200" dirty="0">
                  <a:latin typeface="+mn-ea"/>
                </a:rPr>
                <a:t>（参考）</a:t>
              </a:r>
              <a:endParaRPr lang="en-US" altLang="ja-JP" sz="1200" dirty="0">
                <a:latin typeface="+mn-ea"/>
              </a:endParaRPr>
            </a:p>
            <a:p>
              <a:r>
                <a:rPr lang="en-US" altLang="ja-JP" sz="1200" dirty="0">
                  <a:highlight>
                    <a:srgbClr val="99FFCC"/>
                  </a:highlight>
                  <a:latin typeface="+mn-ea"/>
                </a:rPr>
                <a:t>【</a:t>
              </a:r>
              <a:r>
                <a:rPr lang="ja-JP" altLang="en-US" sz="1200" dirty="0">
                  <a:highlight>
                    <a:srgbClr val="99FFCC"/>
                  </a:highlight>
                  <a:latin typeface="+mn-ea"/>
                </a:rPr>
                <a:t>工事が複数年にわたる場合</a:t>
              </a:r>
              <a:r>
                <a:rPr lang="en-US" altLang="ja-JP" sz="1200" dirty="0">
                  <a:highlight>
                    <a:srgbClr val="99FFCC"/>
                  </a:highlight>
                  <a:latin typeface="+mn-ea"/>
                </a:rPr>
                <a:t>】</a:t>
              </a:r>
            </a:p>
            <a:p>
              <a:r>
                <a:rPr lang="en-US" altLang="ja-JP" sz="1200" dirty="0">
                  <a:latin typeface="+mn-ea"/>
                </a:rPr>
                <a:t>【</a:t>
              </a:r>
              <a:r>
                <a:rPr lang="ja-JP" altLang="en-US" sz="1200" dirty="0">
                  <a:latin typeface="+mn-ea"/>
                </a:rPr>
                <a:t>工事発注後に前払をした</a:t>
              </a:r>
              <a:r>
                <a:rPr lang="en-US" altLang="ja-JP" sz="1200" dirty="0">
                  <a:latin typeface="+mn-ea"/>
                </a:rPr>
                <a:t>】</a:t>
              </a:r>
            </a:p>
            <a:p>
              <a:r>
                <a:rPr lang="ja-JP" altLang="en-US" sz="1200" dirty="0">
                  <a:latin typeface="+mn-ea"/>
                </a:rPr>
                <a:t>　支出命令書：（款）土地改良施設建設仮勘定取得支出</a:t>
              </a:r>
              <a:r>
                <a:rPr lang="en-US" altLang="ja-JP" sz="1200" dirty="0">
                  <a:latin typeface="+mn-ea"/>
                </a:rPr>
                <a:t>80</a:t>
              </a:r>
            </a:p>
            <a:p>
              <a:r>
                <a:rPr lang="ja-JP" altLang="en-US" sz="1200" dirty="0">
                  <a:latin typeface="+mn-ea"/>
                </a:rPr>
                <a:t>　複式仕訳：（借方）土地改良施設建設仮勘定</a:t>
              </a:r>
              <a:r>
                <a:rPr lang="en-US" altLang="ja-JP" sz="1200" dirty="0">
                  <a:latin typeface="+mn-ea"/>
                </a:rPr>
                <a:t>80</a:t>
              </a:r>
              <a:r>
                <a:rPr lang="ja-JP" altLang="en-US" sz="1200" dirty="0">
                  <a:latin typeface="+mn-ea"/>
                </a:rPr>
                <a:t>／（貸方）現金及び預金</a:t>
              </a:r>
              <a:r>
                <a:rPr lang="en-US" altLang="ja-JP" sz="1200" dirty="0">
                  <a:latin typeface="+mn-ea"/>
                </a:rPr>
                <a:t>80</a:t>
              </a:r>
            </a:p>
            <a:p>
              <a:endParaRPr lang="en-US" altLang="ja-JP" sz="1200" dirty="0">
                <a:latin typeface="+mn-ea"/>
              </a:endParaRPr>
            </a:p>
            <a:p>
              <a:r>
                <a:rPr lang="en-US" altLang="ja-JP" sz="1200" dirty="0">
                  <a:latin typeface="+mn-ea"/>
                </a:rPr>
                <a:t>【</a:t>
              </a:r>
              <a:r>
                <a:rPr lang="ja-JP" altLang="en-US" sz="1200" dirty="0">
                  <a:latin typeface="+mn-ea"/>
                </a:rPr>
                <a:t>施設の引き渡し、残金の支払い</a:t>
              </a:r>
              <a:r>
                <a:rPr lang="en-US" altLang="ja-JP" sz="1200" dirty="0">
                  <a:latin typeface="+mn-ea"/>
                </a:rPr>
                <a:t>】</a:t>
              </a:r>
            </a:p>
            <a:p>
              <a:r>
                <a:rPr lang="ja-JP" altLang="en-US" sz="1200" dirty="0">
                  <a:latin typeface="+mn-ea"/>
                </a:rPr>
                <a:t>　命令書：振替命令書</a:t>
              </a:r>
              <a:endParaRPr lang="en-US" altLang="ja-JP" sz="1200" dirty="0">
                <a:latin typeface="+mn-ea"/>
              </a:endParaRPr>
            </a:p>
            <a:p>
              <a:r>
                <a:rPr lang="en-US" altLang="ja-JP" sz="1200" dirty="0">
                  <a:latin typeface="+mn-ea"/>
                </a:rPr>
                <a:t>    </a:t>
              </a:r>
              <a:r>
                <a:rPr lang="ja-JP" altLang="en-US" sz="1200" dirty="0">
                  <a:latin typeface="+mn-ea"/>
                </a:rPr>
                <a:t>複式仕訳：（借方）所有土地改良施設</a:t>
              </a:r>
              <a:r>
                <a:rPr lang="en-US" altLang="ja-JP" sz="1200" dirty="0">
                  <a:latin typeface="+mn-ea"/>
                </a:rPr>
                <a:t>80</a:t>
              </a:r>
              <a:r>
                <a:rPr lang="ja-JP" altLang="en-US" sz="1200" dirty="0">
                  <a:latin typeface="+mn-ea"/>
                </a:rPr>
                <a:t>／土地改良施設建設仮勘定</a:t>
              </a:r>
              <a:r>
                <a:rPr lang="en-US" altLang="ja-JP" sz="1200" dirty="0">
                  <a:latin typeface="+mn-ea"/>
                </a:rPr>
                <a:t>80</a:t>
              </a:r>
            </a:p>
            <a:p>
              <a:r>
                <a:rPr lang="ja-JP" altLang="en-US" sz="1200" dirty="0">
                  <a:latin typeface="+mn-ea"/>
                </a:rPr>
                <a:t>　支出命令書：（款）固定資産取得支出（項）土地改良施設取得支出</a:t>
              </a:r>
              <a:r>
                <a:rPr lang="en-US" altLang="ja-JP" sz="1200" dirty="0">
                  <a:latin typeface="+mn-ea"/>
                </a:rPr>
                <a:t>20</a:t>
              </a:r>
            </a:p>
            <a:p>
              <a:r>
                <a:rPr lang="ja-JP" altLang="en-US" sz="1200" dirty="0">
                  <a:latin typeface="+mn-ea"/>
                </a:rPr>
                <a:t>　複式仕訳：（借方）所有土地改良施設</a:t>
              </a:r>
              <a:r>
                <a:rPr lang="en-US" altLang="ja-JP" sz="1200" dirty="0">
                  <a:latin typeface="+mn-ea"/>
                </a:rPr>
                <a:t>20</a:t>
              </a:r>
              <a:r>
                <a:rPr lang="ja-JP" altLang="en-US" sz="1200" dirty="0">
                  <a:latin typeface="+mn-ea"/>
                </a:rPr>
                <a:t>／（貸方）現金及び預金</a:t>
              </a:r>
              <a:r>
                <a:rPr lang="en-US" altLang="ja-JP" sz="1200" dirty="0">
                  <a:latin typeface="+mn-ea"/>
                </a:rPr>
                <a:t>20</a:t>
              </a:r>
            </a:p>
            <a:p>
              <a:endParaRPr lang="ja-JP" altLang="ja-JP" sz="1200" dirty="0"/>
            </a:p>
          </p:txBody>
        </p:sp>
      </p:grpSp>
      <p:grpSp>
        <p:nvGrpSpPr>
          <p:cNvPr id="4" name="グループ化 3">
            <a:extLst>
              <a:ext uri="{FF2B5EF4-FFF2-40B4-BE49-F238E27FC236}">
                <a16:creationId xmlns:a16="http://schemas.microsoft.com/office/drawing/2014/main" id="{8AF939DB-BE6F-4709-9469-B7CEAB3E4189}"/>
              </a:ext>
            </a:extLst>
          </p:cNvPr>
          <p:cNvGrpSpPr/>
          <p:nvPr/>
        </p:nvGrpSpPr>
        <p:grpSpPr>
          <a:xfrm>
            <a:off x="261167" y="3016869"/>
            <a:ext cx="2229722" cy="1634093"/>
            <a:chOff x="331754" y="3284322"/>
            <a:chExt cx="2519961" cy="1556706"/>
          </a:xfrm>
        </p:grpSpPr>
        <p:sp>
          <p:nvSpPr>
            <p:cNvPr id="37" name="四角形: 角を丸くする 36">
              <a:extLst>
                <a:ext uri="{FF2B5EF4-FFF2-40B4-BE49-F238E27FC236}">
                  <a16:creationId xmlns:a16="http://schemas.microsoft.com/office/drawing/2014/main" id="{659547A7-5A94-4E85-9042-53CB69305005}"/>
                </a:ext>
              </a:extLst>
            </p:cNvPr>
            <p:cNvSpPr/>
            <p:nvPr/>
          </p:nvSpPr>
          <p:spPr>
            <a:xfrm>
              <a:off x="331754" y="3284322"/>
              <a:ext cx="2519961" cy="1556706"/>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ボックス 37">
              <a:extLst>
                <a:ext uri="{FF2B5EF4-FFF2-40B4-BE49-F238E27FC236}">
                  <a16:creationId xmlns:a16="http://schemas.microsoft.com/office/drawing/2014/main" id="{10FE8F35-57ED-45C9-B725-6BB9B1D1C379}"/>
                </a:ext>
              </a:extLst>
            </p:cNvPr>
            <p:cNvSpPr txBox="1"/>
            <p:nvPr/>
          </p:nvSpPr>
          <p:spPr>
            <a:xfrm>
              <a:off x="454810" y="3402972"/>
              <a:ext cx="2273845" cy="1319405"/>
            </a:xfrm>
            <a:prstGeom prst="rect">
              <a:avLst/>
            </a:prstGeom>
            <a:noFill/>
          </p:spPr>
          <p:txBody>
            <a:bodyPr wrap="square" rtlCol="0">
              <a:spAutoFit/>
            </a:bodyPr>
            <a:lstStyle/>
            <a:p>
              <a:r>
                <a:rPr lang="ja-JP" altLang="en-US" sz="1200" dirty="0">
                  <a:latin typeface="+mn-ea"/>
                </a:rPr>
                <a:t>年度内で土地改良施設の引き渡しを受ける場合は、土地改良施設建設仮勘定を使用せず、該当の資産勘定で処理することが許容されている。（「財務諸表等作成要領改訂版」</a:t>
              </a:r>
              <a:r>
                <a:rPr lang="en-US" altLang="ja-JP" sz="1200" dirty="0">
                  <a:latin typeface="+mn-ea"/>
                </a:rPr>
                <a:t>P158</a:t>
              </a:r>
              <a:r>
                <a:rPr lang="ja-JP" altLang="en-US" sz="1200" dirty="0">
                  <a:latin typeface="+mn-ea"/>
                </a:rPr>
                <a:t>）</a:t>
              </a:r>
              <a:endParaRPr lang="en-US" altLang="ja-JP" sz="1200" dirty="0">
                <a:latin typeface="+mn-ea"/>
              </a:endParaRPr>
            </a:p>
          </p:txBody>
        </p:sp>
      </p:grpSp>
      <p:grpSp>
        <p:nvGrpSpPr>
          <p:cNvPr id="44" name="グループ化 43">
            <a:extLst>
              <a:ext uri="{FF2B5EF4-FFF2-40B4-BE49-F238E27FC236}">
                <a16:creationId xmlns:a16="http://schemas.microsoft.com/office/drawing/2014/main" id="{6E8C8D2C-D7C3-4081-9C40-F99AF1F852E4}"/>
              </a:ext>
            </a:extLst>
          </p:cNvPr>
          <p:cNvGrpSpPr/>
          <p:nvPr/>
        </p:nvGrpSpPr>
        <p:grpSpPr>
          <a:xfrm>
            <a:off x="261167" y="4739075"/>
            <a:ext cx="2229721" cy="1827736"/>
            <a:chOff x="331754" y="3284323"/>
            <a:chExt cx="2519961" cy="1116918"/>
          </a:xfrm>
        </p:grpSpPr>
        <p:sp>
          <p:nvSpPr>
            <p:cNvPr id="45" name="四角形: 角を丸くする 44">
              <a:extLst>
                <a:ext uri="{FF2B5EF4-FFF2-40B4-BE49-F238E27FC236}">
                  <a16:creationId xmlns:a16="http://schemas.microsoft.com/office/drawing/2014/main" id="{D663E90C-84B3-4905-B4E8-24D10C9F79CF}"/>
                </a:ext>
              </a:extLst>
            </p:cNvPr>
            <p:cNvSpPr/>
            <p:nvPr/>
          </p:nvSpPr>
          <p:spPr>
            <a:xfrm>
              <a:off x="331754" y="3284323"/>
              <a:ext cx="2519961" cy="1116918"/>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テキスト ボックス 45">
              <a:extLst>
                <a:ext uri="{FF2B5EF4-FFF2-40B4-BE49-F238E27FC236}">
                  <a16:creationId xmlns:a16="http://schemas.microsoft.com/office/drawing/2014/main" id="{9D1E2404-BDBD-402B-B19B-467FE628D7EB}"/>
                </a:ext>
              </a:extLst>
            </p:cNvPr>
            <p:cNvSpPr txBox="1"/>
            <p:nvPr/>
          </p:nvSpPr>
          <p:spPr>
            <a:xfrm>
              <a:off x="440619" y="3352057"/>
              <a:ext cx="2273845" cy="959209"/>
            </a:xfrm>
            <a:prstGeom prst="rect">
              <a:avLst/>
            </a:prstGeom>
            <a:noFill/>
          </p:spPr>
          <p:txBody>
            <a:bodyPr wrap="square" rtlCol="0">
              <a:spAutoFit/>
            </a:bodyPr>
            <a:lstStyle/>
            <a:p>
              <a:r>
                <a:rPr lang="ja-JP" altLang="en-US" sz="1200" dirty="0">
                  <a:latin typeface="+mn-ea"/>
                </a:rPr>
                <a:t>（参考）</a:t>
              </a:r>
              <a:endParaRPr lang="en-US" altLang="ja-JP" sz="1200" dirty="0">
                <a:latin typeface="+mn-ea"/>
              </a:endParaRPr>
            </a:p>
            <a:p>
              <a:r>
                <a:rPr lang="ja-JP" altLang="en-US" sz="1200" dirty="0">
                  <a:latin typeface="+mn-ea"/>
                </a:rPr>
                <a:t>工事が複数年にわたる場合は、前払をする際に土地改良施設建設仮勘定を使用し、施設の引き渡しの際に該当の資産勘定と振替処理を行う。（「財務諸表等作成要領改訂版」</a:t>
              </a:r>
              <a:r>
                <a:rPr lang="en-US" altLang="ja-JP" sz="1200" dirty="0">
                  <a:latin typeface="+mn-ea"/>
                </a:rPr>
                <a:t>P157</a:t>
              </a:r>
              <a:r>
                <a:rPr lang="ja-JP" altLang="en-US" sz="1200" dirty="0">
                  <a:latin typeface="+mn-ea"/>
                </a:rPr>
                <a:t>）</a:t>
              </a:r>
              <a:endParaRPr lang="en-US" altLang="ja-JP" sz="1200" dirty="0">
                <a:latin typeface="+mn-ea"/>
              </a:endParaRPr>
            </a:p>
          </p:txBody>
        </p:sp>
      </p:grpSp>
    </p:spTree>
    <p:extLst>
      <p:ext uri="{BB962C8B-B14F-4D97-AF65-F5344CB8AC3E}">
        <p14:creationId xmlns:p14="http://schemas.microsoft.com/office/powerpoint/2010/main" val="8298971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00575" y="2833240"/>
            <a:ext cx="8850968" cy="3980971"/>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㉜ 管理受託土地改良施設を譲与された場合の処理</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595540" y="596492"/>
            <a:ext cx="4390744" cy="2155776"/>
            <a:chOff x="4639788" y="1415610"/>
            <a:chExt cx="4368341" cy="212187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21874"/>
              <a:chOff x="324296" y="235244"/>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562748" y="1200638"/>
                <a:ext cx="5216827" cy="1211131"/>
              </a:xfrm>
              <a:prstGeom prst="rect">
                <a:avLst/>
              </a:prstGeom>
              <a:grpFill/>
            </p:spPr>
            <p:txBody>
              <a:bodyPr wrap="square" rtlCol="0">
                <a:spAutoFit/>
              </a:bodyPr>
              <a:lstStyle/>
              <a:p>
                <a:r>
                  <a:rPr lang="ja-JP" altLang="en-US" sz="1200" dirty="0">
                    <a:latin typeface="+mn-ea"/>
                  </a:rPr>
                  <a:t>①　現在の受託土地改良施設を除却して、新たに所有</a:t>
                </a:r>
                <a:endParaRPr lang="en-US" altLang="ja-JP" sz="1200" dirty="0">
                  <a:latin typeface="+mn-ea"/>
                </a:endParaRPr>
              </a:p>
              <a:p>
                <a:r>
                  <a:rPr lang="ja-JP" altLang="en-US" sz="1200" dirty="0">
                    <a:latin typeface="+mn-ea"/>
                  </a:rPr>
                  <a:t>　　土地改良施設を得たとする。</a:t>
                </a:r>
                <a:endParaRPr lang="en-US" altLang="ja-JP" sz="1200" dirty="0">
                  <a:latin typeface="+mn-ea"/>
                </a:endParaRPr>
              </a:p>
              <a:p>
                <a:endParaRPr lang="en-US" altLang="ja-JP" sz="1200" dirty="0">
                  <a:latin typeface="+mn-ea"/>
                </a:endParaRPr>
              </a:p>
              <a:p>
                <a:r>
                  <a:rPr lang="ja-JP" altLang="en-US" sz="1200" dirty="0">
                    <a:latin typeface="+mn-ea"/>
                  </a:rPr>
                  <a:t>②　譲与された施設を譲与時点での残価で資産計上する。</a:t>
                </a:r>
                <a:endParaRPr lang="en-US" altLang="ja-JP" sz="1200" dirty="0">
                  <a:latin typeface="+mn-ea"/>
                </a:endParaRP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50389"/>
              <a:ext cx="2625872" cy="30000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2144098"/>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432394" y="1100395"/>
                <a:ext cx="5477534" cy="1758940"/>
              </a:xfrm>
              <a:prstGeom prst="rect">
                <a:avLst/>
              </a:prstGeom>
              <a:solidFill>
                <a:schemeClr val="accent4">
                  <a:lumMod val="40000"/>
                  <a:lumOff val="60000"/>
                </a:schemeClr>
              </a:solidFill>
            </p:spPr>
            <p:txBody>
              <a:bodyPr wrap="square" rtlCol="0">
                <a:spAutoFit/>
              </a:bodyPr>
              <a:lstStyle/>
              <a:p>
                <a:r>
                  <a:rPr lang="ja-JP" altLang="en-US" sz="1200" dirty="0">
                    <a:latin typeface="+mn-ea"/>
                  </a:rPr>
                  <a:t>　土地改良事業継続地区において、毎年度ごとの工事完了分土地改良施設を、随時、管理受託している。</a:t>
                </a:r>
                <a:endParaRPr lang="en-US" altLang="ja-JP" sz="1200" dirty="0">
                  <a:latin typeface="+mn-ea"/>
                </a:endParaRPr>
              </a:p>
              <a:p>
                <a:r>
                  <a:rPr lang="ja-JP" altLang="en-US" sz="1200" dirty="0">
                    <a:latin typeface="+mn-ea"/>
                  </a:rPr>
                  <a:t>　事業が完了することに伴い、土地改良区に土地改良施設が譲与されることになった。現在資産として計上している受託土地改良施設使用収益権を所有土地改良施設に変更しなければならないが、どのように処理すればよいか。</a:t>
                </a: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29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47599" y="1541634"/>
              <a:ext cx="525079" cy="362992"/>
            </a:xfrm>
            <a:prstGeom prst="rect">
              <a:avLst/>
            </a:prstGeom>
          </p:spPr>
        </p:pic>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74347" y="2271541"/>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grpSp>
        <p:nvGrpSpPr>
          <p:cNvPr id="4" name="グループ化 3">
            <a:extLst>
              <a:ext uri="{FF2B5EF4-FFF2-40B4-BE49-F238E27FC236}">
                <a16:creationId xmlns:a16="http://schemas.microsoft.com/office/drawing/2014/main" id="{0B02F5EB-6B99-41D4-BE22-DB070D254F3E}"/>
              </a:ext>
            </a:extLst>
          </p:cNvPr>
          <p:cNvGrpSpPr/>
          <p:nvPr/>
        </p:nvGrpSpPr>
        <p:grpSpPr>
          <a:xfrm>
            <a:off x="284367" y="3198525"/>
            <a:ext cx="3383866" cy="1428536"/>
            <a:chOff x="344422" y="3582920"/>
            <a:chExt cx="2482235" cy="1199022"/>
          </a:xfrm>
        </p:grpSpPr>
        <p:sp>
          <p:nvSpPr>
            <p:cNvPr id="37" name="四角形: 角を丸くする 36">
              <a:extLst>
                <a:ext uri="{FF2B5EF4-FFF2-40B4-BE49-F238E27FC236}">
                  <a16:creationId xmlns:a16="http://schemas.microsoft.com/office/drawing/2014/main" id="{119605A0-689D-4FFA-87AD-CE576F7914A9}"/>
                </a:ext>
              </a:extLst>
            </p:cNvPr>
            <p:cNvSpPr/>
            <p:nvPr/>
          </p:nvSpPr>
          <p:spPr>
            <a:xfrm>
              <a:off x="344422" y="3582920"/>
              <a:ext cx="2396772" cy="1199022"/>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8" name="テキスト ボックス 37">
              <a:extLst>
                <a:ext uri="{FF2B5EF4-FFF2-40B4-BE49-F238E27FC236}">
                  <a16:creationId xmlns:a16="http://schemas.microsoft.com/office/drawing/2014/main" id="{4415AF7C-2D65-4E2A-A64F-6796B9C4C1F9}"/>
                </a:ext>
              </a:extLst>
            </p:cNvPr>
            <p:cNvSpPr txBox="1"/>
            <p:nvPr/>
          </p:nvSpPr>
          <p:spPr>
            <a:xfrm>
              <a:off x="414903" y="3722093"/>
              <a:ext cx="2411754" cy="852483"/>
            </a:xfrm>
            <a:prstGeom prst="rect">
              <a:avLst/>
            </a:prstGeom>
            <a:noFill/>
          </p:spPr>
          <p:txBody>
            <a:bodyPr wrap="square" rtlCol="0">
              <a:spAutoFit/>
            </a:bodyPr>
            <a:lstStyle/>
            <a:p>
              <a:r>
                <a:rPr lang="en-US" altLang="ja-JP" sz="1200" dirty="0"/>
                <a:t>【</a:t>
              </a:r>
              <a:r>
                <a:rPr lang="ja-JP" altLang="en-US" sz="1200" dirty="0">
                  <a:latin typeface="+mn-ea"/>
                </a:rPr>
                <a:t>前提</a:t>
              </a:r>
              <a:r>
                <a:rPr lang="en-US" altLang="ja-JP" sz="1200" dirty="0">
                  <a:latin typeface="+mn-ea"/>
                </a:rPr>
                <a:t>】</a:t>
              </a:r>
            </a:p>
            <a:p>
              <a:r>
                <a:rPr lang="ja-JP" altLang="en-US" sz="1200" dirty="0">
                  <a:latin typeface="+mn-ea"/>
                </a:rPr>
                <a:t>管理受託施設：</a:t>
              </a:r>
              <a:r>
                <a:rPr lang="en-US" altLang="ja-JP" sz="1200" dirty="0">
                  <a:latin typeface="+mn-ea"/>
                </a:rPr>
                <a:t>50</a:t>
              </a:r>
              <a:r>
                <a:rPr lang="ja-JP" altLang="en-US" sz="1200" dirty="0">
                  <a:latin typeface="+mn-ea"/>
                </a:rPr>
                <a:t>施設</a:t>
              </a:r>
              <a:endParaRPr lang="en-US" altLang="ja-JP" sz="1200" dirty="0">
                <a:latin typeface="+mn-ea"/>
              </a:endParaRPr>
            </a:p>
            <a:p>
              <a:r>
                <a:rPr lang="ja-JP" altLang="en-US" sz="1200" dirty="0">
                  <a:latin typeface="+mn-ea"/>
                </a:rPr>
                <a:t>土地改良区負担：なし</a:t>
              </a:r>
              <a:endParaRPr lang="en-US" altLang="ja-JP" sz="1200" dirty="0">
                <a:latin typeface="+mn-ea"/>
              </a:endParaRPr>
            </a:p>
            <a:p>
              <a:r>
                <a:rPr lang="ja-JP" altLang="en-US" sz="1200" dirty="0">
                  <a:latin typeface="+mn-ea"/>
                </a:rPr>
                <a:t>受託土地改良施設使用収益権：</a:t>
              </a:r>
              <a:r>
                <a:rPr lang="en-US" altLang="ja-JP" sz="1200" dirty="0">
                  <a:latin typeface="+mn-ea"/>
                </a:rPr>
                <a:t>50</a:t>
              </a:r>
              <a:r>
                <a:rPr lang="ja-JP" altLang="en-US" sz="1200" dirty="0">
                  <a:latin typeface="+mn-ea"/>
                </a:rPr>
                <a:t>（＠</a:t>
              </a:r>
              <a:r>
                <a:rPr lang="en-US" altLang="ja-JP" sz="1200" dirty="0">
                  <a:latin typeface="+mn-ea"/>
                </a:rPr>
                <a:t>1</a:t>
              </a:r>
              <a:r>
                <a:rPr lang="ja-JP" altLang="en-US" sz="1200" dirty="0">
                  <a:latin typeface="+mn-ea"/>
                </a:rPr>
                <a:t>円）</a:t>
              </a:r>
              <a:endParaRPr lang="en-US" altLang="ja-JP" sz="1200" dirty="0">
                <a:latin typeface="+mn-ea"/>
              </a:endParaRPr>
            </a:p>
            <a:p>
              <a:r>
                <a:rPr lang="ja-JP" altLang="en-US" sz="1200" dirty="0">
                  <a:latin typeface="+mn-ea"/>
                </a:rPr>
                <a:t>譲与される土地改良施設の残価   </a:t>
              </a:r>
              <a:r>
                <a:rPr lang="en-US" altLang="ja-JP" sz="1200" dirty="0">
                  <a:latin typeface="+mn-ea"/>
                </a:rPr>
                <a:t>5,000</a:t>
              </a:r>
            </a:p>
          </p:txBody>
        </p:sp>
      </p:grpSp>
      <p:grpSp>
        <p:nvGrpSpPr>
          <p:cNvPr id="42" name="グループ化 41">
            <a:extLst>
              <a:ext uri="{FF2B5EF4-FFF2-40B4-BE49-F238E27FC236}">
                <a16:creationId xmlns:a16="http://schemas.microsoft.com/office/drawing/2014/main" id="{E072C925-BD81-47BB-A5F8-06D5CC02586E}"/>
              </a:ext>
            </a:extLst>
          </p:cNvPr>
          <p:cNvGrpSpPr/>
          <p:nvPr/>
        </p:nvGrpSpPr>
        <p:grpSpPr>
          <a:xfrm>
            <a:off x="284367" y="5124076"/>
            <a:ext cx="3239480" cy="1209110"/>
            <a:chOff x="566273" y="5357729"/>
            <a:chExt cx="3078452" cy="391284"/>
          </a:xfrm>
        </p:grpSpPr>
        <p:sp>
          <p:nvSpPr>
            <p:cNvPr id="44" name="四角形: 角を丸くする 43">
              <a:extLst>
                <a:ext uri="{FF2B5EF4-FFF2-40B4-BE49-F238E27FC236}">
                  <a16:creationId xmlns:a16="http://schemas.microsoft.com/office/drawing/2014/main" id="{EAE766EC-02AE-4D92-A4A7-21B5D827140E}"/>
                </a:ext>
              </a:extLst>
            </p:cNvPr>
            <p:cNvSpPr/>
            <p:nvPr/>
          </p:nvSpPr>
          <p:spPr>
            <a:xfrm>
              <a:off x="566273" y="5357729"/>
              <a:ext cx="3078452" cy="391284"/>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50" name="テキスト ボックス 49">
              <a:extLst>
                <a:ext uri="{FF2B5EF4-FFF2-40B4-BE49-F238E27FC236}">
                  <a16:creationId xmlns:a16="http://schemas.microsoft.com/office/drawing/2014/main" id="{B070FC8D-3F71-4B01-8A70-6CBA0D05E6E9}"/>
                </a:ext>
              </a:extLst>
            </p:cNvPr>
            <p:cNvSpPr txBox="1"/>
            <p:nvPr/>
          </p:nvSpPr>
          <p:spPr>
            <a:xfrm>
              <a:off x="678380" y="5478670"/>
              <a:ext cx="2880731" cy="149401"/>
            </a:xfrm>
            <a:prstGeom prst="rect">
              <a:avLst/>
            </a:prstGeom>
            <a:noFill/>
          </p:spPr>
          <p:txBody>
            <a:bodyPr wrap="square" rtlCol="0">
              <a:spAutoFit/>
            </a:bodyPr>
            <a:lstStyle/>
            <a:p>
              <a:r>
                <a:rPr lang="ja-JP" altLang="en-US" sz="1200" dirty="0"/>
                <a:t>受託土地改良施設使用収益権を除却して、新たに所有土地改良施設を得る</a:t>
              </a:r>
              <a:endParaRPr lang="en-US" altLang="ja-JP" sz="1200" dirty="0"/>
            </a:p>
          </p:txBody>
        </p:sp>
      </p:grpSp>
      <p:sp>
        <p:nvSpPr>
          <p:cNvPr id="61" name="フローチャート: 組合せ 60">
            <a:extLst>
              <a:ext uri="{FF2B5EF4-FFF2-40B4-BE49-F238E27FC236}">
                <a16:creationId xmlns:a16="http://schemas.microsoft.com/office/drawing/2014/main" id="{C55DD25D-1E61-4B53-B397-9DF3F784A25E}"/>
              </a:ext>
            </a:extLst>
          </p:cNvPr>
          <p:cNvSpPr/>
          <p:nvPr/>
        </p:nvSpPr>
        <p:spPr>
          <a:xfrm>
            <a:off x="1451676" y="4754799"/>
            <a:ext cx="786809" cy="274753"/>
          </a:xfrm>
          <a:prstGeom prst="flowChartMerg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nvGrpSpPr>
          <p:cNvPr id="9" name="グループ化 8">
            <a:extLst>
              <a:ext uri="{FF2B5EF4-FFF2-40B4-BE49-F238E27FC236}">
                <a16:creationId xmlns:a16="http://schemas.microsoft.com/office/drawing/2014/main" id="{66672093-711E-47E1-B7FE-B057E981C361}"/>
              </a:ext>
            </a:extLst>
          </p:cNvPr>
          <p:cNvGrpSpPr/>
          <p:nvPr/>
        </p:nvGrpSpPr>
        <p:grpSpPr>
          <a:xfrm>
            <a:off x="3874404" y="2952564"/>
            <a:ext cx="4781849" cy="2097370"/>
            <a:chOff x="4004242" y="2961583"/>
            <a:chExt cx="4781849" cy="1706608"/>
          </a:xfrm>
        </p:grpSpPr>
        <p:sp>
          <p:nvSpPr>
            <p:cNvPr id="47" name="四角形: 角を丸くする 46">
              <a:extLst>
                <a:ext uri="{FF2B5EF4-FFF2-40B4-BE49-F238E27FC236}">
                  <a16:creationId xmlns:a16="http://schemas.microsoft.com/office/drawing/2014/main" id="{8582262F-DD77-48B5-8C79-F323A6B918B7}"/>
                </a:ext>
              </a:extLst>
            </p:cNvPr>
            <p:cNvSpPr/>
            <p:nvPr/>
          </p:nvSpPr>
          <p:spPr>
            <a:xfrm>
              <a:off x="4004242" y="2961583"/>
              <a:ext cx="4781849" cy="1706608"/>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8" name="テキスト ボックス 47">
              <a:extLst>
                <a:ext uri="{FF2B5EF4-FFF2-40B4-BE49-F238E27FC236}">
                  <a16:creationId xmlns:a16="http://schemas.microsoft.com/office/drawing/2014/main" id="{692B24D0-35EE-419B-BA93-72EFE5CB44EC}"/>
                </a:ext>
              </a:extLst>
            </p:cNvPr>
            <p:cNvSpPr txBox="1"/>
            <p:nvPr/>
          </p:nvSpPr>
          <p:spPr>
            <a:xfrm>
              <a:off x="4120447" y="3112348"/>
              <a:ext cx="4564921" cy="1427477"/>
            </a:xfrm>
            <a:prstGeom prst="rect">
              <a:avLst/>
            </a:prstGeom>
            <a:noFill/>
          </p:spPr>
          <p:txBody>
            <a:bodyPr wrap="square" rtlCol="0">
              <a:spAutoFit/>
            </a:bodyPr>
            <a:lstStyle/>
            <a:p>
              <a:r>
                <a:rPr lang="en-US" altLang="ja-JP" sz="1200" dirty="0"/>
                <a:t>【</a:t>
              </a:r>
              <a:r>
                <a:rPr lang="ja-JP" altLang="en-US" sz="1200" dirty="0"/>
                <a:t>除却処理</a:t>
              </a:r>
              <a:r>
                <a:rPr lang="en-US" altLang="ja-JP" sz="1200" dirty="0">
                  <a:latin typeface="+mn-ea"/>
                </a:rPr>
                <a:t>】</a:t>
              </a:r>
            </a:p>
            <a:p>
              <a:r>
                <a:rPr lang="ja-JP" altLang="en-US" sz="1200" dirty="0">
                  <a:latin typeface="+mn-ea"/>
                </a:rPr>
                <a:t>命令書：振替命令書</a:t>
              </a:r>
              <a:endParaRPr lang="en-US" altLang="ja-JP" sz="1200" dirty="0">
                <a:latin typeface="+mn-ea"/>
              </a:endParaRPr>
            </a:p>
            <a:p>
              <a:r>
                <a:rPr lang="ja-JP" altLang="en-US" sz="1200" dirty="0">
                  <a:latin typeface="+mn-ea"/>
                </a:rPr>
                <a:t>複式仕訳：（借方）固定資産除却損  </a:t>
              </a:r>
              <a:r>
                <a:rPr lang="en-US" altLang="ja-JP" sz="1200" dirty="0">
                  <a:latin typeface="+mn-ea"/>
                </a:rPr>
                <a:t>50</a:t>
              </a:r>
            </a:p>
            <a:p>
              <a:r>
                <a:rPr lang="en-US" altLang="ja-JP" sz="1200" dirty="0">
                  <a:latin typeface="+mn-ea"/>
                </a:rPr>
                <a:t>                  </a:t>
              </a:r>
              <a:r>
                <a:rPr lang="ja-JP" altLang="en-US" sz="1200" dirty="0">
                  <a:latin typeface="+mn-ea"/>
                </a:rPr>
                <a:t>　　　　／（貸方）受託土地改良施設使用収益権  </a:t>
              </a:r>
              <a:r>
                <a:rPr lang="en-US" altLang="ja-JP" sz="1200" dirty="0">
                  <a:latin typeface="+mn-ea"/>
                </a:rPr>
                <a:t>50</a:t>
              </a:r>
            </a:p>
            <a:p>
              <a:endParaRPr lang="en-US" altLang="ja-JP" sz="1200" dirty="0">
                <a:latin typeface="+mn-ea"/>
              </a:endParaRPr>
            </a:p>
            <a:p>
              <a:r>
                <a:rPr lang="en-US" altLang="ja-JP" sz="1200" dirty="0">
                  <a:latin typeface="+mn-ea"/>
                </a:rPr>
                <a:t>【</a:t>
              </a:r>
              <a:r>
                <a:rPr lang="ja-JP" altLang="en-US" sz="1200" dirty="0">
                  <a:latin typeface="+mn-ea"/>
                </a:rPr>
                <a:t>譲与施設の資産計上</a:t>
              </a:r>
              <a:r>
                <a:rPr lang="en-US" altLang="ja-JP" sz="1200" dirty="0">
                  <a:latin typeface="+mn-ea"/>
                </a:rPr>
                <a:t>】</a:t>
              </a:r>
            </a:p>
            <a:p>
              <a:r>
                <a:rPr lang="ja-JP" altLang="en-US" sz="1200" dirty="0">
                  <a:latin typeface="+mn-ea"/>
                </a:rPr>
                <a:t>命令書：振替命令書</a:t>
              </a:r>
              <a:endParaRPr lang="en-US" altLang="ja-JP" sz="1200" dirty="0">
                <a:latin typeface="+mn-ea"/>
              </a:endParaRPr>
            </a:p>
            <a:p>
              <a:r>
                <a:rPr lang="ja-JP" altLang="en-US" sz="1200" dirty="0">
                  <a:latin typeface="+mn-ea"/>
                </a:rPr>
                <a:t>複式仕訳：（借方）所有土地改良施設  </a:t>
              </a:r>
              <a:r>
                <a:rPr lang="en-US" altLang="ja-JP" sz="1200" dirty="0">
                  <a:latin typeface="+mn-ea"/>
                </a:rPr>
                <a:t>5,000</a:t>
              </a:r>
            </a:p>
            <a:p>
              <a:r>
                <a:rPr lang="ja-JP" altLang="en-US" sz="1200" dirty="0">
                  <a:latin typeface="+mn-ea"/>
                </a:rPr>
                <a:t>　　　　　　　　                 ／所有土地改良施設受贈益  </a:t>
              </a:r>
              <a:r>
                <a:rPr lang="en-US" altLang="ja-JP" sz="1200" dirty="0">
                  <a:latin typeface="+mn-ea"/>
                </a:rPr>
                <a:t>5,000</a:t>
              </a:r>
            </a:p>
          </p:txBody>
        </p:sp>
      </p:grpSp>
      <p:sp>
        <p:nvSpPr>
          <p:cNvPr id="49" name="フローチャート: 組合せ 48">
            <a:extLst>
              <a:ext uri="{FF2B5EF4-FFF2-40B4-BE49-F238E27FC236}">
                <a16:creationId xmlns:a16="http://schemas.microsoft.com/office/drawing/2014/main" id="{FAD003F0-A2B4-4EB8-A10C-A1E4D883876C}"/>
              </a:ext>
            </a:extLst>
          </p:cNvPr>
          <p:cNvSpPr/>
          <p:nvPr/>
        </p:nvSpPr>
        <p:spPr>
          <a:xfrm rot="16200000">
            <a:off x="3328765" y="4778721"/>
            <a:ext cx="786809" cy="274753"/>
          </a:xfrm>
          <a:prstGeom prst="flowChartMerg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nvGrpSpPr>
          <p:cNvPr id="55" name="グループ化 54">
            <a:extLst>
              <a:ext uri="{FF2B5EF4-FFF2-40B4-BE49-F238E27FC236}">
                <a16:creationId xmlns:a16="http://schemas.microsoft.com/office/drawing/2014/main" id="{B294CA70-43ED-485C-B5F2-F714C9101E2E}"/>
              </a:ext>
            </a:extLst>
          </p:cNvPr>
          <p:cNvGrpSpPr/>
          <p:nvPr/>
        </p:nvGrpSpPr>
        <p:grpSpPr>
          <a:xfrm>
            <a:off x="3874169" y="5156617"/>
            <a:ext cx="4781849" cy="1470262"/>
            <a:chOff x="3982151" y="3501260"/>
            <a:chExt cx="4781849" cy="853811"/>
          </a:xfrm>
        </p:grpSpPr>
        <p:sp>
          <p:nvSpPr>
            <p:cNvPr id="56" name="四角形: 角を丸くする 55">
              <a:extLst>
                <a:ext uri="{FF2B5EF4-FFF2-40B4-BE49-F238E27FC236}">
                  <a16:creationId xmlns:a16="http://schemas.microsoft.com/office/drawing/2014/main" id="{E4582F35-45DE-4438-B802-A067FC17CE90}"/>
                </a:ext>
              </a:extLst>
            </p:cNvPr>
            <p:cNvSpPr/>
            <p:nvPr/>
          </p:nvSpPr>
          <p:spPr>
            <a:xfrm>
              <a:off x="3982151" y="3501260"/>
              <a:ext cx="4781849" cy="853811"/>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7" name="テキスト ボックス 56">
              <a:extLst>
                <a:ext uri="{FF2B5EF4-FFF2-40B4-BE49-F238E27FC236}">
                  <a16:creationId xmlns:a16="http://schemas.microsoft.com/office/drawing/2014/main" id="{041C3A93-91DC-4CD8-9868-1DC9CBCEA4A0}"/>
                </a:ext>
              </a:extLst>
            </p:cNvPr>
            <p:cNvSpPr txBox="1"/>
            <p:nvPr/>
          </p:nvSpPr>
          <p:spPr>
            <a:xfrm>
              <a:off x="4081864" y="3655169"/>
              <a:ext cx="4664562" cy="482577"/>
            </a:xfrm>
            <a:prstGeom prst="rect">
              <a:avLst/>
            </a:prstGeom>
            <a:noFill/>
          </p:spPr>
          <p:txBody>
            <a:bodyPr wrap="square" rtlCol="0">
              <a:spAutoFit/>
            </a:bodyPr>
            <a:lstStyle/>
            <a:p>
              <a:r>
                <a:rPr lang="en-US" altLang="ja-JP" sz="1200" dirty="0">
                  <a:latin typeface="+mn-ea"/>
                </a:rPr>
                <a:t>【</a:t>
              </a:r>
              <a:r>
                <a:rPr lang="ja-JP" altLang="en-US" sz="1200" dirty="0">
                  <a:latin typeface="+mn-ea"/>
                </a:rPr>
                <a:t>参考</a:t>
              </a:r>
              <a:r>
                <a:rPr lang="en-US" altLang="ja-JP" sz="1200" dirty="0">
                  <a:latin typeface="+mn-ea"/>
                </a:rPr>
                <a:t>】</a:t>
              </a:r>
            </a:p>
            <a:p>
              <a:r>
                <a:rPr lang="ja-JP" altLang="en-US" sz="1200" dirty="0">
                  <a:latin typeface="+mn-ea"/>
                </a:rPr>
                <a:t>土地改良区負担分がある場合は、受託土地改良施設使用収益権の残額を所有土地改良施設に振り替え、譲与された施設の公費分とを合わせて所有土地改良施設に計上する。</a:t>
              </a:r>
              <a:endParaRPr lang="en-US" altLang="ja-JP" sz="1200" dirty="0">
                <a:latin typeface="+mn-ea"/>
              </a:endParaRPr>
            </a:p>
          </p:txBody>
        </p:sp>
      </p:grpSp>
    </p:spTree>
    <p:extLst>
      <p:ext uri="{BB962C8B-B14F-4D97-AF65-F5344CB8AC3E}">
        <p14:creationId xmlns:p14="http://schemas.microsoft.com/office/powerpoint/2010/main" val="15096400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92458" y="2796544"/>
            <a:ext cx="8850968" cy="3980970"/>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㉝ 固定資産の取得処理</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595540" y="596492"/>
            <a:ext cx="4390744" cy="2155776"/>
            <a:chOff x="4639788" y="1415610"/>
            <a:chExt cx="4368341" cy="212187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21874"/>
              <a:chOff x="324296" y="235244"/>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661705" y="1033733"/>
                <a:ext cx="5230683" cy="2018551"/>
              </a:xfrm>
              <a:prstGeom prst="rect">
                <a:avLst/>
              </a:prstGeom>
              <a:grpFill/>
            </p:spPr>
            <p:txBody>
              <a:bodyPr wrap="square" rtlCol="0">
                <a:spAutoFit/>
              </a:bodyPr>
              <a:lstStyle/>
              <a:p>
                <a:r>
                  <a:rPr lang="ja-JP" altLang="en-US" sz="1200" dirty="0">
                    <a:latin typeface="+mn-ea"/>
                  </a:rPr>
                  <a:t>①　固定資産を取得した際には収支科目として　</a:t>
                </a:r>
                <a:endParaRPr lang="en-US" altLang="ja-JP" sz="1200" dirty="0">
                  <a:latin typeface="+mn-ea"/>
                </a:endParaRPr>
              </a:p>
              <a:p>
                <a:r>
                  <a:rPr lang="ja-JP" altLang="en-US" sz="1200" dirty="0">
                    <a:latin typeface="+mn-ea"/>
                  </a:rPr>
                  <a:t>　　「固定資産取得支出」を使用する。</a:t>
                </a:r>
                <a:endParaRPr lang="en-US" altLang="ja-JP" sz="1200" dirty="0">
                  <a:latin typeface="+mn-ea"/>
                </a:endParaRPr>
              </a:p>
              <a:p>
                <a:endParaRPr lang="en-US" altLang="ja-JP" sz="1200" dirty="0">
                  <a:latin typeface="+mn-ea"/>
                </a:endParaRPr>
              </a:p>
              <a:p>
                <a:r>
                  <a:rPr lang="ja-JP" altLang="en-US" sz="1200" dirty="0">
                    <a:latin typeface="+mn-ea"/>
                  </a:rPr>
                  <a:t>②　事例では支出伝票を使用しているので、これは正味</a:t>
                </a:r>
                <a:endParaRPr lang="en-US" altLang="ja-JP" sz="1200" dirty="0">
                  <a:latin typeface="+mn-ea"/>
                </a:endParaRPr>
              </a:p>
              <a:p>
                <a:r>
                  <a:rPr lang="ja-JP" altLang="en-US" sz="1200" dirty="0">
                    <a:latin typeface="+mn-ea"/>
                  </a:rPr>
                  <a:t>　　財産増減計算書へ繋がる処理となる。そのため、固　</a:t>
                </a:r>
                <a:endParaRPr lang="en-US" altLang="ja-JP" sz="1200" dirty="0">
                  <a:latin typeface="+mn-ea"/>
                </a:endParaRPr>
              </a:p>
              <a:p>
                <a:r>
                  <a:rPr lang="ja-JP" altLang="en-US" sz="1200" dirty="0">
                    <a:latin typeface="+mn-ea"/>
                  </a:rPr>
                  <a:t>　　定資産の取得としては貸借対照表に反映されない。</a:t>
                </a:r>
                <a:endParaRPr lang="en-US" altLang="ja-JP" sz="1200" dirty="0">
                  <a:latin typeface="+mn-ea"/>
                </a:endParaRPr>
              </a:p>
              <a:p>
                <a:endParaRPr lang="en-US" altLang="ja-JP" sz="1200" dirty="0">
                  <a:latin typeface="+mn-ea"/>
                </a:endParaRP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50389"/>
              <a:ext cx="2625872" cy="30000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2144098"/>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432395" y="1300988"/>
                <a:ext cx="5477534" cy="947121"/>
              </a:xfrm>
              <a:prstGeom prst="rect">
                <a:avLst/>
              </a:prstGeom>
              <a:solidFill>
                <a:schemeClr val="accent4">
                  <a:lumMod val="40000"/>
                  <a:lumOff val="60000"/>
                </a:schemeClr>
              </a:solidFill>
            </p:spPr>
            <p:txBody>
              <a:bodyPr wrap="square" rtlCol="0">
                <a:spAutoFit/>
              </a:bodyPr>
              <a:lstStyle/>
              <a:p>
                <a:r>
                  <a:rPr lang="ja-JP" altLang="en-US" sz="1200" dirty="0">
                    <a:latin typeface="+mn-ea"/>
                  </a:rPr>
                  <a:t>　土地改良施設の工事を行い減価償却資産を取得したので支出伝票を作成して処理したが、貸借対照表の当年度の価額に反映されていない。</a:t>
                </a:r>
                <a:endParaRPr lang="en-US" altLang="ja-JP" sz="1200" dirty="0">
                  <a:latin typeface="+mn-ea"/>
                </a:endParaRP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29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47599" y="1541634"/>
              <a:ext cx="525079" cy="362992"/>
            </a:xfrm>
            <a:prstGeom prst="rect">
              <a:avLst/>
            </a:prstGeom>
          </p:spPr>
        </p:pic>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74347" y="2271541"/>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sp>
        <p:nvSpPr>
          <p:cNvPr id="29" name="フローチャート: 組合せ 28">
            <a:extLst>
              <a:ext uri="{FF2B5EF4-FFF2-40B4-BE49-F238E27FC236}">
                <a16:creationId xmlns:a16="http://schemas.microsoft.com/office/drawing/2014/main" id="{09E4DFB7-7171-4282-B6C2-22D587F6331D}"/>
              </a:ext>
            </a:extLst>
          </p:cNvPr>
          <p:cNvSpPr/>
          <p:nvPr/>
        </p:nvSpPr>
        <p:spPr>
          <a:xfrm rot="16200000">
            <a:off x="2537575" y="4413145"/>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 name="グループ化 8">
            <a:extLst>
              <a:ext uri="{FF2B5EF4-FFF2-40B4-BE49-F238E27FC236}">
                <a16:creationId xmlns:a16="http://schemas.microsoft.com/office/drawing/2014/main" id="{B1982ECC-DABB-4C56-8DDC-8179E2EA8AB1}"/>
              </a:ext>
            </a:extLst>
          </p:cNvPr>
          <p:cNvGrpSpPr/>
          <p:nvPr/>
        </p:nvGrpSpPr>
        <p:grpSpPr>
          <a:xfrm>
            <a:off x="3355221" y="3537814"/>
            <a:ext cx="5376717" cy="2314399"/>
            <a:chOff x="3425410" y="3516209"/>
            <a:chExt cx="5376717" cy="940587"/>
          </a:xfrm>
        </p:grpSpPr>
        <p:sp>
          <p:nvSpPr>
            <p:cNvPr id="32" name="四角形: 角を丸くする 31">
              <a:extLst>
                <a:ext uri="{FF2B5EF4-FFF2-40B4-BE49-F238E27FC236}">
                  <a16:creationId xmlns:a16="http://schemas.microsoft.com/office/drawing/2014/main" id="{D55002DD-634B-48C9-8730-E122016DEDED}"/>
                </a:ext>
              </a:extLst>
            </p:cNvPr>
            <p:cNvSpPr/>
            <p:nvPr/>
          </p:nvSpPr>
          <p:spPr>
            <a:xfrm>
              <a:off x="3425410" y="3516209"/>
              <a:ext cx="5376717" cy="940587"/>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a:extLst>
                <a:ext uri="{FF2B5EF4-FFF2-40B4-BE49-F238E27FC236}">
                  <a16:creationId xmlns:a16="http://schemas.microsoft.com/office/drawing/2014/main" id="{7B8BA87A-A4EC-454D-9FAD-59EB594C8D6B}"/>
                </a:ext>
              </a:extLst>
            </p:cNvPr>
            <p:cNvSpPr txBox="1"/>
            <p:nvPr/>
          </p:nvSpPr>
          <p:spPr>
            <a:xfrm>
              <a:off x="3554820" y="3771656"/>
              <a:ext cx="5133563" cy="545716"/>
            </a:xfrm>
            <a:prstGeom prst="rect">
              <a:avLst/>
            </a:prstGeom>
            <a:noFill/>
          </p:spPr>
          <p:txBody>
            <a:bodyPr wrap="square" rtlCol="0">
              <a:spAutoFit/>
            </a:bodyPr>
            <a:lstStyle/>
            <a:p>
              <a:r>
                <a:rPr lang="en-US" altLang="ja-JP" sz="1200" dirty="0">
                  <a:latin typeface="+mn-ea"/>
                </a:rPr>
                <a:t>【</a:t>
              </a:r>
              <a:r>
                <a:rPr lang="ja-JP" altLang="en-US" sz="1200" dirty="0">
                  <a:latin typeface="+mn-ea"/>
                </a:rPr>
                <a:t>土地改良施設の取得</a:t>
              </a:r>
              <a:r>
                <a:rPr lang="en-US" altLang="ja-JP" sz="1200" dirty="0">
                  <a:latin typeface="+mn-ea"/>
                </a:rPr>
                <a:t>】</a:t>
              </a:r>
            </a:p>
            <a:p>
              <a:endParaRPr lang="en-US" altLang="ja-JP" sz="1200" dirty="0">
                <a:latin typeface="+mn-ea"/>
              </a:endParaRPr>
            </a:p>
            <a:p>
              <a:r>
                <a:rPr lang="ja-JP" altLang="en-US" sz="1200" dirty="0">
                  <a:latin typeface="+mn-ea"/>
                </a:rPr>
                <a:t>支出命令書：（款）固定資産取得支出（項）土地改良施設取得支出  </a:t>
              </a:r>
              <a:r>
                <a:rPr lang="en-US" altLang="ja-JP" sz="1200" dirty="0">
                  <a:latin typeface="+mn-ea"/>
                </a:rPr>
                <a:t>100</a:t>
              </a:r>
            </a:p>
            <a:p>
              <a:r>
                <a:rPr lang="ja-JP" altLang="en-US" sz="1200" dirty="0">
                  <a:latin typeface="+mn-ea"/>
                </a:rPr>
                <a:t>複式仕訳：（借方）所有土地改良施設</a:t>
              </a:r>
              <a:r>
                <a:rPr lang="en-US" altLang="ja-JP" sz="1200" dirty="0">
                  <a:latin typeface="+mn-ea"/>
                </a:rPr>
                <a:t>100</a:t>
              </a:r>
              <a:r>
                <a:rPr lang="ja-JP" altLang="en-US" sz="1200" dirty="0">
                  <a:latin typeface="+mn-ea"/>
                </a:rPr>
                <a:t>／（貸方）現金及び預金</a:t>
              </a:r>
              <a:r>
                <a:rPr lang="en-US" altLang="ja-JP" sz="1200" dirty="0">
                  <a:latin typeface="+mn-ea"/>
                </a:rPr>
                <a:t>100</a:t>
              </a:r>
            </a:p>
            <a:p>
              <a:r>
                <a:rPr lang="ja-JP" altLang="en-US" sz="1200" dirty="0">
                  <a:latin typeface="+mn-ea"/>
                </a:rPr>
                <a:t>　</a:t>
              </a:r>
              <a:endParaRPr lang="ja-JP" altLang="ja-JP" sz="1200" dirty="0">
                <a:latin typeface="+mn-ea"/>
              </a:endParaRPr>
            </a:p>
          </p:txBody>
        </p:sp>
      </p:grpSp>
      <p:grpSp>
        <p:nvGrpSpPr>
          <p:cNvPr id="4" name="グループ化 3">
            <a:extLst>
              <a:ext uri="{FF2B5EF4-FFF2-40B4-BE49-F238E27FC236}">
                <a16:creationId xmlns:a16="http://schemas.microsoft.com/office/drawing/2014/main" id="{8AF939DB-BE6F-4709-9469-B7CEAB3E4189}"/>
              </a:ext>
            </a:extLst>
          </p:cNvPr>
          <p:cNvGrpSpPr/>
          <p:nvPr/>
        </p:nvGrpSpPr>
        <p:grpSpPr>
          <a:xfrm>
            <a:off x="525806" y="5058042"/>
            <a:ext cx="2255321" cy="1338921"/>
            <a:chOff x="331754" y="3284322"/>
            <a:chExt cx="2584112" cy="961057"/>
          </a:xfrm>
        </p:grpSpPr>
        <p:sp>
          <p:nvSpPr>
            <p:cNvPr id="37" name="四角形: 角を丸くする 36">
              <a:extLst>
                <a:ext uri="{FF2B5EF4-FFF2-40B4-BE49-F238E27FC236}">
                  <a16:creationId xmlns:a16="http://schemas.microsoft.com/office/drawing/2014/main" id="{659547A7-5A94-4E85-9042-53CB69305005}"/>
                </a:ext>
              </a:extLst>
            </p:cNvPr>
            <p:cNvSpPr/>
            <p:nvPr/>
          </p:nvSpPr>
          <p:spPr>
            <a:xfrm>
              <a:off x="331754" y="3284322"/>
              <a:ext cx="2519961" cy="961057"/>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ボックス 37">
              <a:extLst>
                <a:ext uri="{FF2B5EF4-FFF2-40B4-BE49-F238E27FC236}">
                  <a16:creationId xmlns:a16="http://schemas.microsoft.com/office/drawing/2014/main" id="{10FE8F35-57ED-45C9-B725-6BB9B1D1C379}"/>
                </a:ext>
              </a:extLst>
            </p:cNvPr>
            <p:cNvSpPr txBox="1"/>
            <p:nvPr/>
          </p:nvSpPr>
          <p:spPr>
            <a:xfrm>
              <a:off x="460729" y="3501216"/>
              <a:ext cx="2455137" cy="419743"/>
            </a:xfrm>
            <a:prstGeom prst="rect">
              <a:avLst/>
            </a:prstGeom>
            <a:noFill/>
          </p:spPr>
          <p:txBody>
            <a:bodyPr wrap="square" rtlCol="0">
              <a:spAutoFit/>
            </a:bodyPr>
            <a:lstStyle/>
            <a:p>
              <a:r>
                <a:rPr lang="ja-JP" altLang="en-US" sz="1600" dirty="0">
                  <a:latin typeface="+mn-ea"/>
                </a:rPr>
                <a:t>収支科目は「固定資産取得支出」を使用</a:t>
              </a:r>
              <a:endParaRPr lang="en-US" altLang="ja-JP" sz="1600" dirty="0">
                <a:latin typeface="+mn-ea"/>
              </a:endParaRPr>
            </a:p>
          </p:txBody>
        </p:sp>
      </p:grpSp>
      <p:sp>
        <p:nvSpPr>
          <p:cNvPr id="40" name="フローチャート: 組合せ 39">
            <a:extLst>
              <a:ext uri="{FF2B5EF4-FFF2-40B4-BE49-F238E27FC236}">
                <a16:creationId xmlns:a16="http://schemas.microsoft.com/office/drawing/2014/main" id="{4E4F6E09-BE8F-4A9D-B904-C65BCE3E13EE}"/>
              </a:ext>
            </a:extLst>
          </p:cNvPr>
          <p:cNvSpPr/>
          <p:nvPr/>
        </p:nvSpPr>
        <p:spPr>
          <a:xfrm>
            <a:off x="1133178" y="4621841"/>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 name="グループ化 10">
            <a:extLst>
              <a:ext uri="{FF2B5EF4-FFF2-40B4-BE49-F238E27FC236}">
                <a16:creationId xmlns:a16="http://schemas.microsoft.com/office/drawing/2014/main" id="{D8FCBB90-A871-4E6C-BCAD-55992B247F7A}"/>
              </a:ext>
            </a:extLst>
          </p:cNvPr>
          <p:cNvGrpSpPr/>
          <p:nvPr/>
        </p:nvGrpSpPr>
        <p:grpSpPr>
          <a:xfrm>
            <a:off x="741377" y="2878605"/>
            <a:ext cx="1665165" cy="1608334"/>
            <a:chOff x="741377" y="2878605"/>
            <a:chExt cx="1665165" cy="1608334"/>
          </a:xfrm>
        </p:grpSpPr>
        <p:sp>
          <p:nvSpPr>
            <p:cNvPr id="42" name="楕円 41">
              <a:extLst>
                <a:ext uri="{FF2B5EF4-FFF2-40B4-BE49-F238E27FC236}">
                  <a16:creationId xmlns:a16="http://schemas.microsoft.com/office/drawing/2014/main" id="{8C572821-C1DE-474B-B66F-D4CFC0A66217}"/>
                </a:ext>
              </a:extLst>
            </p:cNvPr>
            <p:cNvSpPr/>
            <p:nvPr/>
          </p:nvSpPr>
          <p:spPr>
            <a:xfrm>
              <a:off x="741377" y="2878605"/>
              <a:ext cx="1665165" cy="1608334"/>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4" name="テキスト ボックス 43">
              <a:extLst>
                <a:ext uri="{FF2B5EF4-FFF2-40B4-BE49-F238E27FC236}">
                  <a16:creationId xmlns:a16="http://schemas.microsoft.com/office/drawing/2014/main" id="{A3F479DF-C1C4-4AF5-B16C-A19480716103}"/>
                </a:ext>
              </a:extLst>
            </p:cNvPr>
            <p:cNvSpPr txBox="1"/>
            <p:nvPr/>
          </p:nvSpPr>
          <p:spPr>
            <a:xfrm>
              <a:off x="1071344" y="3295074"/>
              <a:ext cx="1141640" cy="830997"/>
            </a:xfrm>
            <a:prstGeom prst="rect">
              <a:avLst/>
            </a:prstGeom>
            <a:noFill/>
          </p:spPr>
          <p:txBody>
            <a:bodyPr wrap="square" rtlCol="0">
              <a:spAutoFit/>
            </a:bodyPr>
            <a:lstStyle/>
            <a:p>
              <a:r>
                <a:rPr lang="ja-JP" altLang="en-US" sz="1600" dirty="0">
                  <a:latin typeface="+mn-ea"/>
                </a:rPr>
                <a:t>固定資産</a:t>
              </a:r>
              <a:endParaRPr lang="en-US" altLang="ja-JP" sz="1600" dirty="0">
                <a:latin typeface="+mn-ea"/>
              </a:endParaRPr>
            </a:p>
            <a:p>
              <a:r>
                <a:rPr lang="ja-JP" altLang="en-US" sz="1600" dirty="0">
                  <a:latin typeface="+mn-ea"/>
                </a:rPr>
                <a:t>　 の</a:t>
              </a:r>
              <a:endParaRPr lang="en-US" altLang="ja-JP" sz="1600" dirty="0">
                <a:latin typeface="+mn-ea"/>
              </a:endParaRPr>
            </a:p>
            <a:p>
              <a:r>
                <a:rPr lang="ja-JP" altLang="en-US" sz="1600" dirty="0">
                  <a:latin typeface="+mn-ea"/>
                </a:rPr>
                <a:t> 取　得</a:t>
              </a:r>
              <a:endParaRPr lang="en-US" altLang="ja-JP" sz="1600" dirty="0">
                <a:latin typeface="+mn-ea"/>
              </a:endParaRPr>
            </a:p>
          </p:txBody>
        </p:sp>
      </p:grpSp>
    </p:spTree>
    <p:extLst>
      <p:ext uri="{BB962C8B-B14F-4D97-AF65-F5344CB8AC3E}">
        <p14:creationId xmlns:p14="http://schemas.microsoft.com/office/powerpoint/2010/main" val="599183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四角形: 角を丸くする 8">
            <a:extLst>
              <a:ext uri="{FF2B5EF4-FFF2-40B4-BE49-F238E27FC236}">
                <a16:creationId xmlns:a16="http://schemas.microsoft.com/office/drawing/2014/main" id="{B0ACE4FB-25F9-4E75-B369-B24FF1DB42F9}"/>
              </a:ext>
            </a:extLst>
          </p:cNvPr>
          <p:cNvSpPr/>
          <p:nvPr/>
        </p:nvSpPr>
        <p:spPr>
          <a:xfrm>
            <a:off x="158033" y="276448"/>
            <a:ext cx="8827934" cy="6475226"/>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7A100B2C-BE7F-A46C-150E-BE42C8DEC804}"/>
              </a:ext>
            </a:extLst>
          </p:cNvPr>
          <p:cNvSpPr/>
          <p:nvPr/>
        </p:nvSpPr>
        <p:spPr>
          <a:xfrm>
            <a:off x="492407" y="1030396"/>
            <a:ext cx="8084731" cy="155633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9ECF0AB8-9E30-C12E-56C5-F61E141C2897}"/>
              </a:ext>
            </a:extLst>
          </p:cNvPr>
          <p:cNvSpPr txBox="1"/>
          <p:nvPr/>
        </p:nvSpPr>
        <p:spPr>
          <a:xfrm>
            <a:off x="511471" y="1492352"/>
            <a:ext cx="708572" cy="577081"/>
          </a:xfrm>
          <a:prstGeom prst="rect">
            <a:avLst/>
          </a:prstGeom>
          <a:noFill/>
        </p:spPr>
        <p:txBody>
          <a:bodyPr wrap="square" rtlCol="0">
            <a:spAutoFit/>
          </a:bodyPr>
          <a:lstStyle/>
          <a:p>
            <a:r>
              <a:rPr kumimoji="1" lang="en-US" altLang="ja-JP" sz="1050" dirty="0"/>
              <a:t>R</a:t>
            </a:r>
            <a:r>
              <a:rPr kumimoji="1" lang="ja-JP" altLang="en-US" sz="1050" dirty="0"/>
              <a:t>６年度事例集記載</a:t>
            </a:r>
          </a:p>
        </p:txBody>
      </p:sp>
      <p:cxnSp>
        <p:nvCxnSpPr>
          <p:cNvPr id="12" name="直線コネクタ 11">
            <a:extLst>
              <a:ext uri="{FF2B5EF4-FFF2-40B4-BE49-F238E27FC236}">
                <a16:creationId xmlns:a16="http://schemas.microsoft.com/office/drawing/2014/main" id="{539986BE-495B-D9AE-75FC-4D95339145C0}"/>
              </a:ext>
            </a:extLst>
          </p:cNvPr>
          <p:cNvCxnSpPr>
            <a:cxnSpLocks/>
          </p:cNvCxnSpPr>
          <p:nvPr/>
        </p:nvCxnSpPr>
        <p:spPr>
          <a:xfrm>
            <a:off x="1286045" y="1030396"/>
            <a:ext cx="0" cy="1556338"/>
          </a:xfrm>
          <a:prstGeom prst="line">
            <a:avLst/>
          </a:prstGeom>
        </p:spPr>
        <p:style>
          <a:lnRef idx="1">
            <a:schemeClr val="dk1"/>
          </a:lnRef>
          <a:fillRef idx="0">
            <a:schemeClr val="dk1"/>
          </a:fillRef>
          <a:effectRef idx="0">
            <a:schemeClr val="dk1"/>
          </a:effectRef>
          <a:fontRef idx="minor">
            <a:schemeClr val="tx1"/>
          </a:fontRef>
        </p:style>
      </p:cxnSp>
      <p:sp>
        <p:nvSpPr>
          <p:cNvPr id="14" name="正方形/長方形 13">
            <a:extLst>
              <a:ext uri="{FF2B5EF4-FFF2-40B4-BE49-F238E27FC236}">
                <a16:creationId xmlns:a16="http://schemas.microsoft.com/office/drawing/2014/main" id="{FDB1C605-4561-AD75-BA14-F7F651C2A324}"/>
              </a:ext>
            </a:extLst>
          </p:cNvPr>
          <p:cNvSpPr/>
          <p:nvPr/>
        </p:nvSpPr>
        <p:spPr>
          <a:xfrm>
            <a:off x="524317" y="3190668"/>
            <a:ext cx="8084731" cy="288491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 name="直線コネクタ 14">
            <a:extLst>
              <a:ext uri="{FF2B5EF4-FFF2-40B4-BE49-F238E27FC236}">
                <a16:creationId xmlns:a16="http://schemas.microsoft.com/office/drawing/2014/main" id="{9173451A-FAD6-D975-EE55-5163FF840C78}"/>
              </a:ext>
            </a:extLst>
          </p:cNvPr>
          <p:cNvCxnSpPr>
            <a:cxnSpLocks/>
          </p:cNvCxnSpPr>
          <p:nvPr/>
        </p:nvCxnSpPr>
        <p:spPr>
          <a:xfrm>
            <a:off x="1286045" y="3190668"/>
            <a:ext cx="0" cy="2884919"/>
          </a:xfrm>
          <a:prstGeom prst="line">
            <a:avLst/>
          </a:prstGeom>
        </p:spPr>
        <p:style>
          <a:lnRef idx="1">
            <a:schemeClr val="dk1"/>
          </a:lnRef>
          <a:fillRef idx="0">
            <a:schemeClr val="dk1"/>
          </a:fillRef>
          <a:effectRef idx="0">
            <a:schemeClr val="dk1"/>
          </a:effectRef>
          <a:fontRef idx="minor">
            <a:schemeClr val="tx1"/>
          </a:fontRef>
        </p:style>
      </p:cxnSp>
      <p:sp>
        <p:nvSpPr>
          <p:cNvPr id="17" name="テキスト ボックス 16">
            <a:extLst>
              <a:ext uri="{FF2B5EF4-FFF2-40B4-BE49-F238E27FC236}">
                <a16:creationId xmlns:a16="http://schemas.microsoft.com/office/drawing/2014/main" id="{FDF1F887-A662-3D6B-F89A-5BC2BE059B77}"/>
              </a:ext>
            </a:extLst>
          </p:cNvPr>
          <p:cNvSpPr txBox="1"/>
          <p:nvPr/>
        </p:nvSpPr>
        <p:spPr>
          <a:xfrm>
            <a:off x="577473" y="4255893"/>
            <a:ext cx="708572" cy="577081"/>
          </a:xfrm>
          <a:prstGeom prst="rect">
            <a:avLst/>
          </a:prstGeom>
          <a:noFill/>
        </p:spPr>
        <p:txBody>
          <a:bodyPr wrap="square" rtlCol="0">
            <a:spAutoFit/>
          </a:bodyPr>
          <a:lstStyle/>
          <a:p>
            <a:r>
              <a:rPr kumimoji="1" lang="en-US" altLang="ja-JP" sz="1050" dirty="0"/>
              <a:t>R</a:t>
            </a:r>
            <a:r>
              <a:rPr kumimoji="1" lang="ja-JP" altLang="en-US" sz="1050" dirty="0"/>
              <a:t>５年度事例集記載</a:t>
            </a:r>
          </a:p>
        </p:txBody>
      </p:sp>
      <p:sp>
        <p:nvSpPr>
          <p:cNvPr id="21" name="テキスト ボックス 20">
            <a:extLst>
              <a:ext uri="{FF2B5EF4-FFF2-40B4-BE49-F238E27FC236}">
                <a16:creationId xmlns:a16="http://schemas.microsoft.com/office/drawing/2014/main" id="{DA885050-5369-5F96-59AF-48A8EFE44B45}"/>
              </a:ext>
            </a:extLst>
          </p:cNvPr>
          <p:cNvSpPr txBox="1"/>
          <p:nvPr/>
        </p:nvSpPr>
        <p:spPr>
          <a:xfrm>
            <a:off x="927103" y="580641"/>
            <a:ext cx="2724715" cy="307777"/>
          </a:xfrm>
          <a:prstGeom prst="rect">
            <a:avLst/>
          </a:prstGeom>
          <a:noFill/>
        </p:spPr>
        <p:txBody>
          <a:bodyPr wrap="square" rtlCol="0">
            <a:spAutoFit/>
          </a:bodyPr>
          <a:lstStyle/>
          <a:p>
            <a:r>
              <a:rPr lang="ja-JP" altLang="en-US" sz="1400" b="1" u="sng" dirty="0"/>
              <a:t>３．土地改良施設関係の処理</a:t>
            </a:r>
            <a:endParaRPr lang="en-US" altLang="ja-JP" sz="1400" b="1" u="sng" dirty="0"/>
          </a:p>
        </p:txBody>
      </p:sp>
      <p:sp>
        <p:nvSpPr>
          <p:cNvPr id="22" name="テキスト ボックス 21">
            <a:extLst>
              <a:ext uri="{FF2B5EF4-FFF2-40B4-BE49-F238E27FC236}">
                <a16:creationId xmlns:a16="http://schemas.microsoft.com/office/drawing/2014/main" id="{ED180E22-418C-6C4C-1605-AB0341E97282}"/>
              </a:ext>
            </a:extLst>
          </p:cNvPr>
          <p:cNvSpPr txBox="1"/>
          <p:nvPr/>
        </p:nvSpPr>
        <p:spPr>
          <a:xfrm>
            <a:off x="1358513" y="1116067"/>
            <a:ext cx="7141054" cy="1384995"/>
          </a:xfrm>
          <a:prstGeom prst="rect">
            <a:avLst/>
          </a:prstGeom>
          <a:noFill/>
        </p:spPr>
        <p:txBody>
          <a:bodyPr wrap="square" rtlCol="0">
            <a:spAutoFit/>
          </a:bodyPr>
          <a:lstStyle/>
          <a:p>
            <a:r>
              <a:rPr lang="ja-JP" altLang="en-US" sz="1400" dirty="0"/>
              <a:t>㊱　一つの事業で造成年度の異なる複数の施設を管理する場合の処理・・・・・・ </a:t>
            </a:r>
            <a:r>
              <a:rPr lang="en-US" altLang="ja-JP" sz="1400" dirty="0"/>
              <a:t>41</a:t>
            </a:r>
            <a:r>
              <a:rPr lang="ja-JP" altLang="en-US" sz="1400" dirty="0"/>
              <a:t>　</a:t>
            </a:r>
            <a:endParaRPr lang="en-US" altLang="ja-JP" sz="1400" dirty="0"/>
          </a:p>
          <a:p>
            <a:r>
              <a:rPr kumimoji="1" lang="ja-JP" altLang="en-US" sz="1400" dirty="0"/>
              <a:t>㊲　複数年に渡るほ場整備事業を建設仮勘定で処理する場合・・・・・・・・・・ </a:t>
            </a:r>
            <a:r>
              <a:rPr kumimoji="1" lang="en-US" altLang="ja-JP" sz="1400" dirty="0"/>
              <a:t>42</a:t>
            </a:r>
          </a:p>
          <a:p>
            <a:r>
              <a:rPr lang="ja-JP" altLang="en-US" sz="1400" dirty="0"/>
              <a:t>㊳　土地改良施設用地を一部売却する場合の処理・・・・・・・・・・・・・・・ </a:t>
            </a:r>
            <a:r>
              <a:rPr lang="en-US" altLang="ja-JP" sz="1400" dirty="0"/>
              <a:t>43</a:t>
            </a:r>
          </a:p>
          <a:p>
            <a:r>
              <a:rPr lang="ja-JP" altLang="en-US" sz="1400" dirty="0"/>
              <a:t>㊴　土地改良施設用地の一部を代替地として取得した場合の処理・・・・・・・・ </a:t>
            </a:r>
            <a:r>
              <a:rPr lang="en-US" altLang="ja-JP" sz="1400" dirty="0"/>
              <a:t>44</a:t>
            </a:r>
          </a:p>
          <a:p>
            <a:r>
              <a:rPr lang="ja-JP" altLang="en-US" sz="1400" dirty="0"/>
              <a:t>㊵　中古資産の耐用年数の設定方法・・・・・・・・・・・・・・・・・・・・・ </a:t>
            </a:r>
            <a:r>
              <a:rPr lang="en-US" altLang="ja-JP" sz="1400" dirty="0"/>
              <a:t>45</a:t>
            </a:r>
          </a:p>
          <a:p>
            <a:r>
              <a:rPr lang="ja-JP" altLang="en-US" sz="1400" dirty="0"/>
              <a:t>㊶　譲与施設の資産評価資料価額と実際の前払金に差がある場合の処理・・・・・ </a:t>
            </a:r>
            <a:r>
              <a:rPr lang="en-US" altLang="ja-JP" sz="1400" dirty="0"/>
              <a:t>46</a:t>
            </a:r>
          </a:p>
        </p:txBody>
      </p:sp>
      <p:sp>
        <p:nvSpPr>
          <p:cNvPr id="23" name="テキスト ボックス 22">
            <a:extLst>
              <a:ext uri="{FF2B5EF4-FFF2-40B4-BE49-F238E27FC236}">
                <a16:creationId xmlns:a16="http://schemas.microsoft.com/office/drawing/2014/main" id="{C9FC251C-462D-4474-E2F1-644605491A13}"/>
              </a:ext>
            </a:extLst>
          </p:cNvPr>
          <p:cNvSpPr txBox="1"/>
          <p:nvPr/>
        </p:nvSpPr>
        <p:spPr>
          <a:xfrm>
            <a:off x="927103" y="2803652"/>
            <a:ext cx="2667560" cy="307777"/>
          </a:xfrm>
          <a:prstGeom prst="rect">
            <a:avLst/>
          </a:prstGeom>
          <a:noFill/>
        </p:spPr>
        <p:txBody>
          <a:bodyPr wrap="square" rtlCol="0">
            <a:spAutoFit/>
          </a:bodyPr>
          <a:lstStyle/>
          <a:p>
            <a:r>
              <a:rPr lang="ja-JP" altLang="en-US" sz="1400" b="1" u="sng" dirty="0"/>
              <a:t>４．予算決算関係の処理</a:t>
            </a:r>
            <a:endParaRPr lang="en-US" altLang="ja-JP" sz="1400" b="1" u="sng" dirty="0"/>
          </a:p>
        </p:txBody>
      </p:sp>
      <p:sp>
        <p:nvSpPr>
          <p:cNvPr id="24" name="テキスト ボックス 23">
            <a:extLst>
              <a:ext uri="{FF2B5EF4-FFF2-40B4-BE49-F238E27FC236}">
                <a16:creationId xmlns:a16="http://schemas.microsoft.com/office/drawing/2014/main" id="{6AEC3A5F-9731-A393-0E7B-3FB4456327EB}"/>
              </a:ext>
            </a:extLst>
          </p:cNvPr>
          <p:cNvSpPr txBox="1"/>
          <p:nvPr/>
        </p:nvSpPr>
        <p:spPr>
          <a:xfrm>
            <a:off x="1361772" y="3287540"/>
            <a:ext cx="7204755" cy="2677656"/>
          </a:xfrm>
          <a:prstGeom prst="rect">
            <a:avLst/>
          </a:prstGeom>
          <a:noFill/>
        </p:spPr>
        <p:txBody>
          <a:bodyPr wrap="square" rtlCol="0">
            <a:spAutoFit/>
          </a:bodyPr>
          <a:lstStyle/>
          <a:p>
            <a:r>
              <a:rPr lang="ja-JP" altLang="en-US" sz="1400" dirty="0"/>
              <a:t>㊷　</a:t>
            </a:r>
            <a:r>
              <a:rPr lang="ja-JP" altLang="en-US" sz="1400" dirty="0">
                <a:latin typeface="+mn-ea"/>
              </a:rPr>
              <a:t>支出予算額不足への対応方法・・・・・・・・・・・・・・・・・・・・・・ </a:t>
            </a:r>
            <a:r>
              <a:rPr lang="en-US" altLang="ja-JP" sz="1400" dirty="0">
                <a:latin typeface="+mn-ea"/>
              </a:rPr>
              <a:t>47</a:t>
            </a:r>
            <a:endParaRPr lang="en-US" altLang="ja-JP" sz="1400" u="sng" dirty="0"/>
          </a:p>
          <a:p>
            <a:r>
              <a:rPr kumimoji="1" lang="ja-JP" altLang="en-US" sz="1400" dirty="0"/>
              <a:t>㊸　</a:t>
            </a:r>
            <a:r>
              <a:rPr lang="ja-JP" altLang="en-US" sz="1400" dirty="0">
                <a:latin typeface="+mn-ea"/>
              </a:rPr>
              <a:t>転用決済金積立の支出予算超過への対応方法・・・・・・・・・・・・・・・ </a:t>
            </a:r>
            <a:r>
              <a:rPr lang="en-US" altLang="ja-JP" sz="1400" dirty="0">
                <a:latin typeface="+mn-ea"/>
              </a:rPr>
              <a:t>48</a:t>
            </a:r>
            <a:endParaRPr kumimoji="1" lang="en-US" altLang="ja-JP" sz="1400" dirty="0"/>
          </a:p>
          <a:p>
            <a:r>
              <a:rPr kumimoji="1" lang="ja-JP" altLang="en-US" sz="1400" dirty="0"/>
              <a:t>㊹　</a:t>
            </a:r>
            <a:r>
              <a:rPr lang="ja-JP" altLang="en-US" sz="1400" dirty="0">
                <a:latin typeface="+mn-ea"/>
              </a:rPr>
              <a:t>予備費の充用方法・・・・・・・・・・・・・・・・・・・・・・・・・・・ </a:t>
            </a:r>
            <a:r>
              <a:rPr lang="en-US" altLang="ja-JP" sz="1400" dirty="0">
                <a:latin typeface="+mn-ea"/>
              </a:rPr>
              <a:t>49</a:t>
            </a:r>
            <a:endParaRPr kumimoji="1" lang="en-US" altLang="ja-JP" sz="1400" dirty="0"/>
          </a:p>
          <a:p>
            <a:r>
              <a:rPr kumimoji="1" lang="ja-JP" altLang="en-US" sz="1400" dirty="0"/>
              <a:t>㊺</a:t>
            </a:r>
            <a:r>
              <a:rPr lang="en-US" altLang="ja-JP" sz="1400" dirty="0">
                <a:latin typeface="+mn-ea"/>
              </a:rPr>
              <a:t> </a:t>
            </a:r>
            <a:r>
              <a:rPr lang="ja-JP" altLang="en-US" sz="1400" dirty="0">
                <a:latin typeface="+mn-ea"/>
              </a:rPr>
              <a:t>　</a:t>
            </a:r>
            <a:r>
              <a:rPr lang="en-US" altLang="ja-JP" sz="1400" dirty="0">
                <a:latin typeface="+mn-ea"/>
              </a:rPr>
              <a:t>3</a:t>
            </a:r>
            <a:r>
              <a:rPr lang="ja-JP" altLang="en-US" sz="1400" dirty="0">
                <a:latin typeface="+mn-ea"/>
              </a:rPr>
              <a:t>月分の電気代が</a:t>
            </a:r>
            <a:r>
              <a:rPr lang="en-US" altLang="ja-JP" sz="1400" dirty="0">
                <a:latin typeface="+mn-ea"/>
              </a:rPr>
              <a:t>6</a:t>
            </a:r>
            <a:r>
              <a:rPr lang="ja-JP" altLang="en-US" sz="1400" dirty="0">
                <a:latin typeface="+mn-ea"/>
              </a:rPr>
              <a:t>月までわからない場合の処理・・・・・・・・・・・・・   </a:t>
            </a:r>
            <a:r>
              <a:rPr lang="en-US" altLang="ja-JP" sz="1400" dirty="0">
                <a:latin typeface="+mn-ea"/>
              </a:rPr>
              <a:t>50</a:t>
            </a:r>
            <a:endParaRPr kumimoji="1" lang="en-US" altLang="ja-JP" sz="1400" dirty="0"/>
          </a:p>
          <a:p>
            <a:r>
              <a:rPr kumimoji="1" lang="ja-JP" altLang="en-US" sz="1400" dirty="0"/>
              <a:t>㊻　</a:t>
            </a:r>
            <a:r>
              <a:rPr lang="ja-JP" altLang="en-US" sz="1400" dirty="0">
                <a:latin typeface="+mn-ea"/>
              </a:rPr>
              <a:t>資金不足を補うために特定資産の積立金を取崩す場合の処理・・・・・・・・ </a:t>
            </a:r>
            <a:r>
              <a:rPr lang="en-US" altLang="ja-JP" sz="1400" dirty="0">
                <a:latin typeface="+mn-ea"/>
              </a:rPr>
              <a:t>51</a:t>
            </a:r>
            <a:endParaRPr kumimoji="1" lang="en-US" altLang="ja-JP" sz="1400" dirty="0"/>
          </a:p>
          <a:p>
            <a:r>
              <a:rPr kumimoji="1" lang="ja-JP" altLang="en-US" sz="1400" dirty="0"/>
              <a:t>㊼　</a:t>
            </a:r>
            <a:r>
              <a:rPr lang="ja-JP" altLang="en-US" sz="1400" dirty="0">
                <a:latin typeface="+mn-ea"/>
              </a:rPr>
              <a:t>特定資産としている積立金を一時借用</a:t>
            </a:r>
            <a:r>
              <a:rPr lang="en-US" altLang="ja-JP" sz="1400" dirty="0">
                <a:latin typeface="+mn-ea"/>
              </a:rPr>
              <a:t>(</a:t>
            </a:r>
            <a:r>
              <a:rPr lang="ja-JP" altLang="en-US" sz="1400" dirty="0">
                <a:latin typeface="+mn-ea"/>
              </a:rPr>
              <a:t>期中で戻し</a:t>
            </a:r>
            <a:r>
              <a:rPr lang="en-US" altLang="ja-JP" sz="1400" dirty="0">
                <a:latin typeface="+mn-ea"/>
              </a:rPr>
              <a:t>)</a:t>
            </a:r>
            <a:r>
              <a:rPr lang="ja-JP" altLang="en-US" sz="1400" dirty="0">
                <a:latin typeface="+mn-ea"/>
              </a:rPr>
              <a:t>する場合の処理・・・・ ・ </a:t>
            </a:r>
            <a:r>
              <a:rPr lang="en-US" altLang="ja-JP" sz="1400" dirty="0">
                <a:latin typeface="+mn-ea"/>
              </a:rPr>
              <a:t>52</a:t>
            </a:r>
            <a:endParaRPr kumimoji="1" lang="en-US" altLang="ja-JP" sz="1400" dirty="0"/>
          </a:p>
          <a:p>
            <a:r>
              <a:rPr kumimoji="1" lang="ja-JP" altLang="en-US" sz="1400" dirty="0"/>
              <a:t>㊽　</a:t>
            </a:r>
            <a:r>
              <a:rPr lang="ja-JP" altLang="en-US" sz="1400" dirty="0">
                <a:latin typeface="+mn-ea"/>
              </a:rPr>
              <a:t>財政調整積立資産を一時借用</a:t>
            </a:r>
            <a:r>
              <a:rPr lang="en-US" altLang="ja-JP" sz="1400" dirty="0">
                <a:latin typeface="+mn-ea"/>
              </a:rPr>
              <a:t>(</a:t>
            </a:r>
            <a:r>
              <a:rPr lang="ja-JP" altLang="en-US" sz="1400" dirty="0">
                <a:latin typeface="+mn-ea"/>
              </a:rPr>
              <a:t>資金収支整理期間内で戻し</a:t>
            </a:r>
            <a:r>
              <a:rPr lang="en-US" altLang="ja-JP" sz="1400" dirty="0">
                <a:latin typeface="+mn-ea"/>
              </a:rPr>
              <a:t>)</a:t>
            </a:r>
            <a:r>
              <a:rPr lang="ja-JP" altLang="en-US" sz="1400" dirty="0">
                <a:latin typeface="+mn-ea"/>
              </a:rPr>
              <a:t>する場合の処理・・  </a:t>
            </a:r>
            <a:r>
              <a:rPr lang="en-US" altLang="ja-JP" sz="1400" dirty="0">
                <a:latin typeface="+mn-ea"/>
              </a:rPr>
              <a:t>53</a:t>
            </a:r>
            <a:endParaRPr kumimoji="1" lang="en-US" altLang="ja-JP" sz="1400" dirty="0"/>
          </a:p>
          <a:p>
            <a:r>
              <a:rPr kumimoji="1" lang="ja-JP" altLang="en-US" sz="1400" dirty="0"/>
              <a:t>㊾　</a:t>
            </a:r>
            <a:r>
              <a:rPr lang="ja-JP" altLang="en-US" sz="1400" dirty="0">
                <a:latin typeface="+mn-ea"/>
              </a:rPr>
              <a:t>特定資産から生じた利息の処理・・・・・・・・・・・・・・・・・・・・・ </a:t>
            </a:r>
            <a:r>
              <a:rPr lang="en-US" altLang="ja-JP" sz="1400" dirty="0">
                <a:latin typeface="+mn-ea"/>
              </a:rPr>
              <a:t>54</a:t>
            </a:r>
            <a:endParaRPr kumimoji="1" lang="en-US" altLang="ja-JP" sz="1400" dirty="0"/>
          </a:p>
          <a:p>
            <a:r>
              <a:rPr kumimoji="1" lang="ja-JP" altLang="en-US" sz="1400" dirty="0"/>
              <a:t>㊿　</a:t>
            </a:r>
            <a:r>
              <a:rPr lang="ja-JP" altLang="en-US" sz="1400" dirty="0">
                <a:latin typeface="+mn-ea"/>
              </a:rPr>
              <a:t>資金収支整理期間内で積立を行う場合の処理・・・・・・・・・・・・・・・ </a:t>
            </a:r>
            <a:r>
              <a:rPr lang="en-US" altLang="ja-JP" sz="1400" dirty="0">
                <a:latin typeface="+mn-ea"/>
              </a:rPr>
              <a:t>55</a:t>
            </a:r>
            <a:r>
              <a:rPr lang="ja-JP" altLang="en-US" sz="1400" dirty="0">
                <a:latin typeface="+mn-ea"/>
              </a:rPr>
              <a:t> </a:t>
            </a:r>
            <a:endParaRPr kumimoji="1" lang="en-US" altLang="ja-JP" sz="1400" dirty="0"/>
          </a:p>
          <a:p>
            <a:r>
              <a:rPr kumimoji="1" lang="en-US" altLang="ja-JP" sz="1050" dirty="0"/>
              <a:t>51</a:t>
            </a:r>
            <a:r>
              <a:rPr lang="en-US" altLang="ja-JP" sz="1400" dirty="0">
                <a:latin typeface="+mn-ea"/>
              </a:rPr>
              <a:t> </a:t>
            </a:r>
            <a:r>
              <a:rPr lang="ja-JP" altLang="en-US" sz="1400" dirty="0">
                <a:latin typeface="+mn-ea"/>
              </a:rPr>
              <a:t>　</a:t>
            </a:r>
            <a:r>
              <a:rPr lang="en-US" altLang="ja-JP" sz="1400" dirty="0">
                <a:latin typeface="+mn-ea"/>
              </a:rPr>
              <a:t>4</a:t>
            </a:r>
            <a:r>
              <a:rPr lang="ja-JP" altLang="en-US" sz="1400" dirty="0">
                <a:latin typeface="+mn-ea"/>
              </a:rPr>
              <a:t>月に納入された転用決済金を前期の決算書に反映する場合の処理・・・・・  </a:t>
            </a:r>
            <a:r>
              <a:rPr lang="en-US" altLang="ja-JP" sz="1400" dirty="0">
                <a:latin typeface="+mn-ea"/>
              </a:rPr>
              <a:t>56</a:t>
            </a:r>
            <a:endParaRPr kumimoji="1" lang="en-US" altLang="ja-JP" sz="1400" dirty="0"/>
          </a:p>
          <a:p>
            <a:r>
              <a:rPr kumimoji="1" lang="en-US" altLang="ja-JP" sz="1050" dirty="0"/>
              <a:t>52</a:t>
            </a:r>
            <a:r>
              <a:rPr kumimoji="1" lang="ja-JP" altLang="en-US" sz="1050" dirty="0"/>
              <a:t>　  </a:t>
            </a:r>
            <a:r>
              <a:rPr lang="ja-JP" altLang="en-US" sz="1400" dirty="0">
                <a:latin typeface="+mn-ea"/>
              </a:rPr>
              <a:t>貸借対照表の指定正味財産、一般正味財産のカッコ書きと注記の関係・・・・ </a:t>
            </a:r>
            <a:r>
              <a:rPr lang="en-US" altLang="ja-JP" sz="1400" dirty="0">
                <a:latin typeface="+mn-ea"/>
              </a:rPr>
              <a:t>57</a:t>
            </a:r>
            <a:endParaRPr kumimoji="1" lang="en-US" altLang="ja-JP" sz="1400" dirty="0"/>
          </a:p>
          <a:p>
            <a:r>
              <a:rPr kumimoji="1" lang="en-US" altLang="ja-JP" sz="1050" dirty="0"/>
              <a:t>53</a:t>
            </a:r>
            <a:r>
              <a:rPr kumimoji="1" lang="ja-JP" altLang="en-US" sz="1050" dirty="0"/>
              <a:t>　  </a:t>
            </a:r>
            <a:r>
              <a:rPr lang="ja-JP" altLang="en-US" sz="1400" dirty="0">
                <a:latin typeface="+mn-ea"/>
              </a:rPr>
              <a:t>次年度繰越金が予算超過する場合の考え方・・・・・・・・・・・・・・・・ </a:t>
            </a:r>
            <a:r>
              <a:rPr lang="en-US" altLang="ja-JP" sz="1400" dirty="0">
                <a:latin typeface="+mn-ea"/>
              </a:rPr>
              <a:t>59</a:t>
            </a:r>
            <a:endParaRPr kumimoji="1" lang="en-US" altLang="ja-JP" sz="1400" dirty="0"/>
          </a:p>
        </p:txBody>
      </p:sp>
      <p:sp>
        <p:nvSpPr>
          <p:cNvPr id="2" name="楕円 1">
            <a:extLst>
              <a:ext uri="{FF2B5EF4-FFF2-40B4-BE49-F238E27FC236}">
                <a16:creationId xmlns:a16="http://schemas.microsoft.com/office/drawing/2014/main" id="{1F5D33BB-FA5C-CC69-E850-97FC1988EF18}"/>
              </a:ext>
            </a:extLst>
          </p:cNvPr>
          <p:cNvSpPr/>
          <p:nvPr/>
        </p:nvSpPr>
        <p:spPr>
          <a:xfrm>
            <a:off x="1435863" y="5720148"/>
            <a:ext cx="165935" cy="160619"/>
          </a:xfrm>
          <a:prstGeom prst="ellipse">
            <a:avLst/>
          </a:prstGeom>
          <a:no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楕円 4">
            <a:extLst>
              <a:ext uri="{FF2B5EF4-FFF2-40B4-BE49-F238E27FC236}">
                <a16:creationId xmlns:a16="http://schemas.microsoft.com/office/drawing/2014/main" id="{95A1B8FE-F36C-1421-7186-E7A1F79C2B41}"/>
              </a:ext>
            </a:extLst>
          </p:cNvPr>
          <p:cNvSpPr/>
          <p:nvPr/>
        </p:nvSpPr>
        <p:spPr>
          <a:xfrm>
            <a:off x="1435863" y="5504545"/>
            <a:ext cx="165935" cy="160619"/>
          </a:xfrm>
          <a:prstGeom prst="ellipse">
            <a:avLst/>
          </a:prstGeom>
          <a:no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楕円 5">
            <a:extLst>
              <a:ext uri="{FF2B5EF4-FFF2-40B4-BE49-F238E27FC236}">
                <a16:creationId xmlns:a16="http://schemas.microsoft.com/office/drawing/2014/main" id="{B5B7A070-10AF-4378-77C4-66B5A2F9705F}"/>
              </a:ext>
            </a:extLst>
          </p:cNvPr>
          <p:cNvSpPr/>
          <p:nvPr/>
        </p:nvSpPr>
        <p:spPr>
          <a:xfrm>
            <a:off x="1435862" y="5287081"/>
            <a:ext cx="165935" cy="160619"/>
          </a:xfrm>
          <a:prstGeom prst="ellipse">
            <a:avLst/>
          </a:prstGeom>
          <a:no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2150258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43624" y="2813463"/>
            <a:ext cx="8850968" cy="3980970"/>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㉞ 所有土地改良施設の補助金相当額に誤りがあった場合の処理</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595540" y="596492"/>
            <a:ext cx="4390743" cy="2155776"/>
            <a:chOff x="4639788" y="1415610"/>
            <a:chExt cx="4368341" cy="212187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21874"/>
              <a:chOff x="324296" y="235244"/>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659276" y="1445968"/>
                <a:ext cx="5267619" cy="672850"/>
              </a:xfrm>
              <a:prstGeom prst="rect">
                <a:avLst/>
              </a:prstGeom>
              <a:grpFill/>
            </p:spPr>
            <p:txBody>
              <a:bodyPr wrap="square" rtlCol="0">
                <a:spAutoFit/>
              </a:bodyPr>
              <a:lstStyle/>
              <a:p>
                <a:r>
                  <a:rPr lang="ja-JP" altLang="en-US" sz="1200" dirty="0">
                    <a:latin typeface="+mn-ea"/>
                  </a:rPr>
                  <a:t>①　過年度決算書の修正は「過年度修正」科目で行う。　　　</a:t>
                </a:r>
                <a:endParaRPr lang="en-US" altLang="ja-JP" sz="1200" dirty="0">
                  <a:latin typeface="+mn-ea"/>
                </a:endParaRPr>
              </a:p>
              <a:p>
                <a:r>
                  <a:rPr lang="ja-JP" altLang="en-US" sz="1200" dirty="0">
                    <a:latin typeface="+mn-ea"/>
                  </a:rPr>
                  <a:t>　　</a:t>
                </a: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50389"/>
              <a:ext cx="2625872" cy="30000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2144098"/>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418393" y="1270890"/>
                <a:ext cx="5477534" cy="1488334"/>
              </a:xfrm>
              <a:prstGeom prst="rect">
                <a:avLst/>
              </a:prstGeom>
              <a:solidFill>
                <a:schemeClr val="accent4">
                  <a:lumMod val="40000"/>
                  <a:lumOff val="60000"/>
                </a:schemeClr>
              </a:solidFill>
            </p:spPr>
            <p:txBody>
              <a:bodyPr wrap="square" rtlCol="0">
                <a:spAutoFit/>
              </a:bodyPr>
              <a:lstStyle/>
              <a:p>
                <a:r>
                  <a:rPr lang="ja-JP" altLang="en-US" sz="1200" dirty="0">
                    <a:latin typeface="+mn-ea"/>
                  </a:rPr>
                  <a:t>　土地改良施設台帳を精査したところ、補助金相当額に誤りがある所有土地改良施設が見つかった。（補助金相当額の増加となる誤り。）</a:t>
                </a:r>
                <a:endParaRPr lang="en-US" altLang="ja-JP" sz="1200" dirty="0">
                  <a:latin typeface="+mn-ea"/>
                </a:endParaRPr>
              </a:p>
              <a:p>
                <a:r>
                  <a:rPr lang="ja-JP" altLang="en-US" sz="1200" dirty="0">
                    <a:latin typeface="+mn-ea"/>
                  </a:rPr>
                  <a:t>　過年度決算書の修正はできないため、今年度の期首額を修正するにはどうしたらよいか。</a:t>
                </a: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29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47599" y="1541634"/>
              <a:ext cx="525079" cy="362992"/>
            </a:xfrm>
            <a:prstGeom prst="rect">
              <a:avLst/>
            </a:prstGeom>
          </p:spPr>
        </p:pic>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74347" y="2271541"/>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grpSp>
        <p:nvGrpSpPr>
          <p:cNvPr id="9" name="グループ化 8">
            <a:extLst>
              <a:ext uri="{FF2B5EF4-FFF2-40B4-BE49-F238E27FC236}">
                <a16:creationId xmlns:a16="http://schemas.microsoft.com/office/drawing/2014/main" id="{622A9AA6-6298-447B-B22C-DD2F0C26E440}"/>
              </a:ext>
            </a:extLst>
          </p:cNvPr>
          <p:cNvGrpSpPr/>
          <p:nvPr/>
        </p:nvGrpSpPr>
        <p:grpSpPr>
          <a:xfrm>
            <a:off x="301986" y="2995363"/>
            <a:ext cx="2334134" cy="2520628"/>
            <a:chOff x="582889" y="2999706"/>
            <a:chExt cx="3715053" cy="1225470"/>
          </a:xfrm>
        </p:grpSpPr>
        <p:sp>
          <p:nvSpPr>
            <p:cNvPr id="54" name="四角形: 角を丸くする 53">
              <a:extLst>
                <a:ext uri="{FF2B5EF4-FFF2-40B4-BE49-F238E27FC236}">
                  <a16:creationId xmlns:a16="http://schemas.microsoft.com/office/drawing/2014/main" id="{1F2FCF59-2F8B-480C-BB71-F709BE2BAD47}"/>
                </a:ext>
              </a:extLst>
            </p:cNvPr>
            <p:cNvSpPr/>
            <p:nvPr/>
          </p:nvSpPr>
          <p:spPr>
            <a:xfrm>
              <a:off x="582889" y="2999706"/>
              <a:ext cx="3715053" cy="122547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4" name="テキスト ボックス 3">
              <a:extLst>
                <a:ext uri="{FF2B5EF4-FFF2-40B4-BE49-F238E27FC236}">
                  <a16:creationId xmlns:a16="http://schemas.microsoft.com/office/drawing/2014/main" id="{E71515BF-8C53-45F7-BCB7-A944022FECD7}"/>
                </a:ext>
              </a:extLst>
            </p:cNvPr>
            <p:cNvSpPr txBox="1"/>
            <p:nvPr/>
          </p:nvSpPr>
          <p:spPr>
            <a:xfrm>
              <a:off x="801008" y="3155735"/>
              <a:ext cx="3335495" cy="942692"/>
            </a:xfrm>
            <a:prstGeom prst="rect">
              <a:avLst/>
            </a:prstGeom>
            <a:noFill/>
          </p:spPr>
          <p:txBody>
            <a:bodyPr wrap="square" rtlCol="0">
              <a:spAutoFit/>
            </a:bodyPr>
            <a:lstStyle/>
            <a:p>
              <a:r>
                <a:rPr kumimoji="1" lang="ja-JP" altLang="en-US" sz="1200" dirty="0">
                  <a:latin typeface="+mn-ea"/>
                </a:rPr>
                <a:t>「土地改良区会計に関する</a:t>
              </a:r>
              <a:r>
                <a:rPr kumimoji="1" lang="en-US" altLang="ja-JP" sz="1200" dirty="0">
                  <a:latin typeface="+mn-ea"/>
                </a:rPr>
                <a:t>Q&amp;A</a:t>
              </a:r>
              <a:r>
                <a:rPr kumimoji="1" lang="ja-JP" altLang="en-US" sz="1200" dirty="0">
                  <a:latin typeface="+mn-ea"/>
                </a:rPr>
                <a:t>集の項目一覧（案）に対する意見及び</a:t>
              </a:r>
              <a:r>
                <a:rPr kumimoji="1" lang="en-US" altLang="ja-JP" sz="1200" dirty="0">
                  <a:latin typeface="+mn-ea"/>
                </a:rPr>
                <a:t>Q&amp;A</a:t>
              </a:r>
              <a:r>
                <a:rPr kumimoji="1" lang="ja-JP" altLang="en-US" sz="1200" dirty="0">
                  <a:latin typeface="+mn-ea"/>
                </a:rPr>
                <a:t>に掲載しないものについての回答について（農林水産省）」によれば、過年度の所有土地改良施設計上額に誤りがあった場合、過年度修正により処理することとされている。</a:t>
              </a:r>
              <a:endParaRPr kumimoji="1" lang="en-US" altLang="ja-JP" sz="1200" dirty="0">
                <a:latin typeface="+mn-ea"/>
              </a:endParaRPr>
            </a:p>
          </p:txBody>
        </p:sp>
      </p:grpSp>
      <p:grpSp>
        <p:nvGrpSpPr>
          <p:cNvPr id="26" name="グループ化 25">
            <a:extLst>
              <a:ext uri="{FF2B5EF4-FFF2-40B4-BE49-F238E27FC236}">
                <a16:creationId xmlns:a16="http://schemas.microsoft.com/office/drawing/2014/main" id="{11D352E7-DDBF-4DBC-8C5C-486AB2643804}"/>
              </a:ext>
            </a:extLst>
          </p:cNvPr>
          <p:cNvGrpSpPr/>
          <p:nvPr/>
        </p:nvGrpSpPr>
        <p:grpSpPr>
          <a:xfrm>
            <a:off x="3181534" y="2945807"/>
            <a:ext cx="5734471" cy="2771464"/>
            <a:chOff x="417427" y="3052741"/>
            <a:chExt cx="4147655" cy="1701345"/>
          </a:xfrm>
        </p:grpSpPr>
        <p:sp>
          <p:nvSpPr>
            <p:cNvPr id="27" name="四角形: 角を丸くする 26">
              <a:extLst>
                <a:ext uri="{FF2B5EF4-FFF2-40B4-BE49-F238E27FC236}">
                  <a16:creationId xmlns:a16="http://schemas.microsoft.com/office/drawing/2014/main" id="{A7030E4A-D3A9-473F-B008-15828B002EE6}"/>
                </a:ext>
              </a:extLst>
            </p:cNvPr>
            <p:cNvSpPr/>
            <p:nvPr/>
          </p:nvSpPr>
          <p:spPr>
            <a:xfrm>
              <a:off x="417427" y="3052741"/>
              <a:ext cx="4147655" cy="1629073"/>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28" name="テキスト ボックス 27">
              <a:extLst>
                <a:ext uri="{FF2B5EF4-FFF2-40B4-BE49-F238E27FC236}">
                  <a16:creationId xmlns:a16="http://schemas.microsoft.com/office/drawing/2014/main" id="{D383DB29-10D1-415D-B136-408E6D2EBCE6}"/>
                </a:ext>
              </a:extLst>
            </p:cNvPr>
            <p:cNvSpPr txBox="1"/>
            <p:nvPr/>
          </p:nvSpPr>
          <p:spPr>
            <a:xfrm>
              <a:off x="474784" y="3110328"/>
              <a:ext cx="4032940" cy="1643758"/>
            </a:xfrm>
            <a:prstGeom prst="rect">
              <a:avLst/>
            </a:prstGeom>
            <a:noFill/>
          </p:spPr>
          <p:txBody>
            <a:bodyPr wrap="square" rtlCol="0">
              <a:spAutoFit/>
            </a:bodyPr>
            <a:lstStyle/>
            <a:p>
              <a:r>
                <a:rPr kumimoji="1" lang="en-US" altLang="ja-JP" sz="1200" dirty="0">
                  <a:latin typeface="+mn-ea"/>
                </a:rPr>
                <a:t>【</a:t>
              </a:r>
              <a:r>
                <a:rPr kumimoji="1" lang="ja-JP" altLang="en-US" sz="1200" dirty="0">
                  <a:latin typeface="+mn-ea"/>
                </a:rPr>
                <a:t>誤った記載</a:t>
              </a:r>
              <a:r>
                <a:rPr kumimoji="1" lang="en-US" altLang="ja-JP" sz="1200" dirty="0">
                  <a:latin typeface="+mn-ea"/>
                </a:rPr>
                <a:t>】</a:t>
              </a:r>
            </a:p>
            <a:p>
              <a:r>
                <a:rPr kumimoji="1" lang="ja-JP" altLang="en-US" sz="1200" dirty="0">
                  <a:latin typeface="+mn-ea"/>
                </a:rPr>
                <a:t>　所有土地改良施設　</a:t>
              </a:r>
              <a:r>
                <a:rPr kumimoji="1" lang="en-US" altLang="ja-JP" sz="1200" dirty="0">
                  <a:latin typeface="+mn-ea"/>
                </a:rPr>
                <a:t>100</a:t>
              </a:r>
            </a:p>
            <a:p>
              <a:r>
                <a:rPr kumimoji="1" lang="ja-JP" altLang="en-US" sz="1200" dirty="0">
                  <a:latin typeface="+mn-ea"/>
                </a:rPr>
                <a:t>　　うち補助金相当額（指定正味財産）</a:t>
              </a:r>
              <a:r>
                <a:rPr kumimoji="1" lang="en-US" altLang="ja-JP" sz="1200" dirty="0">
                  <a:latin typeface="+mn-ea"/>
                </a:rPr>
                <a:t>80</a:t>
              </a:r>
            </a:p>
            <a:p>
              <a:r>
                <a:rPr kumimoji="1" lang="en-US" altLang="ja-JP" sz="1200" dirty="0">
                  <a:latin typeface="+mn-ea"/>
                </a:rPr>
                <a:t>   </a:t>
              </a:r>
              <a:r>
                <a:rPr kumimoji="1" lang="ja-JP" altLang="en-US" sz="1200" dirty="0">
                  <a:latin typeface="+mn-ea"/>
                </a:rPr>
                <a:t>　</a:t>
              </a:r>
              <a:r>
                <a:rPr kumimoji="1" lang="en-US" altLang="ja-JP" sz="1200" dirty="0">
                  <a:latin typeface="+mn-ea"/>
                </a:rPr>
                <a:t> </a:t>
              </a:r>
              <a:r>
                <a:rPr kumimoji="1" lang="ja-JP" altLang="en-US" sz="1200" dirty="0">
                  <a:latin typeface="+mn-ea"/>
                </a:rPr>
                <a:t>うち土地改良区負担分（一般正味財産）</a:t>
              </a:r>
              <a:r>
                <a:rPr lang="en-US" altLang="ja-JP" sz="1200" dirty="0">
                  <a:latin typeface="+mn-ea"/>
                </a:rPr>
                <a:t>2</a:t>
              </a:r>
              <a:r>
                <a:rPr kumimoji="1" lang="en-US" altLang="ja-JP" sz="1200" dirty="0">
                  <a:latin typeface="+mn-ea"/>
                </a:rPr>
                <a:t>0</a:t>
              </a:r>
            </a:p>
            <a:p>
              <a:endParaRPr kumimoji="1" lang="en-US" altLang="ja-JP" sz="1200" dirty="0">
                <a:latin typeface="+mn-ea"/>
              </a:endParaRPr>
            </a:p>
            <a:p>
              <a:r>
                <a:rPr kumimoji="1" lang="en-US" altLang="ja-JP" sz="1200" dirty="0">
                  <a:latin typeface="+mn-ea"/>
                </a:rPr>
                <a:t>【</a:t>
              </a:r>
              <a:r>
                <a:rPr kumimoji="1" lang="ja-JP" altLang="en-US" sz="1200" dirty="0">
                  <a:latin typeface="+mn-ea"/>
                </a:rPr>
                <a:t>正しい記載</a:t>
              </a:r>
              <a:r>
                <a:rPr kumimoji="1" lang="en-US" altLang="ja-JP" sz="1200" dirty="0">
                  <a:latin typeface="+mn-ea"/>
                </a:rPr>
                <a:t>】</a:t>
              </a:r>
            </a:p>
            <a:p>
              <a:r>
                <a:rPr kumimoji="1" lang="ja-JP" altLang="en-US" sz="1200" dirty="0">
                  <a:latin typeface="+mn-ea"/>
                </a:rPr>
                <a:t>　所有土地改良施設　</a:t>
              </a:r>
              <a:r>
                <a:rPr kumimoji="1" lang="en-US" altLang="ja-JP" sz="1200" dirty="0">
                  <a:latin typeface="+mn-ea"/>
                </a:rPr>
                <a:t>100</a:t>
              </a:r>
            </a:p>
            <a:p>
              <a:r>
                <a:rPr kumimoji="1" lang="ja-JP" altLang="en-US" sz="1200" dirty="0">
                  <a:latin typeface="+mn-ea"/>
                </a:rPr>
                <a:t>　　うち補助金相当額（指定正味財産）</a:t>
              </a:r>
              <a:r>
                <a:rPr lang="en-US" altLang="ja-JP" sz="1200" dirty="0">
                  <a:latin typeface="+mn-ea"/>
                </a:rPr>
                <a:t>9</a:t>
              </a:r>
              <a:r>
                <a:rPr kumimoji="1" lang="en-US" altLang="ja-JP" sz="1200" dirty="0">
                  <a:latin typeface="+mn-ea"/>
                </a:rPr>
                <a:t>0</a:t>
              </a:r>
            </a:p>
            <a:p>
              <a:r>
                <a:rPr kumimoji="1" lang="en-US" altLang="ja-JP" sz="1200" dirty="0">
                  <a:latin typeface="+mn-ea"/>
                </a:rPr>
                <a:t>  </a:t>
              </a:r>
              <a:r>
                <a:rPr kumimoji="1" lang="ja-JP" altLang="en-US" sz="1200" dirty="0">
                  <a:latin typeface="+mn-ea"/>
                </a:rPr>
                <a:t>　</a:t>
              </a:r>
              <a:r>
                <a:rPr kumimoji="1" lang="en-US" altLang="ja-JP" sz="1200" dirty="0">
                  <a:latin typeface="+mn-ea"/>
                </a:rPr>
                <a:t>  </a:t>
              </a:r>
              <a:r>
                <a:rPr kumimoji="1" lang="ja-JP" altLang="en-US" sz="1200" dirty="0">
                  <a:latin typeface="+mn-ea"/>
                </a:rPr>
                <a:t>うち土地改良区負担分（一般正味財産）</a:t>
              </a:r>
              <a:r>
                <a:rPr lang="en-US" altLang="ja-JP" sz="1200" dirty="0">
                  <a:latin typeface="+mn-ea"/>
                </a:rPr>
                <a:t>1</a:t>
              </a:r>
              <a:r>
                <a:rPr kumimoji="1" lang="en-US" altLang="ja-JP" sz="1200" dirty="0">
                  <a:latin typeface="+mn-ea"/>
                </a:rPr>
                <a:t>0</a:t>
              </a:r>
            </a:p>
            <a:p>
              <a:endParaRPr kumimoji="1" lang="en-US" altLang="ja-JP" sz="1200" dirty="0">
                <a:latin typeface="+mn-ea"/>
              </a:endParaRPr>
            </a:p>
            <a:p>
              <a:r>
                <a:rPr kumimoji="1" lang="en-US" altLang="ja-JP" sz="1200" dirty="0">
                  <a:latin typeface="+mn-ea"/>
                </a:rPr>
                <a:t>【</a:t>
              </a:r>
              <a:r>
                <a:rPr kumimoji="1" lang="ja-JP" altLang="en-US" sz="1200" dirty="0">
                  <a:latin typeface="+mn-ea"/>
                </a:rPr>
                <a:t>修正仕訳</a:t>
              </a:r>
              <a:r>
                <a:rPr kumimoji="1" lang="en-US" altLang="ja-JP" sz="1200" dirty="0">
                  <a:latin typeface="+mn-ea"/>
                </a:rPr>
                <a:t>】</a:t>
              </a:r>
            </a:p>
            <a:p>
              <a:r>
                <a:rPr kumimoji="1" lang="ja-JP" altLang="en-US" sz="1200" dirty="0">
                  <a:latin typeface="+mn-ea"/>
                </a:rPr>
                <a:t>（借方</a:t>
              </a:r>
              <a:r>
                <a:rPr lang="ja-JP" altLang="en-US" sz="1200" dirty="0">
                  <a:latin typeface="+mn-ea"/>
                </a:rPr>
                <a:t>）過年度修正（一般正味財産・経常外支出） </a:t>
              </a:r>
              <a:r>
                <a:rPr kumimoji="1" lang="en-US" altLang="ja-JP" sz="1200" dirty="0">
                  <a:latin typeface="+mn-ea"/>
                </a:rPr>
                <a:t>10</a:t>
              </a:r>
            </a:p>
            <a:p>
              <a:r>
                <a:rPr kumimoji="1" lang="ja-JP" altLang="en-US" sz="1200" dirty="0">
                  <a:latin typeface="+mn-ea"/>
                </a:rPr>
                <a:t>　　　　  　　　　 ／（貸方）</a:t>
              </a:r>
              <a:r>
                <a:rPr lang="ja-JP" altLang="en-US" sz="1200" dirty="0">
                  <a:latin typeface="+mn-ea"/>
                </a:rPr>
                <a:t>所有土地改良施設受贈益（指定正味財産）</a:t>
              </a:r>
              <a:r>
                <a:rPr kumimoji="1" lang="en-US" altLang="ja-JP" sz="1200" dirty="0">
                  <a:latin typeface="+mn-ea"/>
                </a:rPr>
                <a:t>10</a:t>
              </a:r>
            </a:p>
            <a:p>
              <a:endParaRPr kumimoji="1" lang="en-US" altLang="ja-JP" sz="1200" dirty="0"/>
            </a:p>
          </p:txBody>
        </p:sp>
      </p:grpSp>
      <p:sp>
        <p:nvSpPr>
          <p:cNvPr id="33" name="フローチャート: 組合せ 32">
            <a:extLst>
              <a:ext uri="{FF2B5EF4-FFF2-40B4-BE49-F238E27FC236}">
                <a16:creationId xmlns:a16="http://schemas.microsoft.com/office/drawing/2014/main" id="{BD29A040-47CC-4691-9825-2F076573AB61}"/>
              </a:ext>
            </a:extLst>
          </p:cNvPr>
          <p:cNvSpPr/>
          <p:nvPr/>
        </p:nvSpPr>
        <p:spPr>
          <a:xfrm rot="16200000">
            <a:off x="2447673" y="4212571"/>
            <a:ext cx="961500" cy="268827"/>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17" name="グループ化 16">
            <a:extLst>
              <a:ext uri="{FF2B5EF4-FFF2-40B4-BE49-F238E27FC236}">
                <a16:creationId xmlns:a16="http://schemas.microsoft.com/office/drawing/2014/main" id="{959EE782-EAD2-4601-980B-71DBAE9658CF}"/>
              </a:ext>
            </a:extLst>
          </p:cNvPr>
          <p:cNvGrpSpPr/>
          <p:nvPr/>
        </p:nvGrpSpPr>
        <p:grpSpPr>
          <a:xfrm>
            <a:off x="6822973" y="3227309"/>
            <a:ext cx="1985328" cy="1705538"/>
            <a:chOff x="6939997" y="3434397"/>
            <a:chExt cx="1985328" cy="1705538"/>
          </a:xfrm>
        </p:grpSpPr>
        <p:sp>
          <p:nvSpPr>
            <p:cNvPr id="13" name="吹き出し: 円形 12">
              <a:extLst>
                <a:ext uri="{FF2B5EF4-FFF2-40B4-BE49-F238E27FC236}">
                  <a16:creationId xmlns:a16="http://schemas.microsoft.com/office/drawing/2014/main" id="{3B24C324-D56E-4077-B34F-788C7822261D}"/>
                </a:ext>
              </a:extLst>
            </p:cNvPr>
            <p:cNvSpPr/>
            <p:nvPr/>
          </p:nvSpPr>
          <p:spPr>
            <a:xfrm>
              <a:off x="6939997" y="3434397"/>
              <a:ext cx="1985328" cy="1705538"/>
            </a:xfrm>
            <a:prstGeom prst="wedgeEllipseCallout">
              <a:avLst>
                <a:gd name="adj1" fmla="val -37559"/>
                <a:gd name="adj2" fmla="val 54930"/>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0757AD65-3B1E-4807-9393-7CBA3E7D1560}"/>
                </a:ext>
              </a:extLst>
            </p:cNvPr>
            <p:cNvSpPr txBox="1"/>
            <p:nvPr/>
          </p:nvSpPr>
          <p:spPr>
            <a:xfrm>
              <a:off x="7070748" y="3894764"/>
              <a:ext cx="1784855" cy="830997"/>
            </a:xfrm>
            <a:prstGeom prst="rect">
              <a:avLst/>
            </a:prstGeom>
            <a:noFill/>
          </p:spPr>
          <p:txBody>
            <a:bodyPr wrap="square" rtlCol="0">
              <a:spAutoFit/>
            </a:bodyPr>
            <a:lstStyle/>
            <a:p>
              <a:r>
                <a:rPr kumimoji="1" lang="ja-JP" altLang="en-US" sz="1200" dirty="0">
                  <a:latin typeface="+mn-ea"/>
                </a:rPr>
                <a:t>誤って一般正味財産に計上した</a:t>
              </a:r>
              <a:r>
                <a:rPr kumimoji="1" lang="en-US" altLang="ja-JP" sz="1200" dirty="0">
                  <a:latin typeface="+mn-ea"/>
                </a:rPr>
                <a:t>10</a:t>
              </a:r>
              <a:r>
                <a:rPr kumimoji="1" lang="ja-JP" altLang="en-US" sz="1200" dirty="0">
                  <a:latin typeface="+mn-ea"/>
                </a:rPr>
                <a:t>を減額するとともに、指定正味財産を</a:t>
              </a:r>
              <a:r>
                <a:rPr kumimoji="1" lang="en-US" altLang="ja-JP" sz="1200" dirty="0">
                  <a:latin typeface="+mn-ea"/>
                </a:rPr>
                <a:t>10</a:t>
              </a:r>
              <a:r>
                <a:rPr kumimoji="1" lang="ja-JP" altLang="en-US" sz="1200" dirty="0">
                  <a:latin typeface="+mn-ea"/>
                </a:rPr>
                <a:t>増額する。</a:t>
              </a:r>
            </a:p>
          </p:txBody>
        </p:sp>
      </p:grpSp>
      <p:grpSp>
        <p:nvGrpSpPr>
          <p:cNvPr id="37" name="グループ化 36">
            <a:extLst>
              <a:ext uri="{FF2B5EF4-FFF2-40B4-BE49-F238E27FC236}">
                <a16:creationId xmlns:a16="http://schemas.microsoft.com/office/drawing/2014/main" id="{607365B4-C25E-417A-B2A0-9BEB8C0BD906}"/>
              </a:ext>
            </a:extLst>
          </p:cNvPr>
          <p:cNvGrpSpPr/>
          <p:nvPr/>
        </p:nvGrpSpPr>
        <p:grpSpPr>
          <a:xfrm>
            <a:off x="637786" y="5671392"/>
            <a:ext cx="7783596" cy="1061642"/>
            <a:chOff x="479176" y="2938900"/>
            <a:chExt cx="3949322" cy="1228385"/>
          </a:xfrm>
        </p:grpSpPr>
        <p:sp>
          <p:nvSpPr>
            <p:cNvPr id="38" name="四角形: 角を丸くする 37">
              <a:extLst>
                <a:ext uri="{FF2B5EF4-FFF2-40B4-BE49-F238E27FC236}">
                  <a16:creationId xmlns:a16="http://schemas.microsoft.com/office/drawing/2014/main" id="{6399EC7D-7D9B-44FB-9F00-264A09E19FE3}"/>
                </a:ext>
              </a:extLst>
            </p:cNvPr>
            <p:cNvSpPr/>
            <p:nvPr/>
          </p:nvSpPr>
          <p:spPr>
            <a:xfrm>
              <a:off x="479176" y="2938900"/>
              <a:ext cx="3949322" cy="1228385"/>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40" name="テキスト ボックス 39">
              <a:extLst>
                <a:ext uri="{FF2B5EF4-FFF2-40B4-BE49-F238E27FC236}">
                  <a16:creationId xmlns:a16="http://schemas.microsoft.com/office/drawing/2014/main" id="{10E772E0-6D31-41C6-B209-E9BA2ABFE553}"/>
                </a:ext>
              </a:extLst>
            </p:cNvPr>
            <p:cNvSpPr txBox="1"/>
            <p:nvPr/>
          </p:nvSpPr>
          <p:spPr>
            <a:xfrm>
              <a:off x="576889" y="3072937"/>
              <a:ext cx="3794003" cy="961515"/>
            </a:xfrm>
            <a:prstGeom prst="rect">
              <a:avLst/>
            </a:prstGeom>
            <a:noFill/>
          </p:spPr>
          <p:txBody>
            <a:bodyPr wrap="square" rtlCol="0">
              <a:spAutoFit/>
            </a:bodyPr>
            <a:lstStyle/>
            <a:p>
              <a:r>
                <a:rPr kumimoji="1" lang="en-US" altLang="ja-JP" sz="1200" u="sng" dirty="0">
                  <a:latin typeface="+mn-ea"/>
                </a:rPr>
                <a:t>【</a:t>
              </a:r>
              <a:r>
                <a:rPr kumimoji="1" lang="ja-JP" altLang="en-US" sz="1200" u="sng" dirty="0">
                  <a:latin typeface="+mn-ea"/>
                </a:rPr>
                <a:t>参考</a:t>
              </a:r>
              <a:r>
                <a:rPr kumimoji="1" lang="en-US" altLang="ja-JP" sz="1200" u="sng" dirty="0">
                  <a:latin typeface="+mn-ea"/>
                </a:rPr>
                <a:t>】</a:t>
              </a:r>
              <a:r>
                <a:rPr kumimoji="1" lang="ja-JP" altLang="en-US" sz="1200" u="sng" dirty="0">
                  <a:latin typeface="+mn-ea"/>
                </a:rPr>
                <a:t>指定正味財産を減額</a:t>
              </a:r>
              <a:r>
                <a:rPr lang="ja-JP" altLang="en-US" sz="1200" u="sng" dirty="0">
                  <a:latin typeface="+mn-ea"/>
                </a:rPr>
                <a:t>する修正の場合</a:t>
              </a:r>
              <a:endParaRPr lang="en-US" altLang="ja-JP" sz="1200" u="sng" dirty="0">
                <a:latin typeface="+mn-ea"/>
              </a:endParaRPr>
            </a:p>
            <a:p>
              <a:r>
                <a:rPr kumimoji="1" lang="ja-JP" altLang="en-US" sz="1200" dirty="0">
                  <a:latin typeface="+mn-ea"/>
                </a:rPr>
                <a:t>複式仕訳：（借方）一般正味財産への振替額  </a:t>
              </a:r>
              <a:r>
                <a:rPr kumimoji="1" lang="en-US" altLang="ja-JP" sz="1200" dirty="0">
                  <a:latin typeface="+mn-ea"/>
                </a:rPr>
                <a:t>10</a:t>
              </a:r>
              <a:r>
                <a:rPr kumimoji="1" lang="ja-JP" altLang="en-US" sz="1200" dirty="0">
                  <a:latin typeface="+mn-ea"/>
                </a:rPr>
                <a:t>／（貸方）過年度修正（一般正味財産・経常外収入）</a:t>
              </a:r>
              <a:r>
                <a:rPr kumimoji="1" lang="en-US" altLang="ja-JP" sz="1200" dirty="0">
                  <a:latin typeface="+mn-ea"/>
                </a:rPr>
                <a:t>10</a:t>
              </a:r>
            </a:p>
            <a:p>
              <a:endParaRPr lang="en-US" altLang="ja-JP" sz="1200" dirty="0">
                <a:latin typeface="+mn-ea"/>
              </a:endParaRPr>
            </a:p>
            <a:p>
              <a:r>
                <a:rPr kumimoji="1" lang="en-US" altLang="ja-JP" sz="1200" dirty="0">
                  <a:latin typeface="+mn-ea"/>
                </a:rPr>
                <a:t>※  </a:t>
              </a:r>
              <a:r>
                <a:rPr kumimoji="1" lang="ja-JP" altLang="en-US" sz="1200" dirty="0">
                  <a:latin typeface="+mn-ea"/>
                </a:rPr>
                <a:t>注記の「指定正味財産から一般正味財産への振替額の内訳」に、「過年度修正による振替額」と記載。</a:t>
              </a:r>
            </a:p>
          </p:txBody>
        </p:sp>
      </p:grpSp>
    </p:spTree>
    <p:extLst>
      <p:ext uri="{BB962C8B-B14F-4D97-AF65-F5344CB8AC3E}">
        <p14:creationId xmlns:p14="http://schemas.microsoft.com/office/powerpoint/2010/main" val="122716207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35316" y="2813463"/>
            <a:ext cx="8850968" cy="3980971"/>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㉟ 貸借対照表に固定資産の計上を忘れた場合の処理</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595540" y="596492"/>
            <a:ext cx="4390744" cy="2155776"/>
            <a:chOff x="4639788" y="1415610"/>
            <a:chExt cx="4368341" cy="212187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21874"/>
              <a:chOff x="324296" y="235244"/>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996898" y="1364149"/>
                <a:ext cx="4864356" cy="672850"/>
              </a:xfrm>
              <a:prstGeom prst="rect">
                <a:avLst/>
              </a:prstGeom>
              <a:grpFill/>
            </p:spPr>
            <p:txBody>
              <a:bodyPr wrap="square" rtlCol="0">
                <a:spAutoFit/>
              </a:bodyPr>
              <a:lstStyle/>
              <a:p>
                <a:r>
                  <a:rPr lang="ja-JP" altLang="en-US" sz="1200" dirty="0">
                    <a:latin typeface="+mn-ea"/>
                  </a:rPr>
                  <a:t>①　計上漏れ資産の現在の資産価額を計算して</a:t>
                </a:r>
                <a:endParaRPr lang="en-US" altLang="ja-JP" sz="1200" dirty="0">
                  <a:latin typeface="+mn-ea"/>
                </a:endParaRPr>
              </a:p>
              <a:p>
                <a:r>
                  <a:rPr lang="ja-JP" altLang="en-US" sz="1200" dirty="0">
                    <a:latin typeface="+mn-ea"/>
                  </a:rPr>
                  <a:t>　　簿価とする。</a:t>
                </a:r>
                <a:endParaRPr lang="en-US" altLang="ja-JP" sz="1200" dirty="0">
                  <a:latin typeface="+mn-ea"/>
                </a:endParaRP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50389"/>
              <a:ext cx="2625872" cy="30000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2144098"/>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353346" y="1398055"/>
                <a:ext cx="5477534" cy="947121"/>
              </a:xfrm>
              <a:prstGeom prst="rect">
                <a:avLst/>
              </a:prstGeom>
              <a:solidFill>
                <a:schemeClr val="accent4">
                  <a:lumMod val="40000"/>
                  <a:lumOff val="60000"/>
                </a:schemeClr>
              </a:solidFill>
            </p:spPr>
            <p:txBody>
              <a:bodyPr wrap="square" rtlCol="0">
                <a:spAutoFit/>
              </a:bodyPr>
              <a:lstStyle/>
              <a:p>
                <a:r>
                  <a:rPr lang="ja-JP" altLang="en-US" sz="1200" dirty="0">
                    <a:latin typeface="+mn-ea"/>
                  </a:rPr>
                  <a:t>　今年度の決算書作成時に計上を忘れていた資産（所有土地改良施設）が数件見つかったが、この場合はどのような処理を行えばよいか。</a:t>
                </a: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29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47599" y="1541634"/>
              <a:ext cx="525079" cy="362992"/>
            </a:xfrm>
            <a:prstGeom prst="rect">
              <a:avLst/>
            </a:prstGeom>
          </p:spPr>
        </p:pic>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74347" y="2271541"/>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grpSp>
        <p:nvGrpSpPr>
          <p:cNvPr id="67" name="グループ化 66">
            <a:extLst>
              <a:ext uri="{FF2B5EF4-FFF2-40B4-BE49-F238E27FC236}">
                <a16:creationId xmlns:a16="http://schemas.microsoft.com/office/drawing/2014/main" id="{8BEF7CE5-909B-49F8-BDE1-1E8C89995375}"/>
              </a:ext>
            </a:extLst>
          </p:cNvPr>
          <p:cNvGrpSpPr/>
          <p:nvPr/>
        </p:nvGrpSpPr>
        <p:grpSpPr>
          <a:xfrm>
            <a:off x="2124215" y="2961150"/>
            <a:ext cx="6968810" cy="3731583"/>
            <a:chOff x="3843965" y="4098120"/>
            <a:chExt cx="7312624" cy="1931207"/>
          </a:xfrm>
        </p:grpSpPr>
        <p:sp>
          <p:nvSpPr>
            <p:cNvPr id="68" name="四角形: 角を丸くする 67">
              <a:extLst>
                <a:ext uri="{FF2B5EF4-FFF2-40B4-BE49-F238E27FC236}">
                  <a16:creationId xmlns:a16="http://schemas.microsoft.com/office/drawing/2014/main" id="{071895B3-503E-45CD-A3D0-78DBEB59BE10}"/>
                </a:ext>
              </a:extLst>
            </p:cNvPr>
            <p:cNvSpPr/>
            <p:nvPr/>
          </p:nvSpPr>
          <p:spPr>
            <a:xfrm>
              <a:off x="3843965" y="4098120"/>
              <a:ext cx="7085431" cy="1924888"/>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69" name="テキスト ボックス 68">
              <a:extLst>
                <a:ext uri="{FF2B5EF4-FFF2-40B4-BE49-F238E27FC236}">
                  <a16:creationId xmlns:a16="http://schemas.microsoft.com/office/drawing/2014/main" id="{E83841D7-C070-4B78-ABE7-65B8FC992070}"/>
                </a:ext>
              </a:extLst>
            </p:cNvPr>
            <p:cNvSpPr txBox="1"/>
            <p:nvPr/>
          </p:nvSpPr>
          <p:spPr>
            <a:xfrm>
              <a:off x="3900983" y="4165708"/>
              <a:ext cx="7255606" cy="1863619"/>
            </a:xfrm>
            <a:prstGeom prst="rect">
              <a:avLst/>
            </a:prstGeom>
            <a:noFill/>
          </p:spPr>
          <p:txBody>
            <a:bodyPr wrap="square" rtlCol="0">
              <a:spAutoFit/>
            </a:bodyPr>
            <a:lstStyle/>
            <a:p>
              <a:r>
                <a:rPr lang="en-US" altLang="ja-JP" sz="1200" dirty="0">
                  <a:latin typeface="+mn-ea"/>
                </a:rPr>
                <a:t>【</a:t>
              </a:r>
              <a:r>
                <a:rPr lang="ja-JP" altLang="en-US" sz="1200" dirty="0">
                  <a:latin typeface="+mn-ea"/>
                </a:rPr>
                <a:t>計上漏れの資産を貸借対照表に計上</a:t>
              </a:r>
              <a:r>
                <a:rPr lang="en-US" altLang="ja-JP" sz="1200" dirty="0">
                  <a:latin typeface="+mn-ea"/>
                </a:rPr>
                <a:t>】</a:t>
              </a:r>
            </a:p>
            <a:p>
              <a:r>
                <a:rPr lang="ja-JP" altLang="en-US" sz="1200" dirty="0">
                  <a:latin typeface="+mn-ea"/>
                </a:rPr>
                <a:t>　①  所有土地改良施設（区営で建設）が計上漏れの場合</a:t>
              </a:r>
              <a:endParaRPr lang="en-US" altLang="ja-JP" sz="1200" dirty="0">
                <a:latin typeface="+mn-ea"/>
              </a:endParaRPr>
            </a:p>
            <a:p>
              <a:r>
                <a:rPr lang="ja-JP" altLang="en-US" sz="1200" dirty="0">
                  <a:latin typeface="+mn-ea"/>
                </a:rPr>
                <a:t>　　  取得価額</a:t>
              </a:r>
              <a:r>
                <a:rPr lang="en-US" altLang="ja-JP" sz="1200" dirty="0">
                  <a:latin typeface="+mn-ea"/>
                </a:rPr>
                <a:t>100</a:t>
              </a:r>
              <a:r>
                <a:rPr lang="ja-JP" altLang="en-US" sz="1200" dirty="0" err="1">
                  <a:latin typeface="+mn-ea"/>
                </a:rPr>
                <a:t>、</a:t>
              </a:r>
              <a:r>
                <a:rPr lang="ja-JP" altLang="en-US" sz="1200" dirty="0">
                  <a:latin typeface="+mn-ea"/>
                </a:rPr>
                <a:t>年減価償却費</a:t>
              </a:r>
              <a:r>
                <a:rPr lang="en-US" altLang="ja-JP" sz="1200" dirty="0">
                  <a:latin typeface="+mn-ea"/>
                </a:rPr>
                <a:t>5</a:t>
              </a:r>
              <a:r>
                <a:rPr lang="ja-JP" altLang="en-US" sz="1200" dirty="0" err="1">
                  <a:latin typeface="+mn-ea"/>
                </a:rPr>
                <a:t>、</a:t>
              </a:r>
              <a:r>
                <a:rPr lang="ja-JP" altLang="en-US" sz="1200" dirty="0">
                  <a:latin typeface="+mn-ea"/>
                </a:rPr>
                <a:t>取得時から</a:t>
              </a:r>
              <a:r>
                <a:rPr lang="en-US" altLang="ja-JP" sz="1200" dirty="0">
                  <a:latin typeface="+mn-ea"/>
                </a:rPr>
                <a:t>2</a:t>
              </a:r>
              <a:r>
                <a:rPr lang="ja-JP" altLang="en-US" sz="1200" dirty="0">
                  <a:latin typeface="+mn-ea"/>
                </a:rPr>
                <a:t>年経過</a:t>
              </a:r>
              <a:endParaRPr lang="en-US" altLang="ja-JP" sz="1200" dirty="0">
                <a:latin typeface="+mn-ea"/>
              </a:endParaRPr>
            </a:p>
            <a:p>
              <a:endParaRPr lang="en-US" altLang="ja-JP" sz="1200" dirty="0">
                <a:latin typeface="+mn-ea"/>
              </a:endParaRPr>
            </a:p>
            <a:p>
              <a:r>
                <a:rPr lang="ja-JP" altLang="en-US" sz="1200" dirty="0">
                  <a:latin typeface="+mn-ea"/>
                </a:rPr>
                <a:t>命令書：振替命令書</a:t>
              </a:r>
              <a:endParaRPr lang="en-US" altLang="ja-JP" sz="1200" dirty="0">
                <a:latin typeface="+mn-ea"/>
              </a:endParaRPr>
            </a:p>
            <a:p>
              <a:r>
                <a:rPr lang="ja-JP" altLang="en-US" sz="1200" dirty="0">
                  <a:latin typeface="+mn-ea"/>
                </a:rPr>
                <a:t>複式仕訳：（借方）所有土地改良施設 </a:t>
              </a:r>
              <a:r>
                <a:rPr lang="en-US" altLang="ja-JP" sz="1200" dirty="0">
                  <a:latin typeface="+mn-ea"/>
                </a:rPr>
                <a:t>90</a:t>
              </a:r>
              <a:r>
                <a:rPr lang="ja-JP" altLang="en-US" sz="1200" dirty="0">
                  <a:latin typeface="+mn-ea"/>
                </a:rPr>
                <a:t>／（貸方）過年度修正（一般正味・経常外収入）</a:t>
              </a:r>
              <a:r>
                <a:rPr lang="en-US" altLang="ja-JP" sz="1200" dirty="0">
                  <a:latin typeface="+mn-ea"/>
                </a:rPr>
                <a:t>90</a:t>
              </a:r>
            </a:p>
            <a:p>
              <a:endParaRPr lang="en-US" altLang="ja-JP" sz="1200" dirty="0">
                <a:latin typeface="+mn-ea"/>
              </a:endParaRPr>
            </a:p>
            <a:p>
              <a:r>
                <a:rPr lang="en-US" altLang="ja-JP" sz="1200" dirty="0">
                  <a:latin typeface="+mn-ea"/>
                </a:rPr>
                <a:t>※</a:t>
              </a:r>
              <a:r>
                <a:rPr lang="ja-JP" altLang="en-US" sz="1200" dirty="0">
                  <a:latin typeface="+mn-ea"/>
                </a:rPr>
                <a:t>取得価額から減価償却費累計額を控除して、所有土地改良施設の簿価とする。</a:t>
              </a:r>
              <a:endParaRPr lang="en-US" altLang="ja-JP" sz="1200" dirty="0">
                <a:latin typeface="+mn-ea"/>
              </a:endParaRPr>
            </a:p>
            <a:p>
              <a:endParaRPr lang="en-US" altLang="ja-JP" sz="1200" dirty="0">
                <a:latin typeface="+mn-ea"/>
              </a:endParaRPr>
            </a:p>
            <a:p>
              <a:r>
                <a:rPr lang="ja-JP" altLang="en-US" sz="1200" dirty="0">
                  <a:latin typeface="+mn-ea"/>
                </a:rPr>
                <a:t>　②  所有土地改良施設（公費分が含まれている場合）が計上漏れの場合</a:t>
              </a:r>
              <a:endParaRPr lang="en-US" altLang="ja-JP" sz="1200" dirty="0">
                <a:latin typeface="+mn-ea"/>
              </a:endParaRPr>
            </a:p>
            <a:p>
              <a:r>
                <a:rPr lang="ja-JP" altLang="en-US" sz="1200" dirty="0">
                  <a:latin typeface="+mn-ea"/>
                </a:rPr>
                <a:t>　　  取得価額</a:t>
              </a:r>
              <a:r>
                <a:rPr lang="en-US" altLang="ja-JP" sz="1200" dirty="0">
                  <a:latin typeface="+mn-ea"/>
                </a:rPr>
                <a:t>100</a:t>
              </a:r>
              <a:r>
                <a:rPr lang="ja-JP" altLang="en-US" sz="1200" dirty="0" err="1">
                  <a:latin typeface="+mn-ea"/>
                </a:rPr>
                <a:t>、</a:t>
              </a:r>
              <a:r>
                <a:rPr lang="ja-JP" altLang="en-US" sz="1200" dirty="0">
                  <a:latin typeface="+mn-ea"/>
                </a:rPr>
                <a:t>うち公費分</a:t>
              </a:r>
              <a:r>
                <a:rPr lang="en-US" altLang="ja-JP" sz="1200" dirty="0">
                  <a:latin typeface="+mn-ea"/>
                </a:rPr>
                <a:t>80</a:t>
              </a:r>
              <a:r>
                <a:rPr lang="ja-JP" altLang="en-US" sz="1200" dirty="0" err="1">
                  <a:latin typeface="+mn-ea"/>
                </a:rPr>
                <a:t>、</a:t>
              </a:r>
              <a:r>
                <a:rPr lang="ja-JP" altLang="en-US" sz="1200" dirty="0">
                  <a:latin typeface="+mn-ea"/>
                </a:rPr>
                <a:t>土地改良区負担分</a:t>
              </a:r>
              <a:r>
                <a:rPr lang="en-US" altLang="ja-JP" sz="1200" dirty="0">
                  <a:latin typeface="+mn-ea"/>
                </a:rPr>
                <a:t>20</a:t>
              </a:r>
              <a:r>
                <a:rPr lang="ja-JP" altLang="en-US" sz="1200" dirty="0" err="1">
                  <a:latin typeface="+mn-ea"/>
                </a:rPr>
                <a:t>、</a:t>
              </a:r>
              <a:r>
                <a:rPr lang="ja-JP" altLang="en-US" sz="1200" dirty="0">
                  <a:latin typeface="+mn-ea"/>
                </a:rPr>
                <a:t>取得時から</a:t>
              </a:r>
              <a:r>
                <a:rPr lang="en-US" altLang="ja-JP" sz="1200" dirty="0">
                  <a:latin typeface="+mn-ea"/>
                </a:rPr>
                <a:t>2</a:t>
              </a:r>
              <a:r>
                <a:rPr lang="ja-JP" altLang="en-US" sz="1200" dirty="0">
                  <a:latin typeface="+mn-ea"/>
                </a:rPr>
                <a:t>年経過</a:t>
              </a:r>
              <a:endParaRPr lang="en-US" altLang="ja-JP" sz="1200" dirty="0">
                <a:latin typeface="+mn-ea"/>
              </a:endParaRPr>
            </a:p>
            <a:p>
              <a:r>
                <a:rPr lang="ja-JP" altLang="en-US" sz="1200" dirty="0">
                  <a:latin typeface="+mn-ea"/>
                </a:rPr>
                <a:t>　　  年減価償却費５（うち公費分４、土地改良区負担分１）</a:t>
              </a:r>
              <a:endParaRPr lang="en-US" altLang="ja-JP" sz="1200" dirty="0">
                <a:latin typeface="+mn-ea"/>
              </a:endParaRPr>
            </a:p>
            <a:p>
              <a:endParaRPr lang="en-US" altLang="ja-JP" sz="1200" dirty="0">
                <a:latin typeface="+mn-ea"/>
              </a:endParaRPr>
            </a:p>
            <a:p>
              <a:r>
                <a:rPr lang="ja-JP" altLang="en-US" sz="1200" dirty="0">
                  <a:latin typeface="+mn-ea"/>
                </a:rPr>
                <a:t>命令書：振替命令書</a:t>
              </a:r>
              <a:endParaRPr lang="en-US" altLang="ja-JP" sz="1200" dirty="0">
                <a:latin typeface="+mn-ea"/>
              </a:endParaRPr>
            </a:p>
            <a:p>
              <a:r>
                <a:rPr lang="ja-JP" altLang="en-US" sz="1200" dirty="0">
                  <a:latin typeface="+mn-ea"/>
                </a:rPr>
                <a:t>複式仕訳：（借方）所有土地改良施設  </a:t>
              </a:r>
              <a:r>
                <a:rPr lang="en-US" altLang="ja-JP" sz="1200" dirty="0">
                  <a:latin typeface="+mn-ea"/>
                </a:rPr>
                <a:t>72</a:t>
              </a:r>
              <a:r>
                <a:rPr lang="ja-JP" altLang="en-US" sz="1200" dirty="0">
                  <a:latin typeface="+mn-ea"/>
                </a:rPr>
                <a:t>／（貸方）所有土地改良施設受贈益（指定正味）</a:t>
              </a:r>
              <a:r>
                <a:rPr lang="en-US" altLang="ja-JP" sz="1200" dirty="0">
                  <a:latin typeface="+mn-ea"/>
                </a:rPr>
                <a:t>72</a:t>
              </a:r>
            </a:p>
            <a:p>
              <a:r>
                <a:rPr lang="en-US" altLang="ja-JP" sz="1200" dirty="0">
                  <a:latin typeface="+mn-ea"/>
                </a:rPr>
                <a:t>                  </a:t>
              </a:r>
              <a:r>
                <a:rPr lang="ja-JP" altLang="en-US" sz="1200" dirty="0">
                  <a:latin typeface="+mn-ea"/>
                </a:rPr>
                <a:t>（借方）所有土地改良施設  </a:t>
              </a:r>
              <a:r>
                <a:rPr lang="en-US" altLang="ja-JP" sz="1200" dirty="0">
                  <a:latin typeface="+mn-ea"/>
                </a:rPr>
                <a:t>18</a:t>
              </a:r>
              <a:r>
                <a:rPr lang="ja-JP" altLang="en-US" sz="1200" dirty="0">
                  <a:latin typeface="+mn-ea"/>
                </a:rPr>
                <a:t>／（貸方）過年度修正（一般正味・経常外収入）</a:t>
              </a:r>
              <a:r>
                <a:rPr lang="en-US" altLang="ja-JP" sz="1200" dirty="0">
                  <a:latin typeface="+mn-ea"/>
                </a:rPr>
                <a:t>18</a:t>
              </a:r>
            </a:p>
            <a:p>
              <a:endParaRPr lang="en-US" altLang="ja-JP" sz="1200" dirty="0">
                <a:latin typeface="+mn-ea"/>
              </a:endParaRPr>
            </a:p>
            <a:p>
              <a:r>
                <a:rPr lang="ja-JP" altLang="en-US" sz="1200" dirty="0">
                  <a:latin typeface="+mn-ea"/>
                </a:rPr>
                <a:t>　　</a:t>
              </a:r>
              <a:r>
                <a:rPr lang="en-US" altLang="ja-JP" sz="1200" dirty="0">
                  <a:latin typeface="+mn-ea"/>
                </a:rPr>
                <a:t>※</a:t>
              </a:r>
              <a:r>
                <a:rPr lang="ja-JP" altLang="en-US" sz="1200" dirty="0">
                  <a:latin typeface="+mn-ea"/>
                </a:rPr>
                <a:t>取得価額から減価償却累計額（公費分、土地改良区負担分）をそれぞれ控除して、</a:t>
              </a:r>
              <a:endParaRPr lang="en-US" altLang="ja-JP" sz="1200" dirty="0">
                <a:latin typeface="+mn-ea"/>
              </a:endParaRPr>
            </a:p>
            <a:p>
              <a:r>
                <a:rPr lang="ja-JP" altLang="en-US" sz="1200" dirty="0">
                  <a:latin typeface="+mn-ea"/>
                </a:rPr>
                <a:t>　　　所有土地改良施設の簿価とする。</a:t>
              </a:r>
              <a:endParaRPr lang="en-US" altLang="ja-JP" sz="1200" dirty="0"/>
            </a:p>
          </p:txBody>
        </p:sp>
      </p:grpSp>
      <p:grpSp>
        <p:nvGrpSpPr>
          <p:cNvPr id="40" name="グループ化 39">
            <a:extLst>
              <a:ext uri="{FF2B5EF4-FFF2-40B4-BE49-F238E27FC236}">
                <a16:creationId xmlns:a16="http://schemas.microsoft.com/office/drawing/2014/main" id="{5422E23A-9E85-4C27-ADCE-F088F33F7878}"/>
              </a:ext>
            </a:extLst>
          </p:cNvPr>
          <p:cNvGrpSpPr/>
          <p:nvPr/>
        </p:nvGrpSpPr>
        <p:grpSpPr>
          <a:xfrm>
            <a:off x="267485" y="3172589"/>
            <a:ext cx="1527384" cy="866264"/>
            <a:chOff x="312503" y="3595538"/>
            <a:chExt cx="2596500" cy="1327217"/>
          </a:xfrm>
        </p:grpSpPr>
        <p:sp>
          <p:nvSpPr>
            <p:cNvPr id="45" name="四角形: 角を丸くする 44">
              <a:extLst>
                <a:ext uri="{FF2B5EF4-FFF2-40B4-BE49-F238E27FC236}">
                  <a16:creationId xmlns:a16="http://schemas.microsoft.com/office/drawing/2014/main" id="{700579F5-34E5-4644-85E7-3C705115F4C3}"/>
                </a:ext>
              </a:extLst>
            </p:cNvPr>
            <p:cNvSpPr/>
            <p:nvPr/>
          </p:nvSpPr>
          <p:spPr>
            <a:xfrm>
              <a:off x="312503" y="3595538"/>
              <a:ext cx="2596500" cy="1327217"/>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6" name="テキスト ボックス 45">
              <a:extLst>
                <a:ext uri="{FF2B5EF4-FFF2-40B4-BE49-F238E27FC236}">
                  <a16:creationId xmlns:a16="http://schemas.microsoft.com/office/drawing/2014/main" id="{6814ED9E-C19D-451B-B3CE-A67A1E6A0862}"/>
                </a:ext>
              </a:extLst>
            </p:cNvPr>
            <p:cNvSpPr txBox="1"/>
            <p:nvPr/>
          </p:nvSpPr>
          <p:spPr>
            <a:xfrm>
              <a:off x="391013" y="3764019"/>
              <a:ext cx="2411755" cy="990254"/>
            </a:xfrm>
            <a:prstGeom prst="rect">
              <a:avLst/>
            </a:prstGeom>
            <a:noFill/>
          </p:spPr>
          <p:txBody>
            <a:bodyPr wrap="square" rtlCol="0">
              <a:spAutoFit/>
            </a:bodyPr>
            <a:lstStyle/>
            <a:p>
              <a:r>
                <a:rPr lang="ja-JP" altLang="en-US" sz="1200" dirty="0"/>
                <a:t>決算書作成時に計上漏れの資産が見つかったとき</a:t>
              </a:r>
              <a:endParaRPr lang="en-US" altLang="ja-JP" sz="1200" dirty="0"/>
            </a:p>
          </p:txBody>
        </p:sp>
      </p:grpSp>
      <p:sp>
        <p:nvSpPr>
          <p:cNvPr id="47" name="フローチャート: 組合せ 46">
            <a:extLst>
              <a:ext uri="{FF2B5EF4-FFF2-40B4-BE49-F238E27FC236}">
                <a16:creationId xmlns:a16="http://schemas.microsoft.com/office/drawing/2014/main" id="{E512488F-6425-49ED-85BF-7F1E4D78D436}"/>
              </a:ext>
            </a:extLst>
          </p:cNvPr>
          <p:cNvSpPr/>
          <p:nvPr/>
        </p:nvSpPr>
        <p:spPr>
          <a:xfrm>
            <a:off x="610603" y="4131866"/>
            <a:ext cx="786809" cy="274753"/>
          </a:xfrm>
          <a:prstGeom prst="flowChartMerg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nvGrpSpPr>
          <p:cNvPr id="48" name="グループ化 47">
            <a:extLst>
              <a:ext uri="{FF2B5EF4-FFF2-40B4-BE49-F238E27FC236}">
                <a16:creationId xmlns:a16="http://schemas.microsoft.com/office/drawing/2014/main" id="{055CFC32-A011-44CC-98C6-841B80C0AF06}"/>
              </a:ext>
            </a:extLst>
          </p:cNvPr>
          <p:cNvGrpSpPr/>
          <p:nvPr/>
        </p:nvGrpSpPr>
        <p:grpSpPr>
          <a:xfrm>
            <a:off x="267485" y="4475315"/>
            <a:ext cx="1473047" cy="894253"/>
            <a:chOff x="312503" y="3595538"/>
            <a:chExt cx="2596502" cy="874674"/>
          </a:xfrm>
        </p:grpSpPr>
        <p:sp>
          <p:nvSpPr>
            <p:cNvPr id="49" name="四角形: 角を丸くする 48">
              <a:extLst>
                <a:ext uri="{FF2B5EF4-FFF2-40B4-BE49-F238E27FC236}">
                  <a16:creationId xmlns:a16="http://schemas.microsoft.com/office/drawing/2014/main" id="{868AD365-56E7-465B-8ED4-D6357309FB56}"/>
                </a:ext>
              </a:extLst>
            </p:cNvPr>
            <p:cNvSpPr/>
            <p:nvPr/>
          </p:nvSpPr>
          <p:spPr>
            <a:xfrm>
              <a:off x="312503" y="3595538"/>
              <a:ext cx="2596500" cy="874674"/>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3" name="テキスト ボックス 52">
              <a:extLst>
                <a:ext uri="{FF2B5EF4-FFF2-40B4-BE49-F238E27FC236}">
                  <a16:creationId xmlns:a16="http://schemas.microsoft.com/office/drawing/2014/main" id="{8B912B66-1EE0-44B5-A65E-AADC42ED0238}"/>
                </a:ext>
              </a:extLst>
            </p:cNvPr>
            <p:cNvSpPr txBox="1"/>
            <p:nvPr/>
          </p:nvSpPr>
          <p:spPr>
            <a:xfrm>
              <a:off x="497251" y="3717385"/>
              <a:ext cx="2411754" cy="718509"/>
            </a:xfrm>
            <a:prstGeom prst="rect">
              <a:avLst/>
            </a:prstGeom>
            <a:noFill/>
          </p:spPr>
          <p:txBody>
            <a:bodyPr wrap="square" rtlCol="0">
              <a:spAutoFit/>
            </a:bodyPr>
            <a:lstStyle/>
            <a:p>
              <a:r>
                <a:rPr lang="ja-JP" altLang="en-US" sz="1200" dirty="0"/>
                <a:t>未計上の固定資産を固定資産台帳に計上する</a:t>
              </a:r>
              <a:endParaRPr lang="en-US" altLang="ja-JP" sz="1200" dirty="0"/>
            </a:p>
          </p:txBody>
        </p:sp>
      </p:grpSp>
      <p:sp>
        <p:nvSpPr>
          <p:cNvPr id="54" name="フローチャート: 組合せ 53">
            <a:extLst>
              <a:ext uri="{FF2B5EF4-FFF2-40B4-BE49-F238E27FC236}">
                <a16:creationId xmlns:a16="http://schemas.microsoft.com/office/drawing/2014/main" id="{5635A462-533E-4DB0-A451-856279BC5A0F}"/>
              </a:ext>
            </a:extLst>
          </p:cNvPr>
          <p:cNvSpPr/>
          <p:nvPr/>
        </p:nvSpPr>
        <p:spPr>
          <a:xfrm>
            <a:off x="637772" y="5437261"/>
            <a:ext cx="786809" cy="274753"/>
          </a:xfrm>
          <a:prstGeom prst="flowChartMerg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nvGrpSpPr>
          <p:cNvPr id="55" name="グループ化 54">
            <a:extLst>
              <a:ext uri="{FF2B5EF4-FFF2-40B4-BE49-F238E27FC236}">
                <a16:creationId xmlns:a16="http://schemas.microsoft.com/office/drawing/2014/main" id="{250C86D2-F7D0-4EA1-AFBF-BC90F9630D52}"/>
              </a:ext>
            </a:extLst>
          </p:cNvPr>
          <p:cNvGrpSpPr/>
          <p:nvPr/>
        </p:nvGrpSpPr>
        <p:grpSpPr>
          <a:xfrm>
            <a:off x="292721" y="5756107"/>
            <a:ext cx="1527385" cy="866264"/>
            <a:chOff x="312503" y="3491916"/>
            <a:chExt cx="2596500" cy="811023"/>
          </a:xfrm>
        </p:grpSpPr>
        <p:sp>
          <p:nvSpPr>
            <p:cNvPr id="56" name="四角形: 角を丸くする 55">
              <a:extLst>
                <a:ext uri="{FF2B5EF4-FFF2-40B4-BE49-F238E27FC236}">
                  <a16:creationId xmlns:a16="http://schemas.microsoft.com/office/drawing/2014/main" id="{3E72EED5-BF70-4366-8789-8EAAD8EE50E6}"/>
                </a:ext>
              </a:extLst>
            </p:cNvPr>
            <p:cNvSpPr/>
            <p:nvPr/>
          </p:nvSpPr>
          <p:spPr>
            <a:xfrm>
              <a:off x="312503" y="3491916"/>
              <a:ext cx="2596500" cy="811023"/>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7" name="テキスト ボックス 56">
              <a:extLst>
                <a:ext uri="{FF2B5EF4-FFF2-40B4-BE49-F238E27FC236}">
                  <a16:creationId xmlns:a16="http://schemas.microsoft.com/office/drawing/2014/main" id="{D95E6882-FC94-4BDD-AA97-19AE81983308}"/>
                </a:ext>
              </a:extLst>
            </p:cNvPr>
            <p:cNvSpPr txBox="1"/>
            <p:nvPr/>
          </p:nvSpPr>
          <p:spPr>
            <a:xfrm>
              <a:off x="383937" y="3640218"/>
              <a:ext cx="2411755" cy="605115"/>
            </a:xfrm>
            <a:prstGeom prst="rect">
              <a:avLst/>
            </a:prstGeom>
            <a:noFill/>
          </p:spPr>
          <p:txBody>
            <a:bodyPr wrap="square" rtlCol="0">
              <a:spAutoFit/>
            </a:bodyPr>
            <a:lstStyle/>
            <a:p>
              <a:r>
                <a:rPr lang="ja-JP" altLang="en-US" sz="1200" dirty="0"/>
                <a:t>該当資産を貸借対照表に計上するための仕訳を起こす</a:t>
              </a:r>
              <a:endParaRPr lang="en-US" altLang="ja-JP" sz="1200" dirty="0"/>
            </a:p>
          </p:txBody>
        </p:sp>
      </p:grpSp>
      <p:sp>
        <p:nvSpPr>
          <p:cNvPr id="75" name="フローチャート: 組合せ 74">
            <a:extLst>
              <a:ext uri="{FF2B5EF4-FFF2-40B4-BE49-F238E27FC236}">
                <a16:creationId xmlns:a16="http://schemas.microsoft.com/office/drawing/2014/main" id="{4B4D219F-AD80-4125-B23F-3B9A9962F017}"/>
              </a:ext>
            </a:extLst>
          </p:cNvPr>
          <p:cNvSpPr/>
          <p:nvPr/>
        </p:nvSpPr>
        <p:spPr>
          <a:xfrm rot="16200000">
            <a:off x="1546324" y="4750640"/>
            <a:ext cx="786809" cy="274753"/>
          </a:xfrm>
          <a:prstGeom prst="flowChartMerg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858110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00575" y="2813463"/>
            <a:ext cx="8850968" cy="3956096"/>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noFill/>
            </a:endParaRPr>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㊱ 一つの事業で造成年度の異なる複数の施設を管理する場合の処理</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617942" y="596492"/>
            <a:ext cx="4368341" cy="2155776"/>
            <a:chOff x="4639788" y="1415610"/>
            <a:chExt cx="4368341" cy="212187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21874"/>
              <a:chOff x="324296" y="235244"/>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617448" y="1285341"/>
                <a:ext cx="4985444" cy="1211131"/>
              </a:xfrm>
              <a:prstGeom prst="rect">
                <a:avLst/>
              </a:prstGeom>
              <a:noFill/>
            </p:spPr>
            <p:txBody>
              <a:bodyPr wrap="square" rtlCol="0">
                <a:spAutoFit/>
              </a:bodyPr>
              <a:lstStyle/>
              <a:p>
                <a:r>
                  <a:rPr lang="ja-JP" altLang="en-US" sz="1200" dirty="0">
                    <a:latin typeface="+mn-ea"/>
                  </a:rPr>
                  <a:t>①　一つの事業ではあるが譲与施設ごとに使用開始</a:t>
                </a:r>
                <a:endParaRPr lang="en-US" altLang="ja-JP" sz="1200" dirty="0">
                  <a:latin typeface="+mn-ea"/>
                </a:endParaRPr>
              </a:p>
              <a:p>
                <a:r>
                  <a:rPr lang="ja-JP" altLang="en-US" sz="1200" dirty="0">
                    <a:latin typeface="+mn-ea"/>
                  </a:rPr>
                  <a:t>　　時期は異なるので、事業実施中であっても、譲</a:t>
                </a:r>
                <a:endParaRPr lang="en-US" altLang="ja-JP" sz="1200" dirty="0">
                  <a:latin typeface="+mn-ea"/>
                </a:endParaRPr>
              </a:p>
              <a:p>
                <a:r>
                  <a:rPr lang="ja-JP" altLang="en-US" sz="1200" dirty="0">
                    <a:latin typeface="+mn-ea"/>
                  </a:rPr>
                  <a:t>　　与された年度から施設の資産計上を行い減価償</a:t>
                </a:r>
                <a:endParaRPr lang="en-US" altLang="ja-JP" sz="1200" dirty="0">
                  <a:latin typeface="+mn-ea"/>
                </a:endParaRPr>
              </a:p>
              <a:p>
                <a:r>
                  <a:rPr lang="ja-JP" altLang="en-US" sz="1200">
                    <a:latin typeface="+mn-ea"/>
                  </a:rPr>
                  <a:t>　　却を実施</a:t>
                </a:r>
                <a:r>
                  <a:rPr lang="ja-JP" altLang="en-US" sz="1200" dirty="0">
                    <a:latin typeface="+mn-ea"/>
                  </a:rPr>
                  <a:t>する。　</a:t>
                </a:r>
                <a:endParaRPr lang="en-US" altLang="ja-JP" sz="1200" dirty="0">
                  <a:latin typeface="+mn-ea"/>
                </a:endParaRP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50389"/>
              <a:ext cx="2625872" cy="30000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2144098"/>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686033" y="1331348"/>
                <a:ext cx="4970256" cy="947121"/>
              </a:xfrm>
              <a:prstGeom prst="rect">
                <a:avLst/>
              </a:prstGeom>
              <a:noFill/>
            </p:spPr>
            <p:txBody>
              <a:bodyPr wrap="square" rtlCol="0">
                <a:spAutoFit/>
              </a:bodyPr>
              <a:lstStyle/>
              <a:p>
                <a:r>
                  <a:rPr lang="ja-JP" altLang="en-US" sz="1200" dirty="0">
                    <a:latin typeface="+mn-ea"/>
                  </a:rPr>
                  <a:t>　一つの事業が複数年に渡って行われており、造成された施設から譲与されている。施設ごとに造成年度が異なるが、会計処理はどのようにすべきか。</a:t>
                </a:r>
                <a:endParaRPr lang="en-US" altLang="ja-JP" sz="1200" dirty="0">
                  <a:latin typeface="+mn-ea"/>
                </a:endParaRP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29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447599" y="1541634"/>
              <a:ext cx="525079" cy="362992"/>
            </a:xfrm>
            <a:prstGeom prst="rect">
              <a:avLst/>
            </a:prstGeom>
          </p:spPr>
        </p:pic>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74347" y="2271541"/>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sp>
        <p:nvSpPr>
          <p:cNvPr id="31" name="テキスト ボックス 30">
            <a:extLst>
              <a:ext uri="{FF2B5EF4-FFF2-40B4-BE49-F238E27FC236}">
                <a16:creationId xmlns:a16="http://schemas.microsoft.com/office/drawing/2014/main" id="{B6358C52-7A45-4EBE-BDB2-605672B4ECC0}"/>
              </a:ext>
            </a:extLst>
          </p:cNvPr>
          <p:cNvSpPr txBox="1"/>
          <p:nvPr/>
        </p:nvSpPr>
        <p:spPr>
          <a:xfrm>
            <a:off x="715651" y="2876048"/>
            <a:ext cx="7952132" cy="76234"/>
          </a:xfrm>
          <a:prstGeom prst="rect">
            <a:avLst/>
          </a:prstGeom>
          <a:noFill/>
        </p:spPr>
        <p:txBody>
          <a:bodyPr wrap="square" rtlCol="0">
            <a:spAutoFit/>
          </a:bodyPr>
          <a:lstStyle/>
          <a:p>
            <a:r>
              <a:rPr lang="ja-JP" altLang="en-US" sz="1200" dirty="0">
                <a:latin typeface="+mn-ea"/>
              </a:rPr>
              <a:t>　</a:t>
            </a:r>
            <a:endParaRPr lang="en-US" altLang="ja-JP" sz="1200" dirty="0">
              <a:latin typeface="+mn-ea"/>
            </a:endParaRPr>
          </a:p>
        </p:txBody>
      </p:sp>
      <p:sp>
        <p:nvSpPr>
          <p:cNvPr id="28" name="フローチャート: 結合子 27">
            <a:extLst>
              <a:ext uri="{FF2B5EF4-FFF2-40B4-BE49-F238E27FC236}">
                <a16:creationId xmlns:a16="http://schemas.microsoft.com/office/drawing/2014/main" id="{93BCD733-5F0C-1940-B6C3-49CF733048E8}"/>
              </a:ext>
            </a:extLst>
          </p:cNvPr>
          <p:cNvSpPr/>
          <p:nvPr/>
        </p:nvSpPr>
        <p:spPr>
          <a:xfrm>
            <a:off x="478338" y="3505731"/>
            <a:ext cx="2267900" cy="2068232"/>
          </a:xfrm>
          <a:prstGeom prst="flowChartConnector">
            <a:avLst/>
          </a:prstGeom>
          <a:noFill/>
          <a:ln w="28575">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sp>
        <p:nvSpPr>
          <p:cNvPr id="38" name="フローチャート: 組合せ 37">
            <a:extLst>
              <a:ext uri="{FF2B5EF4-FFF2-40B4-BE49-F238E27FC236}">
                <a16:creationId xmlns:a16="http://schemas.microsoft.com/office/drawing/2014/main" id="{E8A611E9-95E2-B201-49DA-697C08BB4946}"/>
              </a:ext>
            </a:extLst>
          </p:cNvPr>
          <p:cNvSpPr/>
          <p:nvPr/>
        </p:nvSpPr>
        <p:spPr>
          <a:xfrm rot="16200000">
            <a:off x="2624672" y="4383997"/>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フローチャート: 組合せ 39">
            <a:extLst>
              <a:ext uri="{FF2B5EF4-FFF2-40B4-BE49-F238E27FC236}">
                <a16:creationId xmlns:a16="http://schemas.microsoft.com/office/drawing/2014/main" id="{FC58889B-DB44-B2AD-B180-DBEDCFB01A88}"/>
              </a:ext>
            </a:extLst>
          </p:cNvPr>
          <p:cNvSpPr/>
          <p:nvPr/>
        </p:nvSpPr>
        <p:spPr>
          <a:xfrm rot="16200000">
            <a:off x="5572129" y="4418667"/>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F4BCC2B2-47E4-5C51-09CC-106E0E5AA219}"/>
              </a:ext>
            </a:extLst>
          </p:cNvPr>
          <p:cNvSpPr txBox="1"/>
          <p:nvPr/>
        </p:nvSpPr>
        <p:spPr>
          <a:xfrm>
            <a:off x="749062" y="4098472"/>
            <a:ext cx="1839630" cy="923330"/>
          </a:xfrm>
          <a:prstGeom prst="rect">
            <a:avLst/>
          </a:prstGeom>
          <a:noFill/>
        </p:spPr>
        <p:txBody>
          <a:bodyPr wrap="square" rtlCol="0">
            <a:spAutoFit/>
          </a:bodyPr>
          <a:lstStyle/>
          <a:p>
            <a:r>
              <a:rPr lang="ja-JP" altLang="en-US" dirty="0">
                <a:latin typeface="+mn-ea"/>
              </a:rPr>
              <a:t>複数年度に渡る事業で造成された施設の譲与</a:t>
            </a:r>
            <a:endParaRPr lang="en-US" altLang="ja-JP" dirty="0">
              <a:latin typeface="+mn-ea"/>
            </a:endParaRPr>
          </a:p>
        </p:txBody>
      </p:sp>
      <p:grpSp>
        <p:nvGrpSpPr>
          <p:cNvPr id="15" name="グループ化 14">
            <a:extLst>
              <a:ext uri="{FF2B5EF4-FFF2-40B4-BE49-F238E27FC236}">
                <a16:creationId xmlns:a16="http://schemas.microsoft.com/office/drawing/2014/main" id="{105A7A69-612A-CA80-D2C6-93C4B21025D4}"/>
              </a:ext>
            </a:extLst>
          </p:cNvPr>
          <p:cNvGrpSpPr/>
          <p:nvPr/>
        </p:nvGrpSpPr>
        <p:grpSpPr>
          <a:xfrm>
            <a:off x="3419250" y="3658045"/>
            <a:ext cx="2231579" cy="1829414"/>
            <a:chOff x="3419250" y="3658045"/>
            <a:chExt cx="2231579" cy="1829414"/>
          </a:xfrm>
        </p:grpSpPr>
        <p:sp>
          <p:nvSpPr>
            <p:cNvPr id="4" name="テキスト ボックス 3">
              <a:extLst>
                <a:ext uri="{FF2B5EF4-FFF2-40B4-BE49-F238E27FC236}">
                  <a16:creationId xmlns:a16="http://schemas.microsoft.com/office/drawing/2014/main" id="{EC056059-51D9-E0A2-C036-88037D9397FD}"/>
                </a:ext>
              </a:extLst>
            </p:cNvPr>
            <p:cNvSpPr txBox="1"/>
            <p:nvPr/>
          </p:nvSpPr>
          <p:spPr>
            <a:xfrm>
              <a:off x="3679157" y="4199381"/>
              <a:ext cx="1827381" cy="646331"/>
            </a:xfrm>
            <a:prstGeom prst="rect">
              <a:avLst/>
            </a:prstGeom>
            <a:noFill/>
          </p:spPr>
          <p:txBody>
            <a:bodyPr wrap="square" rtlCol="0">
              <a:spAutoFit/>
            </a:bodyPr>
            <a:lstStyle/>
            <a:p>
              <a:r>
                <a:rPr lang="ja-JP" altLang="en-US" dirty="0">
                  <a:latin typeface="+mn-ea"/>
                </a:rPr>
                <a:t>譲与された施設から資産計上</a:t>
              </a:r>
              <a:endParaRPr lang="en-US" altLang="ja-JP" dirty="0">
                <a:latin typeface="+mn-ea"/>
              </a:endParaRPr>
            </a:p>
          </p:txBody>
        </p:sp>
        <p:sp>
          <p:nvSpPr>
            <p:cNvPr id="42" name="四角形: 角を丸くする 41">
              <a:extLst>
                <a:ext uri="{FF2B5EF4-FFF2-40B4-BE49-F238E27FC236}">
                  <a16:creationId xmlns:a16="http://schemas.microsoft.com/office/drawing/2014/main" id="{1FFA21C0-1E90-8B48-5088-2762279B2972}"/>
                </a:ext>
              </a:extLst>
            </p:cNvPr>
            <p:cNvSpPr/>
            <p:nvPr/>
          </p:nvSpPr>
          <p:spPr>
            <a:xfrm>
              <a:off x="3419250" y="3658045"/>
              <a:ext cx="2231579" cy="1829414"/>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3" name="グループ化 12">
            <a:extLst>
              <a:ext uri="{FF2B5EF4-FFF2-40B4-BE49-F238E27FC236}">
                <a16:creationId xmlns:a16="http://schemas.microsoft.com/office/drawing/2014/main" id="{90D80D17-8100-00FE-E646-8916B242948D}"/>
              </a:ext>
            </a:extLst>
          </p:cNvPr>
          <p:cNvGrpSpPr/>
          <p:nvPr/>
        </p:nvGrpSpPr>
        <p:grpSpPr>
          <a:xfrm>
            <a:off x="6372589" y="3655697"/>
            <a:ext cx="2267900" cy="1829414"/>
            <a:chOff x="6372589" y="3655697"/>
            <a:chExt cx="2267900" cy="1829414"/>
          </a:xfrm>
        </p:grpSpPr>
        <p:sp>
          <p:nvSpPr>
            <p:cNvPr id="23" name="テキスト ボックス 22">
              <a:extLst>
                <a:ext uri="{FF2B5EF4-FFF2-40B4-BE49-F238E27FC236}">
                  <a16:creationId xmlns:a16="http://schemas.microsoft.com/office/drawing/2014/main" id="{3C8D1DAF-967C-40A2-1BB7-1808FD71412F}"/>
                </a:ext>
              </a:extLst>
            </p:cNvPr>
            <p:cNvSpPr txBox="1"/>
            <p:nvPr/>
          </p:nvSpPr>
          <p:spPr>
            <a:xfrm>
              <a:off x="6631220" y="4059097"/>
              <a:ext cx="1885761" cy="923330"/>
            </a:xfrm>
            <a:prstGeom prst="rect">
              <a:avLst/>
            </a:prstGeom>
            <a:noFill/>
          </p:spPr>
          <p:txBody>
            <a:bodyPr wrap="square" rtlCol="0">
              <a:spAutoFit/>
            </a:bodyPr>
            <a:lstStyle/>
            <a:p>
              <a:r>
                <a:rPr lang="ja-JP" altLang="en-US" dirty="0">
                  <a:latin typeface="+mn-ea"/>
                </a:rPr>
                <a:t>資産計上した</a:t>
              </a:r>
              <a:endParaRPr lang="en-US" altLang="ja-JP" dirty="0">
                <a:latin typeface="+mn-ea"/>
              </a:endParaRPr>
            </a:p>
            <a:p>
              <a:r>
                <a:rPr lang="ja-JP" altLang="en-US" dirty="0">
                  <a:latin typeface="+mn-ea"/>
                </a:rPr>
                <a:t>施設ごとに</a:t>
              </a:r>
              <a:endParaRPr lang="en-US" altLang="ja-JP" dirty="0">
                <a:latin typeface="+mn-ea"/>
              </a:endParaRPr>
            </a:p>
            <a:p>
              <a:r>
                <a:rPr lang="ja-JP" altLang="en-US" dirty="0">
                  <a:latin typeface="+mn-ea"/>
                </a:rPr>
                <a:t>減価償却を実施</a:t>
              </a:r>
              <a:endParaRPr lang="en-US" altLang="ja-JP" dirty="0">
                <a:latin typeface="+mn-ea"/>
              </a:endParaRPr>
            </a:p>
          </p:txBody>
        </p:sp>
        <p:sp>
          <p:nvSpPr>
            <p:cNvPr id="11" name="四角形: 角を丸くする 10">
              <a:extLst>
                <a:ext uri="{FF2B5EF4-FFF2-40B4-BE49-F238E27FC236}">
                  <a16:creationId xmlns:a16="http://schemas.microsoft.com/office/drawing/2014/main" id="{BFEBB15F-758A-0F48-AD9A-7B78FC6FC6FB}"/>
                </a:ext>
              </a:extLst>
            </p:cNvPr>
            <p:cNvSpPr/>
            <p:nvPr/>
          </p:nvSpPr>
          <p:spPr>
            <a:xfrm>
              <a:off x="6372589" y="3655697"/>
              <a:ext cx="2267900" cy="1829414"/>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797169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00575" y="2813836"/>
            <a:ext cx="8850968" cy="3980971"/>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350" dirty="0">
              <a:latin typeface="+mn-ea"/>
            </a:endParaRPr>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㊲ 複数年に渡るほ場整備事業を建設仮勘定で処理する場合</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617942" y="596492"/>
            <a:ext cx="4368341" cy="2155776"/>
            <a:chOff x="4639788" y="1415610"/>
            <a:chExt cx="4368341" cy="212187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21874"/>
              <a:chOff x="324296" y="235244"/>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713657" y="936748"/>
                <a:ext cx="5179720" cy="2254048"/>
              </a:xfrm>
              <a:prstGeom prst="rect">
                <a:avLst/>
              </a:prstGeom>
              <a:noFill/>
            </p:spPr>
            <p:txBody>
              <a:bodyPr wrap="square" rtlCol="0">
                <a:spAutoFit/>
              </a:bodyPr>
              <a:lstStyle/>
              <a:p>
                <a:r>
                  <a:rPr lang="ja-JP" altLang="en-US" sz="1050" dirty="0">
                    <a:latin typeface="+mn-ea"/>
                  </a:rPr>
                  <a:t>①　工事完了年度の支払は建設仮勘定を通さずに処理すべ</a:t>
                </a:r>
                <a:endParaRPr lang="en-US" altLang="ja-JP" sz="1050" dirty="0">
                  <a:latin typeface="+mn-ea"/>
                </a:endParaRPr>
              </a:p>
              <a:p>
                <a:r>
                  <a:rPr lang="ja-JP" altLang="en-US" sz="1050" dirty="0">
                    <a:latin typeface="+mn-ea"/>
                  </a:rPr>
                  <a:t>　　きだが、この処理方法だと工事完了年度の固定資産勘定</a:t>
                </a:r>
                <a:endParaRPr lang="en-US" altLang="ja-JP" sz="1050" dirty="0">
                  <a:latin typeface="+mn-ea"/>
                </a:endParaRPr>
              </a:p>
              <a:p>
                <a:r>
                  <a:rPr lang="ja-JP" altLang="en-US" sz="1050" dirty="0">
                    <a:latin typeface="+mn-ea"/>
                  </a:rPr>
                  <a:t>　　（所有土地改良施設）と費用勘定（面工事分）及び、建設</a:t>
                </a:r>
                <a:endParaRPr lang="en-US" altLang="ja-JP" sz="1050" dirty="0">
                  <a:latin typeface="+mn-ea"/>
                </a:endParaRPr>
              </a:p>
              <a:p>
                <a:r>
                  <a:rPr lang="ja-JP" altLang="en-US" sz="1050" dirty="0">
                    <a:latin typeface="+mn-ea"/>
                  </a:rPr>
                  <a:t>　　仮勘定から振替をした固定資産勘定（所有土地改良施設）</a:t>
                </a:r>
                <a:endParaRPr lang="en-US" altLang="ja-JP" sz="1050" dirty="0">
                  <a:latin typeface="+mn-ea"/>
                </a:endParaRPr>
              </a:p>
              <a:p>
                <a:r>
                  <a:rPr lang="ja-JP" altLang="en-US" sz="1050" dirty="0">
                    <a:latin typeface="+mn-ea"/>
                  </a:rPr>
                  <a:t>　　と費用勘定（面工事分）を設定する必要がある。</a:t>
                </a:r>
                <a:endParaRPr lang="en-US" altLang="ja-JP" sz="1050" dirty="0">
                  <a:latin typeface="+mn-ea"/>
                </a:endParaRPr>
              </a:p>
              <a:p>
                <a:endParaRPr lang="en-US" altLang="ja-JP" sz="1050" dirty="0">
                  <a:latin typeface="+mn-ea"/>
                </a:endParaRPr>
              </a:p>
              <a:p>
                <a:r>
                  <a:rPr lang="ja-JP" altLang="en-US" sz="1050" dirty="0">
                    <a:latin typeface="+mn-ea"/>
                  </a:rPr>
                  <a:t>②　指定正味財産と一般正味財産の分割が煩雑になるため、　</a:t>
                </a:r>
                <a:endParaRPr lang="en-US" altLang="ja-JP" sz="1050" dirty="0">
                  <a:latin typeface="+mn-ea"/>
                </a:endParaRPr>
              </a:p>
              <a:p>
                <a:r>
                  <a:rPr lang="ja-JP" altLang="en-US" sz="1050" dirty="0">
                    <a:latin typeface="+mn-ea"/>
                  </a:rPr>
                  <a:t>　　工事完了年度であっても、建設仮勘定を通してから振替処</a:t>
                </a:r>
                <a:endParaRPr lang="en-US" altLang="ja-JP" sz="1050" dirty="0">
                  <a:latin typeface="+mn-ea"/>
                </a:endParaRPr>
              </a:p>
              <a:p>
                <a:r>
                  <a:rPr lang="ja-JP" altLang="en-US" sz="1050" dirty="0">
                    <a:latin typeface="+mn-ea"/>
                  </a:rPr>
                  <a:t>　　理を行うこととする。</a:t>
                </a: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31707" y="1453083"/>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466911"/>
              <a:ext cx="2625872" cy="331141"/>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2144098"/>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568363" y="1241274"/>
                <a:ext cx="5170905" cy="1319204"/>
              </a:xfrm>
              <a:prstGeom prst="rect">
                <a:avLst/>
              </a:prstGeom>
              <a:solidFill>
                <a:schemeClr val="accent4">
                  <a:lumMod val="40000"/>
                  <a:lumOff val="60000"/>
                </a:schemeClr>
              </a:solidFill>
            </p:spPr>
            <p:txBody>
              <a:bodyPr wrap="square" rtlCol="0">
                <a:spAutoFit/>
              </a:bodyPr>
              <a:lstStyle/>
              <a:p>
                <a:r>
                  <a:rPr lang="ja-JP" altLang="en-US" sz="1050" dirty="0">
                    <a:latin typeface="+mn-ea"/>
                  </a:rPr>
                  <a:t>　土地改良区営事業として、複数年に跨がってほ場整備事業を行っている。支払費用については工事完了前までは建設仮勘定で処理し、工事完了年度に固定資産への振替を行う予定である。振替においては面工事分（受益者財産分）を加味する必要があるが、どのような処理をすべきか。</a:t>
                </a: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29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447599" y="1541634"/>
              <a:ext cx="525079" cy="362992"/>
            </a:xfrm>
            <a:prstGeom prst="rect">
              <a:avLst/>
            </a:prstGeom>
          </p:spPr>
        </p:pic>
      </p:grpSp>
      <p:sp>
        <p:nvSpPr>
          <p:cNvPr id="11" name="テキスト ボックス 10">
            <a:extLst>
              <a:ext uri="{FF2B5EF4-FFF2-40B4-BE49-F238E27FC236}">
                <a16:creationId xmlns:a16="http://schemas.microsoft.com/office/drawing/2014/main" id="{CD89991A-EE23-E260-4009-AB4F8BD730C8}"/>
              </a:ext>
            </a:extLst>
          </p:cNvPr>
          <p:cNvSpPr txBox="1"/>
          <p:nvPr/>
        </p:nvSpPr>
        <p:spPr>
          <a:xfrm>
            <a:off x="2940932" y="4244705"/>
            <a:ext cx="5995196" cy="1546577"/>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工事費支払時</a:t>
            </a:r>
            <a:r>
              <a:rPr kumimoji="1" lang="en-US" altLang="ja-JP" sz="1050" dirty="0">
                <a:latin typeface="+mn-ea"/>
              </a:rPr>
              <a:t>】</a:t>
            </a:r>
          </a:p>
          <a:p>
            <a:r>
              <a:rPr kumimoji="1" lang="ja-JP" altLang="en-US" sz="1050" dirty="0">
                <a:latin typeface="+mn-ea"/>
              </a:rPr>
              <a:t>支出命令書：（款）土地改良施設建設仮勘定支出</a:t>
            </a:r>
            <a:endParaRPr kumimoji="1" lang="en-US" altLang="ja-JP" sz="1050" dirty="0">
              <a:latin typeface="+mn-ea"/>
            </a:endParaRPr>
          </a:p>
          <a:p>
            <a:r>
              <a:rPr kumimoji="1" lang="ja-JP" altLang="en-US" sz="1050" dirty="0">
                <a:latin typeface="+mn-ea"/>
              </a:rPr>
              <a:t>複式仕訳：（借方）建設仮勘定  </a:t>
            </a:r>
            <a:r>
              <a:rPr kumimoji="1" lang="en-US" altLang="ja-JP" sz="1050" dirty="0">
                <a:latin typeface="+mn-ea"/>
              </a:rPr>
              <a:t>100</a:t>
            </a:r>
            <a:r>
              <a:rPr kumimoji="1" lang="ja-JP" altLang="en-US" sz="1050" dirty="0">
                <a:latin typeface="+mn-ea"/>
              </a:rPr>
              <a:t>／（貸方）現金及び預金  </a:t>
            </a:r>
            <a:r>
              <a:rPr kumimoji="1" lang="en-US" altLang="ja-JP" sz="1050" dirty="0">
                <a:latin typeface="+mn-ea"/>
              </a:rPr>
              <a:t>100</a:t>
            </a:r>
          </a:p>
          <a:p>
            <a:endParaRPr kumimoji="1" lang="en-US" altLang="ja-JP" sz="1050" dirty="0">
              <a:latin typeface="+mn-ea"/>
            </a:endParaRPr>
          </a:p>
          <a:p>
            <a:r>
              <a:rPr kumimoji="1" lang="en-US" altLang="ja-JP" sz="1050" dirty="0">
                <a:latin typeface="+mn-ea"/>
              </a:rPr>
              <a:t>【</a:t>
            </a:r>
            <a:r>
              <a:rPr kumimoji="1" lang="ja-JP" altLang="en-US" sz="1050" dirty="0">
                <a:latin typeface="+mn-ea"/>
              </a:rPr>
              <a:t>工事完了年度振替処理</a:t>
            </a:r>
            <a:r>
              <a:rPr kumimoji="1" lang="en-US" altLang="ja-JP" sz="1050" dirty="0">
                <a:latin typeface="+mn-ea"/>
              </a:rPr>
              <a:t>】※</a:t>
            </a:r>
            <a:r>
              <a:rPr kumimoji="1" lang="ja-JP" altLang="en-US" sz="1050" dirty="0">
                <a:latin typeface="+mn-ea"/>
              </a:rPr>
              <a:t>施設分</a:t>
            </a:r>
            <a:r>
              <a:rPr kumimoji="1" lang="en-US" altLang="ja-JP" sz="1050" dirty="0">
                <a:latin typeface="+mn-ea"/>
              </a:rPr>
              <a:t>40</a:t>
            </a:r>
            <a:r>
              <a:rPr kumimoji="1" lang="ja-JP" altLang="en-US" sz="1050" dirty="0">
                <a:latin typeface="+mn-ea"/>
              </a:rPr>
              <a:t>、面工事分</a:t>
            </a:r>
            <a:r>
              <a:rPr kumimoji="1" lang="en-US" altLang="ja-JP" sz="1050" dirty="0">
                <a:latin typeface="+mn-ea"/>
              </a:rPr>
              <a:t>60</a:t>
            </a:r>
          </a:p>
          <a:p>
            <a:r>
              <a:rPr kumimoji="1" lang="ja-JP" altLang="en-US" sz="1050" dirty="0">
                <a:latin typeface="+mn-ea"/>
              </a:rPr>
              <a:t>命令書：振替命令書</a:t>
            </a:r>
            <a:endParaRPr kumimoji="1" lang="en-US" altLang="ja-JP" sz="1050" dirty="0">
              <a:latin typeface="+mn-ea"/>
            </a:endParaRPr>
          </a:p>
          <a:p>
            <a:r>
              <a:rPr kumimoji="1" lang="ja-JP" altLang="en-US" sz="1050" dirty="0">
                <a:latin typeface="+mn-ea"/>
              </a:rPr>
              <a:t>複式仕訳：（借方）所有土地改良施設  </a:t>
            </a:r>
            <a:r>
              <a:rPr kumimoji="1" lang="en-US" altLang="ja-JP" sz="1050" dirty="0">
                <a:latin typeface="+mn-ea"/>
              </a:rPr>
              <a:t>40</a:t>
            </a:r>
            <a:r>
              <a:rPr kumimoji="1" lang="ja-JP" altLang="en-US" sz="1050" dirty="0">
                <a:latin typeface="+mn-ea"/>
              </a:rPr>
              <a:t>／（貸方）建設仮勘定  </a:t>
            </a:r>
            <a:r>
              <a:rPr kumimoji="1" lang="en-US" altLang="ja-JP" sz="1050" dirty="0">
                <a:latin typeface="+mn-ea"/>
              </a:rPr>
              <a:t>40</a:t>
            </a:r>
          </a:p>
          <a:p>
            <a:r>
              <a:rPr kumimoji="1" lang="ja-JP" altLang="en-US" sz="1050" dirty="0">
                <a:latin typeface="+mn-ea"/>
              </a:rPr>
              <a:t>　　　　　（借方）その他事業費（面工事分）</a:t>
            </a:r>
            <a:r>
              <a:rPr kumimoji="1" lang="en-US" altLang="ja-JP" sz="1050" dirty="0">
                <a:latin typeface="+mn-ea"/>
              </a:rPr>
              <a:t>60</a:t>
            </a:r>
            <a:r>
              <a:rPr kumimoji="1" lang="ja-JP" altLang="en-US" sz="1050" dirty="0">
                <a:latin typeface="+mn-ea"/>
              </a:rPr>
              <a:t>／（貸方）建設仮勘定  </a:t>
            </a:r>
            <a:r>
              <a:rPr kumimoji="1" lang="en-US" altLang="ja-JP" sz="1050" dirty="0">
                <a:latin typeface="+mn-ea"/>
              </a:rPr>
              <a:t>60</a:t>
            </a:r>
          </a:p>
          <a:p>
            <a:r>
              <a:rPr kumimoji="1" lang="ja-JP" altLang="en-US" sz="1050" dirty="0">
                <a:latin typeface="+mn-ea"/>
              </a:rPr>
              <a:t>　　　　　（借方）一般正味財産への振替額   </a:t>
            </a:r>
            <a:r>
              <a:rPr kumimoji="1" lang="en-US" altLang="ja-JP" sz="1050" dirty="0">
                <a:latin typeface="+mn-ea"/>
              </a:rPr>
              <a:t>48</a:t>
            </a:r>
            <a:r>
              <a:rPr kumimoji="1" lang="ja-JP" altLang="en-US" sz="1050" dirty="0">
                <a:latin typeface="+mn-ea"/>
              </a:rPr>
              <a:t>／（貸方）受取補助金（一般・経常収入）</a:t>
            </a:r>
            <a:r>
              <a:rPr kumimoji="1" lang="en-US" altLang="ja-JP" sz="1050" dirty="0">
                <a:latin typeface="+mn-ea"/>
              </a:rPr>
              <a:t>48</a:t>
            </a:r>
            <a:endParaRPr kumimoji="1" lang="ja-JP" altLang="en-US" sz="1050" dirty="0">
              <a:latin typeface="+mn-ea"/>
            </a:endParaRPr>
          </a:p>
        </p:txBody>
      </p:sp>
      <p:grpSp>
        <p:nvGrpSpPr>
          <p:cNvPr id="45" name="グループ化 44">
            <a:extLst>
              <a:ext uri="{FF2B5EF4-FFF2-40B4-BE49-F238E27FC236}">
                <a16:creationId xmlns:a16="http://schemas.microsoft.com/office/drawing/2014/main" id="{D3DF0817-ED26-9FE7-CACA-FF49B343EC29}"/>
              </a:ext>
            </a:extLst>
          </p:cNvPr>
          <p:cNvGrpSpPr/>
          <p:nvPr/>
        </p:nvGrpSpPr>
        <p:grpSpPr>
          <a:xfrm>
            <a:off x="296094" y="2999451"/>
            <a:ext cx="2538415" cy="832169"/>
            <a:chOff x="452202" y="2784145"/>
            <a:chExt cx="1916097" cy="1397318"/>
          </a:xfrm>
        </p:grpSpPr>
        <p:sp>
          <p:nvSpPr>
            <p:cNvPr id="46" name="四角形: 角を丸くする 45">
              <a:extLst>
                <a:ext uri="{FF2B5EF4-FFF2-40B4-BE49-F238E27FC236}">
                  <a16:creationId xmlns:a16="http://schemas.microsoft.com/office/drawing/2014/main" id="{E0632C3D-4430-12A2-14C4-1A614E32EA99}"/>
                </a:ext>
              </a:extLst>
            </p:cNvPr>
            <p:cNvSpPr/>
            <p:nvPr/>
          </p:nvSpPr>
          <p:spPr>
            <a:xfrm>
              <a:off x="452202" y="2784145"/>
              <a:ext cx="1791474" cy="1397318"/>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50" dirty="0"/>
            </a:p>
          </p:txBody>
        </p:sp>
        <p:sp>
          <p:nvSpPr>
            <p:cNvPr id="47" name="テキスト ボックス 46">
              <a:extLst>
                <a:ext uri="{FF2B5EF4-FFF2-40B4-BE49-F238E27FC236}">
                  <a16:creationId xmlns:a16="http://schemas.microsoft.com/office/drawing/2014/main" id="{F61FC5C2-4A25-91C6-866E-2A4B8598CFC6}"/>
                </a:ext>
              </a:extLst>
            </p:cNvPr>
            <p:cNvSpPr txBox="1"/>
            <p:nvPr/>
          </p:nvSpPr>
          <p:spPr>
            <a:xfrm>
              <a:off x="472375" y="2819022"/>
              <a:ext cx="1895924" cy="1240312"/>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前提</a:t>
              </a:r>
              <a:r>
                <a:rPr kumimoji="1" lang="en-US" altLang="ja-JP" sz="1050" dirty="0">
                  <a:latin typeface="+mn-ea"/>
                </a:rPr>
                <a:t>】</a:t>
              </a:r>
            </a:p>
            <a:p>
              <a:r>
                <a:rPr kumimoji="1" lang="ja-JP" altLang="en-US" sz="1050" dirty="0">
                  <a:latin typeface="+mn-ea"/>
                </a:rPr>
                <a:t>事業総額 　　   </a:t>
              </a:r>
              <a:r>
                <a:rPr kumimoji="1" lang="en-US" altLang="ja-JP" sz="1050" dirty="0">
                  <a:latin typeface="+mn-ea"/>
                </a:rPr>
                <a:t>100</a:t>
              </a:r>
            </a:p>
            <a:p>
              <a:r>
                <a:rPr kumimoji="1" lang="ja-JP" altLang="en-US" sz="1050" dirty="0">
                  <a:latin typeface="+mn-ea"/>
                </a:rPr>
                <a:t>　うち公費分　  </a:t>
              </a:r>
              <a:r>
                <a:rPr kumimoji="1" lang="en-US" altLang="ja-JP" sz="1050" dirty="0">
                  <a:latin typeface="+mn-ea"/>
                </a:rPr>
                <a:t>80</a:t>
              </a:r>
              <a:r>
                <a:rPr kumimoji="1" lang="ja-JP" altLang="en-US" sz="1050" dirty="0">
                  <a:latin typeface="+mn-ea"/>
                </a:rPr>
                <a:t>（全体の</a:t>
              </a:r>
              <a:r>
                <a:rPr kumimoji="1" lang="en-US" altLang="ja-JP" sz="1050" dirty="0">
                  <a:latin typeface="+mn-ea"/>
                </a:rPr>
                <a:t>8</a:t>
              </a:r>
              <a:r>
                <a:rPr kumimoji="1" lang="ja-JP" altLang="en-US" sz="1050" dirty="0">
                  <a:latin typeface="+mn-ea"/>
                </a:rPr>
                <a:t>割）</a:t>
              </a:r>
              <a:endParaRPr kumimoji="1" lang="en-US" altLang="ja-JP" sz="1050" dirty="0">
                <a:latin typeface="+mn-ea"/>
              </a:endParaRPr>
            </a:p>
            <a:p>
              <a:r>
                <a:rPr kumimoji="1" lang="ja-JP" altLang="en-US" sz="1050" dirty="0">
                  <a:latin typeface="+mn-ea"/>
                </a:rPr>
                <a:t>　うち改良区負担分  </a:t>
              </a:r>
              <a:r>
                <a:rPr kumimoji="1" lang="en-US" altLang="ja-JP" sz="1050" dirty="0">
                  <a:latin typeface="+mn-ea"/>
                </a:rPr>
                <a:t>20</a:t>
              </a:r>
              <a:r>
                <a:rPr kumimoji="1" lang="ja-JP" altLang="en-US" sz="1050" dirty="0">
                  <a:latin typeface="+mn-ea"/>
                </a:rPr>
                <a:t>（全体の</a:t>
              </a:r>
              <a:r>
                <a:rPr kumimoji="1" lang="en-US" altLang="ja-JP" sz="1050" dirty="0">
                  <a:latin typeface="+mn-ea"/>
                </a:rPr>
                <a:t>2</a:t>
              </a:r>
              <a:r>
                <a:rPr kumimoji="1" lang="ja-JP" altLang="en-US" sz="1050" dirty="0">
                  <a:latin typeface="+mn-ea"/>
                </a:rPr>
                <a:t>割）</a:t>
              </a:r>
              <a:endParaRPr kumimoji="1" lang="en-US" altLang="ja-JP" sz="1050" dirty="0">
                <a:latin typeface="+mn-ea"/>
              </a:endParaRPr>
            </a:p>
          </p:txBody>
        </p:sp>
      </p:grpSp>
      <p:grpSp>
        <p:nvGrpSpPr>
          <p:cNvPr id="9" name="グループ化 8">
            <a:extLst>
              <a:ext uri="{FF2B5EF4-FFF2-40B4-BE49-F238E27FC236}">
                <a16:creationId xmlns:a16="http://schemas.microsoft.com/office/drawing/2014/main" id="{32F1EE42-78F4-DC12-E253-C33B67F8DAAB}"/>
              </a:ext>
            </a:extLst>
          </p:cNvPr>
          <p:cNvGrpSpPr/>
          <p:nvPr/>
        </p:nvGrpSpPr>
        <p:grpSpPr>
          <a:xfrm>
            <a:off x="580024" y="4071131"/>
            <a:ext cx="1864239" cy="723270"/>
            <a:chOff x="5132919" y="3204773"/>
            <a:chExt cx="2326396" cy="723270"/>
          </a:xfrm>
        </p:grpSpPr>
        <p:sp>
          <p:nvSpPr>
            <p:cNvPr id="26" name="テキスト ボックス 25">
              <a:extLst>
                <a:ext uri="{FF2B5EF4-FFF2-40B4-BE49-F238E27FC236}">
                  <a16:creationId xmlns:a16="http://schemas.microsoft.com/office/drawing/2014/main" id="{15F0E25E-4868-E150-496F-837B6F20CA19}"/>
                </a:ext>
              </a:extLst>
            </p:cNvPr>
            <p:cNvSpPr txBox="1"/>
            <p:nvPr/>
          </p:nvSpPr>
          <p:spPr>
            <a:xfrm>
              <a:off x="5176271" y="3316859"/>
              <a:ext cx="2283044" cy="415498"/>
            </a:xfrm>
            <a:prstGeom prst="rect">
              <a:avLst/>
            </a:prstGeom>
            <a:noFill/>
          </p:spPr>
          <p:txBody>
            <a:bodyPr wrap="square" rtlCol="0">
              <a:spAutoFit/>
            </a:bodyPr>
            <a:lstStyle/>
            <a:p>
              <a:r>
                <a:rPr kumimoji="1" lang="ja-JP" altLang="en-US" sz="1050" dirty="0"/>
                <a:t>工事完了年度の支払を含めて建設仮勘定で処理する</a:t>
              </a:r>
              <a:endParaRPr kumimoji="1" lang="en-US" altLang="ja-JP" sz="1050" dirty="0"/>
            </a:p>
          </p:txBody>
        </p:sp>
        <p:sp>
          <p:nvSpPr>
            <p:cNvPr id="4" name="吹き出し: 折線 3">
              <a:extLst>
                <a:ext uri="{FF2B5EF4-FFF2-40B4-BE49-F238E27FC236}">
                  <a16:creationId xmlns:a16="http://schemas.microsoft.com/office/drawing/2014/main" id="{7B9AA7B5-4EF5-1460-7909-4A66DC8E8D65}"/>
                </a:ext>
              </a:extLst>
            </p:cNvPr>
            <p:cNvSpPr/>
            <p:nvPr/>
          </p:nvSpPr>
          <p:spPr>
            <a:xfrm>
              <a:off x="5132919" y="3204773"/>
              <a:ext cx="2283044" cy="723270"/>
            </a:xfrm>
            <a:prstGeom prst="borderCallout2">
              <a:avLst>
                <a:gd name="adj1" fmla="val 17546"/>
                <a:gd name="adj2" fmla="val 100494"/>
                <a:gd name="adj3" fmla="val 17545"/>
                <a:gd name="adj4" fmla="val 118330"/>
                <a:gd name="adj5" fmla="val 43868"/>
                <a:gd name="adj6" fmla="val 134213"/>
              </a:avLst>
            </a:prstGeom>
            <a:noFill/>
            <a:ln w="28575">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dirty="0"/>
            </a:p>
          </p:txBody>
        </p:sp>
      </p:grpSp>
      <p:grpSp>
        <p:nvGrpSpPr>
          <p:cNvPr id="18" name="グループ化 17">
            <a:extLst>
              <a:ext uri="{FF2B5EF4-FFF2-40B4-BE49-F238E27FC236}">
                <a16:creationId xmlns:a16="http://schemas.microsoft.com/office/drawing/2014/main" id="{B1BCC66B-5F35-1F9E-93F5-3DA23553A797}"/>
              </a:ext>
            </a:extLst>
          </p:cNvPr>
          <p:cNvGrpSpPr/>
          <p:nvPr/>
        </p:nvGrpSpPr>
        <p:grpSpPr>
          <a:xfrm>
            <a:off x="192457" y="4942616"/>
            <a:ext cx="2447823" cy="723270"/>
            <a:chOff x="6002937" y="4165228"/>
            <a:chExt cx="2713258" cy="723270"/>
          </a:xfrm>
        </p:grpSpPr>
        <p:sp>
          <p:nvSpPr>
            <p:cNvPr id="42" name="テキスト ボックス 41">
              <a:extLst>
                <a:ext uri="{FF2B5EF4-FFF2-40B4-BE49-F238E27FC236}">
                  <a16:creationId xmlns:a16="http://schemas.microsoft.com/office/drawing/2014/main" id="{D3BD4934-2208-EA55-3A9A-6A70B52AC4BC}"/>
                </a:ext>
              </a:extLst>
            </p:cNvPr>
            <p:cNvSpPr txBox="1"/>
            <p:nvPr/>
          </p:nvSpPr>
          <p:spPr>
            <a:xfrm>
              <a:off x="6003553" y="4242167"/>
              <a:ext cx="2712642" cy="577081"/>
            </a:xfrm>
            <a:prstGeom prst="rect">
              <a:avLst/>
            </a:prstGeom>
            <a:noFill/>
          </p:spPr>
          <p:txBody>
            <a:bodyPr wrap="square" rtlCol="0">
              <a:spAutoFit/>
            </a:bodyPr>
            <a:lstStyle/>
            <a:p>
              <a:r>
                <a:rPr kumimoji="1" lang="ja-JP" altLang="en-US" sz="1050" dirty="0">
                  <a:latin typeface="+mn-ea"/>
                </a:rPr>
                <a:t>所有土地改良施設  </a:t>
              </a:r>
              <a:r>
                <a:rPr kumimoji="1" lang="en-US" altLang="ja-JP" sz="1050" dirty="0">
                  <a:latin typeface="+mn-ea"/>
                </a:rPr>
                <a:t>40</a:t>
              </a:r>
            </a:p>
            <a:p>
              <a:r>
                <a:rPr kumimoji="1" lang="ja-JP" altLang="en-US" sz="1050" dirty="0">
                  <a:latin typeface="+mn-ea"/>
                </a:rPr>
                <a:t>　うち公費分　　  </a:t>
              </a:r>
              <a:r>
                <a:rPr kumimoji="1" lang="en-US" altLang="ja-JP" sz="1050" dirty="0">
                  <a:latin typeface="+mn-ea"/>
                </a:rPr>
                <a:t>32</a:t>
              </a:r>
              <a:r>
                <a:rPr kumimoji="1" lang="ja-JP" altLang="en-US" sz="1050" dirty="0">
                  <a:latin typeface="+mn-ea"/>
                </a:rPr>
                <a:t>（全体の</a:t>
              </a:r>
              <a:r>
                <a:rPr kumimoji="1" lang="en-US" altLang="ja-JP" sz="1050" dirty="0">
                  <a:latin typeface="+mn-ea"/>
                </a:rPr>
                <a:t>8</a:t>
              </a:r>
              <a:r>
                <a:rPr kumimoji="1" lang="ja-JP" altLang="en-US" sz="1050" dirty="0">
                  <a:latin typeface="+mn-ea"/>
                </a:rPr>
                <a:t>割）</a:t>
              </a:r>
              <a:endParaRPr kumimoji="1" lang="en-US" altLang="ja-JP" sz="1050" dirty="0">
                <a:latin typeface="+mn-ea"/>
              </a:endParaRPr>
            </a:p>
            <a:p>
              <a:r>
                <a:rPr kumimoji="1" lang="ja-JP" altLang="en-US" sz="1050" dirty="0">
                  <a:latin typeface="+mn-ea"/>
                </a:rPr>
                <a:t>　うち改良区分　　</a:t>
              </a:r>
              <a:r>
                <a:rPr kumimoji="1" lang="en-US" altLang="ja-JP" sz="1050" dirty="0">
                  <a:latin typeface="+mn-ea"/>
                </a:rPr>
                <a:t>8</a:t>
              </a:r>
              <a:r>
                <a:rPr kumimoji="1" lang="ja-JP" altLang="en-US" sz="1050" dirty="0">
                  <a:latin typeface="+mn-ea"/>
                </a:rPr>
                <a:t>（全体の</a:t>
              </a:r>
              <a:r>
                <a:rPr kumimoji="1" lang="en-US" altLang="ja-JP" sz="1050" dirty="0">
                  <a:latin typeface="+mn-ea"/>
                </a:rPr>
                <a:t>2</a:t>
              </a:r>
              <a:r>
                <a:rPr kumimoji="1" lang="ja-JP" altLang="en-US" sz="1050" dirty="0">
                  <a:latin typeface="+mn-ea"/>
                </a:rPr>
                <a:t>割）</a:t>
              </a:r>
              <a:endParaRPr kumimoji="1" lang="en-US" altLang="ja-JP" sz="1050" dirty="0">
                <a:latin typeface="+mn-ea"/>
              </a:endParaRPr>
            </a:p>
          </p:txBody>
        </p:sp>
        <p:sp>
          <p:nvSpPr>
            <p:cNvPr id="13" name="吹き出し: 折線 12">
              <a:extLst>
                <a:ext uri="{FF2B5EF4-FFF2-40B4-BE49-F238E27FC236}">
                  <a16:creationId xmlns:a16="http://schemas.microsoft.com/office/drawing/2014/main" id="{2292F872-4BBD-ACAB-A623-3AD63847BD2A}"/>
                </a:ext>
              </a:extLst>
            </p:cNvPr>
            <p:cNvSpPr/>
            <p:nvPr/>
          </p:nvSpPr>
          <p:spPr>
            <a:xfrm>
              <a:off x="6002937" y="4165228"/>
              <a:ext cx="2579360" cy="723270"/>
            </a:xfrm>
            <a:prstGeom prst="borderCallout2">
              <a:avLst>
                <a:gd name="adj1" fmla="val 41627"/>
                <a:gd name="adj2" fmla="val 100607"/>
                <a:gd name="adj3" fmla="val 25974"/>
                <a:gd name="adj4" fmla="val 115948"/>
                <a:gd name="adj5" fmla="val 10155"/>
                <a:gd name="adj6" fmla="val 122250"/>
              </a:avLst>
            </a:prstGeom>
            <a:noFill/>
            <a:ln w="28575">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grpSp>
      <p:grpSp>
        <p:nvGrpSpPr>
          <p:cNvPr id="17" name="グループ化 16">
            <a:extLst>
              <a:ext uri="{FF2B5EF4-FFF2-40B4-BE49-F238E27FC236}">
                <a16:creationId xmlns:a16="http://schemas.microsoft.com/office/drawing/2014/main" id="{95C90829-768A-2218-CD48-73916E58ED36}"/>
              </a:ext>
            </a:extLst>
          </p:cNvPr>
          <p:cNvGrpSpPr/>
          <p:nvPr/>
        </p:nvGrpSpPr>
        <p:grpSpPr>
          <a:xfrm>
            <a:off x="614764" y="6022686"/>
            <a:ext cx="5856481" cy="723270"/>
            <a:chOff x="501972" y="5901781"/>
            <a:chExt cx="6131228" cy="723270"/>
          </a:xfrm>
        </p:grpSpPr>
        <p:sp>
          <p:nvSpPr>
            <p:cNvPr id="31" name="テキスト ボックス 30">
              <a:extLst>
                <a:ext uri="{FF2B5EF4-FFF2-40B4-BE49-F238E27FC236}">
                  <a16:creationId xmlns:a16="http://schemas.microsoft.com/office/drawing/2014/main" id="{ED83CB9E-3E6D-9483-821A-65DCCA34F5FB}"/>
                </a:ext>
              </a:extLst>
            </p:cNvPr>
            <p:cNvSpPr txBox="1"/>
            <p:nvPr/>
          </p:nvSpPr>
          <p:spPr>
            <a:xfrm>
              <a:off x="898680" y="5955467"/>
              <a:ext cx="5433587" cy="577081"/>
            </a:xfrm>
            <a:prstGeom prst="rect">
              <a:avLst/>
            </a:prstGeom>
            <a:noFill/>
          </p:spPr>
          <p:txBody>
            <a:bodyPr wrap="square" rtlCol="0">
              <a:spAutoFit/>
            </a:bodyPr>
            <a:lstStyle/>
            <a:p>
              <a:r>
                <a:rPr kumimoji="1" lang="ja-JP" altLang="en-US" sz="1050" dirty="0">
                  <a:latin typeface="+mn-ea"/>
                </a:rPr>
                <a:t>公費総額</a:t>
              </a:r>
              <a:r>
                <a:rPr kumimoji="1" lang="en-US" altLang="ja-JP" sz="1050" dirty="0">
                  <a:latin typeface="+mn-ea"/>
                </a:rPr>
                <a:t>80</a:t>
              </a:r>
              <a:r>
                <a:rPr kumimoji="1" lang="ja-JP" altLang="en-US" sz="1050" dirty="0">
                  <a:latin typeface="+mn-ea"/>
                </a:rPr>
                <a:t>－所有土地改良施設（公費分</a:t>
              </a:r>
              <a:r>
                <a:rPr kumimoji="1" lang="en-US" altLang="ja-JP" sz="1050" dirty="0">
                  <a:latin typeface="+mn-ea"/>
                </a:rPr>
                <a:t>32</a:t>
              </a:r>
              <a:r>
                <a:rPr kumimoji="1" lang="ja-JP" altLang="en-US" sz="1050" dirty="0">
                  <a:latin typeface="+mn-ea"/>
                </a:rPr>
                <a:t>）＝</a:t>
              </a:r>
              <a:r>
                <a:rPr kumimoji="1" lang="en-US" altLang="ja-JP" sz="1050" dirty="0">
                  <a:latin typeface="+mn-ea"/>
                </a:rPr>
                <a:t>48</a:t>
              </a:r>
              <a:r>
                <a:rPr kumimoji="1" lang="ja-JP" altLang="en-US" sz="1050" dirty="0">
                  <a:latin typeface="+mn-ea"/>
                </a:rPr>
                <a:t>（面工事の公費分）</a:t>
              </a:r>
              <a:endParaRPr kumimoji="1" lang="en-US" altLang="ja-JP" sz="1050" dirty="0">
                <a:latin typeface="+mn-ea"/>
              </a:endParaRPr>
            </a:p>
            <a:p>
              <a:r>
                <a:rPr kumimoji="1" lang="ja-JP" altLang="en-US" sz="1050" dirty="0">
                  <a:latin typeface="+mn-ea"/>
                </a:rPr>
                <a:t>公費分</a:t>
              </a:r>
              <a:r>
                <a:rPr kumimoji="1" lang="en-US" altLang="ja-JP" sz="1050" dirty="0">
                  <a:latin typeface="+mn-ea"/>
                </a:rPr>
                <a:t>32</a:t>
              </a:r>
              <a:r>
                <a:rPr kumimoji="1" lang="ja-JP" altLang="en-US" sz="1050" dirty="0">
                  <a:latin typeface="+mn-ea"/>
                </a:rPr>
                <a:t>は施設として残るため、毎年度の施設減価償却時に当該減価償却費の額を指定正味財産から一般正味財産へ振り替える。</a:t>
              </a:r>
              <a:endParaRPr kumimoji="1" lang="en-US" altLang="ja-JP" sz="1050" dirty="0">
                <a:latin typeface="+mn-ea"/>
              </a:endParaRPr>
            </a:p>
          </p:txBody>
        </p:sp>
        <p:sp>
          <p:nvSpPr>
            <p:cNvPr id="15" name="吹き出し: 折線 14">
              <a:extLst>
                <a:ext uri="{FF2B5EF4-FFF2-40B4-BE49-F238E27FC236}">
                  <a16:creationId xmlns:a16="http://schemas.microsoft.com/office/drawing/2014/main" id="{8B0AFCE1-7E0D-6766-F827-74AEC462323E}"/>
                </a:ext>
              </a:extLst>
            </p:cNvPr>
            <p:cNvSpPr/>
            <p:nvPr/>
          </p:nvSpPr>
          <p:spPr>
            <a:xfrm>
              <a:off x="501972" y="5901781"/>
              <a:ext cx="6131228" cy="723270"/>
            </a:xfrm>
            <a:prstGeom prst="borderCallout2">
              <a:avLst>
                <a:gd name="adj1" fmla="val -515"/>
                <a:gd name="adj2" fmla="val 30293"/>
                <a:gd name="adj3" fmla="val -36638"/>
                <a:gd name="adj4" fmla="val 36483"/>
                <a:gd name="adj5" fmla="val -52456"/>
                <a:gd name="adj6" fmla="val 53174"/>
              </a:avLst>
            </a:prstGeom>
            <a:noFill/>
            <a:ln w="28575">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dirty="0"/>
            </a:p>
          </p:txBody>
        </p:sp>
      </p:grpSp>
      <p:sp>
        <p:nvSpPr>
          <p:cNvPr id="19" name="テキスト ボックス 18">
            <a:extLst>
              <a:ext uri="{FF2B5EF4-FFF2-40B4-BE49-F238E27FC236}">
                <a16:creationId xmlns:a16="http://schemas.microsoft.com/office/drawing/2014/main" id="{A912B28D-D423-265A-698E-179943983794}"/>
              </a:ext>
            </a:extLst>
          </p:cNvPr>
          <p:cNvSpPr txBox="1"/>
          <p:nvPr/>
        </p:nvSpPr>
        <p:spPr>
          <a:xfrm>
            <a:off x="2968398" y="3049411"/>
            <a:ext cx="4991778" cy="1223412"/>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補助金入金</a:t>
            </a:r>
            <a:r>
              <a:rPr kumimoji="1" lang="en-US" altLang="ja-JP" sz="1050" dirty="0">
                <a:latin typeface="+mn-ea"/>
              </a:rPr>
              <a:t>】</a:t>
            </a:r>
          </a:p>
          <a:p>
            <a:r>
              <a:rPr kumimoji="1" lang="ja-JP" altLang="en-US" sz="1050" dirty="0">
                <a:latin typeface="+mn-ea"/>
              </a:rPr>
              <a:t>　収入命令書：（款）補助金等収入（項）補助金収入</a:t>
            </a:r>
            <a:endParaRPr kumimoji="1" lang="en-US" altLang="ja-JP" sz="1050" dirty="0">
              <a:latin typeface="+mn-ea"/>
            </a:endParaRPr>
          </a:p>
          <a:p>
            <a:r>
              <a:rPr kumimoji="1" lang="ja-JP" altLang="en-US" sz="1050" dirty="0">
                <a:latin typeface="+mn-ea"/>
              </a:rPr>
              <a:t>　複式仕訳：（借方）現金及び預金  </a:t>
            </a:r>
            <a:r>
              <a:rPr kumimoji="1" lang="en-US" altLang="ja-JP" sz="1050" dirty="0">
                <a:latin typeface="+mn-ea"/>
              </a:rPr>
              <a:t>80</a:t>
            </a:r>
            <a:r>
              <a:rPr kumimoji="1" lang="ja-JP" altLang="en-US" sz="1050" dirty="0">
                <a:latin typeface="+mn-ea"/>
              </a:rPr>
              <a:t>／（貸方）受取補助金（指定）</a:t>
            </a:r>
            <a:r>
              <a:rPr kumimoji="1" lang="en-US" altLang="ja-JP" sz="1050" dirty="0">
                <a:latin typeface="+mn-ea"/>
              </a:rPr>
              <a:t>80</a:t>
            </a:r>
          </a:p>
          <a:p>
            <a:endParaRPr kumimoji="1" lang="en-US" altLang="ja-JP" sz="1050" dirty="0">
              <a:latin typeface="+mn-ea"/>
            </a:endParaRPr>
          </a:p>
          <a:p>
            <a:r>
              <a:rPr kumimoji="1" lang="en-US" altLang="ja-JP" sz="1050" dirty="0">
                <a:latin typeface="+mn-ea"/>
              </a:rPr>
              <a:t>【</a:t>
            </a:r>
            <a:r>
              <a:rPr kumimoji="1" lang="ja-JP" altLang="en-US" sz="1050" dirty="0">
                <a:latin typeface="+mn-ea"/>
              </a:rPr>
              <a:t>改良区負担分入金</a:t>
            </a:r>
            <a:r>
              <a:rPr kumimoji="1" lang="en-US" altLang="ja-JP" sz="1050" dirty="0">
                <a:latin typeface="+mn-ea"/>
              </a:rPr>
              <a:t>】</a:t>
            </a:r>
          </a:p>
          <a:p>
            <a:r>
              <a:rPr kumimoji="1" lang="ja-JP" altLang="en-US" sz="1050" dirty="0">
                <a:latin typeface="+mn-ea"/>
              </a:rPr>
              <a:t>　収入命令書：（款）土地改良事業収入（項）特別賦課金収入</a:t>
            </a:r>
            <a:endParaRPr kumimoji="1" lang="en-US" altLang="ja-JP" sz="1050" dirty="0">
              <a:latin typeface="+mn-ea"/>
            </a:endParaRPr>
          </a:p>
          <a:p>
            <a:r>
              <a:rPr kumimoji="1" lang="ja-JP" altLang="en-US" sz="1050" dirty="0">
                <a:latin typeface="+mn-ea"/>
              </a:rPr>
              <a:t>　複式仕訳：（借方）現金及び預金  </a:t>
            </a:r>
            <a:r>
              <a:rPr kumimoji="1" lang="en-US" altLang="ja-JP" sz="1050" dirty="0">
                <a:latin typeface="+mn-ea"/>
              </a:rPr>
              <a:t>20</a:t>
            </a:r>
            <a:r>
              <a:rPr kumimoji="1" lang="ja-JP" altLang="en-US" sz="1050" dirty="0">
                <a:latin typeface="+mn-ea"/>
              </a:rPr>
              <a:t>／（貸方）特別賦課金  </a:t>
            </a:r>
            <a:r>
              <a:rPr kumimoji="1" lang="en-US" altLang="ja-JP" sz="1050" dirty="0">
                <a:latin typeface="+mn-ea"/>
              </a:rPr>
              <a:t>20</a:t>
            </a:r>
          </a:p>
        </p:txBody>
      </p:sp>
      <p:sp>
        <p:nvSpPr>
          <p:cNvPr id="22" name="四角形: 角を丸くする 21">
            <a:extLst>
              <a:ext uri="{FF2B5EF4-FFF2-40B4-BE49-F238E27FC236}">
                <a16:creationId xmlns:a16="http://schemas.microsoft.com/office/drawing/2014/main" id="{6F161AB0-B324-748B-8EC6-FF3737D6ED4C}"/>
              </a:ext>
            </a:extLst>
          </p:cNvPr>
          <p:cNvSpPr/>
          <p:nvPr/>
        </p:nvSpPr>
        <p:spPr>
          <a:xfrm>
            <a:off x="2895452" y="2923096"/>
            <a:ext cx="5995196" cy="3019341"/>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74347" y="2390817"/>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spTree>
    <p:extLst>
      <p:ext uri="{BB962C8B-B14F-4D97-AF65-F5344CB8AC3E}">
        <p14:creationId xmlns:p14="http://schemas.microsoft.com/office/powerpoint/2010/main" val="9268882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43624" y="2813463"/>
            <a:ext cx="8850968" cy="3980970"/>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㊳ 土地改良施設用地を一部売却する場合の処理</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617942" y="596492"/>
            <a:ext cx="4368341" cy="2155776"/>
            <a:chOff x="4639788" y="1415610"/>
            <a:chExt cx="4368341" cy="212187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21874"/>
              <a:chOff x="324296" y="235244"/>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642119" y="1030528"/>
                <a:ext cx="5243021" cy="2018551"/>
              </a:xfrm>
              <a:prstGeom prst="rect">
                <a:avLst/>
              </a:prstGeom>
              <a:noFill/>
            </p:spPr>
            <p:txBody>
              <a:bodyPr wrap="square" rtlCol="0">
                <a:spAutoFit/>
              </a:bodyPr>
              <a:lstStyle/>
              <a:p>
                <a:r>
                  <a:rPr lang="ja-JP" altLang="en-US" sz="1200" dirty="0">
                    <a:latin typeface="+mn-ea"/>
                  </a:rPr>
                  <a:t>①　台帳に登録している１筆を２筆に分筆（２筆２円）</a:t>
                </a:r>
                <a:endParaRPr lang="en-US" altLang="ja-JP" sz="1200" dirty="0">
                  <a:latin typeface="+mn-ea"/>
                </a:endParaRPr>
              </a:p>
              <a:p>
                <a:r>
                  <a:rPr lang="ja-JP" altLang="en-US" sz="1200" dirty="0">
                    <a:latin typeface="+mn-ea"/>
                  </a:rPr>
                  <a:t>　　する。</a:t>
                </a:r>
                <a:endParaRPr lang="en-US" altLang="ja-JP" sz="1200" dirty="0">
                  <a:latin typeface="+mn-ea"/>
                </a:endParaRPr>
              </a:p>
              <a:p>
                <a:r>
                  <a:rPr lang="ja-JP" altLang="en-US" sz="1200" dirty="0">
                    <a:latin typeface="+mn-ea"/>
                  </a:rPr>
                  <a:t>　　</a:t>
                </a:r>
                <a:endParaRPr lang="en-US" altLang="ja-JP" sz="1200" dirty="0">
                  <a:latin typeface="+mn-ea"/>
                </a:endParaRPr>
              </a:p>
              <a:p>
                <a:r>
                  <a:rPr lang="ja-JP" altLang="en-US" sz="1200" dirty="0">
                    <a:latin typeface="+mn-ea"/>
                  </a:rPr>
                  <a:t>②　会計基準注解</a:t>
                </a:r>
                <a:r>
                  <a:rPr lang="en-US" altLang="ja-JP" sz="1200" dirty="0">
                    <a:latin typeface="+mn-ea"/>
                  </a:rPr>
                  <a:t>(</a:t>
                </a:r>
                <a:r>
                  <a:rPr lang="ja-JP" altLang="en-US" sz="1200" dirty="0">
                    <a:latin typeface="+mn-ea"/>
                  </a:rPr>
                  <a:t>注４</a:t>
                </a:r>
                <a:r>
                  <a:rPr lang="en-US" altLang="ja-JP" sz="1200" dirty="0">
                    <a:latin typeface="+mn-ea"/>
                  </a:rPr>
                  <a:t>)(</a:t>
                </a:r>
                <a:r>
                  <a:rPr lang="ja-JP" altLang="en-US" sz="1200" dirty="0">
                    <a:latin typeface="+mn-ea"/>
                  </a:rPr>
                  <a:t>２</a:t>
                </a:r>
                <a:r>
                  <a:rPr lang="en-US" altLang="ja-JP" sz="1200" dirty="0">
                    <a:latin typeface="+mn-ea"/>
                  </a:rPr>
                  <a:t>)</a:t>
                </a:r>
                <a:r>
                  <a:rPr lang="ja-JP" altLang="en-US" sz="1200" dirty="0">
                    <a:latin typeface="+mn-ea"/>
                  </a:rPr>
                  <a:t>では、「用途廃止などの変</a:t>
                </a:r>
                <a:endParaRPr lang="en-US" altLang="ja-JP" sz="1200" dirty="0">
                  <a:latin typeface="+mn-ea"/>
                </a:endParaRPr>
              </a:p>
              <a:p>
                <a:r>
                  <a:rPr lang="ja-JP" altLang="en-US" sz="1200" dirty="0">
                    <a:latin typeface="+mn-ea"/>
                  </a:rPr>
                  <a:t>　　更が生じた場合には、特定資産の区分からその他固</a:t>
                </a:r>
                <a:endParaRPr lang="en-US" altLang="ja-JP" sz="1200" dirty="0">
                  <a:latin typeface="+mn-ea"/>
                </a:endParaRPr>
              </a:p>
              <a:p>
                <a:r>
                  <a:rPr lang="ja-JP" altLang="en-US" sz="1200" dirty="0">
                    <a:latin typeface="+mn-ea"/>
                  </a:rPr>
                  <a:t>　　定資産の区分に振り替え、公正な評価額で再評価を</a:t>
                </a:r>
                <a:endParaRPr lang="en-US" altLang="ja-JP" sz="1200" dirty="0">
                  <a:latin typeface="+mn-ea"/>
                </a:endParaRPr>
              </a:p>
              <a:p>
                <a:r>
                  <a:rPr lang="ja-JP" altLang="en-US" sz="1200" dirty="0">
                    <a:latin typeface="+mn-ea"/>
                  </a:rPr>
                  <a:t>　　行う」とされている。</a:t>
                </a: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19256"/>
              <a:ext cx="2625872" cy="331141"/>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2144098"/>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570906" y="1263553"/>
                <a:ext cx="5354302" cy="1488334"/>
              </a:xfrm>
              <a:prstGeom prst="rect">
                <a:avLst/>
              </a:prstGeom>
              <a:solidFill>
                <a:schemeClr val="accent4">
                  <a:lumMod val="40000"/>
                  <a:lumOff val="60000"/>
                </a:schemeClr>
              </a:solidFill>
            </p:spPr>
            <p:txBody>
              <a:bodyPr wrap="square" rtlCol="0">
                <a:spAutoFit/>
              </a:bodyPr>
              <a:lstStyle/>
              <a:p>
                <a:r>
                  <a:rPr lang="ja-JP" altLang="en-US" sz="1200" dirty="0">
                    <a:latin typeface="+mn-ea"/>
                  </a:rPr>
                  <a:t>　１筆１円で計上していた土地改良施設用地の一部を、評価額</a:t>
                </a:r>
                <a:r>
                  <a:rPr lang="en-US" altLang="ja-JP" sz="1200" dirty="0">
                    <a:latin typeface="+mn-ea"/>
                  </a:rPr>
                  <a:t>50,000</a:t>
                </a:r>
                <a:r>
                  <a:rPr lang="ja-JP" altLang="en-US" sz="1200" dirty="0">
                    <a:latin typeface="+mn-ea"/>
                  </a:rPr>
                  <a:t>円で市に売却することになった。</a:t>
                </a:r>
                <a:endParaRPr lang="en-US" altLang="ja-JP" sz="1200" dirty="0">
                  <a:latin typeface="+mn-ea"/>
                </a:endParaRPr>
              </a:p>
              <a:p>
                <a:r>
                  <a:rPr lang="ja-JP" altLang="en-US" sz="1200" dirty="0">
                    <a:latin typeface="+mn-ea"/>
                  </a:rPr>
                  <a:t>　土地改良施設台帳への登録が１筆、更に簿価が１円であることから、これを分割して処理するにはどのようにすればよいか。</a:t>
                </a: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29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447599" y="1541634"/>
              <a:ext cx="525079" cy="362992"/>
            </a:xfrm>
            <a:prstGeom prst="rect">
              <a:avLst/>
            </a:prstGeom>
          </p:spPr>
        </p:pic>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74347" y="2348681"/>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grpSp>
        <p:nvGrpSpPr>
          <p:cNvPr id="15" name="グループ化 14">
            <a:extLst>
              <a:ext uri="{FF2B5EF4-FFF2-40B4-BE49-F238E27FC236}">
                <a16:creationId xmlns:a16="http://schemas.microsoft.com/office/drawing/2014/main" id="{736B7523-4CC7-154D-C651-B0C0FCA88DD5}"/>
              </a:ext>
            </a:extLst>
          </p:cNvPr>
          <p:cNvGrpSpPr/>
          <p:nvPr/>
        </p:nvGrpSpPr>
        <p:grpSpPr>
          <a:xfrm>
            <a:off x="498211" y="3045739"/>
            <a:ext cx="1783416" cy="3531377"/>
            <a:chOff x="854659" y="2831063"/>
            <a:chExt cx="1783416" cy="3531377"/>
          </a:xfrm>
        </p:grpSpPr>
        <p:grpSp>
          <p:nvGrpSpPr>
            <p:cNvPr id="17" name="グループ化 16">
              <a:extLst>
                <a:ext uri="{FF2B5EF4-FFF2-40B4-BE49-F238E27FC236}">
                  <a16:creationId xmlns:a16="http://schemas.microsoft.com/office/drawing/2014/main" id="{14C0DDF3-7E46-EE5F-C770-F8B7E46BCE32}"/>
                </a:ext>
              </a:extLst>
            </p:cNvPr>
            <p:cNvGrpSpPr/>
            <p:nvPr/>
          </p:nvGrpSpPr>
          <p:grpSpPr>
            <a:xfrm>
              <a:off x="854659" y="2831063"/>
              <a:ext cx="1783416" cy="805175"/>
              <a:chOff x="1328590" y="3230747"/>
              <a:chExt cx="1380682" cy="1025043"/>
            </a:xfrm>
          </p:grpSpPr>
          <p:sp>
            <p:nvSpPr>
              <p:cNvPr id="31" name="テキスト ボックス 30">
                <a:extLst>
                  <a:ext uri="{FF2B5EF4-FFF2-40B4-BE49-F238E27FC236}">
                    <a16:creationId xmlns:a16="http://schemas.microsoft.com/office/drawing/2014/main" id="{1DEDDBDA-E15E-BD56-C0D3-57AB387A2ECA}"/>
                  </a:ext>
                </a:extLst>
              </p:cNvPr>
              <p:cNvSpPr txBox="1"/>
              <p:nvPr/>
            </p:nvSpPr>
            <p:spPr>
              <a:xfrm>
                <a:off x="1328590" y="3592608"/>
                <a:ext cx="1380682" cy="352639"/>
              </a:xfrm>
              <a:prstGeom prst="rect">
                <a:avLst/>
              </a:prstGeom>
              <a:noFill/>
            </p:spPr>
            <p:txBody>
              <a:bodyPr wrap="square" rtlCol="0">
                <a:spAutoFit/>
              </a:bodyPr>
              <a:lstStyle/>
              <a:p>
                <a:r>
                  <a:rPr kumimoji="1" lang="ja-JP" altLang="en-US" sz="1200" dirty="0"/>
                  <a:t>現在の施設用地を分筆</a:t>
                </a:r>
                <a:endParaRPr kumimoji="1" lang="en-US" altLang="ja-JP" sz="1200" dirty="0"/>
              </a:p>
            </p:txBody>
          </p:sp>
          <p:sp>
            <p:nvSpPr>
              <p:cNvPr id="37" name="四角形: 角を丸くする 36">
                <a:extLst>
                  <a:ext uri="{FF2B5EF4-FFF2-40B4-BE49-F238E27FC236}">
                    <a16:creationId xmlns:a16="http://schemas.microsoft.com/office/drawing/2014/main" id="{B81C8921-2A97-F558-4796-5FEDD3587B48}"/>
                  </a:ext>
                </a:extLst>
              </p:cNvPr>
              <p:cNvSpPr/>
              <p:nvPr/>
            </p:nvSpPr>
            <p:spPr>
              <a:xfrm>
                <a:off x="1362218" y="3230747"/>
                <a:ext cx="1259848" cy="1025043"/>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18" name="フローチャート: 組合せ 17">
              <a:extLst>
                <a:ext uri="{FF2B5EF4-FFF2-40B4-BE49-F238E27FC236}">
                  <a16:creationId xmlns:a16="http://schemas.microsoft.com/office/drawing/2014/main" id="{645867FA-B237-3EA5-E38F-FE95B6FA1FB8}"/>
                </a:ext>
              </a:extLst>
            </p:cNvPr>
            <p:cNvSpPr/>
            <p:nvPr/>
          </p:nvSpPr>
          <p:spPr>
            <a:xfrm>
              <a:off x="1208795" y="5133413"/>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フローチャート: 組合せ 18">
              <a:extLst>
                <a:ext uri="{FF2B5EF4-FFF2-40B4-BE49-F238E27FC236}">
                  <a16:creationId xmlns:a16="http://schemas.microsoft.com/office/drawing/2014/main" id="{8AAF7895-5F4D-14D4-69C4-3A48F7A89C48}"/>
                </a:ext>
              </a:extLst>
            </p:cNvPr>
            <p:cNvSpPr/>
            <p:nvPr/>
          </p:nvSpPr>
          <p:spPr>
            <a:xfrm>
              <a:off x="1208795" y="3752974"/>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2" name="グループ化 21">
              <a:extLst>
                <a:ext uri="{FF2B5EF4-FFF2-40B4-BE49-F238E27FC236}">
                  <a16:creationId xmlns:a16="http://schemas.microsoft.com/office/drawing/2014/main" id="{1FA9304D-E837-068D-5EAA-1D2426D7E2F0}"/>
                </a:ext>
              </a:extLst>
            </p:cNvPr>
            <p:cNvGrpSpPr/>
            <p:nvPr/>
          </p:nvGrpSpPr>
          <p:grpSpPr>
            <a:xfrm>
              <a:off x="898097" y="4196456"/>
              <a:ext cx="1627336" cy="805175"/>
              <a:chOff x="1328591" y="3230747"/>
              <a:chExt cx="1259848" cy="1025043"/>
            </a:xfrm>
          </p:grpSpPr>
          <p:sp>
            <p:nvSpPr>
              <p:cNvPr id="27" name="テキスト ボックス 26">
                <a:extLst>
                  <a:ext uri="{FF2B5EF4-FFF2-40B4-BE49-F238E27FC236}">
                    <a16:creationId xmlns:a16="http://schemas.microsoft.com/office/drawing/2014/main" id="{C26F3286-E430-6457-F411-0CF8A9DB7A6E}"/>
                  </a:ext>
                </a:extLst>
              </p:cNvPr>
              <p:cNvSpPr txBox="1"/>
              <p:nvPr/>
            </p:nvSpPr>
            <p:spPr>
              <a:xfrm>
                <a:off x="1394388" y="3460621"/>
                <a:ext cx="1181829" cy="587731"/>
              </a:xfrm>
              <a:prstGeom prst="rect">
                <a:avLst/>
              </a:prstGeom>
              <a:noFill/>
            </p:spPr>
            <p:txBody>
              <a:bodyPr wrap="square" rtlCol="0">
                <a:spAutoFit/>
              </a:bodyPr>
              <a:lstStyle/>
              <a:p>
                <a:r>
                  <a:rPr kumimoji="1" lang="ja-JP" altLang="en-US" sz="1200" dirty="0"/>
                  <a:t>特定資産からその他固定資産へ振替</a:t>
                </a:r>
                <a:endParaRPr kumimoji="1" lang="en-US" altLang="ja-JP" sz="1200" dirty="0"/>
              </a:p>
            </p:txBody>
          </p:sp>
          <p:sp>
            <p:nvSpPr>
              <p:cNvPr id="29" name="四角形: 角を丸くする 28">
                <a:extLst>
                  <a:ext uri="{FF2B5EF4-FFF2-40B4-BE49-F238E27FC236}">
                    <a16:creationId xmlns:a16="http://schemas.microsoft.com/office/drawing/2014/main" id="{398BD094-A314-A1BB-198E-49E5B800CD1C}"/>
                  </a:ext>
                </a:extLst>
              </p:cNvPr>
              <p:cNvSpPr/>
              <p:nvPr/>
            </p:nvSpPr>
            <p:spPr>
              <a:xfrm>
                <a:off x="1328591" y="3230747"/>
                <a:ext cx="1259848" cy="1025043"/>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3" name="グループ化 22">
              <a:extLst>
                <a:ext uri="{FF2B5EF4-FFF2-40B4-BE49-F238E27FC236}">
                  <a16:creationId xmlns:a16="http://schemas.microsoft.com/office/drawing/2014/main" id="{C92190C7-56D1-A006-362F-B00A042A8F4A}"/>
                </a:ext>
              </a:extLst>
            </p:cNvPr>
            <p:cNvGrpSpPr/>
            <p:nvPr/>
          </p:nvGrpSpPr>
          <p:grpSpPr>
            <a:xfrm>
              <a:off x="854659" y="5557265"/>
              <a:ext cx="1648554" cy="805175"/>
              <a:chOff x="1328591" y="3230747"/>
              <a:chExt cx="1276275" cy="1025043"/>
            </a:xfrm>
          </p:grpSpPr>
          <p:sp>
            <p:nvSpPr>
              <p:cNvPr id="24" name="テキスト ボックス 23">
                <a:extLst>
                  <a:ext uri="{FF2B5EF4-FFF2-40B4-BE49-F238E27FC236}">
                    <a16:creationId xmlns:a16="http://schemas.microsoft.com/office/drawing/2014/main" id="{131D0977-D29F-28D4-9A06-816D9AEED56F}"/>
                  </a:ext>
                </a:extLst>
              </p:cNvPr>
              <p:cNvSpPr txBox="1"/>
              <p:nvPr/>
            </p:nvSpPr>
            <p:spPr>
              <a:xfrm>
                <a:off x="1345018" y="3575089"/>
                <a:ext cx="1259848" cy="352639"/>
              </a:xfrm>
              <a:prstGeom prst="rect">
                <a:avLst/>
              </a:prstGeom>
              <a:noFill/>
            </p:spPr>
            <p:txBody>
              <a:bodyPr wrap="square" rtlCol="0">
                <a:spAutoFit/>
              </a:bodyPr>
              <a:lstStyle/>
              <a:p>
                <a:r>
                  <a:rPr kumimoji="1" lang="ja-JP" altLang="en-US" sz="1200" dirty="0"/>
                  <a:t>公正な評価額で売却</a:t>
                </a:r>
                <a:endParaRPr kumimoji="1" lang="en-US" altLang="ja-JP" sz="1200" dirty="0"/>
              </a:p>
            </p:txBody>
          </p:sp>
          <p:sp>
            <p:nvSpPr>
              <p:cNvPr id="25" name="四角形: 角を丸くする 24">
                <a:extLst>
                  <a:ext uri="{FF2B5EF4-FFF2-40B4-BE49-F238E27FC236}">
                    <a16:creationId xmlns:a16="http://schemas.microsoft.com/office/drawing/2014/main" id="{3EC2673E-AEDD-2C19-E288-74CB0604DB13}"/>
                  </a:ext>
                </a:extLst>
              </p:cNvPr>
              <p:cNvSpPr/>
              <p:nvPr/>
            </p:nvSpPr>
            <p:spPr>
              <a:xfrm>
                <a:off x="1328591" y="3230747"/>
                <a:ext cx="1259848" cy="1025043"/>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38" name="フローチャート: 組合せ 37">
            <a:extLst>
              <a:ext uri="{FF2B5EF4-FFF2-40B4-BE49-F238E27FC236}">
                <a16:creationId xmlns:a16="http://schemas.microsoft.com/office/drawing/2014/main" id="{898BACC8-9B39-C606-DA65-9518AD52644D}"/>
              </a:ext>
            </a:extLst>
          </p:cNvPr>
          <p:cNvSpPr/>
          <p:nvPr/>
        </p:nvSpPr>
        <p:spPr>
          <a:xfrm rot="16200000">
            <a:off x="2003823" y="4702121"/>
            <a:ext cx="961500" cy="268827"/>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42" name="グループ化 41">
            <a:extLst>
              <a:ext uri="{FF2B5EF4-FFF2-40B4-BE49-F238E27FC236}">
                <a16:creationId xmlns:a16="http://schemas.microsoft.com/office/drawing/2014/main" id="{22826C24-A108-64DA-9EEB-C5EFBE42D328}"/>
              </a:ext>
            </a:extLst>
          </p:cNvPr>
          <p:cNvGrpSpPr/>
          <p:nvPr/>
        </p:nvGrpSpPr>
        <p:grpSpPr>
          <a:xfrm>
            <a:off x="2807103" y="3011013"/>
            <a:ext cx="5833386" cy="3651044"/>
            <a:chOff x="2928843" y="3118253"/>
            <a:chExt cx="5786251" cy="3651044"/>
          </a:xfrm>
        </p:grpSpPr>
        <p:sp>
          <p:nvSpPr>
            <p:cNvPr id="26" name="テキスト ボックス 25">
              <a:extLst>
                <a:ext uri="{FF2B5EF4-FFF2-40B4-BE49-F238E27FC236}">
                  <a16:creationId xmlns:a16="http://schemas.microsoft.com/office/drawing/2014/main" id="{63956CA3-BB5C-47AE-83A0-FEF151E72105}"/>
                </a:ext>
              </a:extLst>
            </p:cNvPr>
            <p:cNvSpPr txBox="1"/>
            <p:nvPr/>
          </p:nvSpPr>
          <p:spPr>
            <a:xfrm>
              <a:off x="3108553" y="3238494"/>
              <a:ext cx="5484409" cy="2862322"/>
            </a:xfrm>
            <a:prstGeom prst="rect">
              <a:avLst/>
            </a:prstGeom>
            <a:noFill/>
          </p:spPr>
          <p:txBody>
            <a:bodyPr wrap="square" rtlCol="0">
              <a:spAutoFit/>
            </a:bodyPr>
            <a:lstStyle/>
            <a:p>
              <a:r>
                <a:rPr kumimoji="1" lang="en-US" altLang="ja-JP" sz="1200" dirty="0">
                  <a:latin typeface="+mn-ea"/>
                </a:rPr>
                <a:t>【</a:t>
              </a:r>
              <a:r>
                <a:rPr kumimoji="1" lang="ja-JP" altLang="en-US" sz="1200" dirty="0">
                  <a:latin typeface="+mn-ea"/>
                </a:rPr>
                <a:t>現在の土地改良施設用地の分筆</a:t>
              </a:r>
              <a:r>
                <a:rPr kumimoji="1" lang="en-US" altLang="ja-JP" sz="1200" dirty="0">
                  <a:latin typeface="+mn-ea"/>
                </a:rPr>
                <a:t>】</a:t>
              </a:r>
            </a:p>
            <a:p>
              <a:r>
                <a:rPr kumimoji="1" lang="ja-JP" altLang="en-US" sz="1200" dirty="0">
                  <a:latin typeface="+mn-ea"/>
                </a:rPr>
                <a:t>　振替命令書</a:t>
              </a:r>
              <a:endParaRPr kumimoji="1" lang="en-US" altLang="ja-JP" sz="1200" dirty="0">
                <a:latin typeface="+mn-ea"/>
              </a:endParaRPr>
            </a:p>
            <a:p>
              <a:r>
                <a:rPr kumimoji="1" lang="ja-JP" altLang="en-US" sz="1200" dirty="0">
                  <a:latin typeface="+mn-ea"/>
                </a:rPr>
                <a:t>　複式仕訳：（借方）土地改良施設用地等  </a:t>
              </a:r>
              <a:r>
                <a:rPr kumimoji="1" lang="en-US" altLang="ja-JP" sz="1200" dirty="0">
                  <a:latin typeface="+mn-ea"/>
                </a:rPr>
                <a:t>1</a:t>
              </a:r>
              <a:r>
                <a:rPr kumimoji="1" lang="ja-JP" altLang="en-US" sz="1200" dirty="0">
                  <a:latin typeface="+mn-ea"/>
                </a:rPr>
                <a:t>／（貸方）特定資産評価益  </a:t>
              </a:r>
              <a:r>
                <a:rPr kumimoji="1" lang="en-US" altLang="ja-JP" sz="1200" dirty="0">
                  <a:latin typeface="+mn-ea"/>
                </a:rPr>
                <a:t>1</a:t>
              </a:r>
            </a:p>
            <a:p>
              <a:endParaRPr kumimoji="1" lang="en-US" altLang="ja-JP" sz="1200" dirty="0">
                <a:latin typeface="+mn-ea"/>
              </a:endParaRPr>
            </a:p>
            <a:p>
              <a:r>
                <a:rPr kumimoji="1" lang="en-US" altLang="ja-JP" sz="1200" dirty="0">
                  <a:latin typeface="+mn-ea"/>
                </a:rPr>
                <a:t>【</a:t>
              </a:r>
              <a:r>
                <a:rPr kumimoji="1" lang="ja-JP" altLang="en-US" sz="1200" dirty="0">
                  <a:latin typeface="+mn-ea"/>
                </a:rPr>
                <a:t>その他固定資産に振替</a:t>
              </a:r>
              <a:r>
                <a:rPr kumimoji="1" lang="en-US" altLang="ja-JP" sz="1200" dirty="0">
                  <a:latin typeface="+mn-ea"/>
                </a:rPr>
                <a:t>】</a:t>
              </a:r>
            </a:p>
            <a:p>
              <a:r>
                <a:rPr kumimoji="1" lang="ja-JP" altLang="en-US" sz="1200" dirty="0">
                  <a:latin typeface="+mn-ea"/>
                </a:rPr>
                <a:t>　振替命令書</a:t>
              </a:r>
              <a:endParaRPr kumimoji="1" lang="en-US" altLang="ja-JP" sz="1200" dirty="0">
                <a:latin typeface="+mn-ea"/>
              </a:endParaRPr>
            </a:p>
            <a:p>
              <a:r>
                <a:rPr kumimoji="1" lang="ja-JP" altLang="en-US" sz="1200" dirty="0">
                  <a:latin typeface="+mn-ea"/>
                </a:rPr>
                <a:t>　複式仕訳：（借方）土地  </a:t>
              </a:r>
              <a:r>
                <a:rPr kumimoji="1" lang="en-US" altLang="ja-JP" sz="1200" dirty="0">
                  <a:latin typeface="+mn-ea"/>
                </a:rPr>
                <a:t>1</a:t>
              </a:r>
              <a:r>
                <a:rPr kumimoji="1" lang="ja-JP" altLang="en-US" sz="1200" dirty="0">
                  <a:latin typeface="+mn-ea"/>
                </a:rPr>
                <a:t>／（貸方）土地改良施設用地等  </a:t>
              </a:r>
              <a:r>
                <a:rPr kumimoji="1" lang="en-US" altLang="ja-JP" sz="1200" dirty="0">
                  <a:latin typeface="+mn-ea"/>
                </a:rPr>
                <a:t>1</a:t>
              </a:r>
            </a:p>
            <a:p>
              <a:endParaRPr kumimoji="1" lang="en-US" altLang="ja-JP" sz="1200" dirty="0">
                <a:latin typeface="+mn-ea"/>
              </a:endParaRPr>
            </a:p>
            <a:p>
              <a:r>
                <a:rPr kumimoji="1" lang="en-US" altLang="ja-JP" sz="1200" dirty="0">
                  <a:latin typeface="+mn-ea"/>
                </a:rPr>
                <a:t>【</a:t>
              </a:r>
              <a:r>
                <a:rPr kumimoji="1" lang="ja-JP" altLang="en-US" sz="1200" dirty="0">
                  <a:latin typeface="+mn-ea"/>
                </a:rPr>
                <a:t>公正な評価額で再評価</a:t>
              </a:r>
              <a:r>
                <a:rPr kumimoji="1" lang="en-US" altLang="ja-JP" sz="1200" dirty="0">
                  <a:latin typeface="+mn-ea"/>
                </a:rPr>
                <a:t>】</a:t>
              </a:r>
            </a:p>
            <a:p>
              <a:r>
                <a:rPr kumimoji="1" lang="ja-JP" altLang="en-US" sz="1200" dirty="0">
                  <a:latin typeface="+mn-ea"/>
                </a:rPr>
                <a:t>　振替命令書</a:t>
              </a:r>
              <a:endParaRPr kumimoji="1" lang="en-US" altLang="ja-JP" sz="1200" dirty="0">
                <a:latin typeface="+mn-ea"/>
              </a:endParaRPr>
            </a:p>
            <a:p>
              <a:r>
                <a:rPr kumimoji="1" lang="ja-JP" altLang="en-US" sz="1200" dirty="0">
                  <a:latin typeface="+mn-ea"/>
                </a:rPr>
                <a:t>　複式仕訳：（借方）土地  </a:t>
              </a:r>
              <a:r>
                <a:rPr kumimoji="1" lang="en-US" altLang="ja-JP" sz="1200" dirty="0">
                  <a:latin typeface="+mn-ea"/>
                </a:rPr>
                <a:t>49,999</a:t>
              </a:r>
              <a:r>
                <a:rPr kumimoji="1" lang="ja-JP" altLang="en-US" sz="1200" dirty="0">
                  <a:latin typeface="+mn-ea"/>
                </a:rPr>
                <a:t>／（貸方）その他資産評価益  </a:t>
              </a:r>
              <a:r>
                <a:rPr kumimoji="1" lang="en-US" altLang="ja-JP" sz="1200" dirty="0">
                  <a:latin typeface="+mn-ea"/>
                </a:rPr>
                <a:t>49,999</a:t>
              </a:r>
            </a:p>
            <a:p>
              <a:endParaRPr kumimoji="1" lang="en-US" altLang="ja-JP" sz="1200" dirty="0">
                <a:latin typeface="+mn-ea"/>
              </a:endParaRPr>
            </a:p>
            <a:p>
              <a:r>
                <a:rPr kumimoji="1" lang="en-US" altLang="ja-JP" sz="1200" dirty="0">
                  <a:latin typeface="+mn-ea"/>
                </a:rPr>
                <a:t>【</a:t>
              </a:r>
              <a:r>
                <a:rPr kumimoji="1" lang="ja-JP" altLang="en-US" sz="1200" dirty="0">
                  <a:latin typeface="+mn-ea"/>
                </a:rPr>
                <a:t>土地の売却</a:t>
              </a:r>
              <a:r>
                <a:rPr kumimoji="1" lang="en-US" altLang="ja-JP" sz="1200" dirty="0">
                  <a:latin typeface="+mn-ea"/>
                </a:rPr>
                <a:t>】</a:t>
              </a:r>
            </a:p>
            <a:p>
              <a:r>
                <a:rPr kumimoji="1" lang="ja-JP" altLang="en-US" sz="1200" dirty="0">
                  <a:latin typeface="+mn-ea"/>
                </a:rPr>
                <a:t>　収入命令書：（款）固定資産売却収入／（項）土地売却収入</a:t>
              </a:r>
              <a:endParaRPr kumimoji="1" lang="en-US" altLang="ja-JP" sz="1200" dirty="0">
                <a:latin typeface="+mn-ea"/>
              </a:endParaRPr>
            </a:p>
            <a:p>
              <a:r>
                <a:rPr kumimoji="1" lang="ja-JP" altLang="en-US" sz="1200" dirty="0">
                  <a:latin typeface="+mn-ea"/>
                </a:rPr>
                <a:t>　複式仕訳：（借方）現金及び預金  </a:t>
              </a:r>
              <a:r>
                <a:rPr kumimoji="1" lang="en-US" altLang="ja-JP" sz="1200" dirty="0">
                  <a:latin typeface="+mn-ea"/>
                </a:rPr>
                <a:t>50,000</a:t>
              </a:r>
              <a:r>
                <a:rPr kumimoji="1" lang="ja-JP" altLang="en-US" sz="1200" dirty="0">
                  <a:latin typeface="+mn-ea"/>
                </a:rPr>
                <a:t>／（貸方）土地  </a:t>
              </a:r>
              <a:r>
                <a:rPr kumimoji="1" lang="en-US" altLang="ja-JP" sz="1200" dirty="0">
                  <a:latin typeface="+mn-ea"/>
                </a:rPr>
                <a:t>50,000</a:t>
              </a:r>
            </a:p>
          </p:txBody>
        </p:sp>
        <p:sp>
          <p:nvSpPr>
            <p:cNvPr id="40" name="四角形: 角を丸くする 39">
              <a:extLst>
                <a:ext uri="{FF2B5EF4-FFF2-40B4-BE49-F238E27FC236}">
                  <a16:creationId xmlns:a16="http://schemas.microsoft.com/office/drawing/2014/main" id="{3E6CCA7B-AC1C-3A21-00BF-6C57AF53C2A5}"/>
                </a:ext>
              </a:extLst>
            </p:cNvPr>
            <p:cNvSpPr/>
            <p:nvPr/>
          </p:nvSpPr>
          <p:spPr>
            <a:xfrm>
              <a:off x="2928843" y="3118253"/>
              <a:ext cx="5786251" cy="3651044"/>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 name="テキスト ボックス 8">
            <a:extLst>
              <a:ext uri="{FF2B5EF4-FFF2-40B4-BE49-F238E27FC236}">
                <a16:creationId xmlns:a16="http://schemas.microsoft.com/office/drawing/2014/main" id="{14A6F506-7F7B-6C9B-8BE9-C849102E255E}"/>
              </a:ext>
            </a:extLst>
          </p:cNvPr>
          <p:cNvSpPr txBox="1"/>
          <p:nvPr/>
        </p:nvSpPr>
        <p:spPr>
          <a:xfrm>
            <a:off x="3061870" y="6096984"/>
            <a:ext cx="5294525" cy="461665"/>
          </a:xfrm>
          <a:prstGeom prst="rect">
            <a:avLst/>
          </a:prstGeom>
          <a:noFill/>
        </p:spPr>
        <p:txBody>
          <a:bodyPr wrap="square" rtlCol="0">
            <a:spAutoFit/>
          </a:bodyPr>
          <a:lstStyle/>
          <a:p>
            <a:r>
              <a:rPr kumimoji="1" lang="en-US" altLang="ja-JP" sz="1200" dirty="0"/>
              <a:t>※  </a:t>
            </a:r>
            <a:r>
              <a:rPr kumimoji="1" lang="ja-JP" altLang="en-US" sz="1200" dirty="0"/>
              <a:t>取引が年度内で筆数、簿価に変化はないため、土地改良施設台帳への</a:t>
            </a:r>
            <a:endParaRPr kumimoji="1" lang="en-US" altLang="ja-JP" sz="1200" dirty="0"/>
          </a:p>
          <a:p>
            <a:r>
              <a:rPr kumimoji="1" lang="ja-JP" altLang="en-US" sz="1200" dirty="0"/>
              <a:t>　 記載は面積のみの変更とする。</a:t>
            </a:r>
            <a:endParaRPr kumimoji="1" lang="en-US" altLang="ja-JP" sz="1200" dirty="0"/>
          </a:p>
        </p:txBody>
      </p:sp>
    </p:spTree>
    <p:extLst>
      <p:ext uri="{BB962C8B-B14F-4D97-AF65-F5344CB8AC3E}">
        <p14:creationId xmlns:p14="http://schemas.microsoft.com/office/powerpoint/2010/main" val="62470925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00575" y="2792146"/>
            <a:ext cx="8885708" cy="3982003"/>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㊴ 土地改良施設用地の一部を代替地として取得した場合の処理</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617942" y="596492"/>
            <a:ext cx="4368341" cy="2125444"/>
            <a:chOff x="4639788" y="1415610"/>
            <a:chExt cx="4368341" cy="1804572"/>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1804572"/>
              <a:chOff x="324296" y="235245"/>
              <a:chExt cx="5693732" cy="2672082"/>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5"/>
                <a:ext cx="5693732" cy="2672082"/>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493991" y="1833894"/>
                <a:ext cx="5509687" cy="580400"/>
              </a:xfrm>
              <a:prstGeom prst="rect">
                <a:avLst/>
              </a:prstGeom>
              <a:noFill/>
            </p:spPr>
            <p:txBody>
              <a:bodyPr wrap="square" rtlCol="0">
                <a:spAutoFit/>
              </a:bodyPr>
              <a:lstStyle/>
              <a:p>
                <a:r>
                  <a:rPr lang="ja-JP" altLang="en-US" sz="1200" dirty="0">
                    <a:latin typeface="+mn-ea"/>
                  </a:rPr>
                  <a:t>②　施設用地の等価交換後、その取得時における公正な評</a:t>
                </a:r>
                <a:endParaRPr lang="en-US" altLang="ja-JP" sz="1200" dirty="0">
                  <a:latin typeface="+mn-ea"/>
                </a:endParaRPr>
              </a:p>
              <a:p>
                <a:r>
                  <a:rPr lang="ja-JP" altLang="en-US" sz="1200" dirty="0">
                    <a:latin typeface="+mn-ea"/>
                  </a:rPr>
                  <a:t>　　価額とするため評価替を行う。（会計基準第２の５）</a:t>
                </a: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20409"/>
              <a:ext cx="2625872" cy="30947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2143935"/>
            <a:chOff x="154325" y="1432531"/>
            <a:chExt cx="4368341" cy="1811518"/>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1811518"/>
              <a:chOff x="324296" y="235244"/>
              <a:chExt cx="5693732" cy="2695328"/>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2695328"/>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552799" y="1169460"/>
                <a:ext cx="5170906" cy="1276879"/>
              </a:xfrm>
              <a:prstGeom prst="rect">
                <a:avLst/>
              </a:prstGeom>
              <a:solidFill>
                <a:schemeClr val="accent4">
                  <a:lumMod val="40000"/>
                  <a:lumOff val="60000"/>
                </a:schemeClr>
              </a:solidFill>
            </p:spPr>
            <p:txBody>
              <a:bodyPr wrap="square" rtlCol="0">
                <a:spAutoFit/>
              </a:bodyPr>
              <a:lstStyle/>
              <a:p>
                <a:r>
                  <a:rPr lang="ja-JP" altLang="en-US" sz="1200" dirty="0">
                    <a:latin typeface="+mn-ea"/>
                  </a:rPr>
                  <a:t>　土地改良区が管理する揚水機場の用地の一部が道路拡幅により収用され、その交換として代替地を取得した。</a:t>
                </a:r>
                <a:endParaRPr lang="en-US" altLang="ja-JP" sz="1200" dirty="0">
                  <a:latin typeface="+mn-ea"/>
                </a:endParaRPr>
              </a:p>
              <a:p>
                <a:r>
                  <a:rPr lang="ja-JP" altLang="en-US" sz="1200" dirty="0">
                    <a:latin typeface="+mn-ea"/>
                  </a:rPr>
                  <a:t>　代替地の面積は現在の評価額を考慮して決定したが、どのような処理をすべきか。</a:t>
                </a:r>
                <a:endParaRPr lang="en-US" altLang="ja-JP" sz="1200" dirty="0">
                  <a:latin typeface="+mn-ea"/>
                </a:endParaRP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5546"/>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490696" y="1541634"/>
              <a:ext cx="481982" cy="333198"/>
            </a:xfrm>
            <a:prstGeom prst="rect">
              <a:avLst/>
            </a:prstGeom>
          </p:spPr>
        </p:pic>
      </p:grpSp>
      <p:grpSp>
        <p:nvGrpSpPr>
          <p:cNvPr id="11" name="グループ化 10">
            <a:extLst>
              <a:ext uri="{FF2B5EF4-FFF2-40B4-BE49-F238E27FC236}">
                <a16:creationId xmlns:a16="http://schemas.microsoft.com/office/drawing/2014/main" id="{F1737E80-B40C-B75F-C6CB-E09D09654575}"/>
              </a:ext>
            </a:extLst>
          </p:cNvPr>
          <p:cNvGrpSpPr/>
          <p:nvPr/>
        </p:nvGrpSpPr>
        <p:grpSpPr>
          <a:xfrm>
            <a:off x="2501412" y="2976565"/>
            <a:ext cx="6139078" cy="1014416"/>
            <a:chOff x="622825" y="3506144"/>
            <a:chExt cx="4099989" cy="1014416"/>
          </a:xfrm>
        </p:grpSpPr>
        <p:sp>
          <p:nvSpPr>
            <p:cNvPr id="9" name="四角形: 角を丸くする 8">
              <a:extLst>
                <a:ext uri="{FF2B5EF4-FFF2-40B4-BE49-F238E27FC236}">
                  <a16:creationId xmlns:a16="http://schemas.microsoft.com/office/drawing/2014/main" id="{E6417AFD-46D8-4504-87ED-E042B4D93CAF}"/>
                </a:ext>
              </a:extLst>
            </p:cNvPr>
            <p:cNvSpPr/>
            <p:nvPr/>
          </p:nvSpPr>
          <p:spPr>
            <a:xfrm>
              <a:off x="622825" y="3506144"/>
              <a:ext cx="4099989" cy="1014416"/>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a:extLst>
                <a:ext uri="{FF2B5EF4-FFF2-40B4-BE49-F238E27FC236}">
                  <a16:creationId xmlns:a16="http://schemas.microsoft.com/office/drawing/2014/main" id="{D3281399-2C89-B78C-FFCB-DBA18B3640E3}"/>
                </a:ext>
              </a:extLst>
            </p:cNvPr>
            <p:cNvSpPr txBox="1"/>
            <p:nvPr/>
          </p:nvSpPr>
          <p:spPr>
            <a:xfrm>
              <a:off x="980000" y="3693448"/>
              <a:ext cx="2833778" cy="646331"/>
            </a:xfrm>
            <a:prstGeom prst="rect">
              <a:avLst/>
            </a:prstGeom>
            <a:noFill/>
          </p:spPr>
          <p:txBody>
            <a:bodyPr wrap="square" rtlCol="0">
              <a:spAutoFit/>
            </a:bodyPr>
            <a:lstStyle/>
            <a:p>
              <a:r>
                <a:rPr lang="en-US" altLang="ja-JP" sz="1200" dirty="0">
                  <a:latin typeface="+mn-ea"/>
                </a:rPr>
                <a:t>【</a:t>
              </a:r>
              <a:r>
                <a:rPr lang="ja-JP" altLang="en-US" sz="1200" dirty="0">
                  <a:latin typeface="+mn-ea"/>
                </a:rPr>
                <a:t>前提</a:t>
              </a:r>
              <a:r>
                <a:rPr lang="en-US" altLang="ja-JP" sz="1200" dirty="0">
                  <a:latin typeface="+mn-ea"/>
                </a:rPr>
                <a:t>】</a:t>
              </a:r>
              <a:r>
                <a:rPr lang="ja-JP" altLang="en-US" sz="1200" dirty="0">
                  <a:latin typeface="+mn-ea"/>
                </a:rPr>
                <a:t>施設用地（全体）取得価額　　</a:t>
              </a:r>
              <a:r>
                <a:rPr lang="en-US" altLang="ja-JP" sz="1200" dirty="0">
                  <a:latin typeface="+mn-ea"/>
                </a:rPr>
                <a:t>300,000</a:t>
              </a:r>
              <a:r>
                <a:rPr lang="ja-JP" altLang="en-US" sz="1200" dirty="0">
                  <a:latin typeface="+mn-ea"/>
                </a:rPr>
                <a:t>円</a:t>
              </a:r>
              <a:endParaRPr lang="en-US" altLang="ja-JP" sz="1200" dirty="0">
                <a:latin typeface="+mn-ea"/>
              </a:endParaRPr>
            </a:p>
            <a:p>
              <a:r>
                <a:rPr lang="ja-JP" altLang="en-US" sz="1200" dirty="0">
                  <a:latin typeface="+mn-ea"/>
                </a:rPr>
                <a:t>　　　　　うち道路収用分取得価額　　  </a:t>
              </a:r>
              <a:r>
                <a:rPr lang="en-US" altLang="ja-JP" sz="1200" dirty="0">
                  <a:latin typeface="+mn-ea"/>
                </a:rPr>
                <a:t>25,000</a:t>
              </a:r>
              <a:r>
                <a:rPr lang="ja-JP" altLang="en-US" sz="1200" dirty="0">
                  <a:latin typeface="+mn-ea"/>
                </a:rPr>
                <a:t>円</a:t>
              </a:r>
              <a:endParaRPr lang="en-US" altLang="ja-JP" sz="1200" dirty="0">
                <a:latin typeface="+mn-ea"/>
              </a:endParaRPr>
            </a:p>
            <a:p>
              <a:r>
                <a:rPr lang="ja-JP" altLang="en-US" sz="1200" dirty="0">
                  <a:latin typeface="+mn-ea"/>
                </a:rPr>
                <a:t>　　　　代替地評価額　　　　　　　　</a:t>
              </a:r>
              <a:r>
                <a:rPr lang="en-US" altLang="ja-JP" sz="1200" dirty="0">
                  <a:latin typeface="+mn-ea"/>
                </a:rPr>
                <a:t>500,000</a:t>
              </a:r>
              <a:r>
                <a:rPr lang="ja-JP" altLang="en-US" sz="1200" dirty="0">
                  <a:latin typeface="+mn-ea"/>
                </a:rPr>
                <a:t>円</a:t>
              </a:r>
              <a:endParaRPr lang="en-US" altLang="ja-JP" sz="1200" dirty="0">
                <a:latin typeface="+mn-ea"/>
              </a:endParaRPr>
            </a:p>
          </p:txBody>
        </p:sp>
      </p:grpSp>
      <p:sp>
        <p:nvSpPr>
          <p:cNvPr id="33" name="テキスト ボックス 32">
            <a:extLst>
              <a:ext uri="{FF2B5EF4-FFF2-40B4-BE49-F238E27FC236}">
                <a16:creationId xmlns:a16="http://schemas.microsoft.com/office/drawing/2014/main" id="{387B9261-F96E-B558-CC01-85AD8B79D33E}"/>
              </a:ext>
            </a:extLst>
          </p:cNvPr>
          <p:cNvSpPr txBox="1"/>
          <p:nvPr/>
        </p:nvSpPr>
        <p:spPr>
          <a:xfrm>
            <a:off x="4737125" y="1170913"/>
            <a:ext cx="4238148" cy="646331"/>
          </a:xfrm>
          <a:prstGeom prst="rect">
            <a:avLst/>
          </a:prstGeom>
          <a:noFill/>
        </p:spPr>
        <p:txBody>
          <a:bodyPr wrap="square" rtlCol="0">
            <a:spAutoFit/>
          </a:bodyPr>
          <a:lstStyle/>
          <a:p>
            <a:r>
              <a:rPr lang="ja-JP" altLang="en-US" sz="1200" dirty="0">
                <a:latin typeface="+mn-ea"/>
              </a:rPr>
              <a:t>①　土地改良区会計に関する</a:t>
            </a:r>
            <a:r>
              <a:rPr lang="en-US" altLang="ja-JP" sz="1200" dirty="0">
                <a:latin typeface="+mn-ea"/>
              </a:rPr>
              <a:t>Q&amp;A</a:t>
            </a:r>
            <a:r>
              <a:rPr lang="ja-JP" altLang="en-US" sz="1200" dirty="0">
                <a:latin typeface="+mn-ea"/>
              </a:rPr>
              <a:t>集では、譲渡した土地改</a:t>
            </a:r>
            <a:endParaRPr lang="en-US" altLang="ja-JP" sz="1200" dirty="0">
              <a:latin typeface="+mn-ea"/>
            </a:endParaRPr>
          </a:p>
          <a:p>
            <a:r>
              <a:rPr lang="ja-JP" altLang="en-US" sz="1200" dirty="0">
                <a:latin typeface="+mn-ea"/>
              </a:rPr>
              <a:t>　　良施設用地等の貸借対照表価額で、交換相手の土地改</a:t>
            </a:r>
            <a:endParaRPr lang="en-US" altLang="ja-JP" sz="1200" dirty="0">
              <a:latin typeface="+mn-ea"/>
            </a:endParaRPr>
          </a:p>
          <a:p>
            <a:r>
              <a:rPr lang="ja-JP" altLang="en-US" sz="1200" dirty="0">
                <a:latin typeface="+mn-ea"/>
              </a:rPr>
              <a:t>　　良施設用地等を取得したものとして扱うとされている。</a:t>
            </a:r>
          </a:p>
        </p:txBody>
      </p:sp>
      <p:grpSp>
        <p:nvGrpSpPr>
          <p:cNvPr id="44" name="グループ化 43">
            <a:extLst>
              <a:ext uri="{FF2B5EF4-FFF2-40B4-BE49-F238E27FC236}">
                <a16:creationId xmlns:a16="http://schemas.microsoft.com/office/drawing/2014/main" id="{62093389-0447-4672-921B-3AB16BFC3876}"/>
              </a:ext>
            </a:extLst>
          </p:cNvPr>
          <p:cNvGrpSpPr/>
          <p:nvPr/>
        </p:nvGrpSpPr>
        <p:grpSpPr>
          <a:xfrm>
            <a:off x="311526" y="3044485"/>
            <a:ext cx="1648570" cy="3531377"/>
            <a:chOff x="854659" y="2831063"/>
            <a:chExt cx="1648570" cy="3531377"/>
          </a:xfrm>
        </p:grpSpPr>
        <p:grpSp>
          <p:nvGrpSpPr>
            <p:cNvPr id="45" name="グループ化 44">
              <a:extLst>
                <a:ext uri="{FF2B5EF4-FFF2-40B4-BE49-F238E27FC236}">
                  <a16:creationId xmlns:a16="http://schemas.microsoft.com/office/drawing/2014/main" id="{FE51EF0B-B07E-4E51-920B-40C07567EBE9}"/>
                </a:ext>
              </a:extLst>
            </p:cNvPr>
            <p:cNvGrpSpPr/>
            <p:nvPr/>
          </p:nvGrpSpPr>
          <p:grpSpPr>
            <a:xfrm>
              <a:off x="854659" y="2831063"/>
              <a:ext cx="1648570" cy="805175"/>
              <a:chOff x="1328591" y="3230747"/>
              <a:chExt cx="1276287" cy="1025043"/>
            </a:xfrm>
          </p:grpSpPr>
          <p:sp>
            <p:nvSpPr>
              <p:cNvPr id="54" name="テキスト ボックス 53">
                <a:extLst>
                  <a:ext uri="{FF2B5EF4-FFF2-40B4-BE49-F238E27FC236}">
                    <a16:creationId xmlns:a16="http://schemas.microsoft.com/office/drawing/2014/main" id="{4DBBE469-67F7-B15D-F569-8D9490C90162}"/>
                  </a:ext>
                </a:extLst>
              </p:cNvPr>
              <p:cNvSpPr txBox="1"/>
              <p:nvPr/>
            </p:nvSpPr>
            <p:spPr>
              <a:xfrm>
                <a:off x="1423049" y="3449036"/>
                <a:ext cx="1181829" cy="587731"/>
              </a:xfrm>
              <a:prstGeom prst="rect">
                <a:avLst/>
              </a:prstGeom>
              <a:noFill/>
            </p:spPr>
            <p:txBody>
              <a:bodyPr wrap="square" rtlCol="0">
                <a:spAutoFit/>
              </a:bodyPr>
              <a:lstStyle/>
              <a:p>
                <a:r>
                  <a:rPr kumimoji="1" lang="ja-JP" altLang="en-US" sz="1200" dirty="0"/>
                  <a:t>施設用地全体と収用用地の分筆</a:t>
                </a:r>
                <a:endParaRPr kumimoji="1" lang="en-US" altLang="ja-JP" sz="1200" dirty="0"/>
              </a:p>
            </p:txBody>
          </p:sp>
          <p:sp>
            <p:nvSpPr>
              <p:cNvPr id="55" name="四角形: 角を丸くする 54">
                <a:extLst>
                  <a:ext uri="{FF2B5EF4-FFF2-40B4-BE49-F238E27FC236}">
                    <a16:creationId xmlns:a16="http://schemas.microsoft.com/office/drawing/2014/main" id="{66B43E1C-8E80-3CB3-F364-68EDD62143F2}"/>
                  </a:ext>
                </a:extLst>
              </p:cNvPr>
              <p:cNvSpPr/>
              <p:nvPr/>
            </p:nvSpPr>
            <p:spPr>
              <a:xfrm>
                <a:off x="1328591" y="3230747"/>
                <a:ext cx="1259848" cy="1025043"/>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46" name="フローチャート: 組合せ 45">
              <a:extLst>
                <a:ext uri="{FF2B5EF4-FFF2-40B4-BE49-F238E27FC236}">
                  <a16:creationId xmlns:a16="http://schemas.microsoft.com/office/drawing/2014/main" id="{077F5DDC-3022-1006-6CCE-D7B1B6FDE7E2}"/>
                </a:ext>
              </a:extLst>
            </p:cNvPr>
            <p:cNvSpPr/>
            <p:nvPr/>
          </p:nvSpPr>
          <p:spPr>
            <a:xfrm>
              <a:off x="1175237" y="5131399"/>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フローチャート: 組合せ 46">
              <a:extLst>
                <a:ext uri="{FF2B5EF4-FFF2-40B4-BE49-F238E27FC236}">
                  <a16:creationId xmlns:a16="http://schemas.microsoft.com/office/drawing/2014/main" id="{66A5492C-D366-12C8-84B1-38B5E115AFF6}"/>
                </a:ext>
              </a:extLst>
            </p:cNvPr>
            <p:cNvSpPr/>
            <p:nvPr/>
          </p:nvSpPr>
          <p:spPr>
            <a:xfrm>
              <a:off x="1175237" y="3770214"/>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8" name="グループ化 47">
              <a:extLst>
                <a:ext uri="{FF2B5EF4-FFF2-40B4-BE49-F238E27FC236}">
                  <a16:creationId xmlns:a16="http://schemas.microsoft.com/office/drawing/2014/main" id="{8DE2CFD9-BF1E-97C3-D04A-F0A6F4C0033D}"/>
                </a:ext>
              </a:extLst>
            </p:cNvPr>
            <p:cNvGrpSpPr/>
            <p:nvPr/>
          </p:nvGrpSpPr>
          <p:grpSpPr>
            <a:xfrm>
              <a:off x="898097" y="4196456"/>
              <a:ext cx="1583898" cy="805175"/>
              <a:chOff x="1328591" y="3230747"/>
              <a:chExt cx="1226219" cy="1025043"/>
            </a:xfrm>
          </p:grpSpPr>
          <p:sp>
            <p:nvSpPr>
              <p:cNvPr id="52" name="テキスト ボックス 51">
                <a:extLst>
                  <a:ext uri="{FF2B5EF4-FFF2-40B4-BE49-F238E27FC236}">
                    <a16:creationId xmlns:a16="http://schemas.microsoft.com/office/drawing/2014/main" id="{E444DC99-B012-C9DC-7A58-349E838C0561}"/>
                  </a:ext>
                </a:extLst>
              </p:cNvPr>
              <p:cNvSpPr txBox="1"/>
              <p:nvPr/>
            </p:nvSpPr>
            <p:spPr>
              <a:xfrm>
                <a:off x="1410521" y="3489613"/>
                <a:ext cx="1123202" cy="587731"/>
              </a:xfrm>
              <a:prstGeom prst="rect">
                <a:avLst/>
              </a:prstGeom>
              <a:noFill/>
            </p:spPr>
            <p:txBody>
              <a:bodyPr wrap="square" rtlCol="0">
                <a:spAutoFit/>
              </a:bodyPr>
              <a:lstStyle/>
              <a:p>
                <a:r>
                  <a:rPr kumimoji="1" lang="ja-JP" altLang="en-US" sz="1200" dirty="0"/>
                  <a:t>収用用地と代替地の等価交換</a:t>
                </a:r>
                <a:endParaRPr kumimoji="1" lang="en-US" altLang="ja-JP" sz="1200" dirty="0"/>
              </a:p>
            </p:txBody>
          </p:sp>
          <p:sp>
            <p:nvSpPr>
              <p:cNvPr id="53" name="四角形: 角を丸くする 52">
                <a:extLst>
                  <a:ext uri="{FF2B5EF4-FFF2-40B4-BE49-F238E27FC236}">
                    <a16:creationId xmlns:a16="http://schemas.microsoft.com/office/drawing/2014/main" id="{3967C4FB-917C-085F-AFE1-33E5B0068C7F}"/>
                  </a:ext>
                </a:extLst>
              </p:cNvPr>
              <p:cNvSpPr/>
              <p:nvPr/>
            </p:nvSpPr>
            <p:spPr>
              <a:xfrm>
                <a:off x="1328591" y="3230747"/>
                <a:ext cx="1226219" cy="1025043"/>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9" name="グループ化 48">
              <a:extLst>
                <a:ext uri="{FF2B5EF4-FFF2-40B4-BE49-F238E27FC236}">
                  <a16:creationId xmlns:a16="http://schemas.microsoft.com/office/drawing/2014/main" id="{BD296A56-1D54-6DB4-0137-FCF83EA610CA}"/>
                </a:ext>
              </a:extLst>
            </p:cNvPr>
            <p:cNvGrpSpPr/>
            <p:nvPr/>
          </p:nvGrpSpPr>
          <p:grpSpPr>
            <a:xfrm>
              <a:off x="898098" y="5557265"/>
              <a:ext cx="1583897" cy="805175"/>
              <a:chOff x="1362220" y="3230747"/>
              <a:chExt cx="1226218" cy="1025043"/>
            </a:xfrm>
          </p:grpSpPr>
          <p:sp>
            <p:nvSpPr>
              <p:cNvPr id="50" name="テキスト ボックス 49">
                <a:extLst>
                  <a:ext uri="{FF2B5EF4-FFF2-40B4-BE49-F238E27FC236}">
                    <a16:creationId xmlns:a16="http://schemas.microsoft.com/office/drawing/2014/main" id="{F755F668-8530-3DF3-0E9B-42F6C3EE4143}"/>
                  </a:ext>
                </a:extLst>
              </p:cNvPr>
              <p:cNvSpPr txBox="1"/>
              <p:nvPr/>
            </p:nvSpPr>
            <p:spPr>
              <a:xfrm>
                <a:off x="1443696" y="3547306"/>
                <a:ext cx="1116553" cy="352639"/>
              </a:xfrm>
              <a:prstGeom prst="rect">
                <a:avLst/>
              </a:prstGeom>
              <a:noFill/>
            </p:spPr>
            <p:txBody>
              <a:bodyPr wrap="square" rtlCol="0">
                <a:spAutoFit/>
              </a:bodyPr>
              <a:lstStyle/>
              <a:p>
                <a:r>
                  <a:rPr kumimoji="1" lang="ja-JP" altLang="en-US" sz="1200" dirty="0"/>
                  <a:t>交換用地の評価替</a:t>
                </a:r>
                <a:endParaRPr kumimoji="1" lang="en-US" altLang="ja-JP" sz="1200" dirty="0"/>
              </a:p>
            </p:txBody>
          </p:sp>
          <p:sp>
            <p:nvSpPr>
              <p:cNvPr id="51" name="四角形: 角を丸くする 50">
                <a:extLst>
                  <a:ext uri="{FF2B5EF4-FFF2-40B4-BE49-F238E27FC236}">
                    <a16:creationId xmlns:a16="http://schemas.microsoft.com/office/drawing/2014/main" id="{AEC653F0-779E-24F9-4298-BAE76573A24F}"/>
                  </a:ext>
                </a:extLst>
              </p:cNvPr>
              <p:cNvSpPr/>
              <p:nvPr/>
            </p:nvSpPr>
            <p:spPr>
              <a:xfrm>
                <a:off x="1362220" y="3230747"/>
                <a:ext cx="1226218" cy="1025043"/>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40" name="グループ化 39">
            <a:extLst>
              <a:ext uri="{FF2B5EF4-FFF2-40B4-BE49-F238E27FC236}">
                <a16:creationId xmlns:a16="http://schemas.microsoft.com/office/drawing/2014/main" id="{3A8F09DF-753C-F0F6-299A-AF66C9D0F6F9}"/>
              </a:ext>
            </a:extLst>
          </p:cNvPr>
          <p:cNvGrpSpPr/>
          <p:nvPr/>
        </p:nvGrpSpPr>
        <p:grpSpPr>
          <a:xfrm>
            <a:off x="2462796" y="4081700"/>
            <a:ext cx="6262941" cy="2639776"/>
            <a:chOff x="519201" y="5167333"/>
            <a:chExt cx="7796962" cy="1283163"/>
          </a:xfrm>
        </p:grpSpPr>
        <p:sp>
          <p:nvSpPr>
            <p:cNvPr id="27" name="テキスト ボックス 26">
              <a:extLst>
                <a:ext uri="{FF2B5EF4-FFF2-40B4-BE49-F238E27FC236}">
                  <a16:creationId xmlns:a16="http://schemas.microsoft.com/office/drawing/2014/main" id="{666C1E85-21B8-9DB5-4D03-18F9C0FCFAB2}"/>
                </a:ext>
              </a:extLst>
            </p:cNvPr>
            <p:cNvSpPr txBox="1"/>
            <p:nvPr/>
          </p:nvSpPr>
          <p:spPr>
            <a:xfrm>
              <a:off x="799603" y="5932834"/>
              <a:ext cx="7250342" cy="403938"/>
            </a:xfrm>
            <a:prstGeom prst="rect">
              <a:avLst/>
            </a:prstGeom>
            <a:noFill/>
          </p:spPr>
          <p:txBody>
            <a:bodyPr wrap="square" rtlCol="0">
              <a:spAutoFit/>
            </a:bodyPr>
            <a:lstStyle/>
            <a:p>
              <a:r>
                <a:rPr lang="en-US" altLang="ja-JP" sz="1200" dirty="0">
                  <a:latin typeface="+mn-ea"/>
                </a:rPr>
                <a:t>【</a:t>
              </a:r>
              <a:r>
                <a:rPr lang="ja-JP" altLang="en-US" sz="1200" dirty="0">
                  <a:latin typeface="+mn-ea"/>
                </a:rPr>
                <a:t>交換用地の評価替</a:t>
              </a:r>
              <a:r>
                <a:rPr lang="en-US" altLang="ja-JP" sz="1200" dirty="0">
                  <a:latin typeface="+mn-ea"/>
                </a:rPr>
                <a:t>】</a:t>
              </a:r>
            </a:p>
            <a:p>
              <a:r>
                <a:rPr lang="ja-JP" altLang="en-US" sz="1200" dirty="0">
                  <a:latin typeface="+mn-ea"/>
                </a:rPr>
                <a:t>　振替命令書</a:t>
              </a:r>
              <a:endParaRPr lang="en-US" altLang="ja-JP" sz="1200" dirty="0">
                <a:latin typeface="+mn-ea"/>
              </a:endParaRPr>
            </a:p>
            <a:p>
              <a:r>
                <a:rPr lang="ja-JP" altLang="en-US" sz="1200" dirty="0">
                  <a:latin typeface="+mn-ea"/>
                </a:rPr>
                <a:t>　複式仕訳：（借方）土地改良施設用地等　</a:t>
              </a:r>
              <a:r>
                <a:rPr lang="en-US" altLang="ja-JP" sz="1200" dirty="0">
                  <a:latin typeface="+mn-ea"/>
                </a:rPr>
                <a:t>475,000</a:t>
              </a:r>
            </a:p>
            <a:p>
              <a:r>
                <a:rPr lang="ja-JP" altLang="en-US" sz="1200" dirty="0">
                  <a:latin typeface="+mn-ea"/>
                </a:rPr>
                <a:t>　　　　　　　　　　　　　　　　　　／（貸方）特定資産評価益　</a:t>
              </a:r>
              <a:r>
                <a:rPr lang="en-US" altLang="ja-JP" sz="1200" dirty="0">
                  <a:latin typeface="+mn-ea"/>
                </a:rPr>
                <a:t>475,000                                          </a:t>
              </a:r>
              <a:r>
                <a:rPr lang="ja-JP" altLang="en-US" sz="1200" dirty="0">
                  <a:latin typeface="+mn-ea"/>
                </a:rPr>
                <a:t>　　　</a:t>
              </a:r>
              <a:endParaRPr lang="en-US" altLang="ja-JP" sz="1200" dirty="0">
                <a:latin typeface="+mn-ea"/>
              </a:endParaRPr>
            </a:p>
          </p:txBody>
        </p:sp>
        <p:sp>
          <p:nvSpPr>
            <p:cNvPr id="38" name="四角形: 角を丸くする 37">
              <a:extLst>
                <a:ext uri="{FF2B5EF4-FFF2-40B4-BE49-F238E27FC236}">
                  <a16:creationId xmlns:a16="http://schemas.microsoft.com/office/drawing/2014/main" id="{57D07F7B-80D1-334E-C863-D94FBCDB3171}"/>
                </a:ext>
              </a:extLst>
            </p:cNvPr>
            <p:cNvSpPr/>
            <p:nvPr/>
          </p:nvSpPr>
          <p:spPr>
            <a:xfrm>
              <a:off x="519201" y="5167333"/>
              <a:ext cx="7796962" cy="1283163"/>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56" name="テキスト ボックス 55">
            <a:extLst>
              <a:ext uri="{FF2B5EF4-FFF2-40B4-BE49-F238E27FC236}">
                <a16:creationId xmlns:a16="http://schemas.microsoft.com/office/drawing/2014/main" id="{394DE121-20B4-BEC3-C0AF-451FCC4C404C}"/>
              </a:ext>
            </a:extLst>
          </p:cNvPr>
          <p:cNvSpPr txBox="1"/>
          <p:nvPr/>
        </p:nvSpPr>
        <p:spPr>
          <a:xfrm>
            <a:off x="2667000" y="4799554"/>
            <a:ext cx="5823866" cy="830997"/>
          </a:xfrm>
          <a:prstGeom prst="rect">
            <a:avLst/>
          </a:prstGeom>
          <a:noFill/>
        </p:spPr>
        <p:txBody>
          <a:bodyPr wrap="square" rtlCol="0">
            <a:spAutoFit/>
          </a:bodyPr>
          <a:lstStyle/>
          <a:p>
            <a:r>
              <a:rPr lang="en-US" altLang="ja-JP" sz="1200" dirty="0">
                <a:latin typeface="+mn-ea"/>
              </a:rPr>
              <a:t>【</a:t>
            </a:r>
            <a:r>
              <a:rPr lang="ja-JP" altLang="en-US" sz="1200" dirty="0">
                <a:latin typeface="+mn-ea"/>
              </a:rPr>
              <a:t>代替地との等価交換</a:t>
            </a:r>
            <a:r>
              <a:rPr lang="en-US" altLang="ja-JP" sz="1200" dirty="0">
                <a:latin typeface="+mn-ea"/>
              </a:rPr>
              <a:t>】</a:t>
            </a:r>
          </a:p>
          <a:p>
            <a:r>
              <a:rPr lang="ja-JP" altLang="en-US" sz="1200" dirty="0">
                <a:latin typeface="+mn-ea"/>
              </a:rPr>
              <a:t>　振替命令書</a:t>
            </a:r>
            <a:endParaRPr lang="en-US" altLang="ja-JP" sz="1200" dirty="0">
              <a:latin typeface="+mn-ea"/>
            </a:endParaRPr>
          </a:p>
          <a:p>
            <a:r>
              <a:rPr lang="ja-JP" altLang="en-US" sz="1200" dirty="0">
                <a:latin typeface="+mn-ea"/>
              </a:rPr>
              <a:t>　複式仕訳：（借方）土地改良施設用地等　</a:t>
            </a:r>
            <a:r>
              <a:rPr lang="en-US" altLang="ja-JP" sz="1200" dirty="0">
                <a:latin typeface="+mn-ea"/>
              </a:rPr>
              <a:t>25,000</a:t>
            </a:r>
          </a:p>
          <a:p>
            <a:r>
              <a:rPr lang="ja-JP" altLang="en-US" sz="1200" dirty="0">
                <a:latin typeface="+mn-ea"/>
              </a:rPr>
              <a:t>　　　　　　　　　　　　　　　　　　／（貸方）土地改良施設用地等　</a:t>
            </a:r>
            <a:r>
              <a:rPr lang="en-US" altLang="ja-JP" sz="1200" dirty="0">
                <a:latin typeface="+mn-ea"/>
              </a:rPr>
              <a:t>25,000                                          </a:t>
            </a:r>
            <a:r>
              <a:rPr lang="ja-JP" altLang="en-US" sz="1200" dirty="0">
                <a:latin typeface="+mn-ea"/>
              </a:rPr>
              <a:t>　　　</a:t>
            </a:r>
            <a:endParaRPr lang="en-US" altLang="ja-JP" sz="1200" dirty="0">
              <a:latin typeface="+mn-ea"/>
            </a:endParaRPr>
          </a:p>
        </p:txBody>
      </p:sp>
      <p:sp>
        <p:nvSpPr>
          <p:cNvPr id="58" name="フローチャート: 組合せ 57">
            <a:extLst>
              <a:ext uri="{FF2B5EF4-FFF2-40B4-BE49-F238E27FC236}">
                <a16:creationId xmlns:a16="http://schemas.microsoft.com/office/drawing/2014/main" id="{C656467A-2EE9-F8F5-BFAB-D7E302FFB802}"/>
              </a:ext>
            </a:extLst>
          </p:cNvPr>
          <p:cNvSpPr/>
          <p:nvPr/>
        </p:nvSpPr>
        <p:spPr>
          <a:xfrm rot="16200000">
            <a:off x="1755939" y="4887285"/>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29" name="グループ化 28">
            <a:extLst>
              <a:ext uri="{FF2B5EF4-FFF2-40B4-BE49-F238E27FC236}">
                <a16:creationId xmlns:a16="http://schemas.microsoft.com/office/drawing/2014/main" id="{3CAD7581-FC3D-487E-8EAE-C99D57941F29}"/>
              </a:ext>
            </a:extLst>
          </p:cNvPr>
          <p:cNvGrpSpPr/>
          <p:nvPr/>
        </p:nvGrpSpPr>
        <p:grpSpPr>
          <a:xfrm>
            <a:off x="3290551" y="2368939"/>
            <a:ext cx="2595308" cy="639575"/>
            <a:chOff x="3918731" y="3171024"/>
            <a:chExt cx="4264540" cy="1414133"/>
          </a:xfrm>
        </p:grpSpPr>
        <p:sp>
          <p:nvSpPr>
            <p:cNvPr id="30" name="矢印: 下 29">
              <a:extLst>
                <a:ext uri="{FF2B5EF4-FFF2-40B4-BE49-F238E27FC236}">
                  <a16:creationId xmlns:a16="http://schemas.microsoft.com/office/drawing/2014/main" id="{2A696C1E-4589-4AF1-BBFA-3498FBF345A4}"/>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1" name="テキスト ボックス 30">
              <a:extLst>
                <a:ext uri="{FF2B5EF4-FFF2-40B4-BE49-F238E27FC236}">
                  <a16:creationId xmlns:a16="http://schemas.microsoft.com/office/drawing/2014/main" id="{508E9F88-C3E1-41F0-AE5C-5682DE2F2E8B}"/>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sp>
        <p:nvSpPr>
          <p:cNvPr id="60" name="テキスト ボックス 59">
            <a:extLst>
              <a:ext uri="{FF2B5EF4-FFF2-40B4-BE49-F238E27FC236}">
                <a16:creationId xmlns:a16="http://schemas.microsoft.com/office/drawing/2014/main" id="{38155349-8C27-CE70-EF4F-53BB026F65FC}"/>
              </a:ext>
            </a:extLst>
          </p:cNvPr>
          <p:cNvSpPr txBox="1"/>
          <p:nvPr/>
        </p:nvSpPr>
        <p:spPr>
          <a:xfrm>
            <a:off x="2667000" y="4214625"/>
            <a:ext cx="5385812" cy="461665"/>
          </a:xfrm>
          <a:prstGeom prst="rect">
            <a:avLst/>
          </a:prstGeom>
          <a:noFill/>
        </p:spPr>
        <p:txBody>
          <a:bodyPr wrap="square" rtlCol="0">
            <a:spAutoFit/>
          </a:bodyPr>
          <a:lstStyle/>
          <a:p>
            <a:r>
              <a:rPr lang="en-US" altLang="ja-JP" sz="1200" dirty="0">
                <a:latin typeface="+mn-ea"/>
              </a:rPr>
              <a:t>【</a:t>
            </a:r>
            <a:r>
              <a:rPr lang="ja-JP" altLang="en-US" sz="1200" dirty="0">
                <a:latin typeface="+mn-ea"/>
              </a:rPr>
              <a:t>施設用地（全体）と収用用地の分筆</a:t>
            </a:r>
            <a:r>
              <a:rPr lang="en-US" altLang="ja-JP" sz="1200" dirty="0">
                <a:latin typeface="+mn-ea"/>
              </a:rPr>
              <a:t>】</a:t>
            </a:r>
          </a:p>
          <a:p>
            <a:r>
              <a:rPr lang="ja-JP" altLang="en-US" sz="1200" dirty="0">
                <a:latin typeface="+mn-ea"/>
              </a:rPr>
              <a:t>　施設用地（全体）</a:t>
            </a:r>
            <a:r>
              <a:rPr lang="en-US" altLang="ja-JP" sz="1200" dirty="0">
                <a:latin typeface="+mn-ea"/>
              </a:rPr>
              <a:t>275,000</a:t>
            </a:r>
            <a:r>
              <a:rPr lang="ja-JP" altLang="en-US" sz="1200" dirty="0">
                <a:latin typeface="+mn-ea"/>
              </a:rPr>
              <a:t>円、収用用地  </a:t>
            </a:r>
            <a:r>
              <a:rPr lang="en-US" altLang="ja-JP" sz="1200" dirty="0">
                <a:latin typeface="+mn-ea"/>
              </a:rPr>
              <a:t>25,000</a:t>
            </a:r>
            <a:r>
              <a:rPr lang="ja-JP" altLang="en-US" sz="1200" dirty="0">
                <a:latin typeface="+mn-ea"/>
              </a:rPr>
              <a:t>円に分筆</a:t>
            </a:r>
            <a:r>
              <a:rPr lang="en-US" altLang="ja-JP" sz="1200" dirty="0">
                <a:latin typeface="+mn-ea"/>
              </a:rPr>
              <a:t>                                          </a:t>
            </a:r>
            <a:r>
              <a:rPr lang="ja-JP" altLang="en-US" sz="1200" dirty="0">
                <a:latin typeface="+mn-ea"/>
              </a:rPr>
              <a:t>　　　</a:t>
            </a:r>
            <a:endParaRPr lang="en-US" altLang="ja-JP" sz="1200" dirty="0">
              <a:latin typeface="+mn-ea"/>
            </a:endParaRPr>
          </a:p>
        </p:txBody>
      </p:sp>
    </p:spTree>
    <p:extLst>
      <p:ext uri="{BB962C8B-B14F-4D97-AF65-F5344CB8AC3E}">
        <p14:creationId xmlns:p14="http://schemas.microsoft.com/office/powerpoint/2010/main" val="101792649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43624" y="2813463"/>
            <a:ext cx="8850968" cy="3980970"/>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㊵ 中古資産の耐用年数の設定方法</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617942" y="596492"/>
            <a:ext cx="4368341" cy="2155776"/>
            <a:chOff x="4639788" y="1415610"/>
            <a:chExt cx="4368341" cy="212187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21874"/>
              <a:chOff x="324296" y="235244"/>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555446" y="1272729"/>
                <a:ext cx="5267618" cy="1211131"/>
              </a:xfrm>
              <a:prstGeom prst="rect">
                <a:avLst/>
              </a:prstGeom>
              <a:grpFill/>
            </p:spPr>
            <p:txBody>
              <a:bodyPr wrap="square" rtlCol="0">
                <a:spAutoFit/>
              </a:bodyPr>
              <a:lstStyle/>
              <a:p>
                <a:r>
                  <a:rPr lang="ja-JP" altLang="en-US" sz="1200" dirty="0">
                    <a:latin typeface="+mn-ea"/>
                  </a:rPr>
                  <a:t>①　中古資産の耐用年数は見積耐用年数を合理的に定め　</a:t>
                </a:r>
                <a:endParaRPr lang="en-US" altLang="ja-JP" sz="1200" dirty="0">
                  <a:latin typeface="+mn-ea"/>
                </a:endParaRPr>
              </a:p>
              <a:p>
                <a:r>
                  <a:rPr lang="ja-JP" altLang="en-US" sz="1200" dirty="0">
                    <a:latin typeface="+mn-ea"/>
                  </a:rPr>
                  <a:t>　　ることができるが、具体的な使用可能年数を判断す　</a:t>
                </a:r>
                <a:endParaRPr lang="en-US" altLang="ja-JP" sz="1200" dirty="0">
                  <a:latin typeface="+mn-ea"/>
                </a:endParaRPr>
              </a:p>
              <a:p>
                <a:r>
                  <a:rPr lang="ja-JP" altLang="en-US" sz="1200" dirty="0">
                    <a:latin typeface="+mn-ea"/>
                  </a:rPr>
                  <a:t>　　ることが困難であるときは、簡便法で計算した耐用</a:t>
                </a:r>
                <a:endParaRPr lang="en-US" altLang="ja-JP" sz="1200" dirty="0">
                  <a:latin typeface="+mn-ea"/>
                </a:endParaRPr>
              </a:p>
              <a:p>
                <a:r>
                  <a:rPr lang="ja-JP" altLang="en-US" sz="1200" dirty="0">
                    <a:latin typeface="+mn-ea"/>
                  </a:rPr>
                  <a:t>　　年数を使用することができる。</a:t>
                </a: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50389"/>
              <a:ext cx="2625872" cy="30000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2144098"/>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418393" y="1270890"/>
                <a:ext cx="5477534" cy="947121"/>
              </a:xfrm>
              <a:prstGeom prst="rect">
                <a:avLst/>
              </a:prstGeom>
              <a:solidFill>
                <a:schemeClr val="accent4">
                  <a:lumMod val="40000"/>
                  <a:lumOff val="60000"/>
                </a:schemeClr>
              </a:solidFill>
            </p:spPr>
            <p:txBody>
              <a:bodyPr wrap="square" rtlCol="0">
                <a:spAutoFit/>
              </a:bodyPr>
              <a:lstStyle/>
              <a:p>
                <a:r>
                  <a:rPr lang="ja-JP" altLang="en-US" sz="1200" dirty="0">
                    <a:latin typeface="+mn-ea"/>
                  </a:rPr>
                  <a:t>　他団体が事業で使用した水門電動化装置（中古）の寄贈を受けたが、資産計上する際の取得額と耐用年数はどのように設定すればよいか。</a:t>
                </a: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29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447599" y="1541634"/>
              <a:ext cx="525079" cy="362992"/>
            </a:xfrm>
            <a:prstGeom prst="rect">
              <a:avLst/>
            </a:prstGeom>
          </p:spPr>
        </p:pic>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74347" y="2271541"/>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sp>
        <p:nvSpPr>
          <p:cNvPr id="33" name="フローチャート: 組合せ 32">
            <a:extLst>
              <a:ext uri="{FF2B5EF4-FFF2-40B4-BE49-F238E27FC236}">
                <a16:creationId xmlns:a16="http://schemas.microsoft.com/office/drawing/2014/main" id="{BD29A040-47CC-4691-9825-2F076573AB61}"/>
              </a:ext>
            </a:extLst>
          </p:cNvPr>
          <p:cNvSpPr/>
          <p:nvPr/>
        </p:nvSpPr>
        <p:spPr>
          <a:xfrm rot="16200000">
            <a:off x="2464501" y="4558592"/>
            <a:ext cx="961500" cy="268827"/>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9" name="グループ化 8">
            <a:extLst>
              <a:ext uri="{FF2B5EF4-FFF2-40B4-BE49-F238E27FC236}">
                <a16:creationId xmlns:a16="http://schemas.microsoft.com/office/drawing/2014/main" id="{519855D4-C94A-F37C-A494-CFE3F9DC4E6E}"/>
              </a:ext>
            </a:extLst>
          </p:cNvPr>
          <p:cNvGrpSpPr/>
          <p:nvPr/>
        </p:nvGrpSpPr>
        <p:grpSpPr>
          <a:xfrm>
            <a:off x="3354500" y="3058185"/>
            <a:ext cx="4011559" cy="1157662"/>
            <a:chOff x="501724" y="2962511"/>
            <a:chExt cx="3758910" cy="1157662"/>
          </a:xfrm>
        </p:grpSpPr>
        <p:sp>
          <p:nvSpPr>
            <p:cNvPr id="38" name="四角形: 角を丸くする 37">
              <a:extLst>
                <a:ext uri="{FF2B5EF4-FFF2-40B4-BE49-F238E27FC236}">
                  <a16:creationId xmlns:a16="http://schemas.microsoft.com/office/drawing/2014/main" id="{6399EC7D-7D9B-44FB-9F00-264A09E19FE3}"/>
                </a:ext>
              </a:extLst>
            </p:cNvPr>
            <p:cNvSpPr/>
            <p:nvPr/>
          </p:nvSpPr>
          <p:spPr>
            <a:xfrm>
              <a:off x="501724" y="2962511"/>
              <a:ext cx="3758910" cy="1157662"/>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4" name="テキスト ボックス 3">
              <a:extLst>
                <a:ext uri="{FF2B5EF4-FFF2-40B4-BE49-F238E27FC236}">
                  <a16:creationId xmlns:a16="http://schemas.microsoft.com/office/drawing/2014/main" id="{5AB5DBF6-FDE4-1FD6-5375-021737E2B864}"/>
                </a:ext>
              </a:extLst>
            </p:cNvPr>
            <p:cNvSpPr txBox="1"/>
            <p:nvPr/>
          </p:nvSpPr>
          <p:spPr>
            <a:xfrm>
              <a:off x="556632" y="3044997"/>
              <a:ext cx="3649091" cy="1015663"/>
            </a:xfrm>
            <a:prstGeom prst="rect">
              <a:avLst/>
            </a:prstGeom>
            <a:noFill/>
          </p:spPr>
          <p:txBody>
            <a:bodyPr wrap="square" rtlCol="0">
              <a:spAutoFit/>
            </a:bodyPr>
            <a:lstStyle/>
            <a:p>
              <a:r>
                <a:rPr kumimoji="1" lang="en-US" altLang="ja-JP" sz="1200" dirty="0">
                  <a:latin typeface="+mn-ea"/>
                </a:rPr>
                <a:t>【</a:t>
              </a:r>
              <a:r>
                <a:rPr kumimoji="1" lang="ja-JP" altLang="en-US" sz="1200" dirty="0">
                  <a:latin typeface="+mn-ea"/>
                </a:rPr>
                <a:t>前提</a:t>
              </a:r>
              <a:r>
                <a:rPr kumimoji="1" lang="en-US" altLang="ja-JP" sz="1200" dirty="0">
                  <a:latin typeface="+mn-ea"/>
                </a:rPr>
                <a:t>】</a:t>
              </a:r>
            </a:p>
            <a:p>
              <a:r>
                <a:rPr kumimoji="1" lang="ja-JP" altLang="en-US" sz="1200" dirty="0">
                  <a:latin typeface="+mn-ea"/>
                </a:rPr>
                <a:t>　寄贈団体からの提供資料への記載事項</a:t>
              </a:r>
              <a:endParaRPr kumimoji="1" lang="en-US" altLang="ja-JP" sz="1200" dirty="0">
                <a:latin typeface="+mn-ea"/>
              </a:endParaRPr>
            </a:p>
            <a:p>
              <a:r>
                <a:rPr kumimoji="1" lang="ja-JP" altLang="en-US" sz="1200" dirty="0">
                  <a:latin typeface="+mn-ea"/>
                </a:rPr>
                <a:t>　　取得日、耐用年数、寄贈価額（寄贈時点の価額）</a:t>
              </a:r>
              <a:endParaRPr kumimoji="1" lang="en-US" altLang="ja-JP" sz="1200" dirty="0">
                <a:latin typeface="+mn-ea"/>
              </a:endParaRPr>
            </a:p>
            <a:p>
              <a:r>
                <a:rPr kumimoji="1" lang="ja-JP" altLang="en-US" sz="1200" dirty="0">
                  <a:latin typeface="+mn-ea"/>
                </a:rPr>
                <a:t>　　経過月数：</a:t>
              </a:r>
              <a:r>
                <a:rPr kumimoji="1" lang="en-US" altLang="ja-JP" sz="1200" dirty="0">
                  <a:latin typeface="+mn-ea"/>
                </a:rPr>
                <a:t>15</a:t>
              </a:r>
              <a:r>
                <a:rPr kumimoji="1" lang="ja-JP" altLang="en-US" sz="1200" dirty="0">
                  <a:latin typeface="+mn-ea"/>
                </a:rPr>
                <a:t>ヶ月</a:t>
              </a:r>
              <a:r>
                <a:rPr kumimoji="1" lang="en-US" altLang="ja-JP" sz="1200" dirty="0">
                  <a:latin typeface="+mn-ea"/>
                </a:rPr>
                <a:t>12</a:t>
              </a:r>
              <a:r>
                <a:rPr kumimoji="1" lang="ja-JP" altLang="en-US" sz="1200" dirty="0">
                  <a:latin typeface="+mn-ea"/>
                </a:rPr>
                <a:t>日</a:t>
              </a:r>
              <a:endParaRPr kumimoji="1" lang="en-US" altLang="ja-JP" sz="1200" dirty="0">
                <a:latin typeface="+mn-ea"/>
              </a:endParaRPr>
            </a:p>
            <a:p>
              <a:r>
                <a:rPr kumimoji="1" lang="ja-JP" altLang="en-US" sz="1200" dirty="0">
                  <a:latin typeface="+mn-ea"/>
                </a:rPr>
                <a:t>　　耐用年数：</a:t>
              </a:r>
              <a:r>
                <a:rPr kumimoji="1" lang="en-US" altLang="ja-JP" sz="1200" dirty="0">
                  <a:latin typeface="+mn-ea"/>
                </a:rPr>
                <a:t>4</a:t>
              </a:r>
              <a:r>
                <a:rPr kumimoji="1" lang="ja-JP" altLang="en-US" sz="1200" dirty="0">
                  <a:latin typeface="+mn-ea"/>
                </a:rPr>
                <a:t>年</a:t>
              </a:r>
              <a:endParaRPr kumimoji="1" lang="en-US" altLang="ja-JP" sz="1200" dirty="0">
                <a:latin typeface="+mn-ea"/>
              </a:endParaRPr>
            </a:p>
          </p:txBody>
        </p:sp>
      </p:grpSp>
      <p:grpSp>
        <p:nvGrpSpPr>
          <p:cNvPr id="15" name="グループ化 14">
            <a:extLst>
              <a:ext uri="{FF2B5EF4-FFF2-40B4-BE49-F238E27FC236}">
                <a16:creationId xmlns:a16="http://schemas.microsoft.com/office/drawing/2014/main" id="{E51CC43C-E252-F318-B2EE-0BE8844D14FE}"/>
              </a:ext>
            </a:extLst>
          </p:cNvPr>
          <p:cNvGrpSpPr/>
          <p:nvPr/>
        </p:nvGrpSpPr>
        <p:grpSpPr>
          <a:xfrm>
            <a:off x="295275" y="3627993"/>
            <a:ext cx="2406661" cy="2213007"/>
            <a:chOff x="703045" y="4362355"/>
            <a:chExt cx="2238131" cy="2077972"/>
          </a:xfrm>
        </p:grpSpPr>
        <p:sp>
          <p:nvSpPr>
            <p:cNvPr id="11" name="テキスト ボックス 10">
              <a:extLst>
                <a:ext uri="{FF2B5EF4-FFF2-40B4-BE49-F238E27FC236}">
                  <a16:creationId xmlns:a16="http://schemas.microsoft.com/office/drawing/2014/main" id="{4B2A0606-DA60-1702-9F16-3DD680E9295A}"/>
                </a:ext>
              </a:extLst>
            </p:cNvPr>
            <p:cNvSpPr txBox="1"/>
            <p:nvPr/>
          </p:nvSpPr>
          <p:spPr>
            <a:xfrm>
              <a:off x="968290" y="4913402"/>
              <a:ext cx="1810058" cy="953688"/>
            </a:xfrm>
            <a:prstGeom prst="rect">
              <a:avLst/>
            </a:prstGeom>
            <a:noFill/>
          </p:spPr>
          <p:txBody>
            <a:bodyPr wrap="square" rtlCol="0">
              <a:spAutoFit/>
            </a:bodyPr>
            <a:lstStyle/>
            <a:p>
              <a:r>
                <a:rPr kumimoji="1" lang="ja-JP" altLang="en-US" sz="1200" dirty="0">
                  <a:latin typeface="+mn-ea"/>
                </a:rPr>
                <a:t>耐用年数は税法上の</a:t>
              </a:r>
              <a:endParaRPr kumimoji="1" lang="en-US" altLang="ja-JP" sz="1200" dirty="0">
                <a:latin typeface="+mn-ea"/>
              </a:endParaRPr>
            </a:p>
            <a:p>
              <a:r>
                <a:rPr kumimoji="1" lang="ja-JP" altLang="en-US" sz="1200" dirty="0">
                  <a:latin typeface="+mn-ea"/>
                </a:rPr>
                <a:t>「簡便法」により算出</a:t>
              </a:r>
              <a:endParaRPr kumimoji="1" lang="en-US" altLang="ja-JP" sz="1200" dirty="0">
                <a:latin typeface="+mn-ea"/>
              </a:endParaRPr>
            </a:p>
            <a:p>
              <a:endParaRPr kumimoji="1" lang="en-US" altLang="ja-JP" sz="1200" dirty="0">
                <a:latin typeface="+mn-ea"/>
              </a:endParaRPr>
            </a:p>
            <a:p>
              <a:r>
                <a:rPr kumimoji="1" lang="en-US" altLang="ja-JP" sz="1200" dirty="0">
                  <a:latin typeface="+mn-ea"/>
                </a:rPr>
                <a:t>※</a:t>
              </a:r>
              <a:r>
                <a:rPr kumimoji="1" lang="ja-JP" altLang="en-US" sz="1200" dirty="0">
                  <a:latin typeface="+mn-ea"/>
                </a:rPr>
                <a:t>取得価額は相手方から　</a:t>
              </a:r>
              <a:endParaRPr kumimoji="1" lang="en-US" altLang="ja-JP" sz="1200" dirty="0">
                <a:latin typeface="+mn-ea"/>
              </a:endParaRPr>
            </a:p>
            <a:p>
              <a:r>
                <a:rPr kumimoji="1" lang="ja-JP" altLang="en-US" sz="1200" dirty="0">
                  <a:latin typeface="+mn-ea"/>
                </a:rPr>
                <a:t>　の譲与額を採用</a:t>
              </a:r>
              <a:endParaRPr kumimoji="1" lang="en-US" altLang="ja-JP" sz="1200" dirty="0">
                <a:latin typeface="+mn-ea"/>
              </a:endParaRPr>
            </a:p>
          </p:txBody>
        </p:sp>
        <p:sp>
          <p:nvSpPr>
            <p:cNvPr id="13" name="楕円 12">
              <a:extLst>
                <a:ext uri="{FF2B5EF4-FFF2-40B4-BE49-F238E27FC236}">
                  <a16:creationId xmlns:a16="http://schemas.microsoft.com/office/drawing/2014/main" id="{38BE1ACF-756E-66B1-7C71-6F62E752D487}"/>
                </a:ext>
              </a:extLst>
            </p:cNvPr>
            <p:cNvSpPr/>
            <p:nvPr/>
          </p:nvSpPr>
          <p:spPr>
            <a:xfrm>
              <a:off x="703045" y="4362355"/>
              <a:ext cx="2238131" cy="2077972"/>
            </a:xfrm>
            <a:prstGeom prst="ellipse">
              <a:avLst/>
            </a:prstGeom>
            <a:noFill/>
            <a:ln w="28575">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8" name="グループ化 17">
            <a:extLst>
              <a:ext uri="{FF2B5EF4-FFF2-40B4-BE49-F238E27FC236}">
                <a16:creationId xmlns:a16="http://schemas.microsoft.com/office/drawing/2014/main" id="{D3E9CCDE-8908-1DF3-042D-97B17D002C53}"/>
              </a:ext>
            </a:extLst>
          </p:cNvPr>
          <p:cNvGrpSpPr/>
          <p:nvPr/>
        </p:nvGrpSpPr>
        <p:grpSpPr>
          <a:xfrm>
            <a:off x="3187338" y="4362916"/>
            <a:ext cx="5661388" cy="2219119"/>
            <a:chOff x="4239247" y="4209237"/>
            <a:chExt cx="4605778" cy="1228929"/>
          </a:xfrm>
        </p:grpSpPr>
        <p:sp>
          <p:nvSpPr>
            <p:cNvPr id="30" name="四角形: 角を丸くする 29">
              <a:extLst>
                <a:ext uri="{FF2B5EF4-FFF2-40B4-BE49-F238E27FC236}">
                  <a16:creationId xmlns:a16="http://schemas.microsoft.com/office/drawing/2014/main" id="{A1188683-D983-46A8-B0F7-C589B04603F5}"/>
                </a:ext>
              </a:extLst>
            </p:cNvPr>
            <p:cNvSpPr/>
            <p:nvPr/>
          </p:nvSpPr>
          <p:spPr>
            <a:xfrm>
              <a:off x="4239247" y="4209237"/>
              <a:ext cx="4605778" cy="1228929"/>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17" name="テキスト ボックス 16">
              <a:extLst>
                <a:ext uri="{FF2B5EF4-FFF2-40B4-BE49-F238E27FC236}">
                  <a16:creationId xmlns:a16="http://schemas.microsoft.com/office/drawing/2014/main" id="{1D82719C-01BD-09C0-0CB6-B38B91E73434}"/>
                </a:ext>
              </a:extLst>
            </p:cNvPr>
            <p:cNvSpPr txBox="1"/>
            <p:nvPr/>
          </p:nvSpPr>
          <p:spPr>
            <a:xfrm>
              <a:off x="4324061" y="4384931"/>
              <a:ext cx="4341149" cy="869264"/>
            </a:xfrm>
            <a:prstGeom prst="rect">
              <a:avLst/>
            </a:prstGeom>
            <a:noFill/>
          </p:spPr>
          <p:txBody>
            <a:bodyPr wrap="square" rtlCol="0">
              <a:spAutoFit/>
            </a:bodyPr>
            <a:lstStyle/>
            <a:p>
              <a:r>
                <a:rPr kumimoji="1" lang="en-US" altLang="ja-JP" sz="1200" dirty="0">
                  <a:latin typeface="+mn-ea"/>
                </a:rPr>
                <a:t>【</a:t>
              </a:r>
              <a:r>
                <a:rPr kumimoji="1" lang="ja-JP" altLang="en-US" sz="1200" dirty="0">
                  <a:latin typeface="+mn-ea"/>
                </a:rPr>
                <a:t>算出方法（簡便法）</a:t>
              </a:r>
              <a:r>
                <a:rPr kumimoji="1" lang="en-US" altLang="ja-JP" sz="1200" dirty="0">
                  <a:latin typeface="+mn-ea"/>
                </a:rPr>
                <a:t>】</a:t>
              </a:r>
            </a:p>
            <a:p>
              <a:endParaRPr kumimoji="1" lang="en-US" altLang="ja-JP" sz="1200" dirty="0">
                <a:latin typeface="+mn-ea"/>
              </a:endParaRPr>
            </a:p>
            <a:p>
              <a:r>
                <a:rPr kumimoji="1" lang="ja-JP" altLang="en-US" sz="1200" dirty="0">
                  <a:latin typeface="+mn-ea"/>
                </a:rPr>
                <a:t>（法定耐用年数－経過年数）＋（経過年数</a:t>
              </a:r>
              <a:r>
                <a:rPr kumimoji="1" lang="en-US" altLang="ja-JP" sz="1200" dirty="0">
                  <a:latin typeface="+mn-ea"/>
                </a:rPr>
                <a:t>×0.2</a:t>
              </a:r>
              <a:r>
                <a:rPr kumimoji="1" lang="ja-JP" altLang="en-US" sz="1200" dirty="0">
                  <a:latin typeface="+mn-ea"/>
                </a:rPr>
                <a:t>）</a:t>
              </a:r>
              <a:endParaRPr kumimoji="1" lang="en-US" altLang="ja-JP" sz="1200" dirty="0">
                <a:latin typeface="+mn-ea"/>
              </a:endParaRPr>
            </a:p>
            <a:p>
              <a:endParaRPr kumimoji="1" lang="en-US" altLang="ja-JP" sz="1200" dirty="0">
                <a:latin typeface="+mn-ea"/>
              </a:endParaRPr>
            </a:p>
            <a:p>
              <a:r>
                <a:rPr kumimoji="1" lang="ja-JP" altLang="en-US" sz="1200" dirty="0">
                  <a:latin typeface="+mn-ea"/>
                </a:rPr>
                <a:t>（</a:t>
              </a:r>
              <a:r>
                <a:rPr kumimoji="1" lang="en-US" altLang="ja-JP" sz="1200" dirty="0">
                  <a:latin typeface="+mn-ea"/>
                </a:rPr>
                <a:t>4</a:t>
              </a:r>
              <a:r>
                <a:rPr kumimoji="1" lang="ja-JP" altLang="en-US" sz="1200" dirty="0">
                  <a:latin typeface="+mn-ea"/>
                </a:rPr>
                <a:t>年－</a:t>
              </a:r>
              <a:r>
                <a:rPr kumimoji="1" lang="en-US" altLang="ja-JP" sz="1200" dirty="0">
                  <a:latin typeface="+mn-ea"/>
                </a:rPr>
                <a:t>1</a:t>
              </a:r>
              <a:r>
                <a:rPr kumimoji="1" lang="ja-JP" altLang="en-US" sz="1200" dirty="0">
                  <a:latin typeface="+mn-ea"/>
                </a:rPr>
                <a:t>年）＋（</a:t>
              </a:r>
              <a:r>
                <a:rPr kumimoji="1" lang="en-US" altLang="ja-JP" sz="1200" dirty="0">
                  <a:latin typeface="+mn-ea"/>
                </a:rPr>
                <a:t>1</a:t>
              </a:r>
              <a:r>
                <a:rPr kumimoji="1" lang="ja-JP" altLang="en-US" sz="1200" dirty="0">
                  <a:latin typeface="+mn-ea"/>
                </a:rPr>
                <a:t>年</a:t>
              </a:r>
              <a:r>
                <a:rPr kumimoji="1" lang="en-US" altLang="ja-JP" sz="1200" dirty="0">
                  <a:latin typeface="+mn-ea"/>
                </a:rPr>
                <a:t>×0.2</a:t>
              </a:r>
              <a:r>
                <a:rPr kumimoji="1" lang="ja-JP" altLang="en-US" sz="1200" dirty="0">
                  <a:latin typeface="+mn-ea"/>
                </a:rPr>
                <a:t>）＝</a:t>
              </a:r>
              <a:r>
                <a:rPr kumimoji="1" lang="en-US" altLang="ja-JP" sz="1200" dirty="0">
                  <a:latin typeface="+mn-ea"/>
                </a:rPr>
                <a:t>3.2</a:t>
              </a:r>
              <a:r>
                <a:rPr kumimoji="1" lang="ja-JP" altLang="en-US" sz="1200" dirty="0">
                  <a:latin typeface="+mn-ea"/>
                </a:rPr>
                <a:t>年≒３年</a:t>
              </a:r>
              <a:endParaRPr kumimoji="1" lang="en-US" altLang="ja-JP" sz="1200" dirty="0">
                <a:latin typeface="+mn-ea"/>
              </a:endParaRPr>
            </a:p>
            <a:p>
              <a:endParaRPr kumimoji="1" lang="en-US" altLang="ja-JP" sz="1200" dirty="0">
                <a:latin typeface="+mn-ea"/>
              </a:endParaRPr>
            </a:p>
            <a:p>
              <a:r>
                <a:rPr kumimoji="1" lang="en-US" altLang="ja-JP" sz="1200" dirty="0">
                  <a:latin typeface="+mn-ea"/>
                </a:rPr>
                <a:t>※</a:t>
              </a:r>
              <a:r>
                <a:rPr kumimoji="1" lang="ja-JP" altLang="en-US" sz="1200" dirty="0">
                  <a:latin typeface="+mn-ea"/>
                </a:rPr>
                <a:t>　算出した耐用年数に１年未満の端数があるときはその端数を切り捨て、</a:t>
              </a:r>
              <a:endParaRPr kumimoji="1" lang="en-US" altLang="ja-JP" sz="1200" dirty="0">
                <a:latin typeface="+mn-ea"/>
              </a:endParaRPr>
            </a:p>
            <a:p>
              <a:r>
                <a:rPr kumimoji="1" lang="ja-JP" altLang="en-US" sz="1200" dirty="0">
                  <a:latin typeface="+mn-ea"/>
                </a:rPr>
                <a:t>　　その端数が２年に満たない場合には２年とする。</a:t>
              </a:r>
              <a:endParaRPr kumimoji="1" lang="en-US" altLang="ja-JP" sz="1200" dirty="0">
                <a:latin typeface="+mn-ea"/>
              </a:endParaRPr>
            </a:p>
          </p:txBody>
        </p:sp>
      </p:grpSp>
      <p:sp>
        <p:nvSpPr>
          <p:cNvPr id="22" name="テキスト ボックス 21">
            <a:extLst>
              <a:ext uri="{FF2B5EF4-FFF2-40B4-BE49-F238E27FC236}">
                <a16:creationId xmlns:a16="http://schemas.microsoft.com/office/drawing/2014/main" id="{7D67C7B7-EDB8-96C4-95BB-DDDE2BF51E73}"/>
              </a:ext>
            </a:extLst>
          </p:cNvPr>
          <p:cNvSpPr txBox="1"/>
          <p:nvPr/>
        </p:nvSpPr>
        <p:spPr>
          <a:xfrm>
            <a:off x="7276197" y="4476791"/>
            <a:ext cx="1287310" cy="707886"/>
          </a:xfrm>
          <a:prstGeom prst="rect">
            <a:avLst/>
          </a:prstGeom>
          <a:noFill/>
        </p:spPr>
        <p:txBody>
          <a:bodyPr wrap="square" rtlCol="0">
            <a:spAutoFit/>
          </a:bodyPr>
          <a:lstStyle/>
          <a:p>
            <a:r>
              <a:rPr kumimoji="1" lang="ja-JP" altLang="en-US" sz="1000" dirty="0">
                <a:latin typeface="+mn-ea"/>
              </a:rPr>
              <a:t>土地改良施設は年単位で減価償却を行うため、経過年数は</a:t>
            </a:r>
            <a:r>
              <a:rPr kumimoji="1" lang="en-US" altLang="ja-JP" sz="1000" dirty="0">
                <a:latin typeface="+mn-ea"/>
              </a:rPr>
              <a:t>1</a:t>
            </a:r>
            <a:r>
              <a:rPr kumimoji="1" lang="ja-JP" altLang="en-US" sz="1000" dirty="0">
                <a:latin typeface="+mn-ea"/>
              </a:rPr>
              <a:t>年として算定。</a:t>
            </a:r>
            <a:endParaRPr kumimoji="1" lang="en-US" altLang="ja-JP" sz="1000" dirty="0">
              <a:latin typeface="+mn-ea"/>
            </a:endParaRPr>
          </a:p>
        </p:txBody>
      </p:sp>
      <p:sp>
        <p:nvSpPr>
          <p:cNvPr id="26" name="吹き出し: 円形 25">
            <a:extLst>
              <a:ext uri="{FF2B5EF4-FFF2-40B4-BE49-F238E27FC236}">
                <a16:creationId xmlns:a16="http://schemas.microsoft.com/office/drawing/2014/main" id="{39E34DCE-36AC-402B-45A2-6E19D0B532CA}"/>
              </a:ext>
            </a:extLst>
          </p:cNvPr>
          <p:cNvSpPr/>
          <p:nvPr/>
        </p:nvSpPr>
        <p:spPr>
          <a:xfrm>
            <a:off x="7183176" y="4112724"/>
            <a:ext cx="1457313" cy="1352279"/>
          </a:xfrm>
          <a:prstGeom prst="wedgeEllipseCallout">
            <a:avLst>
              <a:gd name="adj1" fmla="val -74615"/>
              <a:gd name="adj2" fmla="val 25148"/>
            </a:avLst>
          </a:prstGeom>
          <a:noFill/>
          <a:ln w="28575">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507945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35315" y="2188270"/>
            <a:ext cx="8881544" cy="4586673"/>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㊶ 譲与施設の資産評価資料価額と実際の前払金に差がある場合の処理</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617942" y="596492"/>
            <a:ext cx="4368341" cy="1549263"/>
            <a:chOff x="4639788" y="1415610"/>
            <a:chExt cx="4368341" cy="2085050"/>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085050"/>
              <a:chOff x="324296" y="235244"/>
              <a:chExt cx="5693732" cy="3087394"/>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087394"/>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380404" y="856905"/>
                <a:ext cx="5558166" cy="2392031"/>
              </a:xfrm>
              <a:prstGeom prst="rect">
                <a:avLst/>
              </a:prstGeom>
              <a:noFill/>
            </p:spPr>
            <p:txBody>
              <a:bodyPr wrap="square" rtlCol="0">
                <a:spAutoFit/>
              </a:bodyPr>
              <a:lstStyle/>
              <a:p>
                <a:r>
                  <a:rPr lang="ja-JP" altLang="en-US" sz="1200" dirty="0">
                    <a:latin typeface="+mn-ea"/>
                  </a:rPr>
                  <a:t>①　土地改良区は実際に現金を支出しており、支出時の資</a:t>
                </a:r>
                <a:endParaRPr lang="en-US" altLang="ja-JP" sz="1200" dirty="0">
                  <a:latin typeface="+mn-ea"/>
                </a:endParaRPr>
              </a:p>
              <a:p>
                <a:r>
                  <a:rPr lang="ja-JP" altLang="en-US" sz="1200" dirty="0">
                    <a:latin typeface="+mn-ea"/>
                  </a:rPr>
                  <a:t>　　料及び会計帳簿も残っているため、都道府県等の資料</a:t>
                </a:r>
                <a:endParaRPr lang="en-US" altLang="ja-JP" sz="1200" dirty="0">
                  <a:latin typeface="+mn-ea"/>
                </a:endParaRPr>
              </a:p>
              <a:p>
                <a:r>
                  <a:rPr lang="ja-JP" altLang="en-US" sz="1200" dirty="0">
                    <a:latin typeface="+mn-ea"/>
                  </a:rPr>
                  <a:t>　　と土地改良区の前払金のどちらを「正」として処理を</a:t>
                </a:r>
                <a:endParaRPr lang="en-US" altLang="ja-JP" sz="1200" dirty="0">
                  <a:latin typeface="+mn-ea"/>
                </a:endParaRPr>
              </a:p>
              <a:p>
                <a:r>
                  <a:rPr lang="ja-JP" altLang="en-US" sz="1200" dirty="0">
                    <a:latin typeface="+mn-ea"/>
                  </a:rPr>
                  <a:t>　　するか検討が必要。</a:t>
                </a:r>
                <a:endParaRPr lang="en-US" altLang="ja-JP" sz="1200" dirty="0">
                  <a:latin typeface="+mn-ea"/>
                </a:endParaRPr>
              </a:p>
              <a:p>
                <a:r>
                  <a:rPr lang="ja-JP" altLang="en-US" sz="1200" dirty="0">
                    <a:latin typeface="+mn-ea"/>
                  </a:rPr>
                  <a:t>　　　　②　どちらを「正」にしても、前払金を消す処理</a:t>
                </a:r>
                <a:endParaRPr lang="en-US" altLang="ja-JP" sz="1200" dirty="0">
                  <a:latin typeface="+mn-ea"/>
                </a:endParaRPr>
              </a:p>
              <a:p>
                <a:r>
                  <a:rPr lang="ja-JP" altLang="en-US" sz="1200" dirty="0">
                    <a:latin typeface="+mn-ea"/>
                  </a:rPr>
                  <a:t>　　　　　　が必要。</a:t>
                </a:r>
                <a:endParaRPr lang="en-US" altLang="ja-JP" sz="1200" dirty="0">
                  <a:latin typeface="+mn-ea"/>
                </a:endParaRP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24919" y="1459476"/>
              <a:ext cx="537416" cy="449414"/>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459476"/>
              <a:ext cx="2625872" cy="39092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6"/>
            <a:ext cx="4390744" cy="1559184"/>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432394" y="1100395"/>
                <a:ext cx="5477534" cy="2046668"/>
              </a:xfrm>
              <a:prstGeom prst="rect">
                <a:avLst/>
              </a:prstGeom>
              <a:solidFill>
                <a:schemeClr val="accent4">
                  <a:lumMod val="40000"/>
                  <a:lumOff val="60000"/>
                </a:schemeClr>
              </a:solidFill>
            </p:spPr>
            <p:txBody>
              <a:bodyPr wrap="square" rtlCol="0">
                <a:spAutoFit/>
              </a:bodyPr>
              <a:lstStyle/>
              <a:p>
                <a:r>
                  <a:rPr lang="ja-JP" altLang="en-US" sz="1200" dirty="0">
                    <a:latin typeface="+mn-ea"/>
                  </a:rPr>
                  <a:t>　県から譲与された土地改良施設の資産評価資料の土地改良区負担分を確認したところ、譲与施設のために土地改良区が分担金として実際に支出した金額と差があった。県の資料と実際の支出額のどちらを正しいと見做して処理すべきか。</a:t>
                </a: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484091"/>
              <a:ext cx="2426280" cy="436277"/>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447599" y="1464147"/>
              <a:ext cx="525079" cy="440481"/>
            </a:xfrm>
            <a:prstGeom prst="rect">
              <a:avLst/>
            </a:prstGeom>
          </p:spPr>
        </p:pic>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19872" y="1801599"/>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grpSp>
        <p:nvGrpSpPr>
          <p:cNvPr id="30" name="グループ化 29">
            <a:extLst>
              <a:ext uri="{FF2B5EF4-FFF2-40B4-BE49-F238E27FC236}">
                <a16:creationId xmlns:a16="http://schemas.microsoft.com/office/drawing/2014/main" id="{40EA1DF0-0A57-43F9-A0C7-B92D17FAD520}"/>
              </a:ext>
            </a:extLst>
          </p:cNvPr>
          <p:cNvGrpSpPr/>
          <p:nvPr/>
        </p:nvGrpSpPr>
        <p:grpSpPr>
          <a:xfrm>
            <a:off x="218678" y="3398557"/>
            <a:ext cx="4334543" cy="2255503"/>
            <a:chOff x="575700" y="3462843"/>
            <a:chExt cx="2593397" cy="1472119"/>
          </a:xfrm>
        </p:grpSpPr>
        <p:sp>
          <p:nvSpPr>
            <p:cNvPr id="31" name="テキスト ボックス 30">
              <a:extLst>
                <a:ext uri="{FF2B5EF4-FFF2-40B4-BE49-F238E27FC236}">
                  <a16:creationId xmlns:a16="http://schemas.microsoft.com/office/drawing/2014/main" id="{F3195110-EE0E-483E-9128-BFF203CD3292}"/>
                </a:ext>
              </a:extLst>
            </p:cNvPr>
            <p:cNvSpPr txBox="1"/>
            <p:nvPr/>
          </p:nvSpPr>
          <p:spPr>
            <a:xfrm>
              <a:off x="611172" y="3515194"/>
              <a:ext cx="2557925" cy="1024484"/>
            </a:xfrm>
            <a:prstGeom prst="rect">
              <a:avLst/>
            </a:prstGeom>
            <a:noFill/>
          </p:spPr>
          <p:txBody>
            <a:bodyPr wrap="square" rtlCol="0">
              <a:spAutoFit/>
            </a:bodyPr>
            <a:lstStyle/>
            <a:p>
              <a:r>
                <a:rPr lang="ja-JP" altLang="en-US" sz="1200" dirty="0">
                  <a:highlight>
                    <a:srgbClr val="99FFCC"/>
                  </a:highlight>
                  <a:latin typeface="+mn-ea"/>
                </a:rPr>
                <a:t>①  土地改良区の前払金を正とする場合</a:t>
              </a:r>
              <a:endParaRPr lang="en-US" altLang="ja-JP" sz="1200" dirty="0">
                <a:highlight>
                  <a:srgbClr val="99FFCC"/>
                </a:highlight>
                <a:latin typeface="+mn-ea"/>
              </a:endParaRPr>
            </a:p>
            <a:p>
              <a:endParaRPr lang="en-US" altLang="ja-JP" sz="1200" dirty="0">
                <a:latin typeface="+mn-ea"/>
              </a:endParaRPr>
            </a:p>
            <a:p>
              <a:r>
                <a:rPr lang="ja-JP" altLang="en-US" sz="1200" dirty="0">
                  <a:latin typeface="+mn-ea"/>
                </a:rPr>
                <a:t>評価資料の事業費総額と前払金の差額を所有土地改良施設受贈益（指定）に計上する。</a:t>
              </a:r>
              <a:endParaRPr lang="en-US" altLang="ja-JP" sz="1200" dirty="0">
                <a:latin typeface="+mn-ea"/>
              </a:endParaRPr>
            </a:p>
            <a:p>
              <a:endParaRPr lang="en-US" altLang="ja-JP" sz="1200" dirty="0">
                <a:latin typeface="+mn-ea"/>
              </a:endParaRPr>
            </a:p>
            <a:p>
              <a:r>
                <a:rPr lang="ja-JP" altLang="en-US" sz="1200" dirty="0">
                  <a:latin typeface="+mn-ea"/>
                </a:rPr>
                <a:t>（借方）所有土地改良施設  </a:t>
              </a:r>
              <a:r>
                <a:rPr lang="en-US" altLang="ja-JP" sz="1200" dirty="0">
                  <a:latin typeface="+mn-ea"/>
                </a:rPr>
                <a:t>100</a:t>
              </a:r>
              <a:r>
                <a:rPr lang="ja-JP" altLang="en-US" sz="1200" dirty="0">
                  <a:latin typeface="+mn-ea"/>
                </a:rPr>
                <a:t>／</a:t>
              </a:r>
              <a:endParaRPr lang="en-US" altLang="ja-JP" sz="1200" dirty="0">
                <a:latin typeface="+mn-ea"/>
              </a:endParaRPr>
            </a:p>
            <a:p>
              <a:r>
                <a:rPr lang="ja-JP" altLang="en-US" sz="1200" dirty="0">
                  <a:latin typeface="+mn-ea"/>
                </a:rPr>
                <a:t>　　　　　（貸方）所有土地改良施設受贈益（指定）</a:t>
              </a:r>
              <a:r>
                <a:rPr lang="en-US" altLang="ja-JP" sz="1200" dirty="0">
                  <a:latin typeface="+mn-ea"/>
                </a:rPr>
                <a:t>80</a:t>
              </a:r>
            </a:p>
            <a:p>
              <a:r>
                <a:rPr lang="en-US" altLang="ja-JP" sz="1200" dirty="0">
                  <a:latin typeface="+mn-ea"/>
                </a:rPr>
                <a:t>                       </a:t>
              </a:r>
              <a:r>
                <a:rPr lang="ja-JP" altLang="en-US" sz="1200" dirty="0">
                  <a:latin typeface="+mn-ea"/>
                </a:rPr>
                <a:t>　</a:t>
              </a:r>
              <a:r>
                <a:rPr lang="en-US" altLang="ja-JP" sz="1200" dirty="0">
                  <a:latin typeface="+mn-ea"/>
                </a:rPr>
                <a:t>             </a:t>
              </a:r>
              <a:r>
                <a:rPr lang="ja-JP" altLang="en-US" sz="1200" dirty="0">
                  <a:latin typeface="+mn-ea"/>
                </a:rPr>
                <a:t>　　　　　　　　　前払金   </a:t>
              </a:r>
              <a:r>
                <a:rPr lang="en-US" altLang="ja-JP" sz="1200" dirty="0">
                  <a:latin typeface="+mn-ea"/>
                </a:rPr>
                <a:t>20</a:t>
              </a:r>
            </a:p>
          </p:txBody>
        </p:sp>
        <p:sp>
          <p:nvSpPr>
            <p:cNvPr id="32" name="四角形: 角を丸くする 31">
              <a:extLst>
                <a:ext uri="{FF2B5EF4-FFF2-40B4-BE49-F238E27FC236}">
                  <a16:creationId xmlns:a16="http://schemas.microsoft.com/office/drawing/2014/main" id="{5CA2E6B8-CEE3-449A-878E-F8DBD805FCDF}"/>
                </a:ext>
              </a:extLst>
            </p:cNvPr>
            <p:cNvSpPr/>
            <p:nvPr/>
          </p:nvSpPr>
          <p:spPr>
            <a:xfrm>
              <a:off x="575700" y="3462843"/>
              <a:ext cx="2572040" cy="1472119"/>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4" name="グループ化 3">
            <a:extLst>
              <a:ext uri="{FF2B5EF4-FFF2-40B4-BE49-F238E27FC236}">
                <a16:creationId xmlns:a16="http://schemas.microsoft.com/office/drawing/2014/main" id="{6DD5910C-5DB1-DCEF-7CEF-15D0A60409F6}"/>
              </a:ext>
            </a:extLst>
          </p:cNvPr>
          <p:cNvGrpSpPr/>
          <p:nvPr/>
        </p:nvGrpSpPr>
        <p:grpSpPr>
          <a:xfrm>
            <a:off x="558925" y="2280844"/>
            <a:ext cx="3335199" cy="1061642"/>
            <a:chOff x="420748" y="2953077"/>
            <a:chExt cx="1984401" cy="1228386"/>
          </a:xfrm>
        </p:grpSpPr>
        <p:sp>
          <p:nvSpPr>
            <p:cNvPr id="9" name="四角形: 角を丸くする 8">
              <a:extLst>
                <a:ext uri="{FF2B5EF4-FFF2-40B4-BE49-F238E27FC236}">
                  <a16:creationId xmlns:a16="http://schemas.microsoft.com/office/drawing/2014/main" id="{CBB9706A-E080-7C5C-23B9-D31A13A2B9F2}"/>
                </a:ext>
              </a:extLst>
            </p:cNvPr>
            <p:cNvSpPr/>
            <p:nvPr/>
          </p:nvSpPr>
          <p:spPr>
            <a:xfrm>
              <a:off x="452201" y="2953077"/>
              <a:ext cx="1952948" cy="1228386"/>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11" name="テキスト ボックス 10">
              <a:extLst>
                <a:ext uri="{FF2B5EF4-FFF2-40B4-BE49-F238E27FC236}">
                  <a16:creationId xmlns:a16="http://schemas.microsoft.com/office/drawing/2014/main" id="{F096CBE6-41F4-0D14-A10F-F40804A4D8DA}"/>
                </a:ext>
              </a:extLst>
            </p:cNvPr>
            <p:cNvSpPr txBox="1"/>
            <p:nvPr/>
          </p:nvSpPr>
          <p:spPr>
            <a:xfrm>
              <a:off x="420748" y="2996842"/>
              <a:ext cx="1984401" cy="1175184"/>
            </a:xfrm>
            <a:prstGeom prst="rect">
              <a:avLst/>
            </a:prstGeom>
            <a:noFill/>
          </p:spPr>
          <p:txBody>
            <a:bodyPr wrap="square" rtlCol="0">
              <a:spAutoFit/>
            </a:bodyPr>
            <a:lstStyle/>
            <a:p>
              <a:r>
                <a:rPr kumimoji="1" lang="en-US" altLang="ja-JP" sz="1200" dirty="0">
                  <a:latin typeface="+mn-ea"/>
                </a:rPr>
                <a:t>【</a:t>
              </a:r>
              <a:r>
                <a:rPr kumimoji="1" lang="ja-JP" altLang="en-US" sz="1200" dirty="0">
                  <a:latin typeface="+mn-ea"/>
                </a:rPr>
                <a:t>前提</a:t>
              </a:r>
              <a:r>
                <a:rPr kumimoji="1" lang="en-US" altLang="ja-JP" sz="1200" dirty="0">
                  <a:latin typeface="+mn-ea"/>
                </a:rPr>
                <a:t>】</a:t>
              </a:r>
              <a:r>
                <a:rPr kumimoji="1" lang="ja-JP" altLang="en-US" sz="1200" dirty="0">
                  <a:latin typeface="+mn-ea"/>
                </a:rPr>
                <a:t>都道府県等から提供された資料</a:t>
              </a:r>
              <a:endParaRPr kumimoji="1" lang="en-US" altLang="ja-JP" sz="1200" dirty="0">
                <a:latin typeface="+mn-ea"/>
              </a:endParaRPr>
            </a:p>
            <a:p>
              <a:r>
                <a:rPr kumimoji="1" lang="ja-JP" altLang="en-US" sz="1200" dirty="0">
                  <a:latin typeface="+mn-ea"/>
                </a:rPr>
                <a:t>　　　　　施設全体価額 　　  </a:t>
              </a:r>
              <a:r>
                <a:rPr kumimoji="1" lang="en-US" altLang="ja-JP" sz="1200" dirty="0">
                  <a:latin typeface="+mn-ea"/>
                </a:rPr>
                <a:t>100</a:t>
              </a:r>
            </a:p>
            <a:p>
              <a:r>
                <a:rPr kumimoji="1" lang="ja-JP" altLang="en-US" sz="1200" dirty="0">
                  <a:latin typeface="+mn-ea"/>
                </a:rPr>
                <a:t>　　　　　　うち公費負担　     </a:t>
              </a:r>
              <a:r>
                <a:rPr kumimoji="1" lang="en-US" altLang="ja-JP" sz="1200" dirty="0">
                  <a:latin typeface="+mn-ea"/>
                </a:rPr>
                <a:t>85</a:t>
              </a:r>
            </a:p>
            <a:p>
              <a:r>
                <a:rPr kumimoji="1" lang="ja-JP" altLang="en-US" sz="1200" dirty="0">
                  <a:latin typeface="+mn-ea"/>
                </a:rPr>
                <a:t>　　　　　　うち改良区負担     </a:t>
              </a:r>
              <a:r>
                <a:rPr kumimoji="1" lang="en-US" altLang="ja-JP" sz="1200" dirty="0">
                  <a:latin typeface="+mn-ea"/>
                </a:rPr>
                <a:t>15</a:t>
              </a:r>
            </a:p>
            <a:p>
              <a:r>
                <a:rPr kumimoji="1" lang="ja-JP" altLang="en-US" sz="1200" dirty="0">
                  <a:latin typeface="+mn-ea"/>
                </a:rPr>
                <a:t>　　　　土地改良区前払金     　</a:t>
              </a:r>
              <a:r>
                <a:rPr kumimoji="1" lang="en-US" altLang="ja-JP" sz="1200" dirty="0">
                  <a:latin typeface="+mn-ea"/>
                </a:rPr>
                <a:t>20</a:t>
              </a:r>
              <a:endParaRPr kumimoji="1" lang="ja-JP" altLang="en-US" sz="1200" dirty="0">
                <a:latin typeface="+mn-ea"/>
              </a:endParaRPr>
            </a:p>
          </p:txBody>
        </p:sp>
      </p:grpSp>
      <p:grpSp>
        <p:nvGrpSpPr>
          <p:cNvPr id="17" name="グループ化 16">
            <a:extLst>
              <a:ext uri="{FF2B5EF4-FFF2-40B4-BE49-F238E27FC236}">
                <a16:creationId xmlns:a16="http://schemas.microsoft.com/office/drawing/2014/main" id="{D4D4985B-1515-3CA6-31B4-30859ADF1654}"/>
              </a:ext>
            </a:extLst>
          </p:cNvPr>
          <p:cNvGrpSpPr/>
          <p:nvPr/>
        </p:nvGrpSpPr>
        <p:grpSpPr>
          <a:xfrm>
            <a:off x="4576087" y="2330177"/>
            <a:ext cx="4417907" cy="3323884"/>
            <a:chOff x="596357" y="3472625"/>
            <a:chExt cx="2643274" cy="2118108"/>
          </a:xfrm>
        </p:grpSpPr>
        <p:sp>
          <p:nvSpPr>
            <p:cNvPr id="19" name="四角形: 角を丸くする 18">
              <a:extLst>
                <a:ext uri="{FF2B5EF4-FFF2-40B4-BE49-F238E27FC236}">
                  <a16:creationId xmlns:a16="http://schemas.microsoft.com/office/drawing/2014/main" id="{BDD1169D-6461-B3EE-B1EB-FACBDBF7B1CD}"/>
                </a:ext>
              </a:extLst>
            </p:cNvPr>
            <p:cNvSpPr/>
            <p:nvPr/>
          </p:nvSpPr>
          <p:spPr>
            <a:xfrm>
              <a:off x="596357" y="3472625"/>
              <a:ext cx="2606800" cy="2118107"/>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3E9A14B7-8C6E-EF04-63AA-B98EE37F590E}"/>
                </a:ext>
              </a:extLst>
            </p:cNvPr>
            <p:cNvSpPr txBox="1"/>
            <p:nvPr/>
          </p:nvSpPr>
          <p:spPr>
            <a:xfrm>
              <a:off x="653670" y="3531398"/>
              <a:ext cx="2585961" cy="2059335"/>
            </a:xfrm>
            <a:prstGeom prst="rect">
              <a:avLst/>
            </a:prstGeom>
            <a:noFill/>
          </p:spPr>
          <p:txBody>
            <a:bodyPr wrap="square" rtlCol="0">
              <a:spAutoFit/>
            </a:bodyPr>
            <a:lstStyle/>
            <a:p>
              <a:r>
                <a:rPr lang="ja-JP" altLang="en-US" sz="1200" dirty="0">
                  <a:latin typeface="+mn-ea"/>
                </a:rPr>
                <a:t>     </a:t>
              </a:r>
              <a:r>
                <a:rPr lang="ja-JP" altLang="en-US" sz="1200" dirty="0">
                  <a:highlight>
                    <a:srgbClr val="99FFCC"/>
                  </a:highlight>
                  <a:latin typeface="+mn-ea"/>
                </a:rPr>
                <a:t>② 都道府県等の評価資料に記載された土地改良区</a:t>
              </a:r>
              <a:endParaRPr lang="en-US" altLang="ja-JP" sz="1200" dirty="0">
                <a:highlight>
                  <a:srgbClr val="99FFCC"/>
                </a:highlight>
                <a:latin typeface="+mn-ea"/>
              </a:endParaRPr>
            </a:p>
            <a:p>
              <a:r>
                <a:rPr lang="en-US" altLang="ja-JP" sz="1200" dirty="0">
                  <a:latin typeface="+mn-ea"/>
                </a:rPr>
                <a:t>     </a:t>
              </a:r>
              <a:r>
                <a:rPr lang="en-US" altLang="ja-JP" sz="1200" dirty="0">
                  <a:highlight>
                    <a:srgbClr val="99FFCC"/>
                  </a:highlight>
                  <a:latin typeface="+mn-ea"/>
                </a:rPr>
                <a:t>     </a:t>
              </a:r>
              <a:r>
                <a:rPr lang="ja-JP" altLang="en-US" sz="1200" dirty="0">
                  <a:highlight>
                    <a:srgbClr val="99FFCC"/>
                  </a:highlight>
                  <a:latin typeface="+mn-ea"/>
                </a:rPr>
                <a:t>負担分を正とする場合</a:t>
              </a:r>
              <a:endParaRPr lang="en-US" altLang="ja-JP" sz="1200" dirty="0">
                <a:highlight>
                  <a:srgbClr val="99FFCC"/>
                </a:highlight>
                <a:latin typeface="+mn-ea"/>
              </a:endParaRPr>
            </a:p>
            <a:p>
              <a:endParaRPr lang="en-US" altLang="ja-JP" sz="1200" dirty="0">
                <a:latin typeface="+mn-ea"/>
              </a:endParaRPr>
            </a:p>
            <a:p>
              <a:r>
                <a:rPr lang="ja-JP" altLang="en-US" sz="1200" dirty="0">
                  <a:latin typeface="+mn-ea"/>
                </a:rPr>
                <a:t>評価資料の土地改良区負担分と前払金の差額を過年度修正として処理する。</a:t>
              </a:r>
              <a:endParaRPr lang="en-US" altLang="ja-JP" sz="1200" dirty="0">
                <a:latin typeface="+mn-ea"/>
              </a:endParaRPr>
            </a:p>
            <a:p>
              <a:endParaRPr lang="en-US" altLang="ja-JP" sz="1200" dirty="0">
                <a:latin typeface="+mn-ea"/>
              </a:endParaRPr>
            </a:p>
            <a:p>
              <a:r>
                <a:rPr lang="ja-JP" altLang="en-US" sz="1200" dirty="0">
                  <a:latin typeface="+mn-ea"/>
                </a:rPr>
                <a:t>（借方）所有土地改良施設  　　  </a:t>
              </a:r>
              <a:r>
                <a:rPr lang="en-US" altLang="ja-JP" sz="1200" dirty="0">
                  <a:latin typeface="+mn-ea"/>
                </a:rPr>
                <a:t>100</a:t>
              </a:r>
              <a:r>
                <a:rPr lang="ja-JP" altLang="en-US" sz="1200" dirty="0">
                  <a:latin typeface="+mn-ea"/>
                </a:rPr>
                <a:t>／</a:t>
              </a:r>
              <a:endParaRPr lang="en-US" altLang="ja-JP" sz="1200" dirty="0">
                <a:latin typeface="+mn-ea"/>
              </a:endParaRPr>
            </a:p>
            <a:p>
              <a:r>
                <a:rPr lang="en-US" altLang="ja-JP" sz="1200" dirty="0">
                  <a:latin typeface="+mn-ea"/>
                </a:rPr>
                <a:t>            </a:t>
              </a:r>
              <a:r>
                <a:rPr lang="ja-JP" altLang="en-US" sz="1200" dirty="0">
                  <a:latin typeface="+mn-ea"/>
                </a:rPr>
                <a:t>  過年度修正（経常外支出） </a:t>
              </a:r>
              <a:r>
                <a:rPr lang="en-US" altLang="ja-JP" sz="1200" dirty="0">
                  <a:latin typeface="+mn-ea"/>
                </a:rPr>
                <a:t>5</a:t>
              </a:r>
              <a:r>
                <a:rPr lang="ja-JP" altLang="en-US" sz="1200" dirty="0">
                  <a:latin typeface="+mn-ea"/>
                </a:rPr>
                <a:t>／</a:t>
              </a:r>
              <a:r>
                <a:rPr lang="en-US" altLang="ja-JP" sz="1200" dirty="0">
                  <a:latin typeface="+mn-ea"/>
                </a:rPr>
                <a:t>                </a:t>
              </a:r>
            </a:p>
            <a:p>
              <a:r>
                <a:rPr lang="ja-JP" altLang="en-US" sz="1200" dirty="0">
                  <a:latin typeface="+mn-ea"/>
                </a:rPr>
                <a:t>　　　　　　（貸方）所有土地改良施設受贈益（指定）</a:t>
              </a:r>
              <a:r>
                <a:rPr lang="en-US" altLang="ja-JP" sz="1200" dirty="0">
                  <a:latin typeface="+mn-ea"/>
                </a:rPr>
                <a:t>85</a:t>
              </a:r>
            </a:p>
            <a:p>
              <a:r>
                <a:rPr lang="en-US" altLang="ja-JP" sz="1200" dirty="0">
                  <a:latin typeface="+mn-ea"/>
                </a:rPr>
                <a:t>                                            </a:t>
              </a:r>
              <a:r>
                <a:rPr lang="ja-JP" altLang="en-US" sz="1200" dirty="0">
                  <a:latin typeface="+mn-ea"/>
                </a:rPr>
                <a:t>　　　　　　　　  前払金　</a:t>
              </a:r>
              <a:r>
                <a:rPr lang="en-US" altLang="ja-JP" sz="1200" dirty="0">
                  <a:latin typeface="+mn-ea"/>
                </a:rPr>
                <a:t>20</a:t>
              </a:r>
            </a:p>
            <a:p>
              <a:endParaRPr lang="en-US" altLang="ja-JP" sz="1200" dirty="0">
                <a:latin typeface="+mn-ea"/>
              </a:endParaRPr>
            </a:p>
            <a:p>
              <a:r>
                <a:rPr lang="en-US" altLang="ja-JP" sz="1200" u="sng" dirty="0">
                  <a:latin typeface="+mn-ea"/>
                </a:rPr>
                <a:t>※</a:t>
              </a:r>
              <a:r>
                <a:rPr lang="ja-JP" altLang="en-US" sz="1200" u="sng" dirty="0">
                  <a:latin typeface="+mn-ea"/>
                </a:rPr>
                <a:t> 前払金が</a:t>
              </a:r>
              <a:r>
                <a:rPr lang="en-US" altLang="ja-JP" sz="1200" u="sng" dirty="0">
                  <a:latin typeface="+mn-ea"/>
                </a:rPr>
                <a:t>10</a:t>
              </a:r>
              <a:r>
                <a:rPr lang="ja-JP" altLang="en-US" sz="1200" u="sng" dirty="0">
                  <a:latin typeface="+mn-ea"/>
                </a:rPr>
                <a:t>だった場合</a:t>
              </a:r>
              <a:endParaRPr lang="en-US" altLang="ja-JP" sz="1200" u="sng" dirty="0">
                <a:latin typeface="+mn-ea"/>
              </a:endParaRPr>
            </a:p>
            <a:p>
              <a:r>
                <a:rPr lang="ja-JP" altLang="en-US" sz="1200" dirty="0">
                  <a:latin typeface="+mn-ea"/>
                </a:rPr>
                <a:t>（借方）所有土地改良施設  </a:t>
              </a:r>
              <a:r>
                <a:rPr lang="en-US" altLang="ja-JP" sz="1200" dirty="0">
                  <a:latin typeface="+mn-ea"/>
                </a:rPr>
                <a:t>100</a:t>
              </a:r>
              <a:r>
                <a:rPr lang="ja-JP" altLang="en-US" sz="1200" dirty="0">
                  <a:latin typeface="+mn-ea"/>
                </a:rPr>
                <a:t>／</a:t>
              </a:r>
              <a:endParaRPr lang="en-US" altLang="ja-JP" sz="1200" dirty="0">
                <a:latin typeface="+mn-ea"/>
              </a:endParaRPr>
            </a:p>
            <a:p>
              <a:r>
                <a:rPr lang="ja-JP" altLang="en-US" sz="1200" dirty="0">
                  <a:latin typeface="+mn-ea"/>
                </a:rPr>
                <a:t>　　　　　  （貸方）所有土地改良施設受贈益（指定）</a:t>
              </a:r>
              <a:r>
                <a:rPr lang="en-US" altLang="ja-JP" sz="1200" dirty="0">
                  <a:latin typeface="+mn-ea"/>
                </a:rPr>
                <a:t>85</a:t>
              </a:r>
            </a:p>
            <a:p>
              <a:r>
                <a:rPr lang="en-US" altLang="ja-JP" sz="1200" dirty="0">
                  <a:latin typeface="+mn-ea"/>
                </a:rPr>
                <a:t>                                         </a:t>
              </a:r>
              <a:r>
                <a:rPr lang="ja-JP" altLang="en-US" sz="1200" dirty="0">
                  <a:latin typeface="+mn-ea"/>
                </a:rPr>
                <a:t>　　　　　　　　　前払金　</a:t>
              </a:r>
              <a:r>
                <a:rPr lang="en-US" altLang="ja-JP" sz="1200" dirty="0">
                  <a:latin typeface="+mn-ea"/>
                </a:rPr>
                <a:t>10</a:t>
              </a:r>
            </a:p>
            <a:p>
              <a:r>
                <a:rPr lang="ja-JP" altLang="en-US" sz="1200" dirty="0">
                  <a:latin typeface="+mn-ea"/>
                </a:rPr>
                <a:t>　　　　　  　　　    　　　 過年度修正（経常外収入）</a:t>
              </a:r>
              <a:r>
                <a:rPr lang="en-US" altLang="ja-JP" sz="1200" dirty="0">
                  <a:latin typeface="+mn-ea"/>
                </a:rPr>
                <a:t>5 </a:t>
              </a:r>
            </a:p>
            <a:p>
              <a:endParaRPr lang="en-US" altLang="ja-JP" sz="1200" dirty="0">
                <a:latin typeface="+mn-ea"/>
              </a:endParaRPr>
            </a:p>
          </p:txBody>
        </p:sp>
      </p:grpSp>
      <p:grpSp>
        <p:nvGrpSpPr>
          <p:cNvPr id="26" name="グループ化 25">
            <a:extLst>
              <a:ext uri="{FF2B5EF4-FFF2-40B4-BE49-F238E27FC236}">
                <a16:creationId xmlns:a16="http://schemas.microsoft.com/office/drawing/2014/main" id="{9DC0CDCB-8B54-BA18-CE2E-A3C2A5665ACF}"/>
              </a:ext>
            </a:extLst>
          </p:cNvPr>
          <p:cNvGrpSpPr/>
          <p:nvPr/>
        </p:nvGrpSpPr>
        <p:grpSpPr>
          <a:xfrm>
            <a:off x="457918" y="5692129"/>
            <a:ext cx="8228164" cy="982868"/>
            <a:chOff x="629565" y="3462843"/>
            <a:chExt cx="2514163" cy="550307"/>
          </a:xfrm>
        </p:grpSpPr>
        <p:sp>
          <p:nvSpPr>
            <p:cNvPr id="27" name="テキスト ボックス 26">
              <a:extLst>
                <a:ext uri="{FF2B5EF4-FFF2-40B4-BE49-F238E27FC236}">
                  <a16:creationId xmlns:a16="http://schemas.microsoft.com/office/drawing/2014/main" id="{158DBA4F-83A0-BABC-C9BF-57ADA5CC7BFF}"/>
                </a:ext>
              </a:extLst>
            </p:cNvPr>
            <p:cNvSpPr txBox="1"/>
            <p:nvPr/>
          </p:nvSpPr>
          <p:spPr>
            <a:xfrm>
              <a:off x="657640" y="3499255"/>
              <a:ext cx="2486088" cy="465274"/>
            </a:xfrm>
            <a:prstGeom prst="rect">
              <a:avLst/>
            </a:prstGeom>
            <a:noFill/>
          </p:spPr>
          <p:txBody>
            <a:bodyPr wrap="square" rtlCol="0">
              <a:spAutoFit/>
            </a:bodyPr>
            <a:lstStyle/>
            <a:p>
              <a:r>
                <a:rPr lang="ja-JP" altLang="en-US" sz="1200" dirty="0">
                  <a:highlight>
                    <a:srgbClr val="99FFCC"/>
                  </a:highlight>
                  <a:latin typeface="+mn-ea"/>
                </a:rPr>
                <a:t>★  前払金計上していない場合  </a:t>
              </a:r>
              <a:endParaRPr lang="en-US" altLang="ja-JP" sz="1200" dirty="0">
                <a:highlight>
                  <a:srgbClr val="99FFCC"/>
                </a:highlight>
                <a:latin typeface="+mn-ea"/>
              </a:endParaRPr>
            </a:p>
            <a:p>
              <a:r>
                <a:rPr lang="ja-JP" altLang="en-US" sz="1200" dirty="0">
                  <a:latin typeface="+mn-ea"/>
                </a:rPr>
                <a:t>評価資料に記載された土地改良区負担額を過年度修正として処理し、公費負担分を指定正味財産として処理する。           　　（借方） 所有土地改良施設  </a:t>
              </a:r>
              <a:r>
                <a:rPr lang="en-US" altLang="ja-JP" sz="1200" dirty="0">
                  <a:latin typeface="+mn-ea"/>
                </a:rPr>
                <a:t>100</a:t>
              </a:r>
              <a:r>
                <a:rPr lang="ja-JP" altLang="en-US" sz="1200" dirty="0">
                  <a:latin typeface="+mn-ea"/>
                </a:rPr>
                <a:t>／（貸方）</a:t>
              </a:r>
              <a:r>
                <a:rPr lang="en-US" altLang="ja-JP" sz="1200" dirty="0">
                  <a:latin typeface="+mn-ea"/>
                </a:rPr>
                <a:t> </a:t>
              </a:r>
              <a:r>
                <a:rPr lang="ja-JP" altLang="en-US" sz="1200" dirty="0">
                  <a:latin typeface="+mn-ea"/>
                </a:rPr>
                <a:t>所有土地改良施設受贈益（指定）</a:t>
              </a:r>
              <a:r>
                <a:rPr lang="en-US" altLang="ja-JP" sz="1200" dirty="0">
                  <a:latin typeface="+mn-ea"/>
                </a:rPr>
                <a:t>85</a:t>
              </a:r>
            </a:p>
            <a:p>
              <a:r>
                <a:rPr lang="en-US" altLang="ja-JP" sz="1200" dirty="0">
                  <a:latin typeface="+mn-ea"/>
                </a:rPr>
                <a:t>                                                                                 </a:t>
              </a:r>
              <a:r>
                <a:rPr lang="ja-JP" altLang="en-US" sz="1200" dirty="0">
                  <a:latin typeface="+mn-ea"/>
                </a:rPr>
                <a:t>過年度修正（経常外収入）</a:t>
              </a:r>
              <a:r>
                <a:rPr lang="en-US" altLang="ja-JP" sz="1200" dirty="0">
                  <a:latin typeface="+mn-ea"/>
                </a:rPr>
                <a:t>15</a:t>
              </a:r>
            </a:p>
          </p:txBody>
        </p:sp>
        <p:sp>
          <p:nvSpPr>
            <p:cNvPr id="28" name="四角形: 角を丸くする 27">
              <a:extLst>
                <a:ext uri="{FF2B5EF4-FFF2-40B4-BE49-F238E27FC236}">
                  <a16:creationId xmlns:a16="http://schemas.microsoft.com/office/drawing/2014/main" id="{727E4204-4447-140A-2EED-895CD9559497}"/>
                </a:ext>
              </a:extLst>
            </p:cNvPr>
            <p:cNvSpPr/>
            <p:nvPr/>
          </p:nvSpPr>
          <p:spPr>
            <a:xfrm>
              <a:off x="629565" y="3462843"/>
              <a:ext cx="2486088" cy="550307"/>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sp>
        <p:nvSpPr>
          <p:cNvPr id="13" name="テキスト ボックス 12">
            <a:extLst>
              <a:ext uri="{FF2B5EF4-FFF2-40B4-BE49-F238E27FC236}">
                <a16:creationId xmlns:a16="http://schemas.microsoft.com/office/drawing/2014/main" id="{89129A08-CFA6-8709-23B2-F4DC55914609}"/>
              </a:ext>
            </a:extLst>
          </p:cNvPr>
          <p:cNvSpPr txBox="1"/>
          <p:nvPr/>
        </p:nvSpPr>
        <p:spPr>
          <a:xfrm>
            <a:off x="325632" y="5049004"/>
            <a:ext cx="4275256" cy="553998"/>
          </a:xfrm>
          <a:prstGeom prst="rect">
            <a:avLst/>
          </a:prstGeom>
          <a:noFill/>
        </p:spPr>
        <p:txBody>
          <a:bodyPr wrap="square" rtlCol="0">
            <a:spAutoFit/>
          </a:bodyPr>
          <a:lstStyle/>
          <a:p>
            <a:r>
              <a:rPr lang="en-US" altLang="ja-JP" sz="1000" dirty="0">
                <a:latin typeface="+mn-ea"/>
              </a:rPr>
              <a:t>※ </a:t>
            </a:r>
            <a:r>
              <a:rPr lang="ja-JP" altLang="en-US" sz="1000" dirty="0">
                <a:latin typeface="+mn-ea"/>
              </a:rPr>
              <a:t>この方法の場合、提供された評価資料の土地改良区負担分と財務諸表に表れる金額（資料</a:t>
            </a:r>
            <a:r>
              <a:rPr lang="en-US" altLang="ja-JP" sz="1000" dirty="0">
                <a:latin typeface="+mn-ea"/>
              </a:rPr>
              <a:t>/</a:t>
            </a:r>
            <a:r>
              <a:rPr lang="ja-JP" altLang="en-US" sz="1000" dirty="0">
                <a:latin typeface="+mn-ea"/>
              </a:rPr>
              <a:t>公費負担</a:t>
            </a:r>
            <a:r>
              <a:rPr lang="en-US" altLang="ja-JP" sz="1000" dirty="0">
                <a:latin typeface="+mn-ea"/>
              </a:rPr>
              <a:t>85</a:t>
            </a:r>
            <a:r>
              <a:rPr lang="ja-JP" altLang="en-US" sz="1000" dirty="0">
                <a:latin typeface="+mn-ea"/>
              </a:rPr>
              <a:t>、財務諸表</a:t>
            </a:r>
            <a:r>
              <a:rPr lang="en-US" altLang="ja-JP" sz="1000" dirty="0">
                <a:latin typeface="+mn-ea"/>
              </a:rPr>
              <a:t>/</a:t>
            </a:r>
            <a:r>
              <a:rPr lang="ja-JP" altLang="en-US" sz="1000" dirty="0">
                <a:latin typeface="+mn-ea"/>
              </a:rPr>
              <a:t>指定正味財産</a:t>
            </a:r>
            <a:r>
              <a:rPr lang="en-US" altLang="ja-JP" sz="1000" dirty="0">
                <a:latin typeface="+mn-ea"/>
              </a:rPr>
              <a:t>80</a:t>
            </a:r>
            <a:r>
              <a:rPr lang="ja-JP" altLang="en-US" sz="1000" dirty="0">
                <a:latin typeface="+mn-ea"/>
              </a:rPr>
              <a:t>）が変わってくるため、都道府県等との調整が必要となる。</a:t>
            </a:r>
            <a:endParaRPr lang="en-US" altLang="ja-JP" sz="1000" dirty="0">
              <a:latin typeface="+mn-ea"/>
            </a:endParaRPr>
          </a:p>
        </p:txBody>
      </p:sp>
    </p:spTree>
    <p:extLst>
      <p:ext uri="{BB962C8B-B14F-4D97-AF65-F5344CB8AC3E}">
        <p14:creationId xmlns:p14="http://schemas.microsoft.com/office/powerpoint/2010/main" val="295186542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43624" y="2807336"/>
            <a:ext cx="8850968" cy="3980970"/>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㊷ 支出予算額不足への対応方法</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595540" y="596492"/>
            <a:ext cx="4390744" cy="2155776"/>
            <a:chOff x="4639788" y="1415610"/>
            <a:chExt cx="4368341" cy="212187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21874"/>
              <a:chOff x="324296" y="235244"/>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846474" y="1205830"/>
                <a:ext cx="4957682" cy="1211131"/>
              </a:xfrm>
              <a:prstGeom prst="rect">
                <a:avLst/>
              </a:prstGeom>
              <a:grpFill/>
            </p:spPr>
            <p:txBody>
              <a:bodyPr wrap="square" rtlCol="0">
                <a:spAutoFit/>
              </a:bodyPr>
              <a:lstStyle/>
              <a:p>
                <a:r>
                  <a:rPr lang="ja-JP" altLang="en-US" sz="1200" dirty="0">
                    <a:latin typeface="+mn-ea"/>
                  </a:rPr>
                  <a:t>①　予備費の流用も科目間の流用も、予算執行に</a:t>
                </a:r>
                <a:endParaRPr lang="en-US" altLang="ja-JP" sz="1200" dirty="0">
                  <a:latin typeface="+mn-ea"/>
                </a:endParaRPr>
              </a:p>
              <a:p>
                <a:r>
                  <a:rPr lang="ja-JP" altLang="en-US" sz="1200" dirty="0">
                    <a:latin typeface="+mn-ea"/>
                  </a:rPr>
                  <a:t>　　柔軟性を持たせるもの。</a:t>
                </a:r>
                <a:endParaRPr lang="en-US" altLang="ja-JP" sz="1200" dirty="0">
                  <a:latin typeface="+mn-ea"/>
                </a:endParaRPr>
              </a:p>
              <a:p>
                <a:r>
                  <a:rPr lang="ja-JP" altLang="en-US" sz="1200" dirty="0">
                    <a:latin typeface="+mn-ea"/>
                  </a:rPr>
                  <a:t>②　総会（又は総代会）承認との兼ね合いや、既存</a:t>
                </a:r>
                <a:endParaRPr lang="en-US" altLang="ja-JP" sz="1200" dirty="0">
                  <a:latin typeface="+mn-ea"/>
                </a:endParaRPr>
              </a:p>
              <a:p>
                <a:r>
                  <a:rPr lang="ja-JP" altLang="en-US" sz="1200" dirty="0">
                    <a:latin typeface="+mn-ea"/>
                  </a:rPr>
                  <a:t>　　予算の執行に支障を与えないような検討が必要。　</a:t>
                </a:r>
                <a:endParaRPr lang="en-US" altLang="ja-JP" sz="1200" dirty="0">
                  <a:latin typeface="+mn-ea"/>
                </a:endParaRP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50389"/>
              <a:ext cx="2625872" cy="30000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2144098"/>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432394" y="1313740"/>
                <a:ext cx="5477534" cy="676515"/>
              </a:xfrm>
              <a:prstGeom prst="rect">
                <a:avLst/>
              </a:prstGeom>
              <a:solidFill>
                <a:schemeClr val="accent4">
                  <a:lumMod val="40000"/>
                  <a:lumOff val="60000"/>
                </a:schemeClr>
              </a:solidFill>
            </p:spPr>
            <p:txBody>
              <a:bodyPr wrap="square" rtlCol="0">
                <a:spAutoFit/>
              </a:bodyPr>
              <a:lstStyle/>
              <a:p>
                <a:r>
                  <a:rPr lang="ja-JP" altLang="en-US" sz="1200" dirty="0">
                    <a:latin typeface="+mn-ea"/>
                  </a:rPr>
                  <a:t>　支出予算額に不足が生じた場合、予備費を使用することがよいのか、又は、予算を流用することがよいのか。</a:t>
                </a:r>
                <a:endParaRPr lang="en-US" altLang="ja-JP" sz="1200" dirty="0">
                  <a:latin typeface="+mn-ea"/>
                </a:endParaRP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29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47599" y="1541634"/>
              <a:ext cx="525079" cy="362992"/>
            </a:xfrm>
            <a:prstGeom prst="rect">
              <a:avLst/>
            </a:prstGeom>
          </p:spPr>
        </p:pic>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74347" y="2271541"/>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grpSp>
        <p:nvGrpSpPr>
          <p:cNvPr id="26" name="グループ化 25">
            <a:extLst>
              <a:ext uri="{FF2B5EF4-FFF2-40B4-BE49-F238E27FC236}">
                <a16:creationId xmlns:a16="http://schemas.microsoft.com/office/drawing/2014/main" id="{B4DEC24C-5F06-49C6-9702-619D53392D03}"/>
              </a:ext>
            </a:extLst>
          </p:cNvPr>
          <p:cNvGrpSpPr/>
          <p:nvPr/>
        </p:nvGrpSpPr>
        <p:grpSpPr>
          <a:xfrm>
            <a:off x="328536" y="3031554"/>
            <a:ext cx="3307800" cy="3613795"/>
            <a:chOff x="314584" y="3269079"/>
            <a:chExt cx="1988629" cy="7230226"/>
          </a:xfrm>
        </p:grpSpPr>
        <p:sp>
          <p:nvSpPr>
            <p:cNvPr id="27" name="テキスト ボックス 26">
              <a:extLst>
                <a:ext uri="{FF2B5EF4-FFF2-40B4-BE49-F238E27FC236}">
                  <a16:creationId xmlns:a16="http://schemas.microsoft.com/office/drawing/2014/main" id="{46241887-E4DD-44AB-BCE5-3308EDF6B357}"/>
                </a:ext>
              </a:extLst>
            </p:cNvPr>
            <p:cNvSpPr txBox="1"/>
            <p:nvPr/>
          </p:nvSpPr>
          <p:spPr>
            <a:xfrm>
              <a:off x="386396" y="4207455"/>
              <a:ext cx="1888882" cy="5726732"/>
            </a:xfrm>
            <a:prstGeom prst="rect">
              <a:avLst/>
            </a:prstGeom>
            <a:noFill/>
          </p:spPr>
          <p:txBody>
            <a:bodyPr wrap="square" rtlCol="0">
              <a:spAutoFit/>
            </a:bodyPr>
            <a:lstStyle/>
            <a:p>
              <a:r>
                <a:rPr lang="ja-JP" altLang="en-US" sz="1200" u="sng" dirty="0">
                  <a:highlight>
                    <a:srgbClr val="99FFCC"/>
                  </a:highlight>
                  <a:latin typeface="+mn-ea"/>
                </a:rPr>
                <a:t>予備費の充用</a:t>
              </a:r>
              <a:endParaRPr lang="en-US" altLang="ja-JP" sz="1200" u="sng" dirty="0">
                <a:highlight>
                  <a:srgbClr val="99FFCC"/>
                </a:highlight>
                <a:latin typeface="+mn-ea"/>
              </a:endParaRPr>
            </a:p>
            <a:p>
              <a:r>
                <a:rPr lang="ja-JP" altLang="en-US" sz="1200" dirty="0">
                  <a:latin typeface="+mn-ea"/>
                </a:rPr>
                <a:t>　→比較的軽微な経費で予算補正として総会（又は総代会）に諮る程ではないような比較的軽微で次期総会での承認まで待てないような緊急の場合に使用可能。</a:t>
              </a:r>
              <a:endParaRPr lang="en-US" altLang="ja-JP" sz="1200" dirty="0">
                <a:latin typeface="+mn-ea"/>
              </a:endParaRPr>
            </a:p>
            <a:p>
              <a:endParaRPr lang="en-US" altLang="ja-JP" sz="1200" dirty="0">
                <a:latin typeface="+mn-ea"/>
              </a:endParaRPr>
            </a:p>
            <a:p>
              <a:endParaRPr lang="en-US" altLang="ja-JP" sz="1200" u="sng" dirty="0">
                <a:highlight>
                  <a:srgbClr val="99FFCC"/>
                </a:highlight>
                <a:latin typeface="+mn-ea"/>
              </a:endParaRPr>
            </a:p>
            <a:p>
              <a:r>
                <a:rPr lang="ja-JP" altLang="en-US" sz="1200" u="sng" dirty="0">
                  <a:highlight>
                    <a:srgbClr val="99FFCC"/>
                  </a:highlight>
                  <a:latin typeface="+mn-ea"/>
                </a:rPr>
                <a:t>予算の流用</a:t>
              </a:r>
              <a:endParaRPr lang="en-US" altLang="ja-JP" sz="1200" u="sng" dirty="0">
                <a:highlight>
                  <a:srgbClr val="99FFCC"/>
                </a:highlight>
                <a:latin typeface="+mn-ea"/>
              </a:endParaRPr>
            </a:p>
            <a:p>
              <a:r>
                <a:rPr lang="ja-JP" altLang="en-US" sz="1200" dirty="0">
                  <a:latin typeface="+mn-ea"/>
                </a:rPr>
                <a:t>　→既定の予算額を科目相互間で融通して使用すること。予算は本来議決を経た予算科目に従って使用されるものであるが、少額の超過支出について総会</a:t>
              </a:r>
              <a:r>
                <a:rPr lang="en-US" altLang="ja-JP" sz="1200" dirty="0">
                  <a:latin typeface="+mn-ea"/>
                </a:rPr>
                <a:t>(</a:t>
              </a:r>
              <a:r>
                <a:rPr lang="ja-JP" altLang="en-US" sz="1200" dirty="0">
                  <a:latin typeface="+mn-ea"/>
                </a:rPr>
                <a:t>又は総代会）を開いて予算補正を行うことに妥当性を欠く場合に行うことが可能。</a:t>
              </a:r>
              <a:endParaRPr lang="en-US" altLang="ja-JP" sz="1200" dirty="0">
                <a:latin typeface="+mn-ea"/>
              </a:endParaRPr>
            </a:p>
            <a:p>
              <a:endParaRPr lang="en-US" altLang="ja-JP" sz="1200" dirty="0">
                <a:latin typeface="+mn-ea"/>
              </a:endParaRPr>
            </a:p>
          </p:txBody>
        </p:sp>
        <p:sp>
          <p:nvSpPr>
            <p:cNvPr id="28" name="四角形: 角を丸くする 27">
              <a:extLst>
                <a:ext uri="{FF2B5EF4-FFF2-40B4-BE49-F238E27FC236}">
                  <a16:creationId xmlns:a16="http://schemas.microsoft.com/office/drawing/2014/main" id="{6C641D70-3998-4192-836A-38E57BFA404C}"/>
                </a:ext>
              </a:extLst>
            </p:cNvPr>
            <p:cNvSpPr/>
            <p:nvPr/>
          </p:nvSpPr>
          <p:spPr>
            <a:xfrm>
              <a:off x="314584" y="3269079"/>
              <a:ext cx="1988629" cy="7230226"/>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9" name="フローチャート: 組合せ 28">
            <a:extLst>
              <a:ext uri="{FF2B5EF4-FFF2-40B4-BE49-F238E27FC236}">
                <a16:creationId xmlns:a16="http://schemas.microsoft.com/office/drawing/2014/main" id="{09E4DFB7-7171-4282-B6C2-22D587F6331D}"/>
              </a:ext>
            </a:extLst>
          </p:cNvPr>
          <p:cNvSpPr/>
          <p:nvPr/>
        </p:nvSpPr>
        <p:spPr>
          <a:xfrm rot="16200000">
            <a:off x="3393314" y="4597891"/>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0" name="グループ化 29">
            <a:extLst>
              <a:ext uri="{FF2B5EF4-FFF2-40B4-BE49-F238E27FC236}">
                <a16:creationId xmlns:a16="http://schemas.microsoft.com/office/drawing/2014/main" id="{7BF11F55-DF48-45D2-A16E-418777DB1C73}"/>
              </a:ext>
            </a:extLst>
          </p:cNvPr>
          <p:cNvGrpSpPr/>
          <p:nvPr/>
        </p:nvGrpSpPr>
        <p:grpSpPr>
          <a:xfrm>
            <a:off x="4083279" y="3031554"/>
            <a:ext cx="4738917" cy="3613796"/>
            <a:chOff x="314584" y="3939960"/>
            <a:chExt cx="1960783" cy="2527102"/>
          </a:xfrm>
        </p:grpSpPr>
        <p:sp>
          <p:nvSpPr>
            <p:cNvPr id="31" name="テキスト ボックス 30">
              <a:extLst>
                <a:ext uri="{FF2B5EF4-FFF2-40B4-BE49-F238E27FC236}">
                  <a16:creationId xmlns:a16="http://schemas.microsoft.com/office/drawing/2014/main" id="{B6358C52-7A45-4EBE-BDB2-605672B4ECC0}"/>
                </a:ext>
              </a:extLst>
            </p:cNvPr>
            <p:cNvSpPr txBox="1"/>
            <p:nvPr/>
          </p:nvSpPr>
          <p:spPr>
            <a:xfrm>
              <a:off x="367687" y="4091791"/>
              <a:ext cx="1854577" cy="272068"/>
            </a:xfrm>
            <a:prstGeom prst="rect">
              <a:avLst/>
            </a:prstGeom>
            <a:noFill/>
          </p:spPr>
          <p:txBody>
            <a:bodyPr wrap="square" rtlCol="0">
              <a:spAutoFit/>
            </a:bodyPr>
            <a:lstStyle/>
            <a:p>
              <a:r>
                <a:rPr lang="ja-JP" altLang="en-US" sz="1200" dirty="0">
                  <a:latin typeface="+mn-ea"/>
                </a:rPr>
                <a:t>　</a:t>
              </a:r>
              <a:endParaRPr lang="en-US" altLang="ja-JP" sz="1200" dirty="0">
                <a:latin typeface="+mn-ea"/>
              </a:endParaRPr>
            </a:p>
          </p:txBody>
        </p:sp>
        <p:sp>
          <p:nvSpPr>
            <p:cNvPr id="32" name="四角形: 角を丸くする 31">
              <a:extLst>
                <a:ext uri="{FF2B5EF4-FFF2-40B4-BE49-F238E27FC236}">
                  <a16:creationId xmlns:a16="http://schemas.microsoft.com/office/drawing/2014/main" id="{D55002DD-634B-48C9-8730-E122016DEDED}"/>
                </a:ext>
              </a:extLst>
            </p:cNvPr>
            <p:cNvSpPr/>
            <p:nvPr/>
          </p:nvSpPr>
          <p:spPr>
            <a:xfrm>
              <a:off x="314584" y="3939960"/>
              <a:ext cx="1960783" cy="2527102"/>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3" name="テキスト ボックス 32">
            <a:extLst>
              <a:ext uri="{FF2B5EF4-FFF2-40B4-BE49-F238E27FC236}">
                <a16:creationId xmlns:a16="http://schemas.microsoft.com/office/drawing/2014/main" id="{7B8BA87A-A4EC-454D-9FAD-59EB594C8D6B}"/>
              </a:ext>
            </a:extLst>
          </p:cNvPr>
          <p:cNvSpPr txBox="1"/>
          <p:nvPr/>
        </p:nvSpPr>
        <p:spPr>
          <a:xfrm>
            <a:off x="4289566" y="3326217"/>
            <a:ext cx="4326341" cy="3046988"/>
          </a:xfrm>
          <a:prstGeom prst="rect">
            <a:avLst/>
          </a:prstGeom>
          <a:noFill/>
        </p:spPr>
        <p:txBody>
          <a:bodyPr wrap="square" rtlCol="0">
            <a:spAutoFit/>
          </a:bodyPr>
          <a:lstStyle/>
          <a:p>
            <a:r>
              <a:rPr lang="ja-JP" altLang="en-US" sz="1200" dirty="0">
                <a:latin typeface="+mn-ea"/>
              </a:rPr>
              <a:t>予備費の充用も予算の流用も、予算補正の総会</a:t>
            </a:r>
            <a:r>
              <a:rPr lang="en-US" altLang="ja-JP" sz="1200" dirty="0">
                <a:latin typeface="+mn-ea"/>
              </a:rPr>
              <a:t>(</a:t>
            </a:r>
            <a:r>
              <a:rPr lang="ja-JP" altLang="en-US" sz="1200" dirty="0">
                <a:latin typeface="+mn-ea"/>
              </a:rPr>
              <a:t>又は総代会）の承認を得る程ではないような場合に予算執行に柔軟性を持たせるために認められているもの。</a:t>
            </a:r>
            <a:endParaRPr lang="en-US" altLang="ja-JP" sz="1200" dirty="0">
              <a:latin typeface="+mn-ea"/>
            </a:endParaRPr>
          </a:p>
          <a:p>
            <a:endParaRPr lang="en-US" altLang="ja-JP" sz="1200" dirty="0">
              <a:latin typeface="+mn-ea"/>
            </a:endParaRPr>
          </a:p>
          <a:p>
            <a:r>
              <a:rPr lang="ja-JP" altLang="en-US" sz="1200" dirty="0">
                <a:latin typeface="+mn-ea"/>
              </a:rPr>
              <a:t>しかし、予算の科目間流用を行うことは総会（又は総代会）の予算承認を形骸化させ、流用元の予算執行にも影響を与えかねないことから、流用元の使用見込額や流用時期を見極める必要がある。</a:t>
            </a:r>
            <a:endParaRPr lang="en-US" altLang="ja-JP" sz="1200" dirty="0">
              <a:latin typeface="+mn-ea"/>
            </a:endParaRPr>
          </a:p>
          <a:p>
            <a:endParaRPr lang="en-US" altLang="ja-JP" sz="1200" dirty="0">
              <a:latin typeface="+mn-ea"/>
            </a:endParaRPr>
          </a:p>
          <a:p>
            <a:r>
              <a:rPr lang="ja-JP" altLang="en-US" sz="1200" dirty="0">
                <a:latin typeface="+mn-ea"/>
              </a:rPr>
              <a:t>これを踏まえれば予備費→流用の優先順位と考えられるが、予備費の充用を先に行った後に別件で多くの支出予算が必要になったとなれば、予備費の充用ができなくなり、その時点で予算の流用ができる科目がないという可能性もあり得る。</a:t>
            </a:r>
            <a:endParaRPr lang="en-US" altLang="ja-JP" sz="1200" dirty="0">
              <a:latin typeface="+mn-ea"/>
            </a:endParaRPr>
          </a:p>
          <a:p>
            <a:endParaRPr lang="en-US" altLang="ja-JP" sz="1200" dirty="0">
              <a:latin typeface="+mn-ea"/>
            </a:endParaRPr>
          </a:p>
          <a:p>
            <a:r>
              <a:rPr lang="ja-JP" altLang="en-US" sz="1200" dirty="0">
                <a:latin typeface="+mn-ea"/>
              </a:rPr>
              <a:t>様々な状況を加味した上で、最善と考えられる方法を選ぶことが重要となる。</a:t>
            </a:r>
            <a:endParaRPr lang="en-US" altLang="ja-JP" sz="1200" dirty="0">
              <a:latin typeface="+mn-ea"/>
            </a:endParaRPr>
          </a:p>
        </p:txBody>
      </p:sp>
    </p:spTree>
    <p:extLst>
      <p:ext uri="{BB962C8B-B14F-4D97-AF65-F5344CB8AC3E}">
        <p14:creationId xmlns:p14="http://schemas.microsoft.com/office/powerpoint/2010/main" val="2055431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43624" y="2807336"/>
            <a:ext cx="8850968" cy="3980970"/>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㊸ 転用決済金積立の支出予算超過への対応方法</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595540" y="596492"/>
            <a:ext cx="4390744" cy="2155776"/>
            <a:chOff x="4639788" y="1415610"/>
            <a:chExt cx="4368341" cy="212187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21874"/>
              <a:chOff x="324296" y="235244"/>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996898" y="1257049"/>
                <a:ext cx="4562964" cy="941991"/>
              </a:xfrm>
              <a:prstGeom prst="rect">
                <a:avLst/>
              </a:prstGeom>
              <a:grpFill/>
            </p:spPr>
            <p:txBody>
              <a:bodyPr wrap="square" rtlCol="0">
                <a:spAutoFit/>
              </a:bodyPr>
              <a:lstStyle/>
              <a:p>
                <a:r>
                  <a:rPr lang="ja-JP" altLang="en-US" sz="1200" dirty="0">
                    <a:latin typeface="+mn-ea"/>
                  </a:rPr>
                  <a:t>①　流動資産から特定資産への内部の資金移動</a:t>
                </a:r>
                <a:endParaRPr lang="en-US" altLang="ja-JP" sz="1200" dirty="0">
                  <a:latin typeface="+mn-ea"/>
                </a:endParaRPr>
              </a:p>
              <a:p>
                <a:r>
                  <a:rPr lang="ja-JP" altLang="en-US" sz="1200" dirty="0">
                    <a:latin typeface="+mn-ea"/>
                  </a:rPr>
                  <a:t>　　ではあるが、予算額を超えた支出は好まし</a:t>
                </a:r>
                <a:endParaRPr lang="en-US" altLang="ja-JP" sz="1200" dirty="0">
                  <a:latin typeface="+mn-ea"/>
                </a:endParaRPr>
              </a:p>
              <a:p>
                <a:r>
                  <a:rPr lang="ja-JP" altLang="en-US" sz="1200" dirty="0">
                    <a:latin typeface="+mn-ea"/>
                  </a:rPr>
                  <a:t>　　くない。　</a:t>
                </a:r>
                <a:endParaRPr lang="en-US" altLang="ja-JP" sz="1200" dirty="0">
                  <a:latin typeface="+mn-ea"/>
                </a:endParaRP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50389"/>
              <a:ext cx="2625872" cy="30000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4"/>
            <a:ext cx="4390744" cy="2144098"/>
            <a:chOff x="154325" y="1432530"/>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0"/>
              <a:ext cx="4368341" cy="2111671"/>
              <a:chOff x="324296" y="235242"/>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2"/>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432395" y="1288026"/>
                <a:ext cx="5477534" cy="947121"/>
              </a:xfrm>
              <a:prstGeom prst="rect">
                <a:avLst/>
              </a:prstGeom>
              <a:solidFill>
                <a:schemeClr val="accent4">
                  <a:lumMod val="40000"/>
                  <a:lumOff val="60000"/>
                </a:schemeClr>
              </a:solidFill>
            </p:spPr>
            <p:txBody>
              <a:bodyPr wrap="square" rtlCol="0">
                <a:spAutoFit/>
              </a:bodyPr>
              <a:lstStyle/>
              <a:p>
                <a:r>
                  <a:rPr lang="ja-JP" altLang="en-US" sz="1200" dirty="0">
                    <a:latin typeface="+mn-ea"/>
                  </a:rPr>
                  <a:t>　納入された転用決済金を積み立てる処理を行っているが、転用決済金が予算額より増額となった場合、予算額以上の積立をするにはどのようにすればよいか。</a:t>
                </a:r>
                <a:endParaRPr lang="en-US" altLang="ja-JP" sz="1200" dirty="0">
                  <a:latin typeface="+mn-ea"/>
                </a:endParaRP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29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47599" y="1541634"/>
              <a:ext cx="525079" cy="362992"/>
            </a:xfrm>
            <a:prstGeom prst="rect">
              <a:avLst/>
            </a:prstGeom>
          </p:spPr>
        </p:pic>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74347" y="2271541"/>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grpSp>
        <p:nvGrpSpPr>
          <p:cNvPr id="42" name="グループ化 41">
            <a:extLst>
              <a:ext uri="{FF2B5EF4-FFF2-40B4-BE49-F238E27FC236}">
                <a16:creationId xmlns:a16="http://schemas.microsoft.com/office/drawing/2014/main" id="{C59816A4-4B6F-48FE-9571-0801CEDD2803}"/>
              </a:ext>
            </a:extLst>
          </p:cNvPr>
          <p:cNvGrpSpPr/>
          <p:nvPr/>
        </p:nvGrpSpPr>
        <p:grpSpPr>
          <a:xfrm>
            <a:off x="3849049" y="2972953"/>
            <a:ext cx="5041005" cy="3631769"/>
            <a:chOff x="4313684" y="4077253"/>
            <a:chExt cx="4532643" cy="2555156"/>
          </a:xfrm>
        </p:grpSpPr>
        <p:grpSp>
          <p:nvGrpSpPr>
            <p:cNvPr id="44" name="グループ化 43">
              <a:extLst>
                <a:ext uri="{FF2B5EF4-FFF2-40B4-BE49-F238E27FC236}">
                  <a16:creationId xmlns:a16="http://schemas.microsoft.com/office/drawing/2014/main" id="{8E640204-7965-4347-8D52-AE5CCDE03587}"/>
                </a:ext>
              </a:extLst>
            </p:cNvPr>
            <p:cNvGrpSpPr/>
            <p:nvPr/>
          </p:nvGrpSpPr>
          <p:grpSpPr>
            <a:xfrm>
              <a:off x="4313684" y="4292204"/>
              <a:ext cx="4532643" cy="2340205"/>
              <a:chOff x="3159978" y="3764838"/>
              <a:chExt cx="5926362" cy="1251693"/>
            </a:xfrm>
          </p:grpSpPr>
          <p:sp>
            <p:nvSpPr>
              <p:cNvPr id="46" name="四角形: 角を丸くする 45">
                <a:extLst>
                  <a:ext uri="{FF2B5EF4-FFF2-40B4-BE49-F238E27FC236}">
                    <a16:creationId xmlns:a16="http://schemas.microsoft.com/office/drawing/2014/main" id="{5AF5875F-8ACD-4988-AAB7-AECB2BB598FB}"/>
                  </a:ext>
                </a:extLst>
              </p:cNvPr>
              <p:cNvSpPr/>
              <p:nvPr/>
            </p:nvSpPr>
            <p:spPr>
              <a:xfrm>
                <a:off x="3159978" y="3764838"/>
                <a:ext cx="5926362" cy="1251693"/>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47" name="テキスト ボックス 46">
                <a:extLst>
                  <a:ext uri="{FF2B5EF4-FFF2-40B4-BE49-F238E27FC236}">
                    <a16:creationId xmlns:a16="http://schemas.microsoft.com/office/drawing/2014/main" id="{55E0280B-236E-4CEF-95E4-20D2522C0B60}"/>
                  </a:ext>
                </a:extLst>
              </p:cNvPr>
              <p:cNvSpPr txBox="1"/>
              <p:nvPr/>
            </p:nvSpPr>
            <p:spPr>
              <a:xfrm>
                <a:off x="3294047" y="3907828"/>
                <a:ext cx="5792293" cy="1007622"/>
              </a:xfrm>
              <a:prstGeom prst="rect">
                <a:avLst/>
              </a:prstGeom>
              <a:noFill/>
            </p:spPr>
            <p:txBody>
              <a:bodyPr wrap="square" rtlCol="0">
                <a:spAutoFit/>
              </a:bodyPr>
              <a:lstStyle/>
              <a:p>
                <a:endParaRPr lang="en-US" altLang="ja-JP" sz="1200" dirty="0"/>
              </a:p>
              <a:p>
                <a:r>
                  <a:rPr lang="ja-JP" altLang="en-US" sz="1200" dirty="0"/>
                  <a:t>１．予算を立てる時点で、より正確な予算となるように考慮する。</a:t>
                </a:r>
                <a:endParaRPr lang="en-US" altLang="ja-JP" sz="1200" dirty="0"/>
              </a:p>
              <a:p>
                <a:endParaRPr lang="en-US" altLang="ja-JP" sz="1200" dirty="0"/>
              </a:p>
              <a:p>
                <a:r>
                  <a:rPr lang="ja-JP" altLang="en-US" sz="1200" dirty="0"/>
                  <a:t>２．転用決済金は読めない部分があると考え、予算をある程度多め</a:t>
                </a:r>
                <a:endParaRPr lang="en-US" altLang="ja-JP" sz="1200" dirty="0"/>
              </a:p>
              <a:p>
                <a:r>
                  <a:rPr lang="ja-JP" altLang="en-US" sz="1200" dirty="0"/>
                  <a:t>　　に積んでおく。</a:t>
                </a:r>
                <a:endParaRPr lang="en-US" altLang="ja-JP" sz="1200" dirty="0"/>
              </a:p>
              <a:p>
                <a:endParaRPr lang="en-US" altLang="ja-JP" sz="1200" dirty="0"/>
              </a:p>
              <a:p>
                <a:r>
                  <a:rPr lang="ja-JP" altLang="en-US" sz="1200" dirty="0"/>
                  <a:t>３．収入と支出を無理に同額にせず、翌年度に超過分を積み立てる　</a:t>
                </a:r>
                <a:endParaRPr lang="en-US" altLang="ja-JP" sz="1200" dirty="0"/>
              </a:p>
              <a:p>
                <a:r>
                  <a:rPr lang="ja-JP" altLang="en-US" sz="1200" dirty="0"/>
                  <a:t>　　運用とする。</a:t>
                </a:r>
                <a:endParaRPr lang="en-US" altLang="ja-JP" sz="1200" dirty="0"/>
              </a:p>
              <a:p>
                <a:endParaRPr lang="en-US" altLang="ja-JP" sz="1200" dirty="0"/>
              </a:p>
              <a:p>
                <a:r>
                  <a:rPr lang="ja-JP" altLang="en-US" sz="1200" dirty="0"/>
                  <a:t>４．利息収入があることを見越し、積立支出の予算を（決済金収入</a:t>
                </a:r>
                <a:endParaRPr lang="en-US" altLang="ja-JP" sz="1200" dirty="0"/>
              </a:p>
              <a:p>
                <a:r>
                  <a:rPr lang="ja-JP" altLang="en-US" sz="1200" dirty="0"/>
                  <a:t>　　＋積立資産利息）としておく。</a:t>
                </a:r>
                <a:endParaRPr lang="en-US" altLang="ja-JP" sz="1200" dirty="0"/>
              </a:p>
              <a:p>
                <a:r>
                  <a:rPr lang="ja-JP" altLang="en-US" sz="1200" dirty="0"/>
                  <a:t>　</a:t>
                </a:r>
                <a:endParaRPr lang="en-US" altLang="ja-JP" sz="1200" dirty="0"/>
              </a:p>
              <a:p>
                <a:r>
                  <a:rPr lang="en-US" altLang="ja-JP" sz="1200" dirty="0"/>
                  <a:t>※  </a:t>
                </a:r>
                <a:r>
                  <a:rPr lang="ja-JP" altLang="en-US" sz="1200" dirty="0"/>
                  <a:t>利息分を積立金の一部とする場合は、支出予算に計上を忘れがち</a:t>
                </a:r>
                <a:endParaRPr lang="en-US" altLang="ja-JP" sz="1200" dirty="0"/>
              </a:p>
              <a:p>
                <a:r>
                  <a:rPr lang="en-US" altLang="ja-JP" sz="1200" dirty="0"/>
                  <a:t>      </a:t>
                </a:r>
                <a:r>
                  <a:rPr lang="ja-JP" altLang="en-US" sz="1200" dirty="0"/>
                  <a:t>のため注意する。</a:t>
                </a:r>
                <a:endParaRPr lang="en-US" altLang="ja-JP" sz="1200" dirty="0"/>
              </a:p>
            </p:txBody>
          </p:sp>
        </p:grpSp>
        <p:sp>
          <p:nvSpPr>
            <p:cNvPr id="45" name="正方形/長方形 44">
              <a:extLst>
                <a:ext uri="{FF2B5EF4-FFF2-40B4-BE49-F238E27FC236}">
                  <a16:creationId xmlns:a16="http://schemas.microsoft.com/office/drawing/2014/main" id="{2060D044-3F72-446F-819A-A7B86C429204}"/>
                </a:ext>
              </a:extLst>
            </p:cNvPr>
            <p:cNvSpPr/>
            <p:nvPr/>
          </p:nvSpPr>
          <p:spPr>
            <a:xfrm>
              <a:off x="5301394" y="4077253"/>
              <a:ext cx="2466001" cy="435393"/>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今後の対策</a:t>
              </a:r>
            </a:p>
          </p:txBody>
        </p:sp>
      </p:grpSp>
      <p:grpSp>
        <p:nvGrpSpPr>
          <p:cNvPr id="49" name="グループ化 48">
            <a:extLst>
              <a:ext uri="{FF2B5EF4-FFF2-40B4-BE49-F238E27FC236}">
                <a16:creationId xmlns:a16="http://schemas.microsoft.com/office/drawing/2014/main" id="{F114E3DF-FA8C-44A8-B81A-C3E226E0B862}"/>
              </a:ext>
            </a:extLst>
          </p:cNvPr>
          <p:cNvGrpSpPr/>
          <p:nvPr/>
        </p:nvGrpSpPr>
        <p:grpSpPr>
          <a:xfrm>
            <a:off x="370540" y="4443283"/>
            <a:ext cx="3382766" cy="2019395"/>
            <a:chOff x="314584" y="3939960"/>
            <a:chExt cx="1960783" cy="2681519"/>
          </a:xfrm>
        </p:grpSpPr>
        <p:sp>
          <p:nvSpPr>
            <p:cNvPr id="50" name="テキスト ボックス 49">
              <a:extLst>
                <a:ext uri="{FF2B5EF4-FFF2-40B4-BE49-F238E27FC236}">
                  <a16:creationId xmlns:a16="http://schemas.microsoft.com/office/drawing/2014/main" id="{B75058DC-2FB3-4E06-BC41-24B03FF9A4CB}"/>
                </a:ext>
              </a:extLst>
            </p:cNvPr>
            <p:cNvSpPr txBox="1"/>
            <p:nvPr/>
          </p:nvSpPr>
          <p:spPr>
            <a:xfrm>
              <a:off x="386973" y="4136565"/>
              <a:ext cx="1829059" cy="2484914"/>
            </a:xfrm>
            <a:prstGeom prst="rect">
              <a:avLst/>
            </a:prstGeom>
            <a:noFill/>
          </p:spPr>
          <p:txBody>
            <a:bodyPr wrap="square" rtlCol="0">
              <a:spAutoFit/>
            </a:bodyPr>
            <a:lstStyle/>
            <a:p>
              <a:r>
                <a:rPr lang="ja-JP" altLang="en-US" sz="1200" dirty="0">
                  <a:latin typeface="+mn-ea"/>
                </a:rPr>
                <a:t>１．補正予算を組む</a:t>
              </a:r>
              <a:endParaRPr lang="en-US" altLang="ja-JP" sz="1200" dirty="0">
                <a:latin typeface="+mn-ea"/>
              </a:endParaRPr>
            </a:p>
            <a:p>
              <a:endParaRPr lang="en-US" altLang="ja-JP" sz="1200" dirty="0">
                <a:latin typeface="+mn-ea"/>
              </a:endParaRPr>
            </a:p>
            <a:p>
              <a:r>
                <a:rPr lang="ja-JP" altLang="en-US" sz="1200" dirty="0">
                  <a:latin typeface="+mn-ea"/>
                </a:rPr>
                <a:t>２．予算の流用を行う</a:t>
              </a:r>
              <a:endParaRPr lang="en-US" altLang="ja-JP" sz="1200" dirty="0">
                <a:latin typeface="+mn-ea"/>
              </a:endParaRPr>
            </a:p>
            <a:p>
              <a:endParaRPr lang="en-US" altLang="ja-JP" sz="1200" dirty="0">
                <a:latin typeface="+mn-ea"/>
              </a:endParaRPr>
            </a:p>
            <a:p>
              <a:r>
                <a:rPr lang="ja-JP" altLang="en-US" sz="1200" dirty="0">
                  <a:latin typeface="+mn-ea"/>
                </a:rPr>
                <a:t>３．予備費を充用する</a:t>
              </a:r>
              <a:endParaRPr lang="en-US" altLang="ja-JP" sz="1200" dirty="0">
                <a:latin typeface="+mn-ea"/>
              </a:endParaRPr>
            </a:p>
            <a:p>
              <a:endParaRPr lang="en-US" altLang="ja-JP" sz="1200" dirty="0">
                <a:latin typeface="+mn-ea"/>
              </a:endParaRPr>
            </a:p>
            <a:p>
              <a:r>
                <a:rPr lang="ja-JP" altLang="en-US" sz="1200" dirty="0">
                  <a:latin typeface="+mn-ea"/>
                </a:rPr>
                <a:t>４．予算額まで積立し、超過分は次年度に　</a:t>
              </a:r>
              <a:endParaRPr lang="en-US" altLang="ja-JP" sz="1200" dirty="0">
                <a:latin typeface="+mn-ea"/>
              </a:endParaRPr>
            </a:p>
            <a:p>
              <a:r>
                <a:rPr lang="ja-JP" altLang="en-US" sz="1200" dirty="0">
                  <a:latin typeface="+mn-ea"/>
                </a:rPr>
                <a:t>　　繰越金から積み立てる</a:t>
              </a:r>
              <a:endParaRPr lang="en-US" altLang="ja-JP" sz="1200" dirty="0">
                <a:latin typeface="+mn-ea"/>
              </a:endParaRPr>
            </a:p>
            <a:p>
              <a:endParaRPr lang="ja-JP" altLang="en-US" sz="1200" dirty="0">
                <a:latin typeface="+mn-ea"/>
              </a:endParaRPr>
            </a:p>
          </p:txBody>
        </p:sp>
        <p:sp>
          <p:nvSpPr>
            <p:cNvPr id="51" name="四角形: 角を丸くする 50">
              <a:extLst>
                <a:ext uri="{FF2B5EF4-FFF2-40B4-BE49-F238E27FC236}">
                  <a16:creationId xmlns:a16="http://schemas.microsoft.com/office/drawing/2014/main" id="{FF1BB2A8-B30C-4535-B70E-FFCF3A7D3EF6}"/>
                </a:ext>
              </a:extLst>
            </p:cNvPr>
            <p:cNvSpPr/>
            <p:nvPr/>
          </p:nvSpPr>
          <p:spPr>
            <a:xfrm>
              <a:off x="314584" y="3939960"/>
              <a:ext cx="1960783" cy="2527102"/>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2" name="グループ化 51">
            <a:extLst>
              <a:ext uri="{FF2B5EF4-FFF2-40B4-BE49-F238E27FC236}">
                <a16:creationId xmlns:a16="http://schemas.microsoft.com/office/drawing/2014/main" id="{1EC9F0F4-92CA-47E9-83A6-6BA5087744F5}"/>
              </a:ext>
            </a:extLst>
          </p:cNvPr>
          <p:cNvGrpSpPr/>
          <p:nvPr/>
        </p:nvGrpSpPr>
        <p:grpSpPr>
          <a:xfrm>
            <a:off x="370540" y="3248763"/>
            <a:ext cx="3382766" cy="667346"/>
            <a:chOff x="314584" y="3939960"/>
            <a:chExt cx="1960783" cy="2659246"/>
          </a:xfrm>
        </p:grpSpPr>
        <p:sp>
          <p:nvSpPr>
            <p:cNvPr id="53" name="テキスト ボックス 52">
              <a:extLst>
                <a:ext uri="{FF2B5EF4-FFF2-40B4-BE49-F238E27FC236}">
                  <a16:creationId xmlns:a16="http://schemas.microsoft.com/office/drawing/2014/main" id="{EF8C81EC-D630-4AFA-A160-48B09D6636EC}"/>
                </a:ext>
              </a:extLst>
            </p:cNvPr>
            <p:cNvSpPr txBox="1"/>
            <p:nvPr/>
          </p:nvSpPr>
          <p:spPr>
            <a:xfrm>
              <a:off x="467959" y="4023701"/>
              <a:ext cx="1796058" cy="2575505"/>
            </a:xfrm>
            <a:prstGeom prst="rect">
              <a:avLst/>
            </a:prstGeom>
            <a:noFill/>
          </p:spPr>
          <p:txBody>
            <a:bodyPr wrap="square" rtlCol="0">
              <a:spAutoFit/>
            </a:bodyPr>
            <a:lstStyle/>
            <a:p>
              <a:endParaRPr lang="en-US" altLang="ja-JP" sz="1200" dirty="0">
                <a:latin typeface="+mn-ea"/>
              </a:endParaRPr>
            </a:p>
            <a:p>
              <a:r>
                <a:rPr lang="ja-JP" altLang="en-US" sz="1200" dirty="0">
                  <a:latin typeface="+mn-ea"/>
                </a:rPr>
                <a:t>考えられる対処法から選択してもらう。</a:t>
              </a:r>
              <a:endParaRPr lang="en-US" altLang="ja-JP" sz="1200" dirty="0">
                <a:latin typeface="+mn-ea"/>
              </a:endParaRPr>
            </a:p>
            <a:p>
              <a:endParaRPr lang="ja-JP" altLang="en-US" sz="1200" dirty="0">
                <a:latin typeface="+mn-ea"/>
              </a:endParaRPr>
            </a:p>
          </p:txBody>
        </p:sp>
        <p:sp>
          <p:nvSpPr>
            <p:cNvPr id="54" name="四角形: 角を丸くする 53">
              <a:extLst>
                <a:ext uri="{FF2B5EF4-FFF2-40B4-BE49-F238E27FC236}">
                  <a16:creationId xmlns:a16="http://schemas.microsoft.com/office/drawing/2014/main" id="{C11360C9-4774-40C8-B464-0105234EF65F}"/>
                </a:ext>
              </a:extLst>
            </p:cNvPr>
            <p:cNvSpPr/>
            <p:nvPr/>
          </p:nvSpPr>
          <p:spPr>
            <a:xfrm>
              <a:off x="314584" y="3939960"/>
              <a:ext cx="1960783" cy="2527102"/>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5" name="フローチャート: 組合せ 54">
            <a:extLst>
              <a:ext uri="{FF2B5EF4-FFF2-40B4-BE49-F238E27FC236}">
                <a16:creationId xmlns:a16="http://schemas.microsoft.com/office/drawing/2014/main" id="{76B2F0AA-CC46-46E2-BAA8-84904A179B7B}"/>
              </a:ext>
            </a:extLst>
          </p:cNvPr>
          <p:cNvSpPr/>
          <p:nvPr/>
        </p:nvSpPr>
        <p:spPr>
          <a:xfrm>
            <a:off x="1520285" y="4041650"/>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14483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2CC1317-503F-49B7-BEAF-087F675ED5E7}"/>
              </a:ext>
            </a:extLst>
          </p:cNvPr>
          <p:cNvSpPr txBox="1"/>
          <p:nvPr/>
        </p:nvSpPr>
        <p:spPr>
          <a:xfrm>
            <a:off x="1326330" y="2962226"/>
            <a:ext cx="7282744" cy="307777"/>
          </a:xfrm>
          <a:prstGeom prst="rect">
            <a:avLst/>
          </a:prstGeom>
          <a:noFill/>
        </p:spPr>
        <p:txBody>
          <a:bodyPr wrap="square" rtlCol="0">
            <a:spAutoFit/>
          </a:bodyPr>
          <a:lstStyle/>
          <a:p>
            <a:r>
              <a:rPr kumimoji="1" lang="en-US" altLang="ja-JP" sz="1050" dirty="0"/>
              <a:t>57</a:t>
            </a:r>
            <a:r>
              <a:rPr lang="ja-JP" altLang="en-US" sz="1400" dirty="0"/>
              <a:t>    </a:t>
            </a:r>
            <a:r>
              <a:rPr lang="ja-JP" altLang="en-US" sz="1400" dirty="0">
                <a:latin typeface="+mn-ea"/>
              </a:rPr>
              <a:t>土地改良区の合併により資産を受け入れる場合の処理・・・・・・・・・・・ </a:t>
            </a:r>
            <a:r>
              <a:rPr lang="en-US" altLang="ja-JP" sz="1400" dirty="0">
                <a:latin typeface="+mn-ea"/>
              </a:rPr>
              <a:t>63</a:t>
            </a:r>
          </a:p>
        </p:txBody>
      </p:sp>
      <p:sp>
        <p:nvSpPr>
          <p:cNvPr id="9" name="四角形: 角を丸くする 8">
            <a:extLst>
              <a:ext uri="{FF2B5EF4-FFF2-40B4-BE49-F238E27FC236}">
                <a16:creationId xmlns:a16="http://schemas.microsoft.com/office/drawing/2014/main" id="{B0ACE4FB-25F9-4E75-B369-B24FF1DB42F9}"/>
              </a:ext>
            </a:extLst>
          </p:cNvPr>
          <p:cNvSpPr/>
          <p:nvPr/>
        </p:nvSpPr>
        <p:spPr>
          <a:xfrm>
            <a:off x="223736" y="276448"/>
            <a:ext cx="8735437" cy="6475226"/>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楕円 3">
            <a:extLst>
              <a:ext uri="{FF2B5EF4-FFF2-40B4-BE49-F238E27FC236}">
                <a16:creationId xmlns:a16="http://schemas.microsoft.com/office/drawing/2014/main" id="{70D2E291-4E92-DCFB-5B1B-AD974B6CAF83}"/>
              </a:ext>
            </a:extLst>
          </p:cNvPr>
          <p:cNvSpPr/>
          <p:nvPr/>
        </p:nvSpPr>
        <p:spPr>
          <a:xfrm>
            <a:off x="1403408" y="3612921"/>
            <a:ext cx="165935" cy="160619"/>
          </a:xfrm>
          <a:prstGeom prst="ellipse">
            <a:avLst/>
          </a:prstGeom>
          <a:no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8699C7C5-095C-A411-BC42-79FA951E4BC5}"/>
              </a:ext>
            </a:extLst>
          </p:cNvPr>
          <p:cNvSpPr txBox="1"/>
          <p:nvPr/>
        </p:nvSpPr>
        <p:spPr>
          <a:xfrm>
            <a:off x="1305386" y="1183951"/>
            <a:ext cx="7204755" cy="738664"/>
          </a:xfrm>
          <a:prstGeom prst="rect">
            <a:avLst/>
          </a:prstGeom>
          <a:noFill/>
        </p:spPr>
        <p:txBody>
          <a:bodyPr wrap="square" rtlCol="0">
            <a:spAutoFit/>
          </a:bodyPr>
          <a:lstStyle/>
          <a:p>
            <a:r>
              <a:rPr lang="en-US" altLang="ja-JP" sz="1050" dirty="0"/>
              <a:t>54</a:t>
            </a:r>
            <a:r>
              <a:rPr lang="ja-JP" altLang="en-US" sz="1050" dirty="0"/>
              <a:t>　  </a:t>
            </a:r>
            <a:r>
              <a:rPr lang="ja-JP" altLang="en-US" sz="1400" dirty="0"/>
              <a:t>期末日が休日の場合の決算整理仕訳の日付</a:t>
            </a:r>
            <a:r>
              <a:rPr lang="ja-JP" altLang="en-US" sz="1400" dirty="0">
                <a:latin typeface="+mn-ea"/>
              </a:rPr>
              <a:t>・・・・・・・・・・・・・・・・ </a:t>
            </a:r>
            <a:r>
              <a:rPr lang="en-US" altLang="ja-JP" sz="1400" dirty="0">
                <a:latin typeface="+mn-ea"/>
              </a:rPr>
              <a:t>60</a:t>
            </a:r>
            <a:endParaRPr lang="en-US" altLang="ja-JP" sz="1400" u="sng" dirty="0"/>
          </a:p>
          <a:p>
            <a:r>
              <a:rPr kumimoji="1" lang="en-US" altLang="ja-JP" sz="1050" dirty="0"/>
              <a:t>55</a:t>
            </a:r>
            <a:r>
              <a:rPr kumimoji="1" lang="ja-JP" altLang="en-US" sz="1050" dirty="0"/>
              <a:t>　  </a:t>
            </a:r>
            <a:r>
              <a:rPr kumimoji="1" lang="ja-JP" altLang="en-US" sz="1400" dirty="0"/>
              <a:t>未収賦課金が資金収支整理期間内に納入されなかった場合の注記の書き方</a:t>
            </a:r>
            <a:r>
              <a:rPr lang="ja-JP" altLang="en-US" sz="1400" dirty="0">
                <a:latin typeface="+mn-ea"/>
              </a:rPr>
              <a:t>・・ </a:t>
            </a:r>
            <a:r>
              <a:rPr lang="en-US" altLang="ja-JP" sz="1400" dirty="0">
                <a:latin typeface="+mn-ea"/>
              </a:rPr>
              <a:t>61</a:t>
            </a:r>
            <a:endParaRPr kumimoji="1" lang="en-US" altLang="ja-JP" sz="1400" dirty="0"/>
          </a:p>
          <a:p>
            <a:r>
              <a:rPr kumimoji="1" lang="en-US" altLang="ja-JP" sz="1050" dirty="0"/>
              <a:t>56</a:t>
            </a:r>
            <a:r>
              <a:rPr kumimoji="1" lang="ja-JP" altLang="en-US" sz="1050" dirty="0"/>
              <a:t>　  </a:t>
            </a:r>
            <a:r>
              <a:rPr kumimoji="1" lang="ja-JP" altLang="en-US" sz="1400" dirty="0"/>
              <a:t>前年度の次期繰越収支差額が誤っていた場合の処理</a:t>
            </a:r>
            <a:r>
              <a:rPr lang="ja-JP" altLang="en-US" sz="1400" dirty="0">
                <a:latin typeface="+mn-ea"/>
              </a:rPr>
              <a:t>・・・・・・・・・・・・ </a:t>
            </a:r>
            <a:r>
              <a:rPr lang="en-US" altLang="ja-JP" sz="1400" dirty="0">
                <a:latin typeface="+mn-ea"/>
              </a:rPr>
              <a:t>62</a:t>
            </a:r>
            <a:endParaRPr kumimoji="1" lang="en-US" altLang="ja-JP" sz="1400" dirty="0"/>
          </a:p>
        </p:txBody>
      </p:sp>
      <p:sp>
        <p:nvSpPr>
          <p:cNvPr id="8" name="正方形/長方形 7">
            <a:extLst>
              <a:ext uri="{FF2B5EF4-FFF2-40B4-BE49-F238E27FC236}">
                <a16:creationId xmlns:a16="http://schemas.microsoft.com/office/drawing/2014/main" id="{FE4222C4-7ED8-85F4-7582-2FF98C7F5AF1}"/>
              </a:ext>
            </a:extLst>
          </p:cNvPr>
          <p:cNvSpPr/>
          <p:nvPr/>
        </p:nvSpPr>
        <p:spPr>
          <a:xfrm>
            <a:off x="492407" y="1030396"/>
            <a:ext cx="8084731" cy="100230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F4F3D4C2-AB41-9921-0F36-275E62E8D454}"/>
              </a:ext>
            </a:extLst>
          </p:cNvPr>
          <p:cNvSpPr txBox="1"/>
          <p:nvPr/>
        </p:nvSpPr>
        <p:spPr>
          <a:xfrm>
            <a:off x="530535" y="1296649"/>
            <a:ext cx="708572" cy="577081"/>
          </a:xfrm>
          <a:prstGeom prst="rect">
            <a:avLst/>
          </a:prstGeom>
          <a:noFill/>
        </p:spPr>
        <p:txBody>
          <a:bodyPr wrap="square" rtlCol="0">
            <a:spAutoFit/>
          </a:bodyPr>
          <a:lstStyle/>
          <a:p>
            <a:r>
              <a:rPr kumimoji="1" lang="en-US" altLang="ja-JP" sz="1050" dirty="0"/>
              <a:t>R</a:t>
            </a:r>
            <a:r>
              <a:rPr kumimoji="1" lang="ja-JP" altLang="en-US" sz="1050" dirty="0"/>
              <a:t>６年度事例集記載</a:t>
            </a:r>
          </a:p>
        </p:txBody>
      </p:sp>
      <p:cxnSp>
        <p:nvCxnSpPr>
          <p:cNvPr id="11" name="直線コネクタ 10">
            <a:extLst>
              <a:ext uri="{FF2B5EF4-FFF2-40B4-BE49-F238E27FC236}">
                <a16:creationId xmlns:a16="http://schemas.microsoft.com/office/drawing/2014/main" id="{5366D0B0-E8E8-7034-60E4-DA6D307D2BC6}"/>
              </a:ext>
            </a:extLst>
          </p:cNvPr>
          <p:cNvCxnSpPr>
            <a:cxnSpLocks/>
          </p:cNvCxnSpPr>
          <p:nvPr/>
        </p:nvCxnSpPr>
        <p:spPr>
          <a:xfrm>
            <a:off x="1238388" y="1030396"/>
            <a:ext cx="8940" cy="1002309"/>
          </a:xfrm>
          <a:prstGeom prst="line">
            <a:avLst/>
          </a:prstGeom>
        </p:spPr>
        <p:style>
          <a:lnRef idx="1">
            <a:schemeClr val="dk1"/>
          </a:lnRef>
          <a:fillRef idx="0">
            <a:schemeClr val="dk1"/>
          </a:fillRef>
          <a:effectRef idx="0">
            <a:schemeClr val="dk1"/>
          </a:effectRef>
          <a:fontRef idx="minor">
            <a:schemeClr val="tx1"/>
          </a:fontRef>
        </p:style>
      </p:cxnSp>
      <p:sp>
        <p:nvSpPr>
          <p:cNvPr id="12" name="正方形/長方形 11">
            <a:extLst>
              <a:ext uri="{FF2B5EF4-FFF2-40B4-BE49-F238E27FC236}">
                <a16:creationId xmlns:a16="http://schemas.microsoft.com/office/drawing/2014/main" id="{DA98FE54-0779-2614-9FE0-E33A7DC8FF8B}"/>
              </a:ext>
            </a:extLst>
          </p:cNvPr>
          <p:cNvSpPr/>
          <p:nvPr/>
        </p:nvSpPr>
        <p:spPr>
          <a:xfrm>
            <a:off x="492404" y="2836640"/>
            <a:ext cx="8096515" cy="558037"/>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91872997-9D77-FE70-110D-BB703F4F3FC4}"/>
              </a:ext>
            </a:extLst>
          </p:cNvPr>
          <p:cNvSpPr txBox="1"/>
          <p:nvPr/>
        </p:nvSpPr>
        <p:spPr>
          <a:xfrm>
            <a:off x="555081" y="2834744"/>
            <a:ext cx="708572" cy="577081"/>
          </a:xfrm>
          <a:prstGeom prst="rect">
            <a:avLst/>
          </a:prstGeom>
          <a:noFill/>
        </p:spPr>
        <p:txBody>
          <a:bodyPr wrap="square" rtlCol="0">
            <a:spAutoFit/>
          </a:bodyPr>
          <a:lstStyle/>
          <a:p>
            <a:r>
              <a:rPr kumimoji="1" lang="en-US" altLang="ja-JP" sz="1050" dirty="0"/>
              <a:t>R</a:t>
            </a:r>
            <a:r>
              <a:rPr kumimoji="1" lang="ja-JP" altLang="en-US" sz="1050" dirty="0"/>
              <a:t>５年度事例集記載</a:t>
            </a:r>
          </a:p>
        </p:txBody>
      </p:sp>
      <p:cxnSp>
        <p:nvCxnSpPr>
          <p:cNvPr id="14" name="直線コネクタ 13">
            <a:extLst>
              <a:ext uri="{FF2B5EF4-FFF2-40B4-BE49-F238E27FC236}">
                <a16:creationId xmlns:a16="http://schemas.microsoft.com/office/drawing/2014/main" id="{FAB6143C-E9CB-AC13-272E-DFD99CA2F5E2}"/>
              </a:ext>
            </a:extLst>
          </p:cNvPr>
          <p:cNvCxnSpPr>
            <a:cxnSpLocks/>
          </p:cNvCxnSpPr>
          <p:nvPr/>
        </p:nvCxnSpPr>
        <p:spPr>
          <a:xfrm>
            <a:off x="1257452" y="2844688"/>
            <a:ext cx="0" cy="1108501"/>
          </a:xfrm>
          <a:prstGeom prst="line">
            <a:avLst/>
          </a:prstGeom>
        </p:spPr>
        <p:style>
          <a:lnRef idx="1">
            <a:schemeClr val="dk1"/>
          </a:lnRef>
          <a:fillRef idx="0">
            <a:schemeClr val="dk1"/>
          </a:fillRef>
          <a:effectRef idx="0">
            <a:schemeClr val="dk1"/>
          </a:effectRef>
          <a:fontRef idx="minor">
            <a:schemeClr val="tx1"/>
          </a:fontRef>
        </p:style>
      </p:cxnSp>
      <p:sp>
        <p:nvSpPr>
          <p:cNvPr id="16" name="テキスト ボックス 15">
            <a:extLst>
              <a:ext uri="{FF2B5EF4-FFF2-40B4-BE49-F238E27FC236}">
                <a16:creationId xmlns:a16="http://schemas.microsoft.com/office/drawing/2014/main" id="{67827445-E23A-6026-7BD7-325AF31793A0}"/>
              </a:ext>
            </a:extLst>
          </p:cNvPr>
          <p:cNvSpPr txBox="1"/>
          <p:nvPr/>
        </p:nvSpPr>
        <p:spPr>
          <a:xfrm>
            <a:off x="555081" y="3394677"/>
            <a:ext cx="708572" cy="577081"/>
          </a:xfrm>
          <a:prstGeom prst="rect">
            <a:avLst/>
          </a:prstGeom>
          <a:noFill/>
        </p:spPr>
        <p:txBody>
          <a:bodyPr wrap="square" rtlCol="0">
            <a:spAutoFit/>
          </a:bodyPr>
          <a:lstStyle/>
          <a:p>
            <a:r>
              <a:rPr kumimoji="1" lang="en-US" altLang="ja-JP" sz="1050" dirty="0"/>
              <a:t>R</a:t>
            </a:r>
            <a:r>
              <a:rPr kumimoji="1" lang="ja-JP" altLang="en-US" sz="1050" dirty="0"/>
              <a:t>６年度事例集記載</a:t>
            </a:r>
          </a:p>
        </p:txBody>
      </p:sp>
      <p:sp>
        <p:nvSpPr>
          <p:cNvPr id="18" name="テキスト ボックス 17">
            <a:extLst>
              <a:ext uri="{FF2B5EF4-FFF2-40B4-BE49-F238E27FC236}">
                <a16:creationId xmlns:a16="http://schemas.microsoft.com/office/drawing/2014/main" id="{7D40F978-FEDC-87D9-55B8-0D0415BB6EE8}"/>
              </a:ext>
            </a:extLst>
          </p:cNvPr>
          <p:cNvSpPr txBox="1"/>
          <p:nvPr/>
        </p:nvSpPr>
        <p:spPr>
          <a:xfrm>
            <a:off x="962643" y="640209"/>
            <a:ext cx="2667560" cy="307777"/>
          </a:xfrm>
          <a:prstGeom prst="rect">
            <a:avLst/>
          </a:prstGeom>
          <a:noFill/>
        </p:spPr>
        <p:txBody>
          <a:bodyPr wrap="square" rtlCol="0">
            <a:spAutoFit/>
          </a:bodyPr>
          <a:lstStyle/>
          <a:p>
            <a:r>
              <a:rPr lang="ja-JP" altLang="en-US" sz="1400" b="1" u="sng" dirty="0"/>
              <a:t>４．予算決算関係の処理</a:t>
            </a:r>
            <a:endParaRPr lang="en-US" altLang="ja-JP" sz="1400" b="1" u="sng" dirty="0"/>
          </a:p>
        </p:txBody>
      </p:sp>
      <p:sp>
        <p:nvSpPr>
          <p:cNvPr id="20" name="テキスト ボックス 19">
            <a:extLst>
              <a:ext uri="{FF2B5EF4-FFF2-40B4-BE49-F238E27FC236}">
                <a16:creationId xmlns:a16="http://schemas.microsoft.com/office/drawing/2014/main" id="{70CD736C-655E-6294-D672-EE93BF956B3F}"/>
              </a:ext>
            </a:extLst>
          </p:cNvPr>
          <p:cNvSpPr txBox="1"/>
          <p:nvPr/>
        </p:nvSpPr>
        <p:spPr>
          <a:xfrm>
            <a:off x="962643" y="2436125"/>
            <a:ext cx="1955709" cy="307777"/>
          </a:xfrm>
          <a:prstGeom prst="rect">
            <a:avLst/>
          </a:prstGeom>
          <a:noFill/>
        </p:spPr>
        <p:txBody>
          <a:bodyPr wrap="square" rtlCol="0">
            <a:spAutoFit/>
          </a:bodyPr>
          <a:lstStyle/>
          <a:p>
            <a:r>
              <a:rPr kumimoji="1" lang="ja-JP" altLang="en-US" sz="1400" b="1" u="sng" dirty="0"/>
              <a:t>５．その他の処理</a:t>
            </a:r>
            <a:endParaRPr kumimoji="1" lang="en-US" altLang="ja-JP" sz="1400" b="1" u="sng" dirty="0"/>
          </a:p>
        </p:txBody>
      </p:sp>
      <p:sp>
        <p:nvSpPr>
          <p:cNvPr id="21" name="テキスト ボックス 20">
            <a:extLst>
              <a:ext uri="{FF2B5EF4-FFF2-40B4-BE49-F238E27FC236}">
                <a16:creationId xmlns:a16="http://schemas.microsoft.com/office/drawing/2014/main" id="{9B5606FD-0AEA-AC42-555D-76F5C53498B2}"/>
              </a:ext>
            </a:extLst>
          </p:cNvPr>
          <p:cNvSpPr txBox="1"/>
          <p:nvPr/>
        </p:nvSpPr>
        <p:spPr>
          <a:xfrm>
            <a:off x="1326329" y="3529328"/>
            <a:ext cx="7068733" cy="307777"/>
          </a:xfrm>
          <a:prstGeom prst="rect">
            <a:avLst/>
          </a:prstGeom>
          <a:noFill/>
        </p:spPr>
        <p:txBody>
          <a:bodyPr wrap="square" rtlCol="0">
            <a:spAutoFit/>
          </a:bodyPr>
          <a:lstStyle/>
          <a:p>
            <a:r>
              <a:rPr kumimoji="1" lang="en-US" altLang="ja-JP" sz="1050" dirty="0"/>
              <a:t>58</a:t>
            </a:r>
            <a:r>
              <a:rPr lang="ja-JP" altLang="en-US" sz="1400" dirty="0"/>
              <a:t>    </a:t>
            </a:r>
            <a:r>
              <a:rPr kumimoji="1" lang="ja-JP" altLang="en-US" sz="1400" dirty="0"/>
              <a:t>発電側課金が売電収入と相殺される場合の処理・・・・・・・・・・・・・・</a:t>
            </a:r>
            <a:r>
              <a:rPr lang="ja-JP" altLang="en-US" sz="1400" dirty="0"/>
              <a:t> </a:t>
            </a:r>
            <a:r>
              <a:rPr kumimoji="1" lang="en-US" altLang="ja-JP" sz="1400" dirty="0"/>
              <a:t>64</a:t>
            </a:r>
            <a:endParaRPr kumimoji="1" lang="ja-JP" altLang="en-US" sz="1400" dirty="0"/>
          </a:p>
        </p:txBody>
      </p:sp>
      <p:sp>
        <p:nvSpPr>
          <p:cNvPr id="24" name="正方形/長方形 23">
            <a:extLst>
              <a:ext uri="{FF2B5EF4-FFF2-40B4-BE49-F238E27FC236}">
                <a16:creationId xmlns:a16="http://schemas.microsoft.com/office/drawing/2014/main" id="{BB5BF0C8-CA99-7E65-FE81-EA228665B50C}"/>
              </a:ext>
            </a:extLst>
          </p:cNvPr>
          <p:cNvSpPr/>
          <p:nvPr/>
        </p:nvSpPr>
        <p:spPr>
          <a:xfrm>
            <a:off x="492404" y="3394677"/>
            <a:ext cx="8096515" cy="55046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楕円 5">
            <a:extLst>
              <a:ext uri="{FF2B5EF4-FFF2-40B4-BE49-F238E27FC236}">
                <a16:creationId xmlns:a16="http://schemas.microsoft.com/office/drawing/2014/main" id="{8AAD2F45-1D9B-2DA8-3509-70643303098C}"/>
              </a:ext>
            </a:extLst>
          </p:cNvPr>
          <p:cNvSpPr/>
          <p:nvPr/>
        </p:nvSpPr>
        <p:spPr>
          <a:xfrm>
            <a:off x="1403407" y="3024684"/>
            <a:ext cx="165935" cy="160619"/>
          </a:xfrm>
          <a:prstGeom prst="ellipse">
            <a:avLst/>
          </a:prstGeom>
          <a:no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楕円 6">
            <a:extLst>
              <a:ext uri="{FF2B5EF4-FFF2-40B4-BE49-F238E27FC236}">
                <a16:creationId xmlns:a16="http://schemas.microsoft.com/office/drawing/2014/main" id="{4B0C8C7C-5252-166F-B454-78E8D7F2F081}"/>
              </a:ext>
            </a:extLst>
          </p:cNvPr>
          <p:cNvSpPr/>
          <p:nvPr/>
        </p:nvSpPr>
        <p:spPr>
          <a:xfrm>
            <a:off x="1382832" y="1677302"/>
            <a:ext cx="165935" cy="160619"/>
          </a:xfrm>
          <a:prstGeom prst="ellipse">
            <a:avLst/>
          </a:prstGeom>
          <a:no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楕円 14">
            <a:extLst>
              <a:ext uri="{FF2B5EF4-FFF2-40B4-BE49-F238E27FC236}">
                <a16:creationId xmlns:a16="http://schemas.microsoft.com/office/drawing/2014/main" id="{9BF7BA0F-0C35-E631-E6AF-C11D95A8B873}"/>
              </a:ext>
            </a:extLst>
          </p:cNvPr>
          <p:cNvSpPr/>
          <p:nvPr/>
        </p:nvSpPr>
        <p:spPr>
          <a:xfrm>
            <a:off x="1381490" y="1469686"/>
            <a:ext cx="165935" cy="160619"/>
          </a:xfrm>
          <a:prstGeom prst="ellipse">
            <a:avLst/>
          </a:prstGeom>
          <a:no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楕円 16">
            <a:extLst>
              <a:ext uri="{FF2B5EF4-FFF2-40B4-BE49-F238E27FC236}">
                <a16:creationId xmlns:a16="http://schemas.microsoft.com/office/drawing/2014/main" id="{4A08F38B-DEA8-CB7B-0BAC-42E6C76560F5}"/>
              </a:ext>
            </a:extLst>
          </p:cNvPr>
          <p:cNvSpPr/>
          <p:nvPr/>
        </p:nvSpPr>
        <p:spPr>
          <a:xfrm>
            <a:off x="1381490" y="1254997"/>
            <a:ext cx="165935" cy="160619"/>
          </a:xfrm>
          <a:prstGeom prst="ellipse">
            <a:avLst/>
          </a:prstGeom>
          <a:no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6479125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35316" y="2813463"/>
            <a:ext cx="8850968" cy="3980971"/>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㊹ 予備費の充用方法</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595540" y="596492"/>
            <a:ext cx="4390744" cy="2155776"/>
            <a:chOff x="4639788" y="1415610"/>
            <a:chExt cx="4368341" cy="212187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21874"/>
              <a:chOff x="324296" y="235244"/>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558363" y="1237144"/>
                <a:ext cx="5225596" cy="1211131"/>
              </a:xfrm>
              <a:prstGeom prst="rect">
                <a:avLst/>
              </a:prstGeom>
              <a:grpFill/>
            </p:spPr>
            <p:txBody>
              <a:bodyPr wrap="square" rtlCol="0">
                <a:spAutoFit/>
              </a:bodyPr>
              <a:lstStyle/>
              <a:p>
                <a:r>
                  <a:rPr lang="ja-JP" altLang="en-US" sz="1200" dirty="0">
                    <a:latin typeface="+mn-ea"/>
                  </a:rPr>
                  <a:t>①　予備費は予算書に設定されている科目だが、直接的　</a:t>
                </a:r>
                <a:endParaRPr lang="en-US" altLang="ja-JP" sz="1200" dirty="0">
                  <a:latin typeface="+mn-ea"/>
                </a:endParaRPr>
              </a:p>
              <a:p>
                <a:r>
                  <a:rPr lang="ja-JP" altLang="en-US" sz="1200" dirty="0">
                    <a:latin typeface="+mn-ea"/>
                  </a:rPr>
                  <a:t>　　な支出科目ではない。</a:t>
                </a:r>
                <a:endParaRPr lang="en-US" altLang="ja-JP" sz="1200" dirty="0">
                  <a:latin typeface="+mn-ea"/>
                </a:endParaRPr>
              </a:p>
              <a:p>
                <a:r>
                  <a:rPr lang="ja-JP" altLang="en-US" sz="1200" dirty="0">
                    <a:latin typeface="+mn-ea"/>
                  </a:rPr>
                  <a:t>②　適切な科目を設定し、その上で必要額を充用させて</a:t>
                </a:r>
                <a:endParaRPr lang="en-US" altLang="ja-JP" sz="1200" dirty="0">
                  <a:latin typeface="+mn-ea"/>
                </a:endParaRPr>
              </a:p>
              <a:p>
                <a:r>
                  <a:rPr lang="ja-JP" altLang="en-US" sz="1200" dirty="0">
                    <a:latin typeface="+mn-ea"/>
                  </a:rPr>
                  <a:t>　　予算化し、支出行為を行う。</a:t>
                </a: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50389"/>
              <a:ext cx="2625872" cy="30000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2144098"/>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432394" y="1100395"/>
                <a:ext cx="5477534" cy="1758940"/>
              </a:xfrm>
              <a:prstGeom prst="rect">
                <a:avLst/>
              </a:prstGeom>
              <a:solidFill>
                <a:schemeClr val="accent4">
                  <a:lumMod val="40000"/>
                  <a:lumOff val="60000"/>
                </a:schemeClr>
              </a:solidFill>
            </p:spPr>
            <p:txBody>
              <a:bodyPr wrap="square" rtlCol="0">
                <a:spAutoFit/>
              </a:bodyPr>
              <a:lstStyle/>
              <a:p>
                <a:r>
                  <a:rPr lang="ja-JP" altLang="en-US" sz="1200" dirty="0">
                    <a:latin typeface="+mn-ea"/>
                  </a:rPr>
                  <a:t>　年度途中で予期しない支出が発生したが適当な支出科目がなく、予備費より支出した。</a:t>
                </a:r>
                <a:endParaRPr lang="en-US" altLang="ja-JP" sz="1200" dirty="0">
                  <a:latin typeface="+mn-ea"/>
                </a:endParaRPr>
              </a:p>
              <a:p>
                <a:r>
                  <a:rPr lang="ja-JP" altLang="en-US" sz="1200" dirty="0">
                    <a:latin typeface="+mn-ea"/>
                  </a:rPr>
                  <a:t>　収支決算書には予備費に対する決算額と増減額が表示されて違和感なく感じられるが、貸借対照表で表示される正味財産額と正味財産増減計算書で表示される正味財産期末残高が、予備費で支出した分だけ一致しない。</a:t>
                </a: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5"/>
              <a:ext cx="2426280" cy="34834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47599" y="1541634"/>
              <a:ext cx="525079" cy="362992"/>
            </a:xfrm>
            <a:prstGeom prst="rect">
              <a:avLst/>
            </a:prstGeom>
          </p:spPr>
        </p:pic>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74347" y="2271541"/>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grpSp>
        <p:nvGrpSpPr>
          <p:cNvPr id="13" name="グループ化 12">
            <a:extLst>
              <a:ext uri="{FF2B5EF4-FFF2-40B4-BE49-F238E27FC236}">
                <a16:creationId xmlns:a16="http://schemas.microsoft.com/office/drawing/2014/main" id="{DA3B8E16-D4F5-4419-AA1C-6E1BF7A23379}"/>
              </a:ext>
            </a:extLst>
          </p:cNvPr>
          <p:cNvGrpSpPr/>
          <p:nvPr/>
        </p:nvGrpSpPr>
        <p:grpSpPr>
          <a:xfrm>
            <a:off x="670575" y="2939053"/>
            <a:ext cx="1923769" cy="1727375"/>
            <a:chOff x="829340" y="3349256"/>
            <a:chExt cx="1584175" cy="1531234"/>
          </a:xfrm>
        </p:grpSpPr>
        <p:sp>
          <p:nvSpPr>
            <p:cNvPr id="26" name="テキスト ボックス 25">
              <a:extLst>
                <a:ext uri="{FF2B5EF4-FFF2-40B4-BE49-F238E27FC236}">
                  <a16:creationId xmlns:a16="http://schemas.microsoft.com/office/drawing/2014/main" id="{0D366725-98CF-4C0C-8D36-DABF571C1175}"/>
                </a:ext>
              </a:extLst>
            </p:cNvPr>
            <p:cNvSpPr txBox="1"/>
            <p:nvPr/>
          </p:nvSpPr>
          <p:spPr>
            <a:xfrm>
              <a:off x="1068920" y="3777493"/>
              <a:ext cx="1158251" cy="736638"/>
            </a:xfrm>
            <a:prstGeom prst="rect">
              <a:avLst/>
            </a:prstGeom>
            <a:noFill/>
          </p:spPr>
          <p:txBody>
            <a:bodyPr wrap="square" rtlCol="0">
              <a:spAutoFit/>
            </a:bodyPr>
            <a:lstStyle/>
            <a:p>
              <a:r>
                <a:rPr lang="ja-JP" altLang="en-US" sz="1600" dirty="0">
                  <a:latin typeface="+mn-ea"/>
                </a:rPr>
                <a:t>予備費からの</a:t>
              </a:r>
              <a:endParaRPr lang="en-US" altLang="ja-JP" sz="1600" dirty="0">
                <a:latin typeface="+mn-ea"/>
              </a:endParaRPr>
            </a:p>
            <a:p>
              <a:r>
                <a:rPr lang="ja-JP" altLang="en-US" sz="1600" dirty="0">
                  <a:latin typeface="+mn-ea"/>
                </a:rPr>
                <a:t>直接支出は</a:t>
              </a:r>
              <a:endParaRPr lang="en-US" altLang="ja-JP" sz="1600" dirty="0">
                <a:latin typeface="+mn-ea"/>
              </a:endParaRPr>
            </a:p>
            <a:p>
              <a:r>
                <a:rPr lang="ja-JP" altLang="en-US" sz="1600" dirty="0">
                  <a:latin typeface="+mn-ea"/>
                </a:rPr>
                <a:t>できない</a:t>
              </a:r>
              <a:endParaRPr lang="en-US" altLang="ja-JP" sz="1600" dirty="0">
                <a:latin typeface="+mn-ea"/>
              </a:endParaRPr>
            </a:p>
          </p:txBody>
        </p:sp>
        <p:sp>
          <p:nvSpPr>
            <p:cNvPr id="11" name="楕円 10">
              <a:extLst>
                <a:ext uri="{FF2B5EF4-FFF2-40B4-BE49-F238E27FC236}">
                  <a16:creationId xmlns:a16="http://schemas.microsoft.com/office/drawing/2014/main" id="{874F4621-17F9-4A5A-B006-E5B90F930EA8}"/>
                </a:ext>
              </a:extLst>
            </p:cNvPr>
            <p:cNvSpPr/>
            <p:nvPr/>
          </p:nvSpPr>
          <p:spPr>
            <a:xfrm>
              <a:off x="829340" y="3349256"/>
              <a:ext cx="1584175" cy="1531234"/>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0" name="フローチャート: 組合せ 29">
            <a:extLst>
              <a:ext uri="{FF2B5EF4-FFF2-40B4-BE49-F238E27FC236}">
                <a16:creationId xmlns:a16="http://schemas.microsoft.com/office/drawing/2014/main" id="{D57F0382-8985-4F25-88CF-F4229DD98A11}"/>
              </a:ext>
            </a:extLst>
          </p:cNvPr>
          <p:cNvSpPr/>
          <p:nvPr/>
        </p:nvSpPr>
        <p:spPr>
          <a:xfrm>
            <a:off x="1236985" y="4763232"/>
            <a:ext cx="786809" cy="274753"/>
          </a:xfrm>
          <a:prstGeom prst="flowChartMerg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grpSp>
        <p:nvGrpSpPr>
          <p:cNvPr id="17" name="グループ化 16">
            <a:extLst>
              <a:ext uri="{FF2B5EF4-FFF2-40B4-BE49-F238E27FC236}">
                <a16:creationId xmlns:a16="http://schemas.microsoft.com/office/drawing/2014/main" id="{C85C536E-72A8-4BCD-8FF6-A168D9F25D21}"/>
              </a:ext>
            </a:extLst>
          </p:cNvPr>
          <p:cNvGrpSpPr/>
          <p:nvPr/>
        </p:nvGrpSpPr>
        <p:grpSpPr>
          <a:xfrm>
            <a:off x="400624" y="5077160"/>
            <a:ext cx="2459533" cy="1448217"/>
            <a:chOff x="400625" y="5077160"/>
            <a:chExt cx="2204350" cy="1448217"/>
          </a:xfrm>
        </p:grpSpPr>
        <p:sp>
          <p:nvSpPr>
            <p:cNvPr id="27" name="四角形: 角を丸くする 26">
              <a:extLst>
                <a:ext uri="{FF2B5EF4-FFF2-40B4-BE49-F238E27FC236}">
                  <a16:creationId xmlns:a16="http://schemas.microsoft.com/office/drawing/2014/main" id="{B0A3E443-7973-4EED-8B50-DA5C54594B94}"/>
                </a:ext>
              </a:extLst>
            </p:cNvPr>
            <p:cNvSpPr/>
            <p:nvPr/>
          </p:nvSpPr>
          <p:spPr>
            <a:xfrm>
              <a:off x="400625" y="5077160"/>
              <a:ext cx="2204350" cy="1448217"/>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 name="テキスト ボックス 30">
              <a:extLst>
                <a:ext uri="{FF2B5EF4-FFF2-40B4-BE49-F238E27FC236}">
                  <a16:creationId xmlns:a16="http://schemas.microsoft.com/office/drawing/2014/main" id="{73F790F8-635A-43B8-BABD-2425334BC8A8}"/>
                </a:ext>
              </a:extLst>
            </p:cNvPr>
            <p:cNvSpPr txBox="1"/>
            <p:nvPr/>
          </p:nvSpPr>
          <p:spPr>
            <a:xfrm>
              <a:off x="491929" y="5430510"/>
              <a:ext cx="2021742" cy="830997"/>
            </a:xfrm>
            <a:prstGeom prst="rect">
              <a:avLst/>
            </a:prstGeom>
            <a:noFill/>
          </p:spPr>
          <p:txBody>
            <a:bodyPr wrap="square" rtlCol="0">
              <a:spAutoFit/>
            </a:bodyPr>
            <a:lstStyle/>
            <a:p>
              <a:r>
                <a:rPr lang="ja-JP" altLang="en-US" sz="1600" dirty="0">
                  <a:latin typeface="+mn-ea"/>
                </a:rPr>
                <a:t>適切な科目に必要額を充用させてから支出する</a:t>
              </a:r>
              <a:endParaRPr lang="en-US" altLang="ja-JP" sz="1600" dirty="0">
                <a:latin typeface="+mn-ea"/>
              </a:endParaRPr>
            </a:p>
          </p:txBody>
        </p:sp>
      </p:grpSp>
      <p:sp>
        <p:nvSpPr>
          <p:cNvPr id="33" name="四角形: 角を丸くする 32">
            <a:extLst>
              <a:ext uri="{FF2B5EF4-FFF2-40B4-BE49-F238E27FC236}">
                <a16:creationId xmlns:a16="http://schemas.microsoft.com/office/drawing/2014/main" id="{1B726B58-6CB9-4FB6-9386-0F8ADC9563D3}"/>
              </a:ext>
            </a:extLst>
          </p:cNvPr>
          <p:cNvSpPr/>
          <p:nvPr/>
        </p:nvSpPr>
        <p:spPr>
          <a:xfrm>
            <a:off x="3321505" y="3062010"/>
            <a:ext cx="5362326" cy="3390993"/>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0" name="フローチャート: 組合せ 39">
            <a:extLst>
              <a:ext uri="{FF2B5EF4-FFF2-40B4-BE49-F238E27FC236}">
                <a16:creationId xmlns:a16="http://schemas.microsoft.com/office/drawing/2014/main" id="{BE3710C1-8C2A-4953-A0EC-02D9F5A3211B}"/>
              </a:ext>
            </a:extLst>
          </p:cNvPr>
          <p:cNvSpPr/>
          <p:nvPr/>
        </p:nvSpPr>
        <p:spPr>
          <a:xfrm rot="16200000">
            <a:off x="2615353" y="4506950"/>
            <a:ext cx="786809" cy="274753"/>
          </a:xfrm>
          <a:prstGeom prst="flowChartMerg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2" name="テキスト ボックス 41">
            <a:extLst>
              <a:ext uri="{FF2B5EF4-FFF2-40B4-BE49-F238E27FC236}">
                <a16:creationId xmlns:a16="http://schemas.microsoft.com/office/drawing/2014/main" id="{1BD19B20-E61D-406E-9F01-244E7BF889A6}"/>
              </a:ext>
            </a:extLst>
          </p:cNvPr>
          <p:cNvSpPr txBox="1"/>
          <p:nvPr/>
        </p:nvSpPr>
        <p:spPr>
          <a:xfrm>
            <a:off x="3539853" y="3634121"/>
            <a:ext cx="4925630" cy="2246769"/>
          </a:xfrm>
          <a:prstGeom prst="rect">
            <a:avLst/>
          </a:prstGeom>
          <a:noFill/>
        </p:spPr>
        <p:txBody>
          <a:bodyPr wrap="square" rtlCol="0">
            <a:spAutoFit/>
          </a:bodyPr>
          <a:lstStyle/>
          <a:p>
            <a:r>
              <a:rPr lang="en-US" altLang="ja-JP" sz="1600" dirty="0">
                <a:latin typeface="+mn-ea"/>
              </a:rPr>
              <a:t>【</a:t>
            </a:r>
            <a:r>
              <a:rPr lang="ja-JP" altLang="en-US" sz="1600" dirty="0">
                <a:latin typeface="+mn-ea"/>
              </a:rPr>
              <a:t>予備費を充用して修繕費の予算を増額させたい</a:t>
            </a:r>
            <a:r>
              <a:rPr lang="en-US" altLang="ja-JP" sz="1600" dirty="0">
                <a:latin typeface="+mn-ea"/>
              </a:rPr>
              <a:t>】</a:t>
            </a:r>
          </a:p>
          <a:p>
            <a:endParaRPr lang="en-US" altLang="ja-JP" sz="1600" dirty="0">
              <a:latin typeface="+mn-ea"/>
            </a:endParaRPr>
          </a:p>
          <a:p>
            <a:r>
              <a:rPr lang="ja-JP" altLang="en-US" sz="1600" dirty="0">
                <a:latin typeface="+mn-ea"/>
              </a:rPr>
              <a:t>①　土地改良区の会計細則で予備費の充用の承認</a:t>
            </a:r>
            <a:endParaRPr lang="en-US" altLang="ja-JP" sz="1600" dirty="0">
              <a:latin typeface="+mn-ea"/>
            </a:endParaRPr>
          </a:p>
          <a:p>
            <a:r>
              <a:rPr lang="ja-JP" altLang="en-US" sz="1600" dirty="0">
                <a:latin typeface="+mn-ea"/>
              </a:rPr>
              <a:t>　　レベルを確認し、決裁権者から決裁を得て修繕　</a:t>
            </a:r>
            <a:endParaRPr lang="en-US" altLang="ja-JP" sz="1600" dirty="0">
              <a:latin typeface="+mn-ea"/>
            </a:endParaRPr>
          </a:p>
          <a:p>
            <a:r>
              <a:rPr lang="ja-JP" altLang="en-US" sz="1600" dirty="0">
                <a:latin typeface="+mn-ea"/>
              </a:rPr>
              <a:t>　　費の予算を増額させる。</a:t>
            </a:r>
            <a:endParaRPr lang="en-US" altLang="ja-JP" sz="1600" dirty="0">
              <a:latin typeface="+mn-ea"/>
            </a:endParaRPr>
          </a:p>
          <a:p>
            <a:endParaRPr lang="en-US" altLang="ja-JP" sz="1600" dirty="0">
              <a:latin typeface="+mn-ea"/>
            </a:endParaRPr>
          </a:p>
          <a:p>
            <a:r>
              <a:rPr lang="ja-JP" altLang="en-US" sz="1600" dirty="0">
                <a:latin typeface="+mn-ea"/>
              </a:rPr>
              <a:t>②　修繕費から必要額を支出する。</a:t>
            </a:r>
            <a:endParaRPr lang="en-US" altLang="ja-JP" sz="1600" dirty="0">
              <a:latin typeface="+mn-ea"/>
            </a:endParaRPr>
          </a:p>
          <a:p>
            <a:endParaRPr lang="en-US" altLang="ja-JP" sz="1600" dirty="0">
              <a:latin typeface="+mn-ea"/>
            </a:endParaRPr>
          </a:p>
          <a:p>
            <a:endParaRPr lang="en-US" altLang="ja-JP" sz="1200" dirty="0">
              <a:latin typeface="+mn-ea"/>
            </a:endParaRPr>
          </a:p>
        </p:txBody>
      </p:sp>
    </p:spTree>
    <p:extLst>
      <p:ext uri="{BB962C8B-B14F-4D97-AF65-F5344CB8AC3E}">
        <p14:creationId xmlns:p14="http://schemas.microsoft.com/office/powerpoint/2010/main" val="348049506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00575" y="2391211"/>
            <a:ext cx="8850968" cy="4375754"/>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n-ea"/>
            </a:endParaRPr>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㊺ </a:t>
            </a:r>
            <a:r>
              <a:rPr lang="en-US" altLang="ja-JP" sz="2000" b="1" dirty="0">
                <a:latin typeface="+mn-ea"/>
              </a:rPr>
              <a:t>3</a:t>
            </a:r>
            <a:r>
              <a:rPr lang="ja-JP" altLang="en-US" sz="2000" b="1" dirty="0">
                <a:latin typeface="+mn-ea"/>
              </a:rPr>
              <a:t>月分の電気代が</a:t>
            </a:r>
            <a:r>
              <a:rPr lang="en-US" altLang="ja-JP" sz="2000" b="1" dirty="0">
                <a:latin typeface="+mn-ea"/>
              </a:rPr>
              <a:t>6</a:t>
            </a:r>
            <a:r>
              <a:rPr lang="ja-JP" altLang="en-US" sz="2000" b="1" dirty="0">
                <a:latin typeface="+mn-ea"/>
              </a:rPr>
              <a:t>月までわからない場合の処理</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595540" y="596492"/>
            <a:ext cx="4390744" cy="1716369"/>
            <a:chOff x="4639788" y="1415610"/>
            <a:chExt cx="4368341" cy="212187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21874"/>
              <a:chOff x="324296" y="235244"/>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982297" y="1337785"/>
                <a:ext cx="4784168" cy="845107"/>
              </a:xfrm>
              <a:prstGeom prst="rect">
                <a:avLst/>
              </a:prstGeom>
              <a:grpFill/>
            </p:spPr>
            <p:txBody>
              <a:bodyPr wrap="square" rtlCol="0">
                <a:spAutoFit/>
              </a:bodyPr>
              <a:lstStyle/>
              <a:p>
                <a:r>
                  <a:rPr lang="ja-JP" altLang="en-US" sz="1200" dirty="0">
                    <a:latin typeface="+mn-ea"/>
                  </a:rPr>
                  <a:t>①　決算整理期間内で金額が確定するかどうかで</a:t>
                </a:r>
                <a:endParaRPr lang="en-US" altLang="ja-JP" sz="1200" dirty="0">
                  <a:latin typeface="+mn-ea"/>
                </a:endParaRPr>
              </a:p>
              <a:p>
                <a:r>
                  <a:rPr lang="ja-JP" altLang="en-US" sz="1200" dirty="0">
                    <a:latin typeface="+mn-ea"/>
                  </a:rPr>
                  <a:t>　　処理方法が異なる。　</a:t>
                </a:r>
                <a:endParaRPr lang="en-US" altLang="ja-JP" sz="1200" dirty="0">
                  <a:latin typeface="+mn-ea"/>
                </a:endParaRP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50388"/>
              <a:ext cx="2625872" cy="378279"/>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4"/>
            <a:ext cx="4390744" cy="1721847"/>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432395" y="1472857"/>
                <a:ext cx="5477534" cy="676515"/>
              </a:xfrm>
              <a:prstGeom prst="rect">
                <a:avLst/>
              </a:prstGeom>
              <a:solidFill>
                <a:schemeClr val="accent4">
                  <a:lumMod val="40000"/>
                  <a:lumOff val="60000"/>
                </a:schemeClr>
              </a:solidFill>
            </p:spPr>
            <p:txBody>
              <a:bodyPr wrap="square" rtlCol="0">
                <a:spAutoFit/>
              </a:bodyPr>
              <a:lstStyle/>
              <a:p>
                <a:r>
                  <a:rPr lang="ja-JP" altLang="en-US" sz="1200" dirty="0">
                    <a:latin typeface="+mn-ea"/>
                  </a:rPr>
                  <a:t>　３月分の電気代の請求額が６月までわからないが、決算書にはどのように記載すればよいか。</a:t>
                </a:r>
                <a:endParaRPr lang="en-US" altLang="ja-JP" sz="1200" dirty="0">
                  <a:latin typeface="+mn-ea"/>
                </a:endParaRP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4"/>
              <a:ext cx="2426280" cy="398932"/>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47599" y="1541634"/>
              <a:ext cx="525079" cy="362992"/>
            </a:xfrm>
            <a:prstGeom prst="rect">
              <a:avLst/>
            </a:prstGeom>
          </p:spPr>
        </p:pic>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63146" y="1843286"/>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grpSp>
        <p:nvGrpSpPr>
          <p:cNvPr id="29" name="グループ化 28">
            <a:extLst>
              <a:ext uri="{FF2B5EF4-FFF2-40B4-BE49-F238E27FC236}">
                <a16:creationId xmlns:a16="http://schemas.microsoft.com/office/drawing/2014/main" id="{4DAEBE25-D640-44F6-B155-0285488DEE9E}"/>
              </a:ext>
            </a:extLst>
          </p:cNvPr>
          <p:cNvGrpSpPr/>
          <p:nvPr/>
        </p:nvGrpSpPr>
        <p:grpSpPr>
          <a:xfrm>
            <a:off x="393948" y="3729655"/>
            <a:ext cx="4040884" cy="2883796"/>
            <a:chOff x="327115" y="3260138"/>
            <a:chExt cx="2467928" cy="274881"/>
          </a:xfrm>
        </p:grpSpPr>
        <p:sp>
          <p:nvSpPr>
            <p:cNvPr id="42" name="四角形: 角を丸くする 41">
              <a:extLst>
                <a:ext uri="{FF2B5EF4-FFF2-40B4-BE49-F238E27FC236}">
                  <a16:creationId xmlns:a16="http://schemas.microsoft.com/office/drawing/2014/main" id="{8AD28236-E774-45FF-A272-D65B169B9ACC}"/>
                </a:ext>
              </a:extLst>
            </p:cNvPr>
            <p:cNvSpPr/>
            <p:nvPr/>
          </p:nvSpPr>
          <p:spPr>
            <a:xfrm>
              <a:off x="327115" y="3260138"/>
              <a:ext cx="2467928" cy="274881"/>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a:extLst>
                <a:ext uri="{FF2B5EF4-FFF2-40B4-BE49-F238E27FC236}">
                  <a16:creationId xmlns:a16="http://schemas.microsoft.com/office/drawing/2014/main" id="{99897A17-D13C-463E-AD84-6E47BF3A7917}"/>
                </a:ext>
              </a:extLst>
            </p:cNvPr>
            <p:cNvSpPr txBox="1"/>
            <p:nvPr/>
          </p:nvSpPr>
          <p:spPr>
            <a:xfrm>
              <a:off x="398813" y="3290779"/>
              <a:ext cx="2364340" cy="202425"/>
            </a:xfrm>
            <a:prstGeom prst="rect">
              <a:avLst/>
            </a:prstGeom>
            <a:noFill/>
          </p:spPr>
          <p:txBody>
            <a:bodyPr wrap="square" rtlCol="0">
              <a:spAutoFit/>
            </a:bodyPr>
            <a:lstStyle/>
            <a:p>
              <a:r>
                <a:rPr lang="ja-JP" altLang="en-US" sz="1200" u="sng" dirty="0"/>
                <a:t>★資金収支整理期間を設定している場合</a:t>
              </a:r>
              <a:endParaRPr lang="en-US" altLang="ja-JP" sz="1200" u="sng" dirty="0"/>
            </a:p>
            <a:p>
              <a:endParaRPr lang="en-US" altLang="ja-JP" sz="1200" dirty="0"/>
            </a:p>
            <a:p>
              <a:r>
                <a:rPr lang="ja-JP" altLang="en-US" sz="1200" dirty="0"/>
                <a:t>財務諸表等を理事長へ提出するまでの整理に間に合えば、Ｒ４年度の貸借対照表に未払金として計上可能。</a:t>
              </a:r>
              <a:endParaRPr lang="en-US" altLang="ja-JP" sz="1200" dirty="0"/>
            </a:p>
            <a:p>
              <a:endParaRPr lang="en-US" altLang="ja-JP" sz="1200" dirty="0"/>
            </a:p>
            <a:p>
              <a:r>
                <a:rPr lang="ja-JP" altLang="en-US" sz="1200" dirty="0"/>
                <a:t>収支決算書へは、資金収支整理期間を過ぎているためＲ５年度の過年度支出科目として計上。</a:t>
              </a:r>
              <a:endParaRPr lang="en-US" altLang="ja-JP" sz="1200" dirty="0"/>
            </a:p>
            <a:p>
              <a:endParaRPr lang="en-US" altLang="ja-JP" sz="1200" dirty="0"/>
            </a:p>
            <a:p>
              <a:endParaRPr lang="en-US" altLang="ja-JP" sz="1200" dirty="0"/>
            </a:p>
            <a:p>
              <a:r>
                <a:rPr lang="en-US" altLang="ja-JP" sz="1200" dirty="0"/>
                <a:t>※  </a:t>
              </a:r>
              <a:r>
                <a:rPr lang="ja-JP" altLang="en-US" sz="1200" dirty="0"/>
                <a:t>財務諸表等を理事長へ提出するまでの整理に間に</a:t>
              </a:r>
              <a:endParaRPr lang="en-US" altLang="ja-JP" sz="1200" dirty="0"/>
            </a:p>
            <a:p>
              <a:r>
                <a:rPr lang="en-US" altLang="ja-JP" sz="1200" dirty="0"/>
                <a:t>      </a:t>
              </a:r>
              <a:r>
                <a:rPr lang="ja-JP" altLang="en-US" sz="1200" dirty="0"/>
                <a:t>合わない場合、Ｒ５年度分として支出する。</a:t>
              </a:r>
              <a:endParaRPr lang="en-US" altLang="ja-JP" sz="1200" dirty="0"/>
            </a:p>
          </p:txBody>
        </p:sp>
      </p:grpSp>
      <p:grpSp>
        <p:nvGrpSpPr>
          <p:cNvPr id="45" name="グループ化 44">
            <a:extLst>
              <a:ext uri="{FF2B5EF4-FFF2-40B4-BE49-F238E27FC236}">
                <a16:creationId xmlns:a16="http://schemas.microsoft.com/office/drawing/2014/main" id="{2D057B77-57FC-4D91-A8CA-56E0545E4169}"/>
              </a:ext>
            </a:extLst>
          </p:cNvPr>
          <p:cNvGrpSpPr/>
          <p:nvPr/>
        </p:nvGrpSpPr>
        <p:grpSpPr>
          <a:xfrm>
            <a:off x="4595827" y="3764072"/>
            <a:ext cx="4118344" cy="2814962"/>
            <a:chOff x="327115" y="3260138"/>
            <a:chExt cx="2517762" cy="296188"/>
          </a:xfrm>
        </p:grpSpPr>
        <p:sp>
          <p:nvSpPr>
            <p:cNvPr id="46" name="四角形: 角を丸くする 45">
              <a:extLst>
                <a:ext uri="{FF2B5EF4-FFF2-40B4-BE49-F238E27FC236}">
                  <a16:creationId xmlns:a16="http://schemas.microsoft.com/office/drawing/2014/main" id="{C98E8199-1FEB-4E1D-8181-3E1E775FA1C5}"/>
                </a:ext>
              </a:extLst>
            </p:cNvPr>
            <p:cNvSpPr/>
            <p:nvPr/>
          </p:nvSpPr>
          <p:spPr>
            <a:xfrm>
              <a:off x="327115" y="3260138"/>
              <a:ext cx="2467928" cy="296188"/>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7" name="テキスト ボックス 46">
              <a:extLst>
                <a:ext uri="{FF2B5EF4-FFF2-40B4-BE49-F238E27FC236}">
                  <a16:creationId xmlns:a16="http://schemas.microsoft.com/office/drawing/2014/main" id="{092FBDB7-1CB2-49C5-B357-27027A2F0223}"/>
                </a:ext>
              </a:extLst>
            </p:cNvPr>
            <p:cNvSpPr txBox="1"/>
            <p:nvPr/>
          </p:nvSpPr>
          <p:spPr>
            <a:xfrm>
              <a:off x="430893" y="3286523"/>
              <a:ext cx="2413984" cy="204019"/>
            </a:xfrm>
            <a:prstGeom prst="rect">
              <a:avLst/>
            </a:prstGeom>
            <a:noFill/>
          </p:spPr>
          <p:txBody>
            <a:bodyPr wrap="square" rtlCol="0">
              <a:spAutoFit/>
            </a:bodyPr>
            <a:lstStyle/>
            <a:p>
              <a:r>
                <a:rPr lang="ja-JP" altLang="en-US" sz="1200" u="sng" dirty="0"/>
                <a:t>★資金収支整理期間を設定していない場合</a:t>
              </a:r>
              <a:endParaRPr lang="en-US" altLang="ja-JP" sz="1200" u="sng" dirty="0"/>
            </a:p>
            <a:p>
              <a:endParaRPr lang="en-US" altLang="ja-JP" sz="1200" dirty="0"/>
            </a:p>
            <a:p>
              <a:r>
                <a:rPr lang="ja-JP" altLang="en-US" sz="1200" dirty="0"/>
                <a:t>財務諸表等を理事長へ提出するまでの整理に間に合えば、Ｒ４年度の貸借対照表に未払金として計上可能。</a:t>
              </a:r>
              <a:endParaRPr lang="en-US" altLang="ja-JP" sz="1200" dirty="0"/>
            </a:p>
            <a:p>
              <a:endParaRPr lang="en-US" altLang="ja-JP" sz="1200" dirty="0"/>
            </a:p>
            <a:p>
              <a:r>
                <a:rPr lang="ja-JP" altLang="en-US" sz="1200" dirty="0"/>
                <a:t>収支決算書へは、</a:t>
              </a:r>
              <a:r>
                <a:rPr lang="en-US" altLang="ja-JP" sz="1200" dirty="0">
                  <a:latin typeface="+mn-ea"/>
                </a:rPr>
                <a:t>R4</a:t>
              </a:r>
              <a:r>
                <a:rPr lang="ja-JP" altLang="en-US" sz="1200" dirty="0">
                  <a:latin typeface="+mn-ea"/>
                </a:rPr>
                <a:t>年度分として</a:t>
              </a:r>
              <a:r>
                <a:rPr lang="ja-JP" altLang="en-US" sz="1200" dirty="0"/>
                <a:t>計上可能。</a:t>
              </a:r>
              <a:endParaRPr lang="en-US" altLang="ja-JP" sz="1200" dirty="0"/>
            </a:p>
            <a:p>
              <a:endParaRPr lang="en-US" altLang="ja-JP" sz="1200" dirty="0"/>
            </a:p>
            <a:p>
              <a:endParaRPr lang="en-US" altLang="ja-JP" sz="1200" dirty="0"/>
            </a:p>
            <a:p>
              <a:r>
                <a:rPr lang="en-US" altLang="ja-JP" sz="1200" dirty="0"/>
                <a:t>※  </a:t>
              </a:r>
              <a:r>
                <a:rPr lang="ja-JP" altLang="en-US" sz="1200" dirty="0"/>
                <a:t>財務諸表等を理事長へ提出するまでの整理に間に</a:t>
              </a:r>
              <a:endParaRPr lang="en-US" altLang="ja-JP" sz="1200" dirty="0"/>
            </a:p>
            <a:p>
              <a:r>
                <a:rPr lang="en-US" altLang="ja-JP" sz="1200" dirty="0"/>
                <a:t>      </a:t>
              </a:r>
              <a:r>
                <a:rPr lang="ja-JP" altLang="en-US" sz="1200" dirty="0"/>
                <a:t>合わない場合、Ｒ５年度分として支出する。</a:t>
              </a:r>
              <a:endParaRPr lang="en-US" altLang="ja-JP" sz="1200" dirty="0"/>
            </a:p>
          </p:txBody>
        </p:sp>
      </p:grpSp>
      <p:grpSp>
        <p:nvGrpSpPr>
          <p:cNvPr id="13" name="グループ化 12">
            <a:extLst>
              <a:ext uri="{FF2B5EF4-FFF2-40B4-BE49-F238E27FC236}">
                <a16:creationId xmlns:a16="http://schemas.microsoft.com/office/drawing/2014/main" id="{32AE0BC7-1AE0-4624-A6B8-90F1B7016611}"/>
              </a:ext>
            </a:extLst>
          </p:cNvPr>
          <p:cNvGrpSpPr/>
          <p:nvPr/>
        </p:nvGrpSpPr>
        <p:grpSpPr>
          <a:xfrm>
            <a:off x="2025502" y="2686146"/>
            <a:ext cx="5092995" cy="519542"/>
            <a:chOff x="2071444" y="2919795"/>
            <a:chExt cx="5092995" cy="519542"/>
          </a:xfrm>
        </p:grpSpPr>
        <p:grpSp>
          <p:nvGrpSpPr>
            <p:cNvPr id="48" name="グループ化 47">
              <a:extLst>
                <a:ext uri="{FF2B5EF4-FFF2-40B4-BE49-F238E27FC236}">
                  <a16:creationId xmlns:a16="http://schemas.microsoft.com/office/drawing/2014/main" id="{3F21F7C9-EEF4-4C29-92B4-E402E1B2BB51}"/>
                </a:ext>
              </a:extLst>
            </p:cNvPr>
            <p:cNvGrpSpPr/>
            <p:nvPr/>
          </p:nvGrpSpPr>
          <p:grpSpPr>
            <a:xfrm>
              <a:off x="2071444" y="2919795"/>
              <a:ext cx="5092995" cy="519542"/>
              <a:chOff x="314584" y="3939960"/>
              <a:chExt cx="1960783" cy="2527102"/>
            </a:xfrm>
          </p:grpSpPr>
          <p:sp>
            <p:nvSpPr>
              <p:cNvPr id="49" name="テキスト ボックス 48">
                <a:extLst>
                  <a:ext uri="{FF2B5EF4-FFF2-40B4-BE49-F238E27FC236}">
                    <a16:creationId xmlns:a16="http://schemas.microsoft.com/office/drawing/2014/main" id="{40E7394A-0246-47E9-A568-2BDD172B8075}"/>
                  </a:ext>
                </a:extLst>
              </p:cNvPr>
              <p:cNvSpPr txBox="1"/>
              <p:nvPr/>
            </p:nvSpPr>
            <p:spPr>
              <a:xfrm>
                <a:off x="467959" y="4023701"/>
                <a:ext cx="1796058" cy="1839647"/>
              </a:xfrm>
              <a:prstGeom prst="rect">
                <a:avLst/>
              </a:prstGeom>
              <a:noFill/>
            </p:spPr>
            <p:txBody>
              <a:bodyPr wrap="square" rtlCol="0">
                <a:spAutoFit/>
              </a:bodyPr>
              <a:lstStyle/>
              <a:p>
                <a:endParaRPr lang="en-US" altLang="ja-JP" sz="1200" dirty="0">
                  <a:latin typeface="+mn-ea"/>
                </a:endParaRPr>
              </a:p>
              <a:p>
                <a:endParaRPr lang="ja-JP" altLang="en-US" sz="1200" dirty="0">
                  <a:latin typeface="+mn-ea"/>
                </a:endParaRPr>
              </a:p>
            </p:txBody>
          </p:sp>
          <p:sp>
            <p:nvSpPr>
              <p:cNvPr id="50" name="四角形: 角を丸くする 49">
                <a:extLst>
                  <a:ext uri="{FF2B5EF4-FFF2-40B4-BE49-F238E27FC236}">
                    <a16:creationId xmlns:a16="http://schemas.microsoft.com/office/drawing/2014/main" id="{10877655-EA8A-4A6C-BDC7-5BCB5E38F440}"/>
                  </a:ext>
                </a:extLst>
              </p:cNvPr>
              <p:cNvSpPr/>
              <p:nvPr/>
            </p:nvSpPr>
            <p:spPr>
              <a:xfrm>
                <a:off x="314584" y="3939960"/>
                <a:ext cx="1960783" cy="2527102"/>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 name="正方形/長方形 10">
              <a:extLst>
                <a:ext uri="{FF2B5EF4-FFF2-40B4-BE49-F238E27FC236}">
                  <a16:creationId xmlns:a16="http://schemas.microsoft.com/office/drawing/2014/main" id="{F0815951-CE4F-4EA6-877D-248125E14458}"/>
                </a:ext>
              </a:extLst>
            </p:cNvPr>
            <p:cNvSpPr/>
            <p:nvPr/>
          </p:nvSpPr>
          <p:spPr>
            <a:xfrm>
              <a:off x="3021850" y="3043402"/>
              <a:ext cx="3284068" cy="276999"/>
            </a:xfrm>
            <a:prstGeom prst="rect">
              <a:avLst/>
            </a:prstGeom>
          </p:spPr>
          <p:txBody>
            <a:bodyPr wrap="square">
              <a:spAutoFit/>
            </a:bodyPr>
            <a:lstStyle/>
            <a:p>
              <a:r>
                <a:rPr lang="ja-JP" altLang="en-US" sz="1200" u="sng" dirty="0"/>
                <a:t>Ｒ５年３月分の電気代がＲ５年６月に確定</a:t>
              </a:r>
              <a:endParaRPr lang="en-US" altLang="ja-JP" sz="1200" u="sng" dirty="0"/>
            </a:p>
          </p:txBody>
        </p:sp>
      </p:grpSp>
      <p:sp>
        <p:nvSpPr>
          <p:cNvPr id="51" name="フローチャート: 組合せ 50">
            <a:extLst>
              <a:ext uri="{FF2B5EF4-FFF2-40B4-BE49-F238E27FC236}">
                <a16:creationId xmlns:a16="http://schemas.microsoft.com/office/drawing/2014/main" id="{2BDB6827-B56E-42E8-86F0-68780B7EC2B8}"/>
              </a:ext>
            </a:extLst>
          </p:cNvPr>
          <p:cNvSpPr/>
          <p:nvPr/>
        </p:nvSpPr>
        <p:spPr>
          <a:xfrm>
            <a:off x="3961948" y="3386545"/>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8894227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43624" y="2807336"/>
            <a:ext cx="8850968" cy="3980970"/>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㊻ 資金不足を補うために特定資産の積立金を取崩す場合の処理</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595540" y="596492"/>
            <a:ext cx="4390744" cy="2155776"/>
            <a:chOff x="4639788" y="1415610"/>
            <a:chExt cx="4368341" cy="212187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21874"/>
              <a:chOff x="324296" y="235244"/>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874194" y="1273596"/>
                <a:ext cx="4772677" cy="941991"/>
              </a:xfrm>
              <a:prstGeom prst="rect">
                <a:avLst/>
              </a:prstGeom>
              <a:grpFill/>
            </p:spPr>
            <p:txBody>
              <a:bodyPr wrap="square" rtlCol="0">
                <a:spAutoFit/>
              </a:bodyPr>
              <a:lstStyle/>
              <a:p>
                <a:r>
                  <a:rPr lang="ja-JP" altLang="en-US" sz="1200" dirty="0">
                    <a:latin typeface="+mn-ea"/>
                  </a:rPr>
                  <a:t>①　特定資産を取り崩すには、収支予算書決算書</a:t>
                </a:r>
                <a:endParaRPr lang="en-US" altLang="ja-JP" sz="1200" dirty="0">
                  <a:latin typeface="+mn-ea"/>
                </a:endParaRPr>
              </a:p>
              <a:p>
                <a:r>
                  <a:rPr lang="ja-JP" altLang="en-US" sz="1200" dirty="0">
                    <a:latin typeface="+mn-ea"/>
                  </a:rPr>
                  <a:t>　　の特定資産取崩収入科目で受けた後、該当科　</a:t>
                </a:r>
                <a:endParaRPr lang="en-US" altLang="ja-JP" sz="1200" dirty="0">
                  <a:latin typeface="+mn-ea"/>
                </a:endParaRPr>
              </a:p>
              <a:p>
                <a:r>
                  <a:rPr lang="ja-JP" altLang="en-US" sz="1200" dirty="0">
                    <a:latin typeface="+mn-ea"/>
                  </a:rPr>
                  <a:t>　　目から支出する。</a:t>
                </a:r>
                <a:endParaRPr lang="en-US" altLang="ja-JP" sz="1200" dirty="0">
                  <a:latin typeface="+mn-ea"/>
                </a:endParaRP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50389"/>
              <a:ext cx="2625872" cy="30000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2144098"/>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432395" y="1288145"/>
                <a:ext cx="5477534" cy="676515"/>
              </a:xfrm>
              <a:prstGeom prst="rect">
                <a:avLst/>
              </a:prstGeom>
              <a:solidFill>
                <a:schemeClr val="accent4">
                  <a:lumMod val="40000"/>
                  <a:lumOff val="60000"/>
                </a:schemeClr>
              </a:solidFill>
            </p:spPr>
            <p:txBody>
              <a:bodyPr wrap="square" rtlCol="0">
                <a:spAutoFit/>
              </a:bodyPr>
              <a:lstStyle/>
              <a:p>
                <a:r>
                  <a:rPr lang="ja-JP" altLang="en-US" sz="1200" dirty="0">
                    <a:latin typeface="+mn-ea"/>
                  </a:rPr>
                  <a:t>　資金不足を補うために特定資産としている積立金の取崩しを考えているが、会計処理はどのようにすればよいか。</a:t>
                </a:r>
                <a:endParaRPr lang="en-US" altLang="ja-JP" sz="1200" dirty="0">
                  <a:latin typeface="+mn-ea"/>
                </a:endParaRP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29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47599" y="1541634"/>
              <a:ext cx="525079" cy="362992"/>
            </a:xfrm>
            <a:prstGeom prst="rect">
              <a:avLst/>
            </a:prstGeom>
          </p:spPr>
        </p:pic>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74347" y="2271541"/>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sp>
        <p:nvSpPr>
          <p:cNvPr id="29" name="フローチャート: 組合せ 28">
            <a:extLst>
              <a:ext uri="{FF2B5EF4-FFF2-40B4-BE49-F238E27FC236}">
                <a16:creationId xmlns:a16="http://schemas.microsoft.com/office/drawing/2014/main" id="{09E4DFB7-7171-4282-B6C2-22D587F6331D}"/>
              </a:ext>
            </a:extLst>
          </p:cNvPr>
          <p:cNvSpPr/>
          <p:nvPr/>
        </p:nvSpPr>
        <p:spPr>
          <a:xfrm rot="16200000">
            <a:off x="2028618" y="4577486"/>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 name="グループ化 8">
            <a:extLst>
              <a:ext uri="{FF2B5EF4-FFF2-40B4-BE49-F238E27FC236}">
                <a16:creationId xmlns:a16="http://schemas.microsoft.com/office/drawing/2014/main" id="{B1982ECC-DABB-4C56-8DDC-8179E2EA8AB1}"/>
              </a:ext>
            </a:extLst>
          </p:cNvPr>
          <p:cNvGrpSpPr/>
          <p:nvPr/>
        </p:nvGrpSpPr>
        <p:grpSpPr>
          <a:xfrm>
            <a:off x="2699202" y="3138325"/>
            <a:ext cx="6233162" cy="3190023"/>
            <a:chOff x="3432866" y="3327647"/>
            <a:chExt cx="5424539" cy="2812963"/>
          </a:xfrm>
        </p:grpSpPr>
        <p:grpSp>
          <p:nvGrpSpPr>
            <p:cNvPr id="30" name="グループ化 29">
              <a:extLst>
                <a:ext uri="{FF2B5EF4-FFF2-40B4-BE49-F238E27FC236}">
                  <a16:creationId xmlns:a16="http://schemas.microsoft.com/office/drawing/2014/main" id="{7BF11F55-DF48-45D2-A16E-418777DB1C73}"/>
                </a:ext>
              </a:extLst>
            </p:cNvPr>
            <p:cNvGrpSpPr/>
            <p:nvPr/>
          </p:nvGrpSpPr>
          <p:grpSpPr>
            <a:xfrm>
              <a:off x="3432866" y="3327647"/>
              <a:ext cx="5376717" cy="2812963"/>
              <a:chOff x="317303" y="3935574"/>
              <a:chExt cx="1960783" cy="2546165"/>
            </a:xfrm>
          </p:grpSpPr>
          <p:sp>
            <p:nvSpPr>
              <p:cNvPr id="31" name="テキスト ボックス 30">
                <a:extLst>
                  <a:ext uri="{FF2B5EF4-FFF2-40B4-BE49-F238E27FC236}">
                    <a16:creationId xmlns:a16="http://schemas.microsoft.com/office/drawing/2014/main" id="{B6358C52-7A45-4EBE-BDB2-605672B4ECC0}"/>
                  </a:ext>
                </a:extLst>
              </p:cNvPr>
              <p:cNvSpPr txBox="1"/>
              <p:nvPr/>
            </p:nvSpPr>
            <p:spPr>
              <a:xfrm>
                <a:off x="367687" y="4091791"/>
                <a:ext cx="1854577" cy="272068"/>
              </a:xfrm>
              <a:prstGeom prst="rect">
                <a:avLst/>
              </a:prstGeom>
              <a:noFill/>
            </p:spPr>
            <p:txBody>
              <a:bodyPr wrap="square" rtlCol="0">
                <a:spAutoFit/>
              </a:bodyPr>
              <a:lstStyle/>
              <a:p>
                <a:r>
                  <a:rPr lang="ja-JP" altLang="en-US" sz="1200" dirty="0">
                    <a:latin typeface="+mn-ea"/>
                  </a:rPr>
                  <a:t>　</a:t>
                </a:r>
                <a:endParaRPr lang="en-US" altLang="ja-JP" sz="1200" dirty="0">
                  <a:latin typeface="+mn-ea"/>
                </a:endParaRPr>
              </a:p>
            </p:txBody>
          </p:sp>
          <p:sp>
            <p:nvSpPr>
              <p:cNvPr id="32" name="四角形: 角を丸くする 31">
                <a:extLst>
                  <a:ext uri="{FF2B5EF4-FFF2-40B4-BE49-F238E27FC236}">
                    <a16:creationId xmlns:a16="http://schemas.microsoft.com/office/drawing/2014/main" id="{D55002DD-634B-48C9-8730-E122016DEDED}"/>
                  </a:ext>
                </a:extLst>
              </p:cNvPr>
              <p:cNvSpPr/>
              <p:nvPr/>
            </p:nvSpPr>
            <p:spPr>
              <a:xfrm>
                <a:off x="317303" y="3935574"/>
                <a:ext cx="1960783" cy="2546165"/>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3" name="テキスト ボックス 32">
              <a:extLst>
                <a:ext uri="{FF2B5EF4-FFF2-40B4-BE49-F238E27FC236}">
                  <a16:creationId xmlns:a16="http://schemas.microsoft.com/office/drawing/2014/main" id="{7B8BA87A-A4EC-454D-9FAD-59EB594C8D6B}"/>
                </a:ext>
              </a:extLst>
            </p:cNvPr>
            <p:cNvSpPr txBox="1"/>
            <p:nvPr/>
          </p:nvSpPr>
          <p:spPr>
            <a:xfrm>
              <a:off x="3535968" y="3782246"/>
              <a:ext cx="5321437" cy="2035481"/>
            </a:xfrm>
            <a:prstGeom prst="rect">
              <a:avLst/>
            </a:prstGeom>
            <a:noFill/>
          </p:spPr>
          <p:txBody>
            <a:bodyPr wrap="square" rtlCol="0">
              <a:spAutoFit/>
            </a:bodyPr>
            <a:lstStyle/>
            <a:p>
              <a:r>
                <a:rPr lang="en-US" altLang="ja-JP" sz="1200" dirty="0">
                  <a:latin typeface="+mn-ea"/>
                </a:rPr>
                <a:t>【</a:t>
              </a:r>
              <a:r>
                <a:rPr lang="ja-JP" altLang="en-US" sz="1200" dirty="0">
                  <a:latin typeface="+mn-ea"/>
                </a:rPr>
                <a:t>前提</a:t>
              </a:r>
              <a:r>
                <a:rPr lang="en-US" altLang="ja-JP" sz="1200" dirty="0">
                  <a:latin typeface="+mn-ea"/>
                </a:rPr>
                <a:t>】</a:t>
              </a:r>
              <a:r>
                <a:rPr lang="ja-JP" altLang="en-US" sz="1200" dirty="0">
                  <a:latin typeface="+mn-ea"/>
                </a:rPr>
                <a:t>特定資産取崩収入、支出予定の科目に予算額が計上されている。</a:t>
              </a:r>
              <a:endParaRPr lang="en-US" altLang="ja-JP" sz="1200" dirty="0">
                <a:latin typeface="+mn-ea"/>
              </a:endParaRPr>
            </a:p>
            <a:p>
              <a:r>
                <a:rPr lang="ja-JP" altLang="en-US" sz="1200" dirty="0">
                  <a:latin typeface="+mn-ea"/>
                </a:rPr>
                <a:t>　　　　</a:t>
              </a:r>
              <a:r>
                <a:rPr lang="en-US" altLang="ja-JP" sz="1200" dirty="0">
                  <a:latin typeface="+mn-ea"/>
                </a:rPr>
                <a:t>※  </a:t>
              </a:r>
              <a:r>
                <a:rPr lang="ja-JP" altLang="en-US" sz="1200" dirty="0">
                  <a:latin typeface="+mn-ea"/>
                </a:rPr>
                <a:t>特定資産＝財政調整積立資産とする。</a:t>
              </a:r>
              <a:endParaRPr lang="en-US" altLang="ja-JP" sz="1200" dirty="0">
                <a:latin typeface="+mn-ea"/>
              </a:endParaRPr>
            </a:p>
            <a:p>
              <a:endParaRPr lang="en-US" altLang="ja-JP" sz="1200" dirty="0">
                <a:latin typeface="+mn-ea"/>
              </a:endParaRPr>
            </a:p>
            <a:p>
              <a:r>
                <a:rPr lang="en-US" altLang="ja-JP" sz="1200" dirty="0">
                  <a:latin typeface="+mn-ea"/>
                </a:rPr>
                <a:t>【</a:t>
              </a:r>
              <a:r>
                <a:rPr lang="ja-JP" altLang="en-US" sz="1200" dirty="0">
                  <a:latin typeface="+mn-ea"/>
                </a:rPr>
                <a:t>特定資産の積立金取崩し</a:t>
              </a:r>
              <a:r>
                <a:rPr lang="en-US" altLang="ja-JP" sz="1200" dirty="0">
                  <a:latin typeface="+mn-ea"/>
                </a:rPr>
                <a:t>】</a:t>
              </a:r>
            </a:p>
            <a:p>
              <a:r>
                <a:rPr lang="ja-JP" altLang="en-US" sz="1200" dirty="0">
                  <a:latin typeface="+mn-ea"/>
                </a:rPr>
                <a:t>収入命令書：（款）特定資産取崩収入（項）財政調整積立資産取崩収入  </a:t>
              </a:r>
              <a:r>
                <a:rPr lang="en-US" altLang="ja-JP" sz="1200" dirty="0">
                  <a:latin typeface="+mn-ea"/>
                </a:rPr>
                <a:t>100</a:t>
              </a:r>
            </a:p>
            <a:p>
              <a:r>
                <a:rPr lang="ja-JP" altLang="en-US" sz="1200" dirty="0">
                  <a:latin typeface="+mn-ea"/>
                </a:rPr>
                <a:t>複式仕訳：（借方）現金及び預金  </a:t>
              </a:r>
              <a:r>
                <a:rPr lang="en-US" altLang="ja-JP" sz="1200" dirty="0">
                  <a:latin typeface="+mn-ea"/>
                </a:rPr>
                <a:t>100</a:t>
              </a:r>
              <a:r>
                <a:rPr lang="ja-JP" altLang="en-US" sz="1200" dirty="0">
                  <a:latin typeface="+mn-ea"/>
                </a:rPr>
                <a:t>／（貸方）財政調整積立資産  </a:t>
              </a:r>
              <a:r>
                <a:rPr lang="en-US" altLang="ja-JP" sz="1200" dirty="0">
                  <a:latin typeface="+mn-ea"/>
                </a:rPr>
                <a:t>100</a:t>
              </a:r>
            </a:p>
            <a:p>
              <a:endParaRPr lang="en-US" altLang="ja-JP" sz="1200" dirty="0">
                <a:latin typeface="+mn-ea"/>
              </a:endParaRPr>
            </a:p>
            <a:p>
              <a:r>
                <a:rPr lang="en-US" altLang="ja-JP" sz="1200" dirty="0">
                  <a:latin typeface="+mn-ea"/>
                </a:rPr>
                <a:t>【</a:t>
              </a:r>
              <a:r>
                <a:rPr lang="ja-JP" altLang="en-US" sz="1200" dirty="0">
                  <a:latin typeface="+mn-ea"/>
                </a:rPr>
                <a:t>取崩した資金を電気代の支出に充てる</a:t>
              </a:r>
              <a:r>
                <a:rPr lang="en-US" altLang="ja-JP" sz="1200" dirty="0">
                  <a:latin typeface="+mn-ea"/>
                </a:rPr>
                <a:t>】</a:t>
              </a:r>
            </a:p>
            <a:p>
              <a:r>
                <a:rPr lang="ja-JP" altLang="en-US" sz="1200" dirty="0">
                  <a:latin typeface="+mn-ea"/>
                </a:rPr>
                <a:t>支出命令書：（款）土地改良事業費支出（項）維持管理費支出（目）水道光熱費  </a:t>
              </a:r>
              <a:r>
                <a:rPr lang="en-US" altLang="ja-JP" sz="1200" dirty="0">
                  <a:latin typeface="+mn-ea"/>
                </a:rPr>
                <a:t>100</a:t>
              </a:r>
            </a:p>
            <a:p>
              <a:r>
                <a:rPr lang="ja-JP" altLang="en-US" sz="1200" dirty="0">
                  <a:latin typeface="+mn-ea"/>
                </a:rPr>
                <a:t>複式仕訳：（借方）水道光熱費  </a:t>
              </a:r>
              <a:r>
                <a:rPr lang="en-US" altLang="ja-JP" sz="1200" dirty="0">
                  <a:latin typeface="+mn-ea"/>
                </a:rPr>
                <a:t>100</a:t>
              </a:r>
              <a:r>
                <a:rPr lang="ja-JP" altLang="en-US" sz="1200" dirty="0">
                  <a:latin typeface="+mn-ea"/>
                </a:rPr>
                <a:t>／（貸方）現金及び預金  </a:t>
              </a:r>
              <a:r>
                <a:rPr lang="en-US" altLang="ja-JP" sz="1200" dirty="0">
                  <a:latin typeface="+mn-ea"/>
                </a:rPr>
                <a:t>100</a:t>
              </a:r>
            </a:p>
            <a:p>
              <a:endParaRPr lang="en-US" altLang="ja-JP" sz="1200" dirty="0">
                <a:latin typeface="+mn-ea"/>
              </a:endParaRPr>
            </a:p>
            <a:p>
              <a:endParaRPr lang="ja-JP" altLang="ja-JP" sz="1200" dirty="0"/>
            </a:p>
          </p:txBody>
        </p:sp>
      </p:grpSp>
      <p:grpSp>
        <p:nvGrpSpPr>
          <p:cNvPr id="51" name="グループ化 50">
            <a:extLst>
              <a:ext uri="{FF2B5EF4-FFF2-40B4-BE49-F238E27FC236}">
                <a16:creationId xmlns:a16="http://schemas.microsoft.com/office/drawing/2014/main" id="{2D6423AC-9423-4771-9879-74D4F3CA2A1A}"/>
              </a:ext>
            </a:extLst>
          </p:cNvPr>
          <p:cNvGrpSpPr/>
          <p:nvPr/>
        </p:nvGrpSpPr>
        <p:grpSpPr>
          <a:xfrm>
            <a:off x="339463" y="4357926"/>
            <a:ext cx="1948259" cy="827424"/>
            <a:chOff x="314584" y="3269079"/>
            <a:chExt cx="1988629" cy="2086256"/>
          </a:xfrm>
        </p:grpSpPr>
        <p:sp>
          <p:nvSpPr>
            <p:cNvPr id="52" name="テキスト ボックス 51">
              <a:extLst>
                <a:ext uri="{FF2B5EF4-FFF2-40B4-BE49-F238E27FC236}">
                  <a16:creationId xmlns:a16="http://schemas.microsoft.com/office/drawing/2014/main" id="{641B916E-A59A-4F3B-B3B6-939AE3A11EF0}"/>
                </a:ext>
              </a:extLst>
            </p:cNvPr>
            <p:cNvSpPr txBox="1"/>
            <p:nvPr/>
          </p:nvSpPr>
          <p:spPr>
            <a:xfrm>
              <a:off x="492339" y="3802418"/>
              <a:ext cx="1671475" cy="1019574"/>
            </a:xfrm>
            <a:prstGeom prst="rect">
              <a:avLst/>
            </a:prstGeom>
            <a:noFill/>
          </p:spPr>
          <p:txBody>
            <a:bodyPr wrap="square" rtlCol="0">
              <a:spAutoFit/>
            </a:bodyPr>
            <a:lstStyle/>
            <a:p>
              <a:r>
                <a:rPr lang="ja-JP" altLang="en-US" sz="1200" dirty="0">
                  <a:latin typeface="+mn-ea"/>
                </a:rPr>
                <a:t>特定資産取崩収入で受ける</a:t>
              </a:r>
              <a:endParaRPr lang="en-US" altLang="ja-JP" sz="1200" dirty="0">
                <a:latin typeface="+mn-ea"/>
              </a:endParaRPr>
            </a:p>
          </p:txBody>
        </p:sp>
        <p:sp>
          <p:nvSpPr>
            <p:cNvPr id="53" name="四角形: 角を丸くする 52">
              <a:extLst>
                <a:ext uri="{FF2B5EF4-FFF2-40B4-BE49-F238E27FC236}">
                  <a16:creationId xmlns:a16="http://schemas.microsoft.com/office/drawing/2014/main" id="{A6CAA29C-456A-495D-8447-96DD46EFFEBE}"/>
                </a:ext>
              </a:extLst>
            </p:cNvPr>
            <p:cNvSpPr/>
            <p:nvPr/>
          </p:nvSpPr>
          <p:spPr>
            <a:xfrm>
              <a:off x="314584" y="3269079"/>
              <a:ext cx="1988629" cy="2086256"/>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54" name="グループ化 53">
            <a:extLst>
              <a:ext uri="{FF2B5EF4-FFF2-40B4-BE49-F238E27FC236}">
                <a16:creationId xmlns:a16="http://schemas.microsoft.com/office/drawing/2014/main" id="{D80C3E70-C1D1-4E77-B2F4-9CCE92B35FB1}"/>
              </a:ext>
            </a:extLst>
          </p:cNvPr>
          <p:cNvGrpSpPr/>
          <p:nvPr/>
        </p:nvGrpSpPr>
        <p:grpSpPr>
          <a:xfrm>
            <a:off x="383313" y="5666593"/>
            <a:ext cx="2059431" cy="827425"/>
            <a:chOff x="314584" y="3269079"/>
            <a:chExt cx="2140258" cy="2303555"/>
          </a:xfrm>
        </p:grpSpPr>
        <p:sp>
          <p:nvSpPr>
            <p:cNvPr id="55" name="テキスト ボックス 54">
              <a:extLst>
                <a:ext uri="{FF2B5EF4-FFF2-40B4-BE49-F238E27FC236}">
                  <a16:creationId xmlns:a16="http://schemas.microsoft.com/office/drawing/2014/main" id="{2AB2DB71-FE14-4E3A-916F-D6563F087AAC}"/>
                </a:ext>
              </a:extLst>
            </p:cNvPr>
            <p:cNvSpPr txBox="1"/>
            <p:nvPr/>
          </p:nvSpPr>
          <p:spPr>
            <a:xfrm>
              <a:off x="509040" y="4035541"/>
              <a:ext cx="1945802" cy="698420"/>
            </a:xfrm>
            <a:prstGeom prst="rect">
              <a:avLst/>
            </a:prstGeom>
            <a:noFill/>
          </p:spPr>
          <p:txBody>
            <a:bodyPr wrap="square" rtlCol="0">
              <a:spAutoFit/>
            </a:bodyPr>
            <a:lstStyle/>
            <a:p>
              <a:r>
                <a:rPr lang="ja-JP" altLang="en-US" sz="1200" dirty="0">
                  <a:latin typeface="+mn-ea"/>
                </a:rPr>
                <a:t>該当科目から支出</a:t>
              </a:r>
              <a:endParaRPr lang="en-US" altLang="ja-JP" sz="1200" dirty="0">
                <a:latin typeface="+mn-ea"/>
              </a:endParaRPr>
            </a:p>
          </p:txBody>
        </p:sp>
        <p:sp>
          <p:nvSpPr>
            <p:cNvPr id="56" name="四角形: 角を丸くする 55">
              <a:extLst>
                <a:ext uri="{FF2B5EF4-FFF2-40B4-BE49-F238E27FC236}">
                  <a16:creationId xmlns:a16="http://schemas.microsoft.com/office/drawing/2014/main" id="{E89C5307-5D26-468A-B2A4-BB56BBCE386C}"/>
                </a:ext>
              </a:extLst>
            </p:cNvPr>
            <p:cNvSpPr/>
            <p:nvPr/>
          </p:nvSpPr>
          <p:spPr>
            <a:xfrm>
              <a:off x="314584" y="3269079"/>
              <a:ext cx="1988629" cy="2303555"/>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57" name="グループ化 56">
            <a:extLst>
              <a:ext uri="{FF2B5EF4-FFF2-40B4-BE49-F238E27FC236}">
                <a16:creationId xmlns:a16="http://schemas.microsoft.com/office/drawing/2014/main" id="{4019DA95-70A5-44BC-B316-9A32C6809E51}"/>
              </a:ext>
            </a:extLst>
          </p:cNvPr>
          <p:cNvGrpSpPr/>
          <p:nvPr/>
        </p:nvGrpSpPr>
        <p:grpSpPr>
          <a:xfrm>
            <a:off x="339463" y="3067279"/>
            <a:ext cx="1957378" cy="827424"/>
            <a:chOff x="314584" y="3269079"/>
            <a:chExt cx="1988629" cy="2086256"/>
          </a:xfrm>
        </p:grpSpPr>
        <p:sp>
          <p:nvSpPr>
            <p:cNvPr id="58" name="テキスト ボックス 57">
              <a:extLst>
                <a:ext uri="{FF2B5EF4-FFF2-40B4-BE49-F238E27FC236}">
                  <a16:creationId xmlns:a16="http://schemas.microsoft.com/office/drawing/2014/main" id="{0B01251D-5825-4576-8827-20116AA4912D}"/>
                </a:ext>
              </a:extLst>
            </p:cNvPr>
            <p:cNvSpPr txBox="1"/>
            <p:nvPr/>
          </p:nvSpPr>
          <p:spPr>
            <a:xfrm>
              <a:off x="564944" y="3701242"/>
              <a:ext cx="1533242" cy="1164036"/>
            </a:xfrm>
            <a:prstGeom prst="rect">
              <a:avLst/>
            </a:prstGeom>
            <a:noFill/>
          </p:spPr>
          <p:txBody>
            <a:bodyPr wrap="square" rtlCol="0">
              <a:spAutoFit/>
            </a:bodyPr>
            <a:lstStyle/>
            <a:p>
              <a:r>
                <a:rPr lang="ja-JP" altLang="en-US" sz="1200" dirty="0">
                  <a:latin typeface="+mn-ea"/>
                </a:rPr>
                <a:t>特定資産の積立金取崩し</a:t>
              </a:r>
              <a:endParaRPr lang="en-US" altLang="ja-JP" sz="1200" dirty="0">
                <a:latin typeface="+mn-ea"/>
              </a:endParaRPr>
            </a:p>
          </p:txBody>
        </p:sp>
        <p:sp>
          <p:nvSpPr>
            <p:cNvPr id="59" name="四角形: 角を丸くする 58">
              <a:extLst>
                <a:ext uri="{FF2B5EF4-FFF2-40B4-BE49-F238E27FC236}">
                  <a16:creationId xmlns:a16="http://schemas.microsoft.com/office/drawing/2014/main" id="{7692ECFA-43B9-4779-9FB4-1682414BB8B3}"/>
                </a:ext>
              </a:extLst>
            </p:cNvPr>
            <p:cNvSpPr/>
            <p:nvPr/>
          </p:nvSpPr>
          <p:spPr>
            <a:xfrm>
              <a:off x="314584" y="3269079"/>
              <a:ext cx="1988629" cy="2086256"/>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60" name="フローチャート: 組合せ 59">
            <a:extLst>
              <a:ext uri="{FF2B5EF4-FFF2-40B4-BE49-F238E27FC236}">
                <a16:creationId xmlns:a16="http://schemas.microsoft.com/office/drawing/2014/main" id="{07BD01F2-34FF-49A2-9C0A-A05BDB1993C3}"/>
              </a:ext>
            </a:extLst>
          </p:cNvPr>
          <p:cNvSpPr/>
          <p:nvPr/>
        </p:nvSpPr>
        <p:spPr>
          <a:xfrm>
            <a:off x="841625" y="3973917"/>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1" name="フローチャート: 組合せ 60">
            <a:extLst>
              <a:ext uri="{FF2B5EF4-FFF2-40B4-BE49-F238E27FC236}">
                <a16:creationId xmlns:a16="http://schemas.microsoft.com/office/drawing/2014/main" id="{33ABF789-E726-43C8-82A2-6C139355EEF6}"/>
              </a:ext>
            </a:extLst>
          </p:cNvPr>
          <p:cNvSpPr/>
          <p:nvPr/>
        </p:nvSpPr>
        <p:spPr>
          <a:xfrm>
            <a:off x="820778" y="5290439"/>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6719428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43624" y="2807336"/>
            <a:ext cx="8850968" cy="3980970"/>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㊼ 特定資産としている積立金を一時借用</a:t>
            </a:r>
            <a:r>
              <a:rPr lang="en-US" altLang="ja-JP" sz="2000" b="1" dirty="0">
                <a:latin typeface="+mn-ea"/>
              </a:rPr>
              <a:t>(</a:t>
            </a:r>
            <a:r>
              <a:rPr lang="ja-JP" altLang="en-US" sz="2000" b="1" dirty="0">
                <a:latin typeface="+mn-ea"/>
              </a:rPr>
              <a:t>期中で戻し</a:t>
            </a:r>
            <a:r>
              <a:rPr lang="en-US" altLang="ja-JP" sz="2000" b="1" dirty="0">
                <a:latin typeface="+mn-ea"/>
              </a:rPr>
              <a:t>)</a:t>
            </a:r>
            <a:r>
              <a:rPr lang="ja-JP" altLang="en-US" sz="2000" b="1" dirty="0">
                <a:latin typeface="+mn-ea"/>
              </a:rPr>
              <a:t>する場合の処理</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595540" y="596492"/>
            <a:ext cx="4390743" cy="2155776"/>
            <a:chOff x="4639788" y="1415610"/>
            <a:chExt cx="4368341" cy="212187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21874"/>
              <a:chOff x="324296" y="235244"/>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707889" y="1266948"/>
                <a:ext cx="5146826" cy="941991"/>
              </a:xfrm>
              <a:prstGeom prst="rect">
                <a:avLst/>
              </a:prstGeom>
              <a:grpFill/>
            </p:spPr>
            <p:txBody>
              <a:bodyPr wrap="square" rtlCol="0">
                <a:spAutoFit/>
              </a:bodyPr>
              <a:lstStyle/>
              <a:p>
                <a:r>
                  <a:rPr lang="ja-JP" altLang="en-US" sz="1200" dirty="0">
                    <a:latin typeface="+mn-ea"/>
                  </a:rPr>
                  <a:t>①　特定資産（固定資産）から現金預金（流動資産）</a:t>
                </a:r>
                <a:endParaRPr lang="en-US" altLang="ja-JP" sz="1200" dirty="0">
                  <a:latin typeface="+mn-ea"/>
                </a:endParaRPr>
              </a:p>
              <a:p>
                <a:r>
                  <a:rPr lang="ja-JP" altLang="en-US" sz="1200" dirty="0">
                    <a:latin typeface="+mn-ea"/>
                  </a:rPr>
                  <a:t>　　</a:t>
                </a:r>
                <a:r>
                  <a:rPr lang="ja-JP" altLang="en-US" sz="1200" dirty="0" err="1">
                    <a:latin typeface="+mn-ea"/>
                  </a:rPr>
                  <a:t>への</a:t>
                </a:r>
                <a:r>
                  <a:rPr lang="ja-JP" altLang="en-US" sz="1200" dirty="0">
                    <a:latin typeface="+mn-ea"/>
                  </a:rPr>
                  <a:t>資金移動は、収支予算書決算書に反映される</a:t>
                </a:r>
                <a:endParaRPr lang="en-US" altLang="ja-JP" sz="1200" dirty="0">
                  <a:latin typeface="+mn-ea"/>
                </a:endParaRPr>
              </a:p>
              <a:p>
                <a:r>
                  <a:rPr lang="ja-JP" altLang="en-US" sz="1200" dirty="0">
                    <a:latin typeface="+mn-ea"/>
                  </a:rPr>
                  <a:t>　　取引きとなる。　</a:t>
                </a:r>
                <a:endParaRPr lang="en-US" altLang="ja-JP" sz="1200" dirty="0">
                  <a:latin typeface="+mn-ea"/>
                </a:endParaRP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50389"/>
              <a:ext cx="2625872" cy="30000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2144098"/>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432395" y="1300620"/>
                <a:ext cx="5477534" cy="1217727"/>
              </a:xfrm>
              <a:prstGeom prst="rect">
                <a:avLst/>
              </a:prstGeom>
              <a:solidFill>
                <a:schemeClr val="accent4">
                  <a:lumMod val="40000"/>
                  <a:lumOff val="60000"/>
                </a:schemeClr>
              </a:solidFill>
            </p:spPr>
            <p:txBody>
              <a:bodyPr wrap="square" rtlCol="0">
                <a:spAutoFit/>
              </a:bodyPr>
              <a:lstStyle/>
              <a:p>
                <a:r>
                  <a:rPr lang="ja-JP" altLang="en-US" sz="1200" dirty="0">
                    <a:latin typeface="+mn-ea"/>
                  </a:rPr>
                  <a:t>　特定資産（積立金）を一時的に取り崩して使用し、年度内で戻したいと考えているが会計処理はどのようにしたらよいか。なお、収支計算外出納をとらない土地改良区である。</a:t>
                </a:r>
                <a:endParaRPr lang="en-US" altLang="ja-JP" sz="1200" dirty="0">
                  <a:latin typeface="+mn-ea"/>
                </a:endParaRP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29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47599" y="1541634"/>
              <a:ext cx="525079" cy="362992"/>
            </a:xfrm>
            <a:prstGeom prst="rect">
              <a:avLst/>
            </a:prstGeom>
          </p:spPr>
        </p:pic>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74347" y="2271541"/>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grpSp>
        <p:nvGrpSpPr>
          <p:cNvPr id="11" name="グループ化 10">
            <a:extLst>
              <a:ext uri="{FF2B5EF4-FFF2-40B4-BE49-F238E27FC236}">
                <a16:creationId xmlns:a16="http://schemas.microsoft.com/office/drawing/2014/main" id="{B9E7C458-D6B9-435C-9E9E-A207E9FA7633}"/>
              </a:ext>
            </a:extLst>
          </p:cNvPr>
          <p:cNvGrpSpPr/>
          <p:nvPr/>
        </p:nvGrpSpPr>
        <p:grpSpPr>
          <a:xfrm>
            <a:off x="3056791" y="3193299"/>
            <a:ext cx="5804195" cy="2643975"/>
            <a:chOff x="491915" y="3051511"/>
            <a:chExt cx="6198780" cy="2815653"/>
          </a:xfrm>
        </p:grpSpPr>
        <p:grpSp>
          <p:nvGrpSpPr>
            <p:cNvPr id="30" name="グループ化 29">
              <a:extLst>
                <a:ext uri="{FF2B5EF4-FFF2-40B4-BE49-F238E27FC236}">
                  <a16:creationId xmlns:a16="http://schemas.microsoft.com/office/drawing/2014/main" id="{7BF11F55-DF48-45D2-A16E-418777DB1C73}"/>
                </a:ext>
              </a:extLst>
            </p:cNvPr>
            <p:cNvGrpSpPr/>
            <p:nvPr/>
          </p:nvGrpSpPr>
          <p:grpSpPr>
            <a:xfrm>
              <a:off x="491915" y="3051511"/>
              <a:ext cx="6198780" cy="2815653"/>
              <a:chOff x="304595" y="3927728"/>
              <a:chExt cx="1960783" cy="2247356"/>
            </a:xfrm>
          </p:grpSpPr>
          <p:sp>
            <p:nvSpPr>
              <p:cNvPr id="31" name="テキスト ボックス 30">
                <a:extLst>
                  <a:ext uri="{FF2B5EF4-FFF2-40B4-BE49-F238E27FC236}">
                    <a16:creationId xmlns:a16="http://schemas.microsoft.com/office/drawing/2014/main" id="{B6358C52-7A45-4EBE-BDB2-605672B4ECC0}"/>
                  </a:ext>
                </a:extLst>
              </p:cNvPr>
              <p:cNvSpPr txBox="1"/>
              <p:nvPr/>
            </p:nvSpPr>
            <p:spPr>
              <a:xfrm>
                <a:off x="367687" y="4091791"/>
                <a:ext cx="1854577" cy="272068"/>
              </a:xfrm>
              <a:prstGeom prst="rect">
                <a:avLst/>
              </a:prstGeom>
              <a:noFill/>
            </p:spPr>
            <p:txBody>
              <a:bodyPr wrap="square" rtlCol="0">
                <a:spAutoFit/>
              </a:bodyPr>
              <a:lstStyle/>
              <a:p>
                <a:r>
                  <a:rPr lang="ja-JP" altLang="en-US" sz="1200" dirty="0">
                    <a:latin typeface="+mn-ea"/>
                  </a:rPr>
                  <a:t>　</a:t>
                </a:r>
                <a:endParaRPr lang="en-US" altLang="ja-JP" sz="1200" dirty="0">
                  <a:latin typeface="+mn-ea"/>
                </a:endParaRPr>
              </a:p>
            </p:txBody>
          </p:sp>
          <p:sp>
            <p:nvSpPr>
              <p:cNvPr id="32" name="四角形: 角を丸くする 31">
                <a:extLst>
                  <a:ext uri="{FF2B5EF4-FFF2-40B4-BE49-F238E27FC236}">
                    <a16:creationId xmlns:a16="http://schemas.microsoft.com/office/drawing/2014/main" id="{D55002DD-634B-48C9-8730-E122016DEDED}"/>
                  </a:ext>
                </a:extLst>
              </p:cNvPr>
              <p:cNvSpPr/>
              <p:nvPr/>
            </p:nvSpPr>
            <p:spPr>
              <a:xfrm>
                <a:off x="304595" y="3927728"/>
                <a:ext cx="1960783" cy="2247356"/>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2" name="テキスト ボックス 41">
              <a:extLst>
                <a:ext uri="{FF2B5EF4-FFF2-40B4-BE49-F238E27FC236}">
                  <a16:creationId xmlns:a16="http://schemas.microsoft.com/office/drawing/2014/main" id="{34E2DB57-B853-4951-BCAA-658939F8E4E3}"/>
                </a:ext>
              </a:extLst>
            </p:cNvPr>
            <p:cNvSpPr txBox="1"/>
            <p:nvPr/>
          </p:nvSpPr>
          <p:spPr>
            <a:xfrm>
              <a:off x="699421" y="3278296"/>
              <a:ext cx="5783767" cy="2261551"/>
            </a:xfrm>
            <a:prstGeom prst="rect">
              <a:avLst/>
            </a:prstGeom>
            <a:noFill/>
          </p:spPr>
          <p:txBody>
            <a:bodyPr wrap="square" rtlCol="0">
              <a:spAutoFit/>
            </a:bodyPr>
            <a:lstStyle/>
            <a:p>
              <a:r>
                <a:rPr lang="en-US" altLang="ja-JP" sz="1200" dirty="0">
                  <a:latin typeface="+mn-ea"/>
                </a:rPr>
                <a:t>【</a:t>
              </a:r>
              <a:r>
                <a:rPr lang="ja-JP" altLang="en-US" sz="1200" dirty="0">
                  <a:latin typeface="+mn-ea"/>
                </a:rPr>
                <a:t>前提</a:t>
              </a:r>
              <a:r>
                <a:rPr lang="en-US" altLang="ja-JP" sz="1200" dirty="0">
                  <a:latin typeface="+mn-ea"/>
                </a:rPr>
                <a:t>】</a:t>
              </a:r>
              <a:r>
                <a:rPr lang="ja-JP" altLang="en-US" sz="1200" dirty="0">
                  <a:latin typeface="+mn-ea"/>
                </a:rPr>
                <a:t>特定資産取崩収入、特定資産積立支出に予算額が計上されている。</a:t>
              </a:r>
              <a:endParaRPr lang="en-US" altLang="ja-JP" sz="1200" dirty="0">
                <a:latin typeface="+mn-ea"/>
              </a:endParaRPr>
            </a:p>
            <a:p>
              <a:r>
                <a:rPr lang="ja-JP" altLang="en-US" sz="1200" dirty="0">
                  <a:latin typeface="+mn-ea"/>
                </a:rPr>
                <a:t>　　　　</a:t>
              </a:r>
              <a:r>
                <a:rPr lang="en-US" altLang="ja-JP" sz="1200" dirty="0">
                  <a:latin typeface="+mn-ea"/>
                </a:rPr>
                <a:t>※  </a:t>
              </a:r>
              <a:r>
                <a:rPr lang="ja-JP" altLang="en-US" sz="1200" dirty="0">
                  <a:latin typeface="+mn-ea"/>
                </a:rPr>
                <a:t>特定資産＝財政調整積立資産の例とする。</a:t>
              </a:r>
              <a:endParaRPr lang="en-US" altLang="ja-JP" sz="1200" dirty="0">
                <a:latin typeface="+mn-ea"/>
              </a:endParaRPr>
            </a:p>
            <a:p>
              <a:endParaRPr lang="en-US" altLang="ja-JP" sz="1200" dirty="0">
                <a:latin typeface="+mn-ea"/>
              </a:endParaRPr>
            </a:p>
            <a:p>
              <a:r>
                <a:rPr lang="en-US" altLang="ja-JP" sz="1200" dirty="0">
                  <a:latin typeface="+mn-ea"/>
                </a:rPr>
                <a:t>【</a:t>
              </a:r>
              <a:r>
                <a:rPr lang="ja-JP" altLang="en-US" sz="1200" dirty="0">
                  <a:latin typeface="+mn-ea"/>
                </a:rPr>
                <a:t>特定資産の積立金取崩し</a:t>
              </a:r>
              <a:r>
                <a:rPr lang="en-US" altLang="ja-JP" sz="1200" dirty="0">
                  <a:latin typeface="+mn-ea"/>
                </a:rPr>
                <a:t>】</a:t>
              </a:r>
            </a:p>
            <a:p>
              <a:r>
                <a:rPr lang="ja-JP" altLang="en-US" sz="1200" dirty="0">
                  <a:latin typeface="+mn-ea"/>
                </a:rPr>
                <a:t>収入命令書：（款）特定資産取崩収入（項）財政調整積立資産取崩収入  </a:t>
              </a:r>
              <a:r>
                <a:rPr lang="en-US" altLang="ja-JP" sz="1200" dirty="0">
                  <a:latin typeface="+mn-ea"/>
                </a:rPr>
                <a:t>100</a:t>
              </a:r>
            </a:p>
            <a:p>
              <a:r>
                <a:rPr lang="ja-JP" altLang="en-US" sz="1200" dirty="0">
                  <a:latin typeface="+mn-ea"/>
                </a:rPr>
                <a:t>複式仕訳：（借方）現金及び預金  </a:t>
              </a:r>
              <a:r>
                <a:rPr lang="en-US" altLang="ja-JP" sz="1200" dirty="0">
                  <a:latin typeface="+mn-ea"/>
                </a:rPr>
                <a:t>100</a:t>
              </a:r>
              <a:r>
                <a:rPr lang="ja-JP" altLang="en-US" sz="1200" dirty="0">
                  <a:latin typeface="+mn-ea"/>
                </a:rPr>
                <a:t>／（貸方）財政調整積立資産  </a:t>
              </a:r>
              <a:r>
                <a:rPr lang="en-US" altLang="ja-JP" sz="1200" dirty="0">
                  <a:latin typeface="+mn-ea"/>
                </a:rPr>
                <a:t>100</a:t>
              </a:r>
            </a:p>
            <a:p>
              <a:endParaRPr lang="en-US" altLang="ja-JP" sz="1200" dirty="0">
                <a:latin typeface="+mn-ea"/>
              </a:endParaRPr>
            </a:p>
            <a:p>
              <a:r>
                <a:rPr lang="en-US" altLang="ja-JP" sz="1200" dirty="0">
                  <a:latin typeface="+mn-ea"/>
                </a:rPr>
                <a:t>【</a:t>
              </a:r>
              <a:r>
                <a:rPr lang="ja-JP" altLang="en-US" sz="1200" dirty="0">
                  <a:latin typeface="+mn-ea"/>
                </a:rPr>
                <a:t>特定資産への戻し</a:t>
              </a:r>
              <a:r>
                <a:rPr lang="en-US" altLang="ja-JP" sz="1200" dirty="0">
                  <a:latin typeface="+mn-ea"/>
                </a:rPr>
                <a:t>】</a:t>
              </a:r>
            </a:p>
            <a:p>
              <a:r>
                <a:rPr lang="ja-JP" altLang="en-US" sz="1200" dirty="0">
                  <a:latin typeface="+mn-ea"/>
                </a:rPr>
                <a:t>支出命令書：（款）特定資産積立支出（項）財政調整積立資産積立支出  </a:t>
              </a:r>
              <a:r>
                <a:rPr lang="en-US" altLang="ja-JP" sz="1200" dirty="0">
                  <a:latin typeface="+mn-ea"/>
                </a:rPr>
                <a:t>100</a:t>
              </a:r>
            </a:p>
            <a:p>
              <a:r>
                <a:rPr lang="ja-JP" altLang="en-US" sz="1200" dirty="0">
                  <a:latin typeface="+mn-ea"/>
                </a:rPr>
                <a:t>複式仕訳：（借方）財政調整積立資産  </a:t>
              </a:r>
              <a:r>
                <a:rPr lang="en-US" altLang="ja-JP" sz="1200" dirty="0">
                  <a:latin typeface="+mn-ea"/>
                </a:rPr>
                <a:t>100</a:t>
              </a:r>
              <a:r>
                <a:rPr lang="ja-JP" altLang="en-US" sz="1200" dirty="0">
                  <a:latin typeface="+mn-ea"/>
                </a:rPr>
                <a:t>／（</a:t>
              </a:r>
              <a:r>
                <a:rPr lang="ja-JP" altLang="en-US" sz="1200">
                  <a:latin typeface="+mn-ea"/>
                </a:rPr>
                <a:t>貸方）現金及び預金  </a:t>
              </a:r>
              <a:r>
                <a:rPr lang="en-US" altLang="ja-JP" sz="1200" dirty="0">
                  <a:latin typeface="+mn-ea"/>
                </a:rPr>
                <a:t>100</a:t>
              </a:r>
            </a:p>
            <a:p>
              <a:endParaRPr lang="en-US" altLang="ja-JP" sz="1200" dirty="0">
                <a:latin typeface="+mn-ea"/>
              </a:endParaRPr>
            </a:p>
          </p:txBody>
        </p:sp>
      </p:grpSp>
      <p:sp>
        <p:nvSpPr>
          <p:cNvPr id="44" name="フローチャート: 組合せ 43">
            <a:extLst>
              <a:ext uri="{FF2B5EF4-FFF2-40B4-BE49-F238E27FC236}">
                <a16:creationId xmlns:a16="http://schemas.microsoft.com/office/drawing/2014/main" id="{036BB924-3ED1-40E9-AA7B-48CC74DFE0DB}"/>
              </a:ext>
            </a:extLst>
          </p:cNvPr>
          <p:cNvSpPr/>
          <p:nvPr/>
        </p:nvSpPr>
        <p:spPr>
          <a:xfrm>
            <a:off x="1061139" y="5009608"/>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楕円 49">
            <a:extLst>
              <a:ext uri="{FF2B5EF4-FFF2-40B4-BE49-F238E27FC236}">
                <a16:creationId xmlns:a16="http://schemas.microsoft.com/office/drawing/2014/main" id="{ACC8FD78-2876-4E21-9A04-19C48DBCB758}"/>
              </a:ext>
            </a:extLst>
          </p:cNvPr>
          <p:cNvSpPr/>
          <p:nvPr/>
        </p:nvSpPr>
        <p:spPr>
          <a:xfrm>
            <a:off x="418323" y="2949250"/>
            <a:ext cx="2207919" cy="2012009"/>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1" name="正方形/長方形 50">
            <a:extLst>
              <a:ext uri="{FF2B5EF4-FFF2-40B4-BE49-F238E27FC236}">
                <a16:creationId xmlns:a16="http://schemas.microsoft.com/office/drawing/2014/main" id="{28323EDE-B8C2-4B51-B0AC-B4253F411548}"/>
              </a:ext>
            </a:extLst>
          </p:cNvPr>
          <p:cNvSpPr/>
          <p:nvPr/>
        </p:nvSpPr>
        <p:spPr>
          <a:xfrm>
            <a:off x="218676" y="3675891"/>
            <a:ext cx="2503940" cy="584775"/>
          </a:xfrm>
          <a:prstGeom prst="rect">
            <a:avLst/>
          </a:prstGeom>
        </p:spPr>
        <p:txBody>
          <a:bodyPr wrap="square">
            <a:spAutoFit/>
          </a:bodyPr>
          <a:lstStyle/>
          <a:p>
            <a:r>
              <a:rPr kumimoji="1" lang="ja-JP" altLang="en-US" sz="1600" dirty="0"/>
              <a:t>　特定資産  ⇔  現金預金</a:t>
            </a:r>
            <a:endParaRPr kumimoji="1" lang="en-US" altLang="ja-JP" sz="1600" dirty="0"/>
          </a:p>
          <a:p>
            <a:r>
              <a:rPr kumimoji="1" lang="en-US" altLang="ja-JP" sz="1600" dirty="0">
                <a:latin typeface="+mn-ea"/>
              </a:rPr>
              <a:t>   (</a:t>
            </a:r>
            <a:r>
              <a:rPr kumimoji="1" lang="ja-JP" altLang="en-US" sz="1600" dirty="0">
                <a:latin typeface="+mn-ea"/>
              </a:rPr>
              <a:t>固定資産</a:t>
            </a:r>
            <a:r>
              <a:rPr kumimoji="1" lang="en-US" altLang="ja-JP" sz="1600" dirty="0">
                <a:latin typeface="+mn-ea"/>
              </a:rPr>
              <a:t>)   (</a:t>
            </a:r>
            <a:r>
              <a:rPr kumimoji="1" lang="ja-JP" altLang="en-US" sz="1600" dirty="0">
                <a:latin typeface="+mn-ea"/>
              </a:rPr>
              <a:t>流動資産</a:t>
            </a:r>
            <a:r>
              <a:rPr kumimoji="1" lang="en-US" altLang="ja-JP" sz="1600" dirty="0">
                <a:latin typeface="+mn-ea"/>
              </a:rPr>
              <a:t>)</a:t>
            </a:r>
            <a:r>
              <a:rPr kumimoji="1" lang="ja-JP" altLang="en-US" sz="1600" dirty="0">
                <a:latin typeface="+mn-ea"/>
              </a:rPr>
              <a:t>　</a:t>
            </a:r>
            <a:r>
              <a:rPr kumimoji="1" lang="ja-JP" altLang="en-US" sz="1600" dirty="0"/>
              <a:t>　  </a:t>
            </a:r>
            <a:endParaRPr kumimoji="1" lang="en-US" altLang="ja-JP" sz="1600" dirty="0"/>
          </a:p>
        </p:txBody>
      </p:sp>
      <p:grpSp>
        <p:nvGrpSpPr>
          <p:cNvPr id="60" name="グループ化 59">
            <a:extLst>
              <a:ext uri="{FF2B5EF4-FFF2-40B4-BE49-F238E27FC236}">
                <a16:creationId xmlns:a16="http://schemas.microsoft.com/office/drawing/2014/main" id="{93AE95EA-0418-4387-A8F3-A5E7E3C85091}"/>
              </a:ext>
            </a:extLst>
          </p:cNvPr>
          <p:cNvGrpSpPr/>
          <p:nvPr/>
        </p:nvGrpSpPr>
        <p:grpSpPr>
          <a:xfrm>
            <a:off x="486964" y="5368131"/>
            <a:ext cx="2184950" cy="1217502"/>
            <a:chOff x="242101" y="3090522"/>
            <a:chExt cx="2394074" cy="1217502"/>
          </a:xfrm>
        </p:grpSpPr>
        <p:sp>
          <p:nvSpPr>
            <p:cNvPr id="61" name="四角形: 角を丸くする 60">
              <a:extLst>
                <a:ext uri="{FF2B5EF4-FFF2-40B4-BE49-F238E27FC236}">
                  <a16:creationId xmlns:a16="http://schemas.microsoft.com/office/drawing/2014/main" id="{2F8A4A8F-986E-425A-B060-7F6A901F2516}"/>
                </a:ext>
              </a:extLst>
            </p:cNvPr>
            <p:cNvSpPr/>
            <p:nvPr/>
          </p:nvSpPr>
          <p:spPr>
            <a:xfrm>
              <a:off x="242101" y="3090522"/>
              <a:ext cx="2394074" cy="1217502"/>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2" name="テキスト ボックス 61">
              <a:extLst>
                <a:ext uri="{FF2B5EF4-FFF2-40B4-BE49-F238E27FC236}">
                  <a16:creationId xmlns:a16="http://schemas.microsoft.com/office/drawing/2014/main" id="{2437023A-A3C7-4327-87B3-48AED8B70D59}"/>
                </a:ext>
              </a:extLst>
            </p:cNvPr>
            <p:cNvSpPr txBox="1"/>
            <p:nvPr/>
          </p:nvSpPr>
          <p:spPr>
            <a:xfrm>
              <a:off x="457795" y="3396613"/>
              <a:ext cx="1998818" cy="584775"/>
            </a:xfrm>
            <a:prstGeom prst="rect">
              <a:avLst/>
            </a:prstGeom>
            <a:noFill/>
          </p:spPr>
          <p:txBody>
            <a:bodyPr wrap="square" rtlCol="0">
              <a:spAutoFit/>
            </a:bodyPr>
            <a:lstStyle/>
            <a:p>
              <a:r>
                <a:rPr kumimoji="1" lang="ja-JP" altLang="en-US" sz="1600" dirty="0"/>
                <a:t>収支予算書決算書</a:t>
              </a:r>
              <a:endParaRPr kumimoji="1" lang="en-US" altLang="ja-JP" sz="1600" dirty="0"/>
            </a:p>
            <a:p>
              <a:r>
                <a:rPr kumimoji="1" lang="ja-JP" altLang="en-US" sz="1600" dirty="0"/>
                <a:t>に反映</a:t>
              </a:r>
            </a:p>
          </p:txBody>
        </p:sp>
      </p:grpSp>
      <p:sp>
        <p:nvSpPr>
          <p:cNvPr id="63" name="フローチャート: 組合せ 62">
            <a:extLst>
              <a:ext uri="{FF2B5EF4-FFF2-40B4-BE49-F238E27FC236}">
                <a16:creationId xmlns:a16="http://schemas.microsoft.com/office/drawing/2014/main" id="{95E7012B-5515-42D5-BB59-0A0D4AEEA78C}"/>
              </a:ext>
            </a:extLst>
          </p:cNvPr>
          <p:cNvSpPr/>
          <p:nvPr/>
        </p:nvSpPr>
        <p:spPr>
          <a:xfrm rot="16200000">
            <a:off x="2355165" y="4605618"/>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3" name="グループ化 32">
            <a:extLst>
              <a:ext uri="{FF2B5EF4-FFF2-40B4-BE49-F238E27FC236}">
                <a16:creationId xmlns:a16="http://schemas.microsoft.com/office/drawing/2014/main" id="{DD679464-E253-461D-8145-2E1C645A66E5}"/>
              </a:ext>
            </a:extLst>
          </p:cNvPr>
          <p:cNvGrpSpPr/>
          <p:nvPr/>
        </p:nvGrpSpPr>
        <p:grpSpPr>
          <a:xfrm>
            <a:off x="3131556" y="5934842"/>
            <a:ext cx="5403393" cy="703720"/>
            <a:chOff x="242101" y="3090522"/>
            <a:chExt cx="2394074" cy="1217502"/>
          </a:xfrm>
        </p:grpSpPr>
        <p:sp>
          <p:nvSpPr>
            <p:cNvPr id="37" name="四角形: 角を丸くする 36">
              <a:extLst>
                <a:ext uri="{FF2B5EF4-FFF2-40B4-BE49-F238E27FC236}">
                  <a16:creationId xmlns:a16="http://schemas.microsoft.com/office/drawing/2014/main" id="{852BFB37-FF61-4010-BE2C-79BAA3AFF438}"/>
                </a:ext>
              </a:extLst>
            </p:cNvPr>
            <p:cNvSpPr/>
            <p:nvPr/>
          </p:nvSpPr>
          <p:spPr>
            <a:xfrm>
              <a:off x="242101" y="3090522"/>
              <a:ext cx="2394074" cy="1217502"/>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8" name="テキスト ボックス 37">
              <a:extLst>
                <a:ext uri="{FF2B5EF4-FFF2-40B4-BE49-F238E27FC236}">
                  <a16:creationId xmlns:a16="http://schemas.microsoft.com/office/drawing/2014/main" id="{A61E52C1-4D73-4FD0-AD79-823CAA3CDBC0}"/>
                </a:ext>
              </a:extLst>
            </p:cNvPr>
            <p:cNvSpPr txBox="1"/>
            <p:nvPr/>
          </p:nvSpPr>
          <p:spPr>
            <a:xfrm>
              <a:off x="291722" y="3306626"/>
              <a:ext cx="2311326" cy="798724"/>
            </a:xfrm>
            <a:prstGeom prst="rect">
              <a:avLst/>
            </a:prstGeom>
            <a:noFill/>
          </p:spPr>
          <p:txBody>
            <a:bodyPr wrap="square" rtlCol="0">
              <a:spAutoFit/>
            </a:bodyPr>
            <a:lstStyle/>
            <a:p>
              <a:r>
                <a:rPr kumimoji="1" lang="ja-JP" altLang="en-US" sz="1200" dirty="0"/>
                <a:t>（参考）</a:t>
              </a:r>
              <a:r>
                <a:rPr lang="ja-JP" altLang="en-US" sz="1200" dirty="0">
                  <a:latin typeface="+mn-ea"/>
                </a:rPr>
                <a:t>財政調整積立資産は資金不足に充てるための積立金なので、必ずしも年度内に戻す必要はない。</a:t>
              </a:r>
              <a:endParaRPr kumimoji="1" lang="ja-JP" altLang="en-US" sz="1600" dirty="0"/>
            </a:p>
          </p:txBody>
        </p:sp>
      </p:grpSp>
    </p:spTree>
    <p:extLst>
      <p:ext uri="{BB962C8B-B14F-4D97-AF65-F5344CB8AC3E}">
        <p14:creationId xmlns:p14="http://schemas.microsoft.com/office/powerpoint/2010/main" val="306320307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43624" y="2528609"/>
            <a:ext cx="8850968" cy="4259697"/>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㊽ 財政調整積立資産を一時借用</a:t>
            </a:r>
            <a:r>
              <a:rPr lang="en-US" altLang="ja-JP" sz="2000" b="1" dirty="0">
                <a:latin typeface="+mn-ea"/>
              </a:rPr>
              <a:t>(</a:t>
            </a:r>
            <a:r>
              <a:rPr lang="ja-JP" altLang="en-US" sz="2000" b="1" dirty="0">
                <a:latin typeface="+mn-ea"/>
              </a:rPr>
              <a:t>資金収支整理期間内で戻し</a:t>
            </a:r>
            <a:r>
              <a:rPr lang="en-US" altLang="ja-JP" sz="2000" b="1" dirty="0">
                <a:latin typeface="+mn-ea"/>
              </a:rPr>
              <a:t>)</a:t>
            </a:r>
            <a:r>
              <a:rPr lang="ja-JP" altLang="en-US" sz="2000" b="1" dirty="0">
                <a:latin typeface="+mn-ea"/>
              </a:rPr>
              <a:t>する場合の処理</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617943" y="596492"/>
            <a:ext cx="4425645" cy="1872726"/>
            <a:chOff x="4639788" y="1415610"/>
            <a:chExt cx="4368341" cy="212187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21874"/>
              <a:chOff x="324296" y="235244"/>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1004353" y="1084396"/>
                <a:ext cx="4562964" cy="1704004"/>
              </a:xfrm>
              <a:prstGeom prst="rect">
                <a:avLst/>
              </a:prstGeom>
              <a:grpFill/>
            </p:spPr>
            <p:txBody>
              <a:bodyPr wrap="square" rtlCol="0">
                <a:spAutoFit/>
              </a:bodyPr>
              <a:lstStyle/>
              <a:p>
                <a:r>
                  <a:rPr lang="ja-JP" altLang="en-US" sz="1200" dirty="0">
                    <a:latin typeface="+mn-ea"/>
                  </a:rPr>
                  <a:t>①　収支計算外出納にせず、当該年度の収入</a:t>
                </a:r>
                <a:endParaRPr lang="en-US" altLang="ja-JP" sz="1200" dirty="0">
                  <a:latin typeface="+mn-ea"/>
                </a:endParaRPr>
              </a:p>
              <a:p>
                <a:r>
                  <a:rPr lang="ja-JP" altLang="en-US" sz="1200" dirty="0">
                    <a:latin typeface="+mn-ea"/>
                  </a:rPr>
                  <a:t>　　とする方法</a:t>
                </a:r>
                <a:endParaRPr lang="en-US" altLang="ja-JP" sz="1200" dirty="0">
                  <a:latin typeface="+mn-ea"/>
                </a:endParaRPr>
              </a:p>
              <a:p>
                <a:endParaRPr lang="en-US" altLang="ja-JP" sz="1200" dirty="0">
                  <a:latin typeface="+mn-ea"/>
                </a:endParaRPr>
              </a:p>
              <a:p>
                <a:r>
                  <a:rPr lang="ja-JP" altLang="en-US" sz="1200" dirty="0">
                    <a:latin typeface="+mn-ea"/>
                  </a:rPr>
                  <a:t>②　</a:t>
                </a:r>
                <a:r>
                  <a:rPr lang="en-US" altLang="ja-JP" sz="1200" dirty="0">
                    <a:latin typeface="+mn-ea"/>
                  </a:rPr>
                  <a:t>3/31</a:t>
                </a:r>
                <a:r>
                  <a:rPr lang="ja-JP" altLang="en-US" sz="1200" dirty="0">
                    <a:latin typeface="+mn-ea"/>
                  </a:rPr>
                  <a:t>時点で帳簿上財政調整積立資産に資金</a:t>
                </a:r>
                <a:endParaRPr lang="en-US" altLang="ja-JP" sz="1200" dirty="0">
                  <a:latin typeface="+mn-ea"/>
                </a:endParaRPr>
              </a:p>
              <a:p>
                <a:r>
                  <a:rPr lang="ja-JP" altLang="en-US" sz="1200" dirty="0">
                    <a:latin typeface="+mn-ea"/>
                  </a:rPr>
                  <a:t>　　を戻したとする方法　</a:t>
                </a:r>
                <a:endParaRPr lang="en-US" altLang="ja-JP" sz="1200" dirty="0">
                  <a:latin typeface="+mn-ea"/>
                </a:endParaRP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4919" y="1550094"/>
              <a:ext cx="537416" cy="402365"/>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50389"/>
              <a:ext cx="2625872" cy="358502"/>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85054" y="591015"/>
            <a:ext cx="4475585" cy="1878203"/>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432395" y="1037016"/>
                <a:ext cx="5477534" cy="1758940"/>
              </a:xfrm>
              <a:prstGeom prst="rect">
                <a:avLst/>
              </a:prstGeom>
              <a:solidFill>
                <a:schemeClr val="accent4">
                  <a:lumMod val="40000"/>
                  <a:lumOff val="60000"/>
                </a:schemeClr>
              </a:solidFill>
            </p:spPr>
            <p:txBody>
              <a:bodyPr wrap="square" rtlCol="0">
                <a:spAutoFit/>
              </a:bodyPr>
              <a:lstStyle/>
              <a:p>
                <a:r>
                  <a:rPr lang="ja-JP" altLang="en-US" sz="1200" dirty="0">
                    <a:latin typeface="+mn-ea"/>
                  </a:rPr>
                  <a:t>　年度途中で運営資金不足となるため、財政調整積立資産を一時的に取り崩した。年度末には受託料の入金が見込まれるので年度内で戻し入れをする予定であるため、予算計上はしていなかったので収支計算外出納で処理した。</a:t>
                </a:r>
                <a:endParaRPr lang="en-US" altLang="ja-JP" sz="1200" dirty="0">
                  <a:latin typeface="+mn-ea"/>
                </a:endParaRPr>
              </a:p>
              <a:p>
                <a:r>
                  <a:rPr lang="ja-JP" altLang="en-US" sz="1200" dirty="0">
                    <a:latin typeface="+mn-ea"/>
                  </a:rPr>
                  <a:t>　年度末になり受託料の入金時期が資金収支整理期間内になることがわかったが、どのように処理すればよいか。</a:t>
                </a:r>
                <a:endParaRPr lang="en-US" altLang="ja-JP" sz="1200" dirty="0">
                  <a:latin typeface="+mn-ea"/>
                </a:endParaRP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5"/>
              <a:ext cx="2426280" cy="37888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47599" y="1541633"/>
              <a:ext cx="525079" cy="400360"/>
            </a:xfrm>
            <a:prstGeom prst="rect">
              <a:avLst/>
            </a:prstGeom>
          </p:spPr>
        </p:pic>
      </p:grpSp>
      <p:grpSp>
        <p:nvGrpSpPr>
          <p:cNvPr id="26" name="グループ化 25">
            <a:extLst>
              <a:ext uri="{FF2B5EF4-FFF2-40B4-BE49-F238E27FC236}">
                <a16:creationId xmlns:a16="http://schemas.microsoft.com/office/drawing/2014/main" id="{B4DEC24C-5F06-49C6-9702-619D53392D03}"/>
              </a:ext>
            </a:extLst>
          </p:cNvPr>
          <p:cNvGrpSpPr/>
          <p:nvPr/>
        </p:nvGrpSpPr>
        <p:grpSpPr>
          <a:xfrm>
            <a:off x="234243" y="4591059"/>
            <a:ext cx="2901172" cy="2022391"/>
            <a:chOff x="314584" y="3461621"/>
            <a:chExt cx="1988629" cy="4062049"/>
          </a:xfrm>
        </p:grpSpPr>
        <p:sp>
          <p:nvSpPr>
            <p:cNvPr id="27" name="テキスト ボックス 26">
              <a:extLst>
                <a:ext uri="{FF2B5EF4-FFF2-40B4-BE49-F238E27FC236}">
                  <a16:creationId xmlns:a16="http://schemas.microsoft.com/office/drawing/2014/main" id="{46241887-E4DD-44AB-BCE5-3308EDF6B357}"/>
                </a:ext>
              </a:extLst>
            </p:cNvPr>
            <p:cNvSpPr txBox="1"/>
            <p:nvPr/>
          </p:nvSpPr>
          <p:spPr>
            <a:xfrm>
              <a:off x="383832" y="3916284"/>
              <a:ext cx="1888882" cy="3152722"/>
            </a:xfrm>
            <a:prstGeom prst="rect">
              <a:avLst/>
            </a:prstGeom>
            <a:noFill/>
          </p:spPr>
          <p:txBody>
            <a:bodyPr wrap="square" rtlCol="0">
              <a:spAutoFit/>
            </a:bodyPr>
            <a:lstStyle/>
            <a:p>
              <a:r>
                <a:rPr lang="ja-JP" altLang="en-US" sz="1200" dirty="0">
                  <a:latin typeface="+mn-ea"/>
                </a:rPr>
                <a:t>未払金を立て、</a:t>
              </a:r>
              <a:r>
                <a:rPr lang="en-US" altLang="ja-JP" sz="1200" dirty="0">
                  <a:latin typeface="+mn-ea"/>
                </a:rPr>
                <a:t>3/31</a:t>
              </a:r>
              <a:r>
                <a:rPr lang="ja-JP" altLang="en-US" sz="1200" dirty="0">
                  <a:latin typeface="+mn-ea"/>
                </a:rPr>
                <a:t>時点で財政調整積立資産を元の金額に戻す処理をする。その後受託料が入金されたら未払金を消す処理をする。</a:t>
              </a:r>
              <a:endParaRPr lang="en-US" altLang="ja-JP" sz="1200" dirty="0">
                <a:latin typeface="+mn-ea"/>
              </a:endParaRPr>
            </a:p>
            <a:p>
              <a:r>
                <a:rPr lang="ja-JP" altLang="en-US" sz="1200" dirty="0">
                  <a:latin typeface="+mn-ea"/>
                </a:rPr>
                <a:t>この場合、</a:t>
              </a:r>
              <a:r>
                <a:rPr lang="en-US" altLang="ja-JP" sz="1200" dirty="0">
                  <a:latin typeface="+mn-ea"/>
                </a:rPr>
                <a:t>3/31</a:t>
              </a:r>
              <a:r>
                <a:rPr lang="ja-JP" altLang="en-US" sz="1200" dirty="0">
                  <a:latin typeface="+mn-ea"/>
                </a:rPr>
                <a:t>時点の財政調整積立資産額と通帳残高（残高証明）が一時的に不一致となるため、説明が必要となる。</a:t>
              </a:r>
              <a:endParaRPr lang="en-US" altLang="ja-JP" sz="1200" dirty="0">
                <a:latin typeface="+mn-ea"/>
              </a:endParaRPr>
            </a:p>
          </p:txBody>
        </p:sp>
        <p:sp>
          <p:nvSpPr>
            <p:cNvPr id="28" name="四角形: 角を丸くする 27">
              <a:extLst>
                <a:ext uri="{FF2B5EF4-FFF2-40B4-BE49-F238E27FC236}">
                  <a16:creationId xmlns:a16="http://schemas.microsoft.com/office/drawing/2014/main" id="{6C641D70-3998-4192-836A-38E57BFA404C}"/>
                </a:ext>
              </a:extLst>
            </p:cNvPr>
            <p:cNvSpPr/>
            <p:nvPr/>
          </p:nvSpPr>
          <p:spPr>
            <a:xfrm>
              <a:off x="314584" y="3461621"/>
              <a:ext cx="1988629" cy="4062049"/>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9" name="フローチャート: 組合せ 28">
            <a:extLst>
              <a:ext uri="{FF2B5EF4-FFF2-40B4-BE49-F238E27FC236}">
                <a16:creationId xmlns:a16="http://schemas.microsoft.com/office/drawing/2014/main" id="{09E4DFB7-7171-4282-B6C2-22D587F6331D}"/>
              </a:ext>
            </a:extLst>
          </p:cNvPr>
          <p:cNvSpPr/>
          <p:nvPr/>
        </p:nvSpPr>
        <p:spPr>
          <a:xfrm rot="16200000">
            <a:off x="2867602" y="3370323"/>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 name="グループ化 8">
            <a:extLst>
              <a:ext uri="{FF2B5EF4-FFF2-40B4-BE49-F238E27FC236}">
                <a16:creationId xmlns:a16="http://schemas.microsoft.com/office/drawing/2014/main" id="{B1982ECC-DABB-4C56-8DDC-8179E2EA8AB1}"/>
              </a:ext>
            </a:extLst>
          </p:cNvPr>
          <p:cNvGrpSpPr/>
          <p:nvPr/>
        </p:nvGrpSpPr>
        <p:grpSpPr>
          <a:xfrm>
            <a:off x="3565576" y="2634339"/>
            <a:ext cx="5344181" cy="1459813"/>
            <a:chOff x="3419551" y="3175856"/>
            <a:chExt cx="5493348" cy="1287264"/>
          </a:xfrm>
        </p:grpSpPr>
        <p:grpSp>
          <p:nvGrpSpPr>
            <p:cNvPr id="30" name="グループ化 29">
              <a:extLst>
                <a:ext uri="{FF2B5EF4-FFF2-40B4-BE49-F238E27FC236}">
                  <a16:creationId xmlns:a16="http://schemas.microsoft.com/office/drawing/2014/main" id="{7BF11F55-DF48-45D2-A16E-418777DB1C73}"/>
                </a:ext>
              </a:extLst>
            </p:cNvPr>
            <p:cNvGrpSpPr/>
            <p:nvPr/>
          </p:nvGrpSpPr>
          <p:grpSpPr>
            <a:xfrm>
              <a:off x="3420441" y="3175856"/>
              <a:ext cx="5376717" cy="1287264"/>
              <a:chOff x="312772" y="3798178"/>
              <a:chExt cx="1960783" cy="1165172"/>
            </a:xfrm>
          </p:grpSpPr>
          <p:sp>
            <p:nvSpPr>
              <p:cNvPr id="32" name="四角形: 角を丸くする 31">
                <a:extLst>
                  <a:ext uri="{FF2B5EF4-FFF2-40B4-BE49-F238E27FC236}">
                    <a16:creationId xmlns:a16="http://schemas.microsoft.com/office/drawing/2014/main" id="{D55002DD-634B-48C9-8730-E122016DEDED}"/>
                  </a:ext>
                </a:extLst>
              </p:cNvPr>
              <p:cNvSpPr/>
              <p:nvPr/>
            </p:nvSpPr>
            <p:spPr>
              <a:xfrm>
                <a:off x="312772" y="3798178"/>
                <a:ext cx="1960783" cy="1165172"/>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a:extLst>
                  <a:ext uri="{FF2B5EF4-FFF2-40B4-BE49-F238E27FC236}">
                    <a16:creationId xmlns:a16="http://schemas.microsoft.com/office/drawing/2014/main" id="{B6358C52-7A45-4EBE-BDB2-605672B4ECC0}"/>
                  </a:ext>
                </a:extLst>
              </p:cNvPr>
              <p:cNvSpPr txBox="1"/>
              <p:nvPr/>
            </p:nvSpPr>
            <p:spPr>
              <a:xfrm>
                <a:off x="367687" y="4091791"/>
                <a:ext cx="1854577" cy="272068"/>
              </a:xfrm>
              <a:prstGeom prst="rect">
                <a:avLst/>
              </a:prstGeom>
              <a:noFill/>
            </p:spPr>
            <p:txBody>
              <a:bodyPr wrap="square" rtlCol="0">
                <a:spAutoFit/>
              </a:bodyPr>
              <a:lstStyle/>
              <a:p>
                <a:r>
                  <a:rPr lang="ja-JP" altLang="en-US" sz="1200" dirty="0">
                    <a:latin typeface="+mn-ea"/>
                  </a:rPr>
                  <a:t>　</a:t>
                </a:r>
                <a:endParaRPr lang="en-US" altLang="ja-JP" sz="1200" dirty="0">
                  <a:latin typeface="+mn-ea"/>
                </a:endParaRPr>
              </a:p>
            </p:txBody>
          </p:sp>
        </p:grpSp>
        <p:sp>
          <p:nvSpPr>
            <p:cNvPr id="33" name="テキスト ボックス 32">
              <a:extLst>
                <a:ext uri="{FF2B5EF4-FFF2-40B4-BE49-F238E27FC236}">
                  <a16:creationId xmlns:a16="http://schemas.microsoft.com/office/drawing/2014/main" id="{7B8BA87A-A4EC-454D-9FAD-59EB594C8D6B}"/>
                </a:ext>
              </a:extLst>
            </p:cNvPr>
            <p:cNvSpPr txBox="1"/>
            <p:nvPr/>
          </p:nvSpPr>
          <p:spPr>
            <a:xfrm>
              <a:off x="3419551" y="3241830"/>
              <a:ext cx="5493348" cy="1221289"/>
            </a:xfrm>
            <a:prstGeom prst="rect">
              <a:avLst/>
            </a:prstGeom>
            <a:noFill/>
          </p:spPr>
          <p:txBody>
            <a:bodyPr wrap="square" rtlCol="0">
              <a:spAutoFit/>
            </a:bodyPr>
            <a:lstStyle/>
            <a:p>
              <a:r>
                <a:rPr lang="en-US" altLang="ja-JP" sz="1200" dirty="0">
                  <a:latin typeface="+mn-ea"/>
                </a:rPr>
                <a:t>【</a:t>
              </a:r>
              <a:r>
                <a:rPr lang="ja-JP" altLang="en-US" sz="1200" dirty="0">
                  <a:latin typeface="+mn-ea"/>
                </a:rPr>
                <a:t>財調の一時取崩</a:t>
              </a:r>
              <a:r>
                <a:rPr lang="en-US" altLang="ja-JP" sz="1200" dirty="0">
                  <a:latin typeface="+mn-ea"/>
                </a:rPr>
                <a:t>】</a:t>
              </a:r>
            </a:p>
            <a:p>
              <a:r>
                <a:rPr lang="ja-JP" altLang="en-US" sz="1200" dirty="0">
                  <a:latin typeface="+mn-ea"/>
                </a:rPr>
                <a:t>収入命令書：（款）特定資産取崩収入（項）財政調整積立資産取崩収入</a:t>
              </a:r>
              <a:r>
                <a:rPr lang="en-US" altLang="ja-JP" sz="1200" dirty="0">
                  <a:latin typeface="+mn-ea"/>
                </a:rPr>
                <a:t>100</a:t>
              </a:r>
            </a:p>
            <a:p>
              <a:r>
                <a:rPr lang="en-US" altLang="ja-JP" sz="1200" dirty="0">
                  <a:latin typeface="+mn-ea"/>
                </a:rPr>
                <a:t>                   </a:t>
              </a:r>
              <a:r>
                <a:rPr lang="ja-JP" altLang="en-US" sz="1200" dirty="0">
                  <a:latin typeface="+mn-ea"/>
                </a:rPr>
                <a:t>　　</a:t>
              </a:r>
              <a:r>
                <a:rPr lang="en-US" altLang="ja-JP" sz="1200" dirty="0">
                  <a:latin typeface="+mn-ea"/>
                </a:rPr>
                <a:t>※</a:t>
              </a:r>
              <a:r>
                <a:rPr lang="ja-JP" altLang="en-US" sz="1200" dirty="0">
                  <a:latin typeface="+mn-ea"/>
                </a:rPr>
                <a:t>ただし、収支計算外出納</a:t>
              </a:r>
              <a:endParaRPr lang="en-US" altLang="ja-JP" sz="1200" dirty="0">
                <a:latin typeface="+mn-ea"/>
              </a:endParaRPr>
            </a:p>
            <a:p>
              <a:r>
                <a:rPr lang="ja-JP" altLang="en-US" sz="1200" dirty="0">
                  <a:latin typeface="+mn-ea"/>
                </a:rPr>
                <a:t>複式仕訳：（借方）現金及び預金</a:t>
              </a:r>
              <a:r>
                <a:rPr lang="en-US" altLang="ja-JP" sz="1200" dirty="0">
                  <a:latin typeface="+mn-ea"/>
                </a:rPr>
                <a:t>100</a:t>
              </a:r>
              <a:r>
                <a:rPr lang="ja-JP" altLang="en-US" sz="1200" dirty="0">
                  <a:latin typeface="+mn-ea"/>
                </a:rPr>
                <a:t>／（貸方）財政調整積立資産</a:t>
              </a:r>
              <a:r>
                <a:rPr lang="en-US" altLang="ja-JP" sz="1200" dirty="0">
                  <a:latin typeface="+mn-ea"/>
                </a:rPr>
                <a:t>100</a:t>
              </a:r>
            </a:p>
            <a:p>
              <a:endParaRPr lang="en-US" altLang="ja-JP" sz="1200" dirty="0">
                <a:latin typeface="+mn-ea"/>
              </a:endParaRPr>
            </a:p>
            <a:p>
              <a:r>
                <a:rPr lang="en-US" altLang="ja-JP" sz="1200" dirty="0">
                  <a:latin typeface="+mn-ea"/>
                </a:rPr>
                <a:t>【</a:t>
              </a:r>
              <a:r>
                <a:rPr lang="ja-JP" altLang="en-US" sz="1200" dirty="0">
                  <a:latin typeface="+mn-ea"/>
                </a:rPr>
                <a:t>財調の取崩しを収支計算内で扱う</a:t>
              </a:r>
              <a:r>
                <a:rPr lang="en-US" altLang="ja-JP" sz="1200" dirty="0">
                  <a:latin typeface="+mn-ea"/>
                </a:rPr>
                <a:t>】</a:t>
              </a:r>
            </a:p>
            <a:p>
              <a:r>
                <a:rPr lang="ja-JP" altLang="en-US" sz="1200" dirty="0">
                  <a:latin typeface="+mn-ea"/>
                </a:rPr>
                <a:t>　一時取崩の収支計算外出納を取消し、収入整理簿に反映させる。　</a:t>
              </a:r>
              <a:endParaRPr lang="ja-JP" altLang="ja-JP" sz="1200" dirty="0">
                <a:latin typeface="+mn-ea"/>
              </a:endParaRPr>
            </a:p>
          </p:txBody>
        </p:sp>
      </p:grpSp>
      <p:grpSp>
        <p:nvGrpSpPr>
          <p:cNvPr id="4" name="グループ化 3">
            <a:extLst>
              <a:ext uri="{FF2B5EF4-FFF2-40B4-BE49-F238E27FC236}">
                <a16:creationId xmlns:a16="http://schemas.microsoft.com/office/drawing/2014/main" id="{8AF939DB-BE6F-4709-9469-B7CEAB3E4189}"/>
              </a:ext>
            </a:extLst>
          </p:cNvPr>
          <p:cNvGrpSpPr/>
          <p:nvPr/>
        </p:nvGrpSpPr>
        <p:grpSpPr>
          <a:xfrm>
            <a:off x="234243" y="2695584"/>
            <a:ext cx="2935060" cy="1836086"/>
            <a:chOff x="360184" y="3265350"/>
            <a:chExt cx="2581771" cy="787565"/>
          </a:xfrm>
        </p:grpSpPr>
        <p:sp>
          <p:nvSpPr>
            <p:cNvPr id="37" name="四角形: 角を丸くする 36">
              <a:extLst>
                <a:ext uri="{FF2B5EF4-FFF2-40B4-BE49-F238E27FC236}">
                  <a16:creationId xmlns:a16="http://schemas.microsoft.com/office/drawing/2014/main" id="{659547A7-5A94-4E85-9042-53CB69305005}"/>
                </a:ext>
              </a:extLst>
            </p:cNvPr>
            <p:cNvSpPr/>
            <p:nvPr/>
          </p:nvSpPr>
          <p:spPr>
            <a:xfrm>
              <a:off x="360184" y="3265350"/>
              <a:ext cx="2545102" cy="787565"/>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ボックス 37">
              <a:extLst>
                <a:ext uri="{FF2B5EF4-FFF2-40B4-BE49-F238E27FC236}">
                  <a16:creationId xmlns:a16="http://schemas.microsoft.com/office/drawing/2014/main" id="{10FE8F35-57ED-45C9-B725-6BB9B1D1C379}"/>
                </a:ext>
              </a:extLst>
            </p:cNvPr>
            <p:cNvSpPr txBox="1"/>
            <p:nvPr/>
          </p:nvSpPr>
          <p:spPr>
            <a:xfrm>
              <a:off x="429395" y="3327025"/>
              <a:ext cx="2512560" cy="673285"/>
            </a:xfrm>
            <a:prstGeom prst="rect">
              <a:avLst/>
            </a:prstGeom>
            <a:noFill/>
          </p:spPr>
          <p:txBody>
            <a:bodyPr wrap="square" rtlCol="0">
              <a:spAutoFit/>
            </a:bodyPr>
            <a:lstStyle/>
            <a:p>
              <a:r>
                <a:rPr lang="ja-JP" altLang="en-US" sz="1200" dirty="0">
                  <a:latin typeface="+mn-ea"/>
                </a:rPr>
                <a:t>財政調整積立資産は運営資金の不足時に使用することができるため、一時的ではなく当該年度の支出とすることができる。このためには財政調整積立資産取崩収入に予算計上されている必要があるが、収入においては予算以上に収入することも差し支えないとされているので、処理が可能。</a:t>
              </a:r>
              <a:endParaRPr lang="en-US" altLang="ja-JP" sz="1200" dirty="0">
                <a:latin typeface="+mn-ea"/>
              </a:endParaRPr>
            </a:p>
          </p:txBody>
        </p:sp>
      </p:grpSp>
      <p:grpSp>
        <p:nvGrpSpPr>
          <p:cNvPr id="42" name="グループ化 41">
            <a:extLst>
              <a:ext uri="{FF2B5EF4-FFF2-40B4-BE49-F238E27FC236}">
                <a16:creationId xmlns:a16="http://schemas.microsoft.com/office/drawing/2014/main" id="{BA9DA02B-1E54-481C-8774-26D2CBE7EDF3}"/>
              </a:ext>
            </a:extLst>
          </p:cNvPr>
          <p:cNvGrpSpPr/>
          <p:nvPr/>
        </p:nvGrpSpPr>
        <p:grpSpPr>
          <a:xfrm>
            <a:off x="3537438" y="4148847"/>
            <a:ext cx="5372319" cy="2728692"/>
            <a:chOff x="3420441" y="3175855"/>
            <a:chExt cx="5420967" cy="2001598"/>
          </a:xfrm>
        </p:grpSpPr>
        <p:grpSp>
          <p:nvGrpSpPr>
            <p:cNvPr id="44" name="グループ化 43">
              <a:extLst>
                <a:ext uri="{FF2B5EF4-FFF2-40B4-BE49-F238E27FC236}">
                  <a16:creationId xmlns:a16="http://schemas.microsoft.com/office/drawing/2014/main" id="{F627E70F-E529-4C50-AD9B-8DC537EFFB7F}"/>
                </a:ext>
              </a:extLst>
            </p:cNvPr>
            <p:cNvGrpSpPr/>
            <p:nvPr/>
          </p:nvGrpSpPr>
          <p:grpSpPr>
            <a:xfrm>
              <a:off x="3420441" y="3175855"/>
              <a:ext cx="5376717" cy="1885231"/>
              <a:chOff x="312772" y="3798177"/>
              <a:chExt cx="1960783" cy="1706424"/>
            </a:xfrm>
          </p:grpSpPr>
          <p:sp>
            <p:nvSpPr>
              <p:cNvPr id="46" name="テキスト ボックス 45">
                <a:extLst>
                  <a:ext uri="{FF2B5EF4-FFF2-40B4-BE49-F238E27FC236}">
                    <a16:creationId xmlns:a16="http://schemas.microsoft.com/office/drawing/2014/main" id="{202C16EB-37C1-4A56-9871-E9CD9148C510}"/>
                  </a:ext>
                </a:extLst>
              </p:cNvPr>
              <p:cNvSpPr txBox="1"/>
              <p:nvPr/>
            </p:nvSpPr>
            <p:spPr>
              <a:xfrm>
                <a:off x="367687" y="4091791"/>
                <a:ext cx="1854577" cy="272068"/>
              </a:xfrm>
              <a:prstGeom prst="rect">
                <a:avLst/>
              </a:prstGeom>
              <a:noFill/>
            </p:spPr>
            <p:txBody>
              <a:bodyPr wrap="square" rtlCol="0">
                <a:spAutoFit/>
              </a:bodyPr>
              <a:lstStyle/>
              <a:p>
                <a:r>
                  <a:rPr lang="ja-JP" altLang="en-US" sz="1200" dirty="0">
                    <a:latin typeface="+mn-ea"/>
                  </a:rPr>
                  <a:t>　</a:t>
                </a:r>
                <a:endParaRPr lang="en-US" altLang="ja-JP" sz="1200" dirty="0">
                  <a:latin typeface="+mn-ea"/>
                </a:endParaRPr>
              </a:p>
            </p:txBody>
          </p:sp>
          <p:sp>
            <p:nvSpPr>
              <p:cNvPr id="47" name="四角形: 角を丸くする 46">
                <a:extLst>
                  <a:ext uri="{FF2B5EF4-FFF2-40B4-BE49-F238E27FC236}">
                    <a16:creationId xmlns:a16="http://schemas.microsoft.com/office/drawing/2014/main" id="{27685CA3-E790-4E6E-9934-D8833B4A1BDB}"/>
                  </a:ext>
                </a:extLst>
              </p:cNvPr>
              <p:cNvSpPr/>
              <p:nvPr/>
            </p:nvSpPr>
            <p:spPr>
              <a:xfrm>
                <a:off x="312772" y="3798177"/>
                <a:ext cx="1960783" cy="1706424"/>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5" name="テキスト ボックス 44">
              <a:extLst>
                <a:ext uri="{FF2B5EF4-FFF2-40B4-BE49-F238E27FC236}">
                  <a16:creationId xmlns:a16="http://schemas.microsoft.com/office/drawing/2014/main" id="{53C555D7-4652-46DE-8588-D7B94D543331}"/>
                </a:ext>
              </a:extLst>
            </p:cNvPr>
            <p:cNvSpPr txBox="1"/>
            <p:nvPr/>
          </p:nvSpPr>
          <p:spPr>
            <a:xfrm>
              <a:off x="3454636" y="3213292"/>
              <a:ext cx="5386772" cy="1964161"/>
            </a:xfrm>
            <a:prstGeom prst="rect">
              <a:avLst/>
            </a:prstGeom>
            <a:noFill/>
          </p:spPr>
          <p:txBody>
            <a:bodyPr wrap="square" rtlCol="0">
              <a:spAutoFit/>
            </a:bodyPr>
            <a:lstStyle/>
            <a:p>
              <a:r>
                <a:rPr lang="en-US" altLang="ja-JP" sz="1200" dirty="0">
                  <a:latin typeface="+mn-ea"/>
                </a:rPr>
                <a:t>【</a:t>
              </a:r>
              <a:r>
                <a:rPr lang="ja-JP" altLang="en-US" sz="1200" dirty="0">
                  <a:latin typeface="+mn-ea"/>
                </a:rPr>
                <a:t>財調の一時取崩</a:t>
              </a:r>
              <a:r>
                <a:rPr lang="en-US" altLang="ja-JP" sz="1200" dirty="0">
                  <a:latin typeface="+mn-ea"/>
                </a:rPr>
                <a:t>】</a:t>
              </a:r>
            </a:p>
            <a:p>
              <a:r>
                <a:rPr lang="ja-JP" altLang="en-US" sz="1200" dirty="0">
                  <a:latin typeface="+mn-ea"/>
                </a:rPr>
                <a:t>収入命令書：（款）特定資産取崩収入（項）財政調整積立資産取崩収入</a:t>
              </a:r>
              <a:r>
                <a:rPr lang="en-US" altLang="ja-JP" sz="1200" dirty="0">
                  <a:latin typeface="+mn-ea"/>
                </a:rPr>
                <a:t>100</a:t>
              </a:r>
            </a:p>
            <a:p>
              <a:r>
                <a:rPr lang="ja-JP" altLang="en-US" sz="1200" dirty="0">
                  <a:latin typeface="+mn-ea"/>
                </a:rPr>
                <a:t>　　　　　　　</a:t>
              </a:r>
              <a:r>
                <a:rPr lang="en-US" altLang="ja-JP" sz="1200" dirty="0">
                  <a:latin typeface="+mn-ea"/>
                </a:rPr>
                <a:t>※</a:t>
              </a:r>
              <a:r>
                <a:rPr lang="ja-JP" altLang="en-US" sz="1200" dirty="0">
                  <a:latin typeface="+mn-ea"/>
                </a:rPr>
                <a:t>ただし、収支計算外出納</a:t>
              </a:r>
              <a:endParaRPr lang="en-US" altLang="ja-JP" sz="1200" dirty="0">
                <a:latin typeface="+mn-ea"/>
              </a:endParaRPr>
            </a:p>
            <a:p>
              <a:r>
                <a:rPr lang="ja-JP" altLang="en-US" sz="1200" dirty="0">
                  <a:latin typeface="+mn-ea"/>
                </a:rPr>
                <a:t>複式仕訳：（借方）現金及び預金</a:t>
              </a:r>
              <a:r>
                <a:rPr lang="en-US" altLang="ja-JP" sz="1200" dirty="0">
                  <a:latin typeface="+mn-ea"/>
                </a:rPr>
                <a:t>100</a:t>
              </a:r>
              <a:r>
                <a:rPr lang="ja-JP" altLang="en-US" sz="1200" dirty="0">
                  <a:latin typeface="+mn-ea"/>
                </a:rPr>
                <a:t>／（貸方）財政調整積立資産</a:t>
              </a:r>
              <a:r>
                <a:rPr lang="en-US" altLang="ja-JP" sz="1200" dirty="0">
                  <a:latin typeface="+mn-ea"/>
                </a:rPr>
                <a:t>100</a:t>
              </a:r>
            </a:p>
            <a:p>
              <a:endParaRPr lang="en-US" altLang="ja-JP" sz="1200" dirty="0">
                <a:latin typeface="+mn-ea"/>
              </a:endParaRPr>
            </a:p>
            <a:p>
              <a:r>
                <a:rPr lang="en-US" altLang="ja-JP" sz="1200" dirty="0">
                  <a:latin typeface="+mn-ea"/>
                </a:rPr>
                <a:t>【3/31</a:t>
              </a:r>
              <a:r>
                <a:rPr lang="ja-JP" altLang="en-US" sz="1200" dirty="0">
                  <a:latin typeface="+mn-ea"/>
                </a:rPr>
                <a:t>時点の財調を取崩前の金額に戻して未払金を立てる</a:t>
              </a:r>
              <a:r>
                <a:rPr lang="en-US" altLang="ja-JP" sz="1200" dirty="0">
                  <a:latin typeface="+mn-ea"/>
                </a:rPr>
                <a:t>】</a:t>
              </a:r>
            </a:p>
            <a:p>
              <a:r>
                <a:rPr lang="ja-JP" altLang="en-US" sz="1200" dirty="0">
                  <a:latin typeface="+mn-ea"/>
                </a:rPr>
                <a:t>命令書：振替命令書</a:t>
              </a:r>
              <a:endParaRPr lang="en-US" altLang="ja-JP" sz="1200" dirty="0">
                <a:latin typeface="+mn-ea"/>
              </a:endParaRPr>
            </a:p>
            <a:p>
              <a:r>
                <a:rPr lang="ja-JP" altLang="en-US" sz="1200" dirty="0">
                  <a:latin typeface="+mn-ea"/>
                </a:rPr>
                <a:t>複式仕訳：（借方）財政調整積立資産</a:t>
              </a:r>
              <a:r>
                <a:rPr lang="en-US" altLang="ja-JP" sz="1200" dirty="0">
                  <a:latin typeface="+mn-ea"/>
                </a:rPr>
                <a:t>100</a:t>
              </a:r>
              <a:r>
                <a:rPr lang="ja-JP" altLang="en-US" sz="1200">
                  <a:latin typeface="+mn-ea"/>
                </a:rPr>
                <a:t>／（貸方）未払金</a:t>
              </a:r>
              <a:r>
                <a:rPr lang="en-US" altLang="ja-JP" sz="1200" dirty="0">
                  <a:latin typeface="+mn-ea"/>
                </a:rPr>
                <a:t>100</a:t>
              </a:r>
            </a:p>
            <a:p>
              <a:r>
                <a:rPr lang="en-US" altLang="ja-JP" sz="1200" dirty="0">
                  <a:latin typeface="+mn-ea"/>
                </a:rPr>
                <a:t>【</a:t>
              </a:r>
              <a:r>
                <a:rPr lang="ja-JP" altLang="en-US" sz="1200" dirty="0">
                  <a:latin typeface="+mn-ea"/>
                </a:rPr>
                <a:t>受託料の入金</a:t>
              </a:r>
              <a:r>
                <a:rPr lang="en-US" altLang="ja-JP" sz="1200" dirty="0">
                  <a:latin typeface="+mn-ea"/>
                </a:rPr>
                <a:t>】</a:t>
              </a:r>
            </a:p>
            <a:p>
              <a:r>
                <a:rPr lang="ja-JP" altLang="en-US" sz="1200" dirty="0">
                  <a:latin typeface="+mn-ea"/>
                </a:rPr>
                <a:t>収入命令書：（款）業務受託料収入（項）調査業務受託料収入</a:t>
              </a:r>
              <a:r>
                <a:rPr lang="en-US" altLang="ja-JP" sz="1200" dirty="0">
                  <a:latin typeface="+mn-ea"/>
                </a:rPr>
                <a:t>100</a:t>
              </a:r>
            </a:p>
            <a:p>
              <a:r>
                <a:rPr lang="ja-JP" altLang="en-US" sz="1200" dirty="0">
                  <a:latin typeface="+mn-ea"/>
                </a:rPr>
                <a:t>複式仕訳：（借方）現金及び預金</a:t>
              </a:r>
              <a:r>
                <a:rPr lang="en-US" altLang="ja-JP" sz="1200" dirty="0">
                  <a:latin typeface="+mn-ea"/>
                </a:rPr>
                <a:t>100</a:t>
              </a:r>
              <a:r>
                <a:rPr lang="ja-JP" altLang="en-US" sz="1200" dirty="0">
                  <a:latin typeface="+mn-ea"/>
                </a:rPr>
                <a:t>／（貸方）未収業務受託料</a:t>
              </a:r>
              <a:r>
                <a:rPr lang="en-US" altLang="ja-JP" sz="1200" dirty="0">
                  <a:latin typeface="+mn-ea"/>
                </a:rPr>
                <a:t>100</a:t>
              </a:r>
            </a:p>
            <a:p>
              <a:r>
                <a:rPr lang="en-US" altLang="ja-JP" sz="1200" dirty="0">
                  <a:latin typeface="+mn-ea"/>
                </a:rPr>
                <a:t>【</a:t>
              </a:r>
              <a:r>
                <a:rPr lang="ja-JP" altLang="en-US" sz="1200" dirty="0">
                  <a:latin typeface="+mn-ea"/>
                </a:rPr>
                <a:t>財調口座へ資金を戻す</a:t>
              </a:r>
              <a:r>
                <a:rPr lang="en-US" altLang="ja-JP" sz="1200" dirty="0">
                  <a:latin typeface="+mn-ea"/>
                </a:rPr>
                <a:t>】</a:t>
              </a:r>
            </a:p>
            <a:p>
              <a:r>
                <a:rPr lang="ja-JP" altLang="en-US" sz="1200" dirty="0">
                  <a:latin typeface="+mn-ea"/>
                </a:rPr>
                <a:t>複式仕訳：（借方）未払金</a:t>
              </a:r>
              <a:r>
                <a:rPr lang="en-US" altLang="ja-JP" sz="1200" dirty="0">
                  <a:latin typeface="+mn-ea"/>
                </a:rPr>
                <a:t>100</a:t>
              </a:r>
              <a:r>
                <a:rPr lang="ja-JP" altLang="en-US" sz="1200" dirty="0">
                  <a:latin typeface="+mn-ea"/>
                </a:rPr>
                <a:t>／（貸方）現金及び預金</a:t>
              </a:r>
              <a:r>
                <a:rPr lang="en-US" altLang="ja-JP" sz="1200" dirty="0">
                  <a:latin typeface="+mn-ea"/>
                </a:rPr>
                <a:t>100</a:t>
              </a:r>
            </a:p>
            <a:p>
              <a:r>
                <a:rPr lang="ja-JP" altLang="en-US" sz="1200" dirty="0"/>
                <a:t>　</a:t>
              </a:r>
              <a:endParaRPr lang="ja-JP" altLang="ja-JP" sz="1200" dirty="0"/>
            </a:p>
          </p:txBody>
        </p:sp>
      </p:grpSp>
      <p:sp>
        <p:nvSpPr>
          <p:cNvPr id="48" name="フローチャート: 組合せ 47">
            <a:extLst>
              <a:ext uri="{FF2B5EF4-FFF2-40B4-BE49-F238E27FC236}">
                <a16:creationId xmlns:a16="http://schemas.microsoft.com/office/drawing/2014/main" id="{2DD0446C-75D2-4386-B450-24DC75EDBA9D}"/>
              </a:ext>
            </a:extLst>
          </p:cNvPr>
          <p:cNvSpPr/>
          <p:nvPr/>
        </p:nvSpPr>
        <p:spPr>
          <a:xfrm rot="16200000">
            <a:off x="2867602" y="5286173"/>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矢印: 下 39">
            <a:extLst>
              <a:ext uri="{FF2B5EF4-FFF2-40B4-BE49-F238E27FC236}">
                <a16:creationId xmlns:a16="http://schemas.microsoft.com/office/drawing/2014/main" id="{F3198DAE-66CF-414A-BC79-B575C7E881B4}"/>
              </a:ext>
            </a:extLst>
          </p:cNvPr>
          <p:cNvSpPr/>
          <p:nvPr/>
        </p:nvSpPr>
        <p:spPr>
          <a:xfrm>
            <a:off x="3323810" y="2091073"/>
            <a:ext cx="2595308" cy="639575"/>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49" name="テキスト ボックス 48">
            <a:extLst>
              <a:ext uri="{FF2B5EF4-FFF2-40B4-BE49-F238E27FC236}">
                <a16:creationId xmlns:a16="http://schemas.microsoft.com/office/drawing/2014/main" id="{DA4BCC9C-891D-4132-93F9-6C14558D75F5}"/>
              </a:ext>
            </a:extLst>
          </p:cNvPr>
          <p:cNvSpPr txBox="1"/>
          <p:nvPr/>
        </p:nvSpPr>
        <p:spPr>
          <a:xfrm>
            <a:off x="4056380" y="2160814"/>
            <a:ext cx="1129733" cy="36933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spTree>
    <p:extLst>
      <p:ext uri="{BB962C8B-B14F-4D97-AF65-F5344CB8AC3E}">
        <p14:creationId xmlns:p14="http://schemas.microsoft.com/office/powerpoint/2010/main" val="399221601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35315" y="3202711"/>
            <a:ext cx="8850968" cy="3571438"/>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grpSp>
        <p:nvGrpSpPr>
          <p:cNvPr id="15" name="グループ化 14">
            <a:extLst>
              <a:ext uri="{FF2B5EF4-FFF2-40B4-BE49-F238E27FC236}">
                <a16:creationId xmlns:a16="http://schemas.microsoft.com/office/drawing/2014/main" id="{5EBE35C6-2CFD-4653-BAA7-5EABA07DCBC0}"/>
              </a:ext>
            </a:extLst>
          </p:cNvPr>
          <p:cNvGrpSpPr/>
          <p:nvPr/>
        </p:nvGrpSpPr>
        <p:grpSpPr>
          <a:xfrm>
            <a:off x="389410" y="4382690"/>
            <a:ext cx="8342777" cy="2300805"/>
            <a:chOff x="2998962" y="3746416"/>
            <a:chExt cx="5948612" cy="1251693"/>
          </a:xfrm>
        </p:grpSpPr>
        <p:sp>
          <p:nvSpPr>
            <p:cNvPr id="32" name="四角形: 角を丸くする 31">
              <a:extLst>
                <a:ext uri="{FF2B5EF4-FFF2-40B4-BE49-F238E27FC236}">
                  <a16:creationId xmlns:a16="http://schemas.microsoft.com/office/drawing/2014/main" id="{3882437F-097E-455A-BE20-CE33D46B7D1B}"/>
                </a:ext>
              </a:extLst>
            </p:cNvPr>
            <p:cNvSpPr/>
            <p:nvPr/>
          </p:nvSpPr>
          <p:spPr>
            <a:xfrm>
              <a:off x="2998962" y="3746416"/>
              <a:ext cx="5926362" cy="1251693"/>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3" name="テキスト ボックス 32">
              <a:extLst>
                <a:ext uri="{FF2B5EF4-FFF2-40B4-BE49-F238E27FC236}">
                  <a16:creationId xmlns:a16="http://schemas.microsoft.com/office/drawing/2014/main" id="{0B648C23-0DE9-4F2B-B277-4C942992885B}"/>
                </a:ext>
              </a:extLst>
            </p:cNvPr>
            <p:cNvSpPr txBox="1"/>
            <p:nvPr/>
          </p:nvSpPr>
          <p:spPr>
            <a:xfrm>
              <a:off x="3117875" y="3813198"/>
              <a:ext cx="5829699" cy="1155321"/>
            </a:xfrm>
            <a:prstGeom prst="rect">
              <a:avLst/>
            </a:prstGeom>
            <a:noFill/>
          </p:spPr>
          <p:txBody>
            <a:bodyPr wrap="square" rtlCol="0">
              <a:spAutoFit/>
            </a:bodyPr>
            <a:lstStyle/>
            <a:p>
              <a:r>
                <a:rPr lang="en-US" altLang="ja-JP" sz="1200" dirty="0">
                  <a:latin typeface="+mn-ea"/>
                </a:rPr>
                <a:t>【</a:t>
              </a:r>
              <a:r>
                <a:rPr lang="ja-JP" altLang="en-US" sz="1200" dirty="0">
                  <a:latin typeface="+mn-ea"/>
                </a:rPr>
                <a:t>利息受入</a:t>
              </a:r>
              <a:r>
                <a:rPr lang="en-US" altLang="ja-JP" sz="1200" dirty="0">
                  <a:latin typeface="+mn-ea"/>
                </a:rPr>
                <a:t>】</a:t>
              </a:r>
              <a:r>
                <a:rPr lang="ja-JP" altLang="en-US" sz="1200" dirty="0">
                  <a:latin typeface="+mn-ea"/>
                </a:rPr>
                <a:t>収入命令書：</a:t>
              </a:r>
              <a:r>
                <a:rPr lang="en-US" altLang="ja-JP" sz="1200" dirty="0">
                  <a:latin typeface="+mn-ea"/>
                  <a:sym typeface="Wingdings" panose="05000000000000000000" pitchFamily="2" charset="2"/>
                </a:rPr>
                <a:t>(</a:t>
              </a:r>
              <a:r>
                <a:rPr lang="ja-JP" altLang="en-US" sz="1200" dirty="0">
                  <a:latin typeface="+mn-ea"/>
                </a:rPr>
                <a:t>款</a:t>
              </a:r>
              <a:r>
                <a:rPr lang="en-US" altLang="ja-JP" sz="1200" dirty="0">
                  <a:latin typeface="+mn-ea"/>
                </a:rPr>
                <a:t>)</a:t>
              </a:r>
              <a:r>
                <a:rPr lang="ja-JP" altLang="en-US" sz="1200" dirty="0">
                  <a:latin typeface="+mn-ea"/>
                </a:rPr>
                <a:t>雑収入 </a:t>
              </a:r>
              <a:r>
                <a:rPr lang="en-US" altLang="ja-JP" sz="1200" dirty="0">
                  <a:latin typeface="+mn-ea"/>
                </a:rPr>
                <a:t>(</a:t>
              </a:r>
              <a:r>
                <a:rPr lang="ja-JP" altLang="en-US" sz="1200" dirty="0">
                  <a:latin typeface="+mn-ea"/>
                </a:rPr>
                <a:t>項</a:t>
              </a:r>
              <a:r>
                <a:rPr lang="en-US" altLang="ja-JP" sz="1200" dirty="0">
                  <a:latin typeface="+mn-ea"/>
                </a:rPr>
                <a:t>)</a:t>
              </a:r>
              <a:r>
                <a:rPr lang="ja-JP" altLang="en-US" sz="1200" dirty="0">
                  <a:latin typeface="+mn-ea"/>
                </a:rPr>
                <a:t>受取利息配当金収入 </a:t>
              </a:r>
              <a:r>
                <a:rPr lang="en-US" altLang="ja-JP" sz="1200" dirty="0">
                  <a:latin typeface="+mn-ea"/>
                </a:rPr>
                <a:t>(</a:t>
              </a:r>
              <a:r>
                <a:rPr lang="ja-JP" altLang="en-US" sz="1200" dirty="0">
                  <a:latin typeface="+mn-ea"/>
                </a:rPr>
                <a:t>目</a:t>
              </a:r>
              <a:r>
                <a:rPr lang="en-US" altLang="ja-JP" sz="1200" dirty="0">
                  <a:latin typeface="+mn-ea"/>
                </a:rPr>
                <a:t>)</a:t>
              </a:r>
              <a:r>
                <a:rPr lang="ja-JP" altLang="en-US" sz="1200" dirty="0">
                  <a:latin typeface="+mn-ea"/>
                </a:rPr>
                <a:t>受取利息  </a:t>
              </a:r>
              <a:r>
                <a:rPr lang="en-US" altLang="ja-JP" sz="1200" dirty="0">
                  <a:latin typeface="+mn-ea"/>
                </a:rPr>
                <a:t>5</a:t>
              </a:r>
              <a:r>
                <a:rPr lang="ja-JP" altLang="en-US" sz="1200" dirty="0">
                  <a:latin typeface="+mn-ea"/>
                </a:rPr>
                <a:t>　</a:t>
              </a:r>
              <a:endParaRPr lang="en-US" altLang="ja-JP" sz="1200" dirty="0">
                <a:latin typeface="+mn-ea"/>
              </a:endParaRPr>
            </a:p>
            <a:p>
              <a:r>
                <a:rPr lang="ja-JP" altLang="en-US" sz="1200" dirty="0">
                  <a:latin typeface="+mn-ea"/>
                </a:rPr>
                <a:t>　　　　　　複式仕訳：（借方）現金及び預金  </a:t>
              </a:r>
              <a:r>
                <a:rPr lang="en-US" altLang="ja-JP" sz="1200" dirty="0">
                  <a:latin typeface="+mn-ea"/>
                </a:rPr>
                <a:t>5</a:t>
              </a:r>
              <a:r>
                <a:rPr lang="ja-JP" altLang="en-US" sz="1200" dirty="0">
                  <a:latin typeface="+mn-ea"/>
                </a:rPr>
                <a:t>／（貸方）受取利息  </a:t>
              </a:r>
              <a:r>
                <a:rPr lang="en-US" altLang="ja-JP" sz="1200" dirty="0">
                  <a:latin typeface="+mn-ea"/>
                </a:rPr>
                <a:t>5</a:t>
              </a:r>
            </a:p>
            <a:p>
              <a:endParaRPr lang="en-US" altLang="ja-JP" sz="1200" dirty="0">
                <a:latin typeface="+mn-ea"/>
              </a:endParaRPr>
            </a:p>
            <a:p>
              <a:r>
                <a:rPr lang="en-US" altLang="ja-JP" sz="1200" dirty="0">
                  <a:latin typeface="+mn-ea"/>
                </a:rPr>
                <a:t>【</a:t>
              </a:r>
              <a:r>
                <a:rPr lang="ja-JP" altLang="en-US" sz="1200" dirty="0">
                  <a:latin typeface="+mn-ea"/>
                </a:rPr>
                <a:t>利息繰出・積立</a:t>
              </a:r>
              <a:r>
                <a:rPr lang="en-US" altLang="ja-JP" sz="1200" dirty="0">
                  <a:latin typeface="+mn-ea"/>
                </a:rPr>
                <a:t>】</a:t>
              </a:r>
            </a:p>
            <a:p>
              <a:r>
                <a:rPr lang="ja-JP" altLang="en-US" sz="1200" dirty="0">
                  <a:latin typeface="+mn-ea"/>
                </a:rPr>
                <a:t>　　　　　　支出命令書：</a:t>
              </a:r>
              <a:r>
                <a:rPr lang="en-US" altLang="ja-JP" sz="1200" dirty="0">
                  <a:latin typeface="+mn-ea"/>
                  <a:sym typeface="Wingdings" panose="05000000000000000000" pitchFamily="2" charset="2"/>
                </a:rPr>
                <a:t>(</a:t>
              </a:r>
              <a:r>
                <a:rPr lang="ja-JP" altLang="en-US" sz="1200" dirty="0">
                  <a:latin typeface="+mn-ea"/>
                </a:rPr>
                <a:t>款</a:t>
              </a:r>
              <a:r>
                <a:rPr lang="en-US" altLang="ja-JP" sz="1200" dirty="0">
                  <a:latin typeface="+mn-ea"/>
                </a:rPr>
                <a:t>)</a:t>
              </a:r>
              <a:r>
                <a:rPr lang="ja-JP" altLang="en-US" sz="1200" dirty="0">
                  <a:latin typeface="+mn-ea"/>
                </a:rPr>
                <a:t>特定資産積立支出 </a:t>
              </a:r>
              <a:r>
                <a:rPr lang="en-US" altLang="ja-JP" sz="1200" dirty="0">
                  <a:latin typeface="+mn-ea"/>
                </a:rPr>
                <a:t>(</a:t>
              </a:r>
              <a:r>
                <a:rPr lang="ja-JP" altLang="en-US" sz="1200" dirty="0">
                  <a:latin typeface="+mn-ea"/>
                </a:rPr>
                <a:t>項</a:t>
              </a:r>
              <a:r>
                <a:rPr lang="en-US" altLang="ja-JP" sz="1200" dirty="0">
                  <a:latin typeface="+mn-ea"/>
                </a:rPr>
                <a:t>)</a:t>
              </a:r>
              <a:r>
                <a:rPr lang="ja-JP" altLang="en-US" sz="1200" dirty="0">
                  <a:latin typeface="+mn-ea"/>
                </a:rPr>
                <a:t>職員退職給付引当積立資産積立支出 </a:t>
              </a:r>
              <a:r>
                <a:rPr lang="en-US" altLang="ja-JP" sz="1200" dirty="0">
                  <a:latin typeface="+mn-ea"/>
                </a:rPr>
                <a:t>100</a:t>
              </a:r>
            </a:p>
            <a:p>
              <a:r>
                <a:rPr lang="ja-JP" altLang="en-US" sz="1200" dirty="0">
                  <a:latin typeface="+mn-ea"/>
                </a:rPr>
                <a:t>                　  複式仕訳：（借方）職員退職給付引当積立資産  </a:t>
              </a:r>
              <a:r>
                <a:rPr lang="en-US" altLang="ja-JP" sz="1200" dirty="0">
                  <a:latin typeface="+mn-ea"/>
                </a:rPr>
                <a:t>100</a:t>
              </a:r>
              <a:r>
                <a:rPr lang="ja-JP" altLang="en-US" sz="1200" dirty="0">
                  <a:latin typeface="+mn-ea"/>
                </a:rPr>
                <a:t>／</a:t>
              </a:r>
              <a:r>
                <a:rPr lang="en-US" altLang="ja-JP" sz="1200" dirty="0">
                  <a:latin typeface="+mn-ea"/>
                </a:rPr>
                <a:t>(</a:t>
              </a:r>
              <a:r>
                <a:rPr lang="ja-JP" altLang="en-US" sz="1200" dirty="0">
                  <a:latin typeface="+mn-ea"/>
                </a:rPr>
                <a:t>貸方）現金及び預金  </a:t>
              </a:r>
              <a:r>
                <a:rPr lang="en-US" altLang="ja-JP" sz="1200" dirty="0">
                  <a:latin typeface="+mn-ea"/>
                </a:rPr>
                <a:t>100</a:t>
              </a:r>
            </a:p>
            <a:p>
              <a:endParaRPr lang="en-US" altLang="ja-JP" sz="1200" dirty="0">
                <a:latin typeface="+mn-ea"/>
              </a:endParaRPr>
            </a:p>
            <a:p>
              <a:r>
                <a:rPr lang="en-US" altLang="ja-JP" sz="1200" dirty="0">
                  <a:latin typeface="+mn-ea"/>
                </a:rPr>
                <a:t>※   </a:t>
              </a:r>
              <a:r>
                <a:rPr lang="ja-JP" altLang="en-US" sz="1200" dirty="0">
                  <a:latin typeface="+mn-ea"/>
                </a:rPr>
                <a:t>支出命令書の職員退職給付積立資産積立支出</a:t>
              </a:r>
              <a:r>
                <a:rPr lang="en-US" altLang="ja-JP" sz="1200" dirty="0">
                  <a:latin typeface="+mn-ea"/>
                </a:rPr>
                <a:t>100</a:t>
              </a:r>
              <a:r>
                <a:rPr lang="ja-JP" altLang="en-US" sz="1200" dirty="0">
                  <a:latin typeface="+mn-ea"/>
                </a:rPr>
                <a:t>の内訳は、利息を繰り出した</a:t>
              </a:r>
              <a:r>
                <a:rPr lang="en-US" altLang="ja-JP" sz="1200" dirty="0">
                  <a:latin typeface="+mn-ea"/>
                </a:rPr>
                <a:t>5</a:t>
              </a:r>
              <a:r>
                <a:rPr lang="ja-JP" altLang="en-US" sz="1200" dirty="0">
                  <a:latin typeface="+mn-ea"/>
                </a:rPr>
                <a:t>と特定資産に繰り入れるために</a:t>
              </a:r>
              <a:endParaRPr lang="en-US" altLang="ja-JP" sz="1200" dirty="0">
                <a:latin typeface="+mn-ea"/>
              </a:endParaRPr>
            </a:p>
            <a:p>
              <a:r>
                <a:rPr lang="ja-JP" altLang="en-US" sz="1200" dirty="0">
                  <a:latin typeface="+mn-ea"/>
                </a:rPr>
                <a:t>   　支出する</a:t>
              </a:r>
              <a:r>
                <a:rPr lang="en-US" altLang="ja-JP" sz="1200" dirty="0">
                  <a:latin typeface="+mn-ea"/>
                </a:rPr>
                <a:t>95</a:t>
              </a:r>
              <a:r>
                <a:rPr lang="ja-JP" altLang="en-US" sz="1200" dirty="0">
                  <a:latin typeface="+mn-ea"/>
                </a:rPr>
                <a:t>である。</a:t>
              </a:r>
              <a:endParaRPr lang="en-US" altLang="ja-JP" sz="1200" dirty="0">
                <a:latin typeface="+mn-ea"/>
              </a:endParaRPr>
            </a:p>
            <a:p>
              <a:r>
                <a:rPr lang="ja-JP" altLang="en-US" sz="1200" dirty="0">
                  <a:latin typeface="+mn-ea"/>
                </a:rPr>
                <a:t>　   利息を積立金の財源の一部とすることは可能だが、収入した利息</a:t>
              </a:r>
              <a:r>
                <a:rPr lang="en-US" altLang="ja-JP" sz="1200" dirty="0">
                  <a:latin typeface="+mn-ea"/>
                </a:rPr>
                <a:t>5</a:t>
              </a:r>
              <a:r>
                <a:rPr lang="ja-JP" altLang="en-US" sz="1200" dirty="0">
                  <a:latin typeface="+mn-ea"/>
                </a:rPr>
                <a:t>をそのままにして不足分の</a:t>
              </a:r>
              <a:r>
                <a:rPr lang="en-US" altLang="ja-JP" sz="1200" dirty="0">
                  <a:latin typeface="+mn-ea"/>
                </a:rPr>
                <a:t>95</a:t>
              </a:r>
              <a:r>
                <a:rPr lang="ja-JP" altLang="en-US" sz="1200" dirty="0">
                  <a:latin typeface="+mn-ea"/>
                </a:rPr>
                <a:t>を積立金として    </a:t>
              </a:r>
              <a:endParaRPr lang="en-US" altLang="ja-JP" sz="1200" dirty="0">
                <a:latin typeface="+mn-ea"/>
              </a:endParaRPr>
            </a:p>
            <a:p>
              <a:r>
                <a:rPr lang="en-US" altLang="ja-JP" sz="1200" dirty="0">
                  <a:latin typeface="+mn-ea"/>
                </a:rPr>
                <a:t>       </a:t>
              </a:r>
              <a:r>
                <a:rPr lang="ja-JP" altLang="en-US" sz="1200" dirty="0">
                  <a:latin typeface="+mn-ea"/>
                </a:rPr>
                <a:t>支出するのではなく、支出命令書で一旦利息</a:t>
              </a:r>
              <a:r>
                <a:rPr lang="en-US" altLang="ja-JP" sz="1200" dirty="0">
                  <a:latin typeface="+mn-ea"/>
                </a:rPr>
                <a:t>5</a:t>
              </a:r>
              <a:r>
                <a:rPr lang="ja-JP" altLang="en-US" sz="1200" dirty="0">
                  <a:latin typeface="+mn-ea"/>
                </a:rPr>
                <a:t>を支出してから改めて</a:t>
              </a:r>
              <a:r>
                <a:rPr lang="en-US" altLang="ja-JP" sz="1200" dirty="0">
                  <a:latin typeface="+mn-ea"/>
                </a:rPr>
                <a:t>100</a:t>
              </a:r>
              <a:r>
                <a:rPr lang="ja-JP" altLang="en-US" sz="1200" dirty="0">
                  <a:latin typeface="+mn-ea"/>
                </a:rPr>
                <a:t>を積み立てる処理となる。</a:t>
              </a:r>
              <a:endParaRPr lang="en-US" altLang="ja-JP" sz="1200" dirty="0">
                <a:latin typeface="+mn-ea"/>
              </a:endParaRPr>
            </a:p>
          </p:txBody>
        </p:sp>
      </p:gr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㊾ 特定資産から生じた利息の処理</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594414" y="596492"/>
            <a:ext cx="4391869" cy="2499166"/>
            <a:chOff x="4639788" y="1415610"/>
            <a:chExt cx="4368341" cy="212187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21874"/>
              <a:chOff x="324296" y="235245"/>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5"/>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901911" y="1291948"/>
                <a:ext cx="4855861" cy="812559"/>
              </a:xfrm>
              <a:prstGeom prst="rect">
                <a:avLst/>
              </a:prstGeom>
              <a:grpFill/>
            </p:spPr>
            <p:txBody>
              <a:bodyPr wrap="square" rtlCol="0">
                <a:spAutoFit/>
              </a:bodyPr>
              <a:lstStyle/>
              <a:p>
                <a:r>
                  <a:rPr lang="ja-JP" altLang="en-US" sz="1200" dirty="0">
                    <a:latin typeface="+mn-ea"/>
                  </a:rPr>
                  <a:t>①　積立金規程で利息処理方法が示されていれば</a:t>
                </a:r>
                <a:endParaRPr lang="en-US" altLang="ja-JP" sz="1200" dirty="0">
                  <a:latin typeface="+mn-ea"/>
                </a:endParaRPr>
              </a:p>
              <a:p>
                <a:r>
                  <a:rPr lang="ja-JP" altLang="en-US" sz="1200" dirty="0">
                    <a:latin typeface="+mn-ea"/>
                  </a:rPr>
                  <a:t>　　規程に従う。　</a:t>
                </a:r>
                <a:endParaRPr lang="en-US" altLang="ja-JP" sz="1200" dirty="0">
                  <a:latin typeface="+mn-ea"/>
                </a:endParaRPr>
              </a:p>
              <a:p>
                <a:r>
                  <a:rPr lang="ja-JP" altLang="en-US" sz="1200" dirty="0">
                    <a:latin typeface="+mn-ea"/>
                  </a:rPr>
                  <a:t>　</a:t>
                </a: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45923"/>
              <a:ext cx="2625872" cy="30947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2499166"/>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432394" y="1100395"/>
                <a:ext cx="5477534" cy="1741199"/>
              </a:xfrm>
              <a:prstGeom prst="rect">
                <a:avLst/>
              </a:prstGeom>
              <a:solidFill>
                <a:schemeClr val="accent4">
                  <a:lumMod val="40000"/>
                  <a:lumOff val="60000"/>
                </a:schemeClr>
              </a:solidFill>
            </p:spPr>
            <p:txBody>
              <a:bodyPr wrap="square" rtlCol="0">
                <a:spAutoFit/>
              </a:bodyPr>
              <a:lstStyle/>
              <a:p>
                <a:r>
                  <a:rPr lang="ja-JP" altLang="en-US" sz="1200" dirty="0">
                    <a:latin typeface="+mn-ea"/>
                  </a:rPr>
                  <a:t>　特定資産としている職員退職給付引当積立資産の預金口座に、利息５が入金された。この特定資産には、当年度の積立予算として１００を計上している。</a:t>
                </a:r>
                <a:endParaRPr lang="en-US" altLang="ja-JP" sz="1200" dirty="0">
                  <a:latin typeface="+mn-ea"/>
                </a:endParaRPr>
              </a:p>
              <a:p>
                <a:r>
                  <a:rPr lang="ja-JP" altLang="en-US" sz="1200" dirty="0">
                    <a:latin typeface="+mn-ea"/>
                  </a:rPr>
                  <a:t>　特定資産として１００を新たに積み立てるには、特定資産に入金された利息５をその財源の一部とできるのか、それとも、利息５を一旦流動資産の普通預金に繰り出してから改めて１００を積立支出とするべきか。</a:t>
                </a:r>
                <a:endParaRPr lang="en-US" altLang="ja-JP" sz="1200" dirty="0">
                  <a:latin typeface="+mn-ea"/>
                </a:endParaRP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5546"/>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90696" y="1541634"/>
              <a:ext cx="481982" cy="333198"/>
            </a:xfrm>
            <a:prstGeom prst="rect">
              <a:avLst/>
            </a:prstGeom>
          </p:spPr>
        </p:pic>
      </p:grpSp>
      <p:grpSp>
        <p:nvGrpSpPr>
          <p:cNvPr id="11" name="グループ化 10">
            <a:extLst>
              <a:ext uri="{FF2B5EF4-FFF2-40B4-BE49-F238E27FC236}">
                <a16:creationId xmlns:a16="http://schemas.microsoft.com/office/drawing/2014/main" id="{440E0299-81EC-4D5E-9BAC-B1208DF8DBA8}"/>
              </a:ext>
            </a:extLst>
          </p:cNvPr>
          <p:cNvGrpSpPr/>
          <p:nvPr/>
        </p:nvGrpSpPr>
        <p:grpSpPr>
          <a:xfrm>
            <a:off x="870738" y="3319325"/>
            <a:ext cx="7546891" cy="656496"/>
            <a:chOff x="345513" y="3885840"/>
            <a:chExt cx="1960783" cy="1503368"/>
          </a:xfrm>
        </p:grpSpPr>
        <p:sp>
          <p:nvSpPr>
            <p:cNvPr id="28" name="テキスト ボックス 27">
              <a:extLst>
                <a:ext uri="{FF2B5EF4-FFF2-40B4-BE49-F238E27FC236}">
                  <a16:creationId xmlns:a16="http://schemas.microsoft.com/office/drawing/2014/main" id="{8AE79FC0-2514-4068-94B4-3B89C4A880A2}"/>
                </a:ext>
              </a:extLst>
            </p:cNvPr>
            <p:cNvSpPr txBox="1"/>
            <p:nvPr/>
          </p:nvSpPr>
          <p:spPr>
            <a:xfrm>
              <a:off x="421236" y="4136994"/>
              <a:ext cx="1847552" cy="1057207"/>
            </a:xfrm>
            <a:prstGeom prst="rect">
              <a:avLst/>
            </a:prstGeom>
            <a:noFill/>
          </p:spPr>
          <p:txBody>
            <a:bodyPr wrap="square" rtlCol="0">
              <a:spAutoFit/>
            </a:bodyPr>
            <a:lstStyle/>
            <a:p>
              <a:r>
                <a:rPr lang="ja-JP" altLang="en-US" sz="1200" dirty="0">
                  <a:latin typeface="+mn-ea"/>
                </a:rPr>
                <a:t>積立て財源の内訳としては、特定資産預金口座に入金された利息５と流動資産の普通預金９５とし、</a:t>
              </a:r>
              <a:endParaRPr lang="en-US" altLang="ja-JP" sz="1200" dirty="0">
                <a:latin typeface="+mn-ea"/>
              </a:endParaRPr>
            </a:p>
            <a:p>
              <a:r>
                <a:rPr lang="ja-JP" altLang="en-US" sz="1200" dirty="0">
                  <a:latin typeface="+mn-ea"/>
                </a:rPr>
                <a:t>退職給付引当積立資産として新たに１００を積み立てる。</a:t>
              </a:r>
              <a:endParaRPr lang="en-US" altLang="ja-JP" sz="1200" dirty="0">
                <a:latin typeface="+mn-ea"/>
              </a:endParaRPr>
            </a:p>
          </p:txBody>
        </p:sp>
        <p:sp>
          <p:nvSpPr>
            <p:cNvPr id="9" name="四角形: 角を丸くする 8">
              <a:extLst>
                <a:ext uri="{FF2B5EF4-FFF2-40B4-BE49-F238E27FC236}">
                  <a16:creationId xmlns:a16="http://schemas.microsoft.com/office/drawing/2014/main" id="{E6417AFD-46D8-4504-87ED-E042B4D93CAF}"/>
                </a:ext>
              </a:extLst>
            </p:cNvPr>
            <p:cNvSpPr/>
            <p:nvPr/>
          </p:nvSpPr>
          <p:spPr>
            <a:xfrm>
              <a:off x="345513" y="3885840"/>
              <a:ext cx="1960783" cy="1503368"/>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3" name="フローチャート: 組合せ 12">
            <a:extLst>
              <a:ext uri="{FF2B5EF4-FFF2-40B4-BE49-F238E27FC236}">
                <a16:creationId xmlns:a16="http://schemas.microsoft.com/office/drawing/2014/main" id="{BC0054E5-57C5-4AE9-819A-4B980114C563}"/>
              </a:ext>
            </a:extLst>
          </p:cNvPr>
          <p:cNvSpPr/>
          <p:nvPr/>
        </p:nvSpPr>
        <p:spPr>
          <a:xfrm>
            <a:off x="4061646" y="4018950"/>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9" name="グループ化 28">
            <a:extLst>
              <a:ext uri="{FF2B5EF4-FFF2-40B4-BE49-F238E27FC236}">
                <a16:creationId xmlns:a16="http://schemas.microsoft.com/office/drawing/2014/main" id="{3CAD7581-FC3D-487E-8EAE-C99D57941F29}"/>
              </a:ext>
            </a:extLst>
          </p:cNvPr>
          <p:cNvGrpSpPr/>
          <p:nvPr/>
        </p:nvGrpSpPr>
        <p:grpSpPr>
          <a:xfrm>
            <a:off x="3274347" y="2628331"/>
            <a:ext cx="2595308" cy="639575"/>
            <a:chOff x="3918731" y="3171024"/>
            <a:chExt cx="4264540" cy="1414133"/>
          </a:xfrm>
        </p:grpSpPr>
        <p:sp>
          <p:nvSpPr>
            <p:cNvPr id="30" name="矢印: 下 29">
              <a:extLst>
                <a:ext uri="{FF2B5EF4-FFF2-40B4-BE49-F238E27FC236}">
                  <a16:creationId xmlns:a16="http://schemas.microsoft.com/office/drawing/2014/main" id="{2A696C1E-4589-4AF1-BBFA-3498FBF345A4}"/>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1" name="テキスト ボックス 30">
              <a:extLst>
                <a:ext uri="{FF2B5EF4-FFF2-40B4-BE49-F238E27FC236}">
                  <a16:creationId xmlns:a16="http://schemas.microsoft.com/office/drawing/2014/main" id="{508E9F88-C3E1-41F0-AE5C-5682DE2F2E8B}"/>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spTree>
    <p:extLst>
      <p:ext uri="{BB962C8B-B14F-4D97-AF65-F5344CB8AC3E}">
        <p14:creationId xmlns:p14="http://schemas.microsoft.com/office/powerpoint/2010/main" val="50228733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48520" y="2460408"/>
            <a:ext cx="8865140" cy="4345650"/>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㊿ 資金収支整理期間内で積立を行う場合の処理 </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595540" y="596492"/>
            <a:ext cx="4390743" cy="1785566"/>
            <a:chOff x="4639788" y="1415610"/>
            <a:chExt cx="4368341" cy="212187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21874"/>
              <a:chOff x="324296" y="235244"/>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590786" y="1376167"/>
                <a:ext cx="5160750" cy="1137298"/>
              </a:xfrm>
              <a:prstGeom prst="rect">
                <a:avLst/>
              </a:prstGeom>
              <a:grpFill/>
            </p:spPr>
            <p:txBody>
              <a:bodyPr wrap="square" rtlCol="0">
                <a:spAutoFit/>
              </a:bodyPr>
              <a:lstStyle/>
              <a:p>
                <a:r>
                  <a:rPr lang="ja-JP" altLang="en-US" sz="1200" dirty="0">
                    <a:latin typeface="+mn-ea"/>
                  </a:rPr>
                  <a:t>①　複数の対応方法があるが、</a:t>
                </a:r>
                <a:r>
                  <a:rPr lang="en-US" altLang="ja-JP" sz="1200" dirty="0">
                    <a:latin typeface="+mn-ea"/>
                  </a:rPr>
                  <a:t>3/31</a:t>
                </a:r>
                <a:r>
                  <a:rPr lang="ja-JP" altLang="en-US" sz="1200" dirty="0">
                    <a:latin typeface="+mn-ea"/>
                  </a:rPr>
                  <a:t>時点で貸借対照表</a:t>
                </a:r>
                <a:endParaRPr lang="en-US" altLang="ja-JP" sz="1200" dirty="0">
                  <a:latin typeface="+mn-ea"/>
                </a:endParaRPr>
              </a:p>
              <a:p>
                <a:r>
                  <a:rPr lang="ja-JP" altLang="en-US" sz="1200" dirty="0">
                    <a:latin typeface="+mn-ea"/>
                  </a:rPr>
                  <a:t>　　に表れる金額と、通帳残高が異なる場合は説明が</a:t>
                </a:r>
                <a:endParaRPr lang="en-US" altLang="ja-JP" sz="1200" dirty="0">
                  <a:latin typeface="+mn-ea"/>
                </a:endParaRPr>
              </a:p>
              <a:p>
                <a:r>
                  <a:rPr lang="ja-JP" altLang="en-US" sz="1200" dirty="0">
                    <a:latin typeface="+mn-ea"/>
                  </a:rPr>
                  <a:t>　　必要。　</a:t>
                </a: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4919" y="1550094"/>
              <a:ext cx="537416" cy="441304"/>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50389"/>
              <a:ext cx="2625872" cy="42227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1791043"/>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438406" y="1440206"/>
                <a:ext cx="5477534" cy="809872"/>
              </a:xfrm>
              <a:prstGeom prst="rect">
                <a:avLst/>
              </a:prstGeom>
              <a:solidFill>
                <a:schemeClr val="accent4">
                  <a:lumMod val="40000"/>
                  <a:lumOff val="60000"/>
                </a:schemeClr>
              </a:solidFill>
            </p:spPr>
            <p:txBody>
              <a:bodyPr wrap="square" rtlCol="0">
                <a:spAutoFit/>
              </a:bodyPr>
              <a:lstStyle/>
              <a:p>
                <a:r>
                  <a:rPr lang="ja-JP" altLang="en-US" sz="1200" dirty="0">
                    <a:latin typeface="+mn-ea"/>
                  </a:rPr>
                  <a:t>　資金収支整理期間内（翌年度４～５月）に積立資産を積み立てる場合の処理はどうすればよいか。</a:t>
                </a: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442383"/>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47599" y="1541634"/>
              <a:ext cx="525079" cy="450035"/>
            </a:xfrm>
            <a:prstGeom prst="rect">
              <a:avLst/>
            </a:prstGeom>
          </p:spPr>
        </p:pic>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320288" y="1958401"/>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sp>
        <p:nvSpPr>
          <p:cNvPr id="11" name="テキスト ボックス 10">
            <a:extLst>
              <a:ext uri="{FF2B5EF4-FFF2-40B4-BE49-F238E27FC236}">
                <a16:creationId xmlns:a16="http://schemas.microsoft.com/office/drawing/2014/main" id="{26E60DAC-3647-496C-B2D6-C96F7172B436}"/>
              </a:ext>
            </a:extLst>
          </p:cNvPr>
          <p:cNvSpPr txBox="1"/>
          <p:nvPr/>
        </p:nvSpPr>
        <p:spPr>
          <a:xfrm>
            <a:off x="148521" y="2822911"/>
            <a:ext cx="5385848" cy="3231654"/>
          </a:xfrm>
          <a:prstGeom prst="rect">
            <a:avLst/>
          </a:prstGeom>
          <a:noFill/>
        </p:spPr>
        <p:txBody>
          <a:bodyPr wrap="square" rtlCol="0">
            <a:spAutoFit/>
          </a:bodyPr>
          <a:lstStyle/>
          <a:p>
            <a:r>
              <a:rPr kumimoji="1" lang="en-US" altLang="ja-JP" sz="1200" u="sng" dirty="0"/>
              <a:t>【</a:t>
            </a:r>
            <a:r>
              <a:rPr kumimoji="1" lang="ja-JP" altLang="en-US" sz="1200" u="sng" dirty="0"/>
              <a:t>前提</a:t>
            </a:r>
            <a:r>
              <a:rPr kumimoji="1" lang="en-US" altLang="ja-JP" sz="1200" u="sng" dirty="0"/>
              <a:t>】</a:t>
            </a:r>
            <a:r>
              <a:rPr kumimoji="1" lang="ja-JP" altLang="en-US" sz="1200" u="sng" dirty="0"/>
              <a:t>積立金を行うための予算が計上されていることが必要</a:t>
            </a:r>
            <a:endParaRPr kumimoji="1" lang="en-US" altLang="ja-JP" sz="1200" u="sng" dirty="0"/>
          </a:p>
          <a:p>
            <a:endParaRPr kumimoji="1" lang="en-US" altLang="ja-JP" sz="1200" u="sng" dirty="0"/>
          </a:p>
          <a:p>
            <a:r>
              <a:rPr kumimoji="1" lang="ja-JP" altLang="en-US" sz="1200" dirty="0">
                <a:highlight>
                  <a:srgbClr val="99FFCC"/>
                </a:highlight>
              </a:rPr>
              <a:t>方法①</a:t>
            </a:r>
            <a:r>
              <a:rPr kumimoji="1" lang="en-US" altLang="ja-JP" sz="1200" dirty="0"/>
              <a:t>【</a:t>
            </a:r>
            <a:r>
              <a:rPr kumimoji="1" lang="en-US" altLang="ja-JP" sz="1200" dirty="0">
                <a:latin typeface="+mn-ea"/>
              </a:rPr>
              <a:t>3/31</a:t>
            </a:r>
            <a:r>
              <a:rPr kumimoji="1" lang="ja-JP" altLang="en-US" sz="1200" dirty="0">
                <a:latin typeface="+mn-ea"/>
              </a:rPr>
              <a:t>付けで未払金を計上する</a:t>
            </a:r>
            <a:r>
              <a:rPr kumimoji="1" lang="en-US" altLang="ja-JP" sz="1200" dirty="0">
                <a:latin typeface="+mn-ea"/>
              </a:rPr>
              <a:t>】</a:t>
            </a:r>
          </a:p>
          <a:p>
            <a:r>
              <a:rPr kumimoji="1" lang="ja-JP" altLang="en-US" sz="1200" dirty="0">
                <a:latin typeface="+mn-ea"/>
              </a:rPr>
              <a:t>命令書：振替命令書</a:t>
            </a:r>
            <a:endParaRPr kumimoji="1" lang="en-US" altLang="ja-JP" sz="1200" dirty="0">
              <a:latin typeface="+mn-ea"/>
            </a:endParaRPr>
          </a:p>
          <a:p>
            <a:r>
              <a:rPr kumimoji="1" lang="ja-JP" altLang="en-US" sz="1200" dirty="0">
                <a:latin typeface="+mn-ea"/>
              </a:rPr>
              <a:t>複式仕訳：（借方）財政調整積立資産</a:t>
            </a:r>
            <a:r>
              <a:rPr kumimoji="1" lang="en-US" altLang="ja-JP" sz="1200" dirty="0">
                <a:latin typeface="+mn-ea"/>
              </a:rPr>
              <a:t>100</a:t>
            </a:r>
            <a:r>
              <a:rPr kumimoji="1" lang="ja-JP" altLang="en-US" sz="1200" dirty="0">
                <a:latin typeface="+mn-ea"/>
              </a:rPr>
              <a:t>／（貸方）未払金</a:t>
            </a:r>
            <a:r>
              <a:rPr kumimoji="1" lang="en-US" altLang="ja-JP" sz="1200" dirty="0">
                <a:latin typeface="+mn-ea"/>
              </a:rPr>
              <a:t>100</a:t>
            </a:r>
          </a:p>
          <a:p>
            <a:endParaRPr kumimoji="1" lang="en-US" altLang="ja-JP" sz="1200" dirty="0">
              <a:latin typeface="+mn-ea"/>
            </a:endParaRPr>
          </a:p>
          <a:p>
            <a:r>
              <a:rPr kumimoji="1" lang="en-US" altLang="ja-JP" sz="1200" dirty="0">
                <a:latin typeface="+mn-ea"/>
              </a:rPr>
              <a:t>【4/20</a:t>
            </a:r>
            <a:r>
              <a:rPr kumimoji="1" lang="ja-JP" altLang="en-US" sz="1200" dirty="0" err="1">
                <a:latin typeface="+mn-ea"/>
              </a:rPr>
              <a:t>、</a:t>
            </a:r>
            <a:r>
              <a:rPr kumimoji="1" lang="ja-JP" altLang="en-US" sz="1200" dirty="0">
                <a:latin typeface="+mn-ea"/>
              </a:rPr>
              <a:t>積立資産の積立</a:t>
            </a:r>
            <a:r>
              <a:rPr kumimoji="1" lang="en-US" altLang="ja-JP" sz="1200" dirty="0">
                <a:latin typeface="+mn-ea"/>
              </a:rPr>
              <a:t>】</a:t>
            </a:r>
          </a:p>
          <a:p>
            <a:r>
              <a:rPr kumimoji="1" lang="ja-JP" altLang="en-US" sz="1200" dirty="0">
                <a:latin typeface="+mn-ea"/>
              </a:rPr>
              <a:t>支出命令書：（款）特定資産積立支出（項）財政調整積立資産積立支出</a:t>
            </a:r>
            <a:r>
              <a:rPr kumimoji="1" lang="en-US" altLang="ja-JP" sz="1200" dirty="0">
                <a:latin typeface="+mn-ea"/>
              </a:rPr>
              <a:t>100</a:t>
            </a:r>
          </a:p>
          <a:p>
            <a:r>
              <a:rPr kumimoji="1" lang="ja-JP" altLang="en-US" sz="1200" dirty="0">
                <a:latin typeface="+mn-ea"/>
              </a:rPr>
              <a:t>複式仕訳：（借方）未払金</a:t>
            </a:r>
            <a:r>
              <a:rPr kumimoji="1" lang="en-US" altLang="ja-JP" sz="1200" dirty="0">
                <a:latin typeface="+mn-ea"/>
              </a:rPr>
              <a:t>100</a:t>
            </a:r>
            <a:r>
              <a:rPr kumimoji="1" lang="ja-JP" altLang="en-US" sz="1200" dirty="0">
                <a:latin typeface="+mn-ea"/>
              </a:rPr>
              <a:t>／（貸方）現金及び預金</a:t>
            </a:r>
            <a:r>
              <a:rPr kumimoji="1" lang="en-US" altLang="ja-JP" sz="1200" dirty="0">
                <a:latin typeface="+mn-ea"/>
              </a:rPr>
              <a:t>100</a:t>
            </a:r>
          </a:p>
          <a:p>
            <a:endParaRPr kumimoji="1" lang="en-US" altLang="ja-JP" sz="1200" dirty="0"/>
          </a:p>
          <a:p>
            <a:r>
              <a:rPr kumimoji="1" lang="ja-JP" altLang="en-US" sz="1200" dirty="0">
                <a:highlight>
                  <a:srgbClr val="99FFCC"/>
                </a:highlight>
              </a:rPr>
              <a:t>方法②</a:t>
            </a:r>
            <a:r>
              <a:rPr kumimoji="1" lang="en-US" altLang="ja-JP" sz="1200" dirty="0">
                <a:latin typeface="+mn-ea"/>
              </a:rPr>
              <a:t>【3/31</a:t>
            </a:r>
            <a:r>
              <a:rPr kumimoji="1" lang="ja-JP" altLang="en-US" sz="1200" dirty="0">
                <a:latin typeface="+mn-ea"/>
              </a:rPr>
              <a:t>付けで積立をした仕訳を起こす</a:t>
            </a:r>
            <a:r>
              <a:rPr kumimoji="1" lang="en-US" altLang="ja-JP" sz="1200" dirty="0">
                <a:latin typeface="+mn-ea"/>
              </a:rPr>
              <a:t>】</a:t>
            </a:r>
          </a:p>
          <a:p>
            <a:r>
              <a:rPr kumimoji="1" lang="ja-JP" altLang="en-US" sz="1200" dirty="0">
                <a:latin typeface="+mn-ea"/>
              </a:rPr>
              <a:t>支出命令書：（款）特定資産積立支出（項）財政調整積立資産積立支出</a:t>
            </a:r>
            <a:r>
              <a:rPr kumimoji="1" lang="en-US" altLang="ja-JP" sz="1200" dirty="0">
                <a:latin typeface="+mn-ea"/>
              </a:rPr>
              <a:t>100</a:t>
            </a:r>
          </a:p>
          <a:p>
            <a:r>
              <a:rPr kumimoji="1" lang="ja-JP" altLang="en-US" sz="1200" dirty="0">
                <a:latin typeface="+mn-ea"/>
              </a:rPr>
              <a:t>複式仕訳：（借方）財政調整積立資産</a:t>
            </a:r>
            <a:r>
              <a:rPr kumimoji="1" lang="en-US" altLang="ja-JP" sz="1200" dirty="0">
                <a:latin typeface="+mn-ea"/>
              </a:rPr>
              <a:t>100</a:t>
            </a:r>
            <a:r>
              <a:rPr kumimoji="1" lang="ja-JP" altLang="en-US" sz="1200" dirty="0">
                <a:latin typeface="+mn-ea"/>
              </a:rPr>
              <a:t>／（貸方）現金及び預金</a:t>
            </a:r>
            <a:r>
              <a:rPr kumimoji="1" lang="en-US" altLang="ja-JP" sz="1200" dirty="0">
                <a:latin typeface="+mn-ea"/>
              </a:rPr>
              <a:t>100</a:t>
            </a:r>
          </a:p>
          <a:p>
            <a:endParaRPr kumimoji="1" lang="en-US" altLang="ja-JP" sz="1200" dirty="0">
              <a:highlight>
                <a:srgbClr val="99FFCC"/>
              </a:highlight>
              <a:latin typeface="+mn-ea"/>
            </a:endParaRPr>
          </a:p>
          <a:p>
            <a:r>
              <a:rPr kumimoji="1" lang="en-US" altLang="ja-JP" sz="1200" dirty="0">
                <a:latin typeface="+mn-ea"/>
              </a:rPr>
              <a:t>【4/20</a:t>
            </a:r>
            <a:r>
              <a:rPr kumimoji="1" lang="ja-JP" altLang="en-US" sz="1200" dirty="0" err="1">
                <a:latin typeface="+mn-ea"/>
              </a:rPr>
              <a:t>、</a:t>
            </a:r>
            <a:r>
              <a:rPr kumimoji="1" lang="ja-JP" altLang="en-US" sz="1200" dirty="0">
                <a:latin typeface="+mn-ea"/>
              </a:rPr>
              <a:t>積立資産の積立</a:t>
            </a:r>
            <a:r>
              <a:rPr kumimoji="1" lang="en-US" altLang="ja-JP" sz="1200" dirty="0">
                <a:latin typeface="+mn-ea"/>
              </a:rPr>
              <a:t>】</a:t>
            </a:r>
          </a:p>
          <a:p>
            <a:r>
              <a:rPr kumimoji="1" lang="ja-JP" altLang="en-US" sz="1200" dirty="0">
                <a:latin typeface="+mn-ea"/>
              </a:rPr>
              <a:t>金融口座振込の様式を使用して、現金預金口座から特定資産口座へ資金を振り替える</a:t>
            </a:r>
            <a:r>
              <a:rPr kumimoji="1" lang="ja-JP" altLang="en-US" sz="1200" dirty="0"/>
              <a:t>。</a:t>
            </a:r>
            <a:endParaRPr kumimoji="1" lang="en-US" altLang="ja-JP" sz="1200" dirty="0"/>
          </a:p>
        </p:txBody>
      </p:sp>
      <p:grpSp>
        <p:nvGrpSpPr>
          <p:cNvPr id="22" name="グループ化 21">
            <a:extLst>
              <a:ext uri="{FF2B5EF4-FFF2-40B4-BE49-F238E27FC236}">
                <a16:creationId xmlns:a16="http://schemas.microsoft.com/office/drawing/2014/main" id="{B9541AF8-3EFF-4336-A254-0481F0D5177C}"/>
              </a:ext>
            </a:extLst>
          </p:cNvPr>
          <p:cNvGrpSpPr/>
          <p:nvPr/>
        </p:nvGrpSpPr>
        <p:grpSpPr>
          <a:xfrm>
            <a:off x="5777372" y="2524736"/>
            <a:ext cx="2949829" cy="1461096"/>
            <a:chOff x="5975497" y="2955825"/>
            <a:chExt cx="2949829" cy="1461096"/>
          </a:xfrm>
        </p:grpSpPr>
        <p:sp>
          <p:nvSpPr>
            <p:cNvPr id="18" name="吹き出し: 角を丸めた四角形 17">
              <a:extLst>
                <a:ext uri="{FF2B5EF4-FFF2-40B4-BE49-F238E27FC236}">
                  <a16:creationId xmlns:a16="http://schemas.microsoft.com/office/drawing/2014/main" id="{0483C650-D640-40DC-9ACA-69D2BC6C0A96}"/>
                </a:ext>
              </a:extLst>
            </p:cNvPr>
            <p:cNvSpPr/>
            <p:nvPr/>
          </p:nvSpPr>
          <p:spPr>
            <a:xfrm>
              <a:off x="5975498" y="2955825"/>
              <a:ext cx="2949828" cy="1461096"/>
            </a:xfrm>
            <a:prstGeom prst="wedgeRoundRectCallout">
              <a:avLst>
                <a:gd name="adj1" fmla="val -73840"/>
                <a:gd name="adj2" fmla="val -8267"/>
                <a:gd name="adj3" fmla="val 16667"/>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テキスト ボックス 47">
              <a:extLst>
                <a:ext uri="{FF2B5EF4-FFF2-40B4-BE49-F238E27FC236}">
                  <a16:creationId xmlns:a16="http://schemas.microsoft.com/office/drawing/2014/main" id="{A6D6DA4B-EF72-4F6E-B718-EC73B514EA71}"/>
                </a:ext>
              </a:extLst>
            </p:cNvPr>
            <p:cNvSpPr txBox="1"/>
            <p:nvPr/>
          </p:nvSpPr>
          <p:spPr>
            <a:xfrm>
              <a:off x="5975497" y="3065844"/>
              <a:ext cx="2949828" cy="1200329"/>
            </a:xfrm>
            <a:prstGeom prst="rect">
              <a:avLst/>
            </a:prstGeom>
            <a:noFill/>
          </p:spPr>
          <p:txBody>
            <a:bodyPr wrap="square" rtlCol="0">
              <a:spAutoFit/>
            </a:bodyPr>
            <a:lstStyle/>
            <a:p>
              <a:r>
                <a:rPr kumimoji="1" lang="ja-JP" altLang="en-US" sz="1200" dirty="0">
                  <a:highlight>
                    <a:srgbClr val="99FFCC"/>
                  </a:highlight>
                </a:rPr>
                <a:t>方法①</a:t>
              </a:r>
              <a:endParaRPr kumimoji="1" lang="en-US" altLang="ja-JP" sz="1200" dirty="0">
                <a:highlight>
                  <a:srgbClr val="99FFCC"/>
                </a:highlight>
              </a:endParaRPr>
            </a:p>
            <a:p>
              <a:r>
                <a:rPr kumimoji="1" lang="ja-JP" altLang="en-US" sz="1200" dirty="0">
                  <a:latin typeface="+mn-ea"/>
                </a:rPr>
                <a:t>実際の資金移動前のため、</a:t>
              </a:r>
              <a:r>
                <a:rPr kumimoji="1" lang="en-US" altLang="ja-JP" sz="1200" dirty="0">
                  <a:latin typeface="+mn-ea"/>
                </a:rPr>
                <a:t>3/31</a:t>
              </a:r>
              <a:r>
                <a:rPr kumimoji="1" lang="ja-JP" altLang="en-US" sz="1200" dirty="0">
                  <a:latin typeface="+mn-ea"/>
                </a:rPr>
                <a:t>時点の貸借対照表の「財政調整積立資産」と通帳残高が不一致。</a:t>
              </a:r>
              <a:endParaRPr kumimoji="1" lang="en-US" altLang="ja-JP" sz="1200" dirty="0">
                <a:latin typeface="+mn-ea"/>
              </a:endParaRPr>
            </a:p>
            <a:p>
              <a:r>
                <a:rPr kumimoji="1" lang="ja-JP" altLang="en-US" sz="1200" dirty="0">
                  <a:latin typeface="+mn-ea"/>
                </a:rPr>
                <a:t>「財政調整積立金－未払金＝通帳残高」であることの説明が必要。</a:t>
              </a:r>
              <a:endParaRPr kumimoji="1" lang="en-US" altLang="ja-JP" sz="1200" dirty="0">
                <a:latin typeface="+mn-ea"/>
              </a:endParaRPr>
            </a:p>
          </p:txBody>
        </p:sp>
      </p:grpSp>
      <p:grpSp>
        <p:nvGrpSpPr>
          <p:cNvPr id="19" name="グループ化 18">
            <a:extLst>
              <a:ext uri="{FF2B5EF4-FFF2-40B4-BE49-F238E27FC236}">
                <a16:creationId xmlns:a16="http://schemas.microsoft.com/office/drawing/2014/main" id="{7D82ED94-A304-4936-A7DB-028E9A8B723C}"/>
              </a:ext>
            </a:extLst>
          </p:cNvPr>
          <p:cNvGrpSpPr/>
          <p:nvPr/>
        </p:nvGrpSpPr>
        <p:grpSpPr>
          <a:xfrm>
            <a:off x="5534368" y="4087022"/>
            <a:ext cx="3425434" cy="1692640"/>
            <a:chOff x="5993719" y="4472924"/>
            <a:chExt cx="2962083" cy="1902572"/>
          </a:xfrm>
        </p:grpSpPr>
        <p:sp>
          <p:nvSpPr>
            <p:cNvPr id="49" name="吹き出し: 角を丸めた四角形 48">
              <a:extLst>
                <a:ext uri="{FF2B5EF4-FFF2-40B4-BE49-F238E27FC236}">
                  <a16:creationId xmlns:a16="http://schemas.microsoft.com/office/drawing/2014/main" id="{DFF17D55-495D-4C42-9679-AD2BB3ED3FE2}"/>
                </a:ext>
              </a:extLst>
            </p:cNvPr>
            <p:cNvSpPr/>
            <p:nvPr/>
          </p:nvSpPr>
          <p:spPr>
            <a:xfrm>
              <a:off x="6005974" y="4472924"/>
              <a:ext cx="2949828" cy="1902572"/>
            </a:xfrm>
            <a:prstGeom prst="wedgeRoundRectCallout">
              <a:avLst>
                <a:gd name="adj1" fmla="val -69466"/>
                <a:gd name="adj2" fmla="val -11750"/>
                <a:gd name="adj3" fmla="val 16667"/>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6F62C1B-DFA9-4776-B1B9-716E623A6155}"/>
                </a:ext>
              </a:extLst>
            </p:cNvPr>
            <p:cNvSpPr txBox="1"/>
            <p:nvPr/>
          </p:nvSpPr>
          <p:spPr>
            <a:xfrm>
              <a:off x="5993719" y="4627553"/>
              <a:ext cx="2949828" cy="1556771"/>
            </a:xfrm>
            <a:prstGeom prst="rect">
              <a:avLst/>
            </a:prstGeom>
            <a:noFill/>
          </p:spPr>
          <p:txBody>
            <a:bodyPr wrap="square" rtlCol="0">
              <a:spAutoFit/>
            </a:bodyPr>
            <a:lstStyle/>
            <a:p>
              <a:r>
                <a:rPr kumimoji="1" lang="ja-JP" altLang="en-US" sz="1200" dirty="0">
                  <a:highlight>
                    <a:srgbClr val="99FFCC"/>
                  </a:highlight>
                </a:rPr>
                <a:t>方法②</a:t>
              </a:r>
              <a:endParaRPr kumimoji="1" lang="en-US" altLang="ja-JP" sz="1200" dirty="0">
                <a:highlight>
                  <a:srgbClr val="99FFCC"/>
                </a:highlight>
              </a:endParaRPr>
            </a:p>
            <a:p>
              <a:r>
                <a:rPr kumimoji="1" lang="en-US" altLang="ja-JP" sz="1200" dirty="0">
                  <a:latin typeface="+mn-ea"/>
                </a:rPr>
                <a:t>3/31</a:t>
              </a:r>
              <a:r>
                <a:rPr kumimoji="1" lang="ja-JP" altLang="en-US" sz="1200" dirty="0">
                  <a:latin typeface="+mn-ea"/>
                </a:rPr>
                <a:t>に積立を実施したとして仕訳を起こしたが、資金移動をまだ行っていないという考え方。</a:t>
              </a:r>
              <a:endParaRPr kumimoji="1" lang="en-US" altLang="ja-JP" sz="1200" dirty="0">
                <a:latin typeface="+mn-ea"/>
              </a:endParaRPr>
            </a:p>
            <a:p>
              <a:r>
                <a:rPr kumimoji="1" lang="en-US" altLang="ja-JP" sz="1200" dirty="0">
                  <a:latin typeface="+mn-ea"/>
                </a:rPr>
                <a:t>3/31</a:t>
              </a:r>
              <a:r>
                <a:rPr kumimoji="1" lang="ja-JP" altLang="en-US" sz="1200" dirty="0">
                  <a:latin typeface="+mn-ea"/>
                </a:rPr>
                <a:t>時点の「財政調整積立資産」と通帳残高、「現金及び預金」と通帳残高が不一致。</a:t>
              </a:r>
              <a:endParaRPr kumimoji="1" lang="en-US" altLang="ja-JP" sz="1200" dirty="0">
                <a:latin typeface="+mn-ea"/>
              </a:endParaRPr>
            </a:p>
            <a:p>
              <a:r>
                <a:rPr kumimoji="1" lang="ja-JP" altLang="en-US" sz="1200" dirty="0">
                  <a:latin typeface="+mn-ea"/>
                </a:rPr>
                <a:t>「現金及び預金」から「財政調整積立資産」への資金移動が済んでいないことの説明が必要。</a:t>
              </a:r>
              <a:endParaRPr kumimoji="1" lang="en-US" altLang="ja-JP" sz="1200" dirty="0">
                <a:latin typeface="+mn-ea"/>
              </a:endParaRPr>
            </a:p>
          </p:txBody>
        </p:sp>
      </p:grpSp>
      <p:grpSp>
        <p:nvGrpSpPr>
          <p:cNvPr id="54" name="グループ化 53">
            <a:extLst>
              <a:ext uri="{FF2B5EF4-FFF2-40B4-BE49-F238E27FC236}">
                <a16:creationId xmlns:a16="http://schemas.microsoft.com/office/drawing/2014/main" id="{E3E8FD65-4805-44E3-9E02-E2FCFE4D93C5}"/>
              </a:ext>
            </a:extLst>
          </p:cNvPr>
          <p:cNvGrpSpPr/>
          <p:nvPr/>
        </p:nvGrpSpPr>
        <p:grpSpPr>
          <a:xfrm>
            <a:off x="792011" y="6107287"/>
            <a:ext cx="7260800" cy="544912"/>
            <a:chOff x="325386" y="5807951"/>
            <a:chExt cx="5322836" cy="427440"/>
          </a:xfrm>
        </p:grpSpPr>
        <p:sp>
          <p:nvSpPr>
            <p:cNvPr id="55" name="四角形: 角を丸くする 54">
              <a:extLst>
                <a:ext uri="{FF2B5EF4-FFF2-40B4-BE49-F238E27FC236}">
                  <a16:creationId xmlns:a16="http://schemas.microsoft.com/office/drawing/2014/main" id="{2C7DB4F8-EA82-4E76-B561-9BE492C3CA29}"/>
                </a:ext>
              </a:extLst>
            </p:cNvPr>
            <p:cNvSpPr/>
            <p:nvPr/>
          </p:nvSpPr>
          <p:spPr>
            <a:xfrm>
              <a:off x="325386" y="5807951"/>
              <a:ext cx="5259572" cy="414277"/>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56" name="テキスト ボックス 55">
              <a:extLst>
                <a:ext uri="{FF2B5EF4-FFF2-40B4-BE49-F238E27FC236}">
                  <a16:creationId xmlns:a16="http://schemas.microsoft.com/office/drawing/2014/main" id="{70B4D288-40D4-46BE-AC6C-8763EB1E3837}"/>
                </a:ext>
              </a:extLst>
            </p:cNvPr>
            <p:cNvSpPr txBox="1"/>
            <p:nvPr/>
          </p:nvSpPr>
          <p:spPr>
            <a:xfrm>
              <a:off x="388650" y="5845968"/>
              <a:ext cx="5259572" cy="389423"/>
            </a:xfrm>
            <a:prstGeom prst="rect">
              <a:avLst/>
            </a:prstGeom>
            <a:noFill/>
          </p:spPr>
          <p:txBody>
            <a:bodyPr wrap="square" rtlCol="0">
              <a:spAutoFit/>
            </a:bodyPr>
            <a:lstStyle/>
            <a:p>
              <a:r>
                <a:rPr lang="ja-JP" altLang="en-US" sz="1200" dirty="0"/>
                <a:t>上記の対応方法があるが、一時的に通帳残高（残高証明）と合わなくなるため、できるだけ年度内で積立を行うことが望ましい。また、翌年度での積立とする方法もある。</a:t>
              </a:r>
              <a:endParaRPr lang="en-US" altLang="ja-JP" sz="1200" dirty="0"/>
            </a:p>
          </p:txBody>
        </p:sp>
      </p:grpSp>
    </p:spTree>
    <p:extLst>
      <p:ext uri="{BB962C8B-B14F-4D97-AF65-F5344CB8AC3E}">
        <p14:creationId xmlns:p14="http://schemas.microsoft.com/office/powerpoint/2010/main" val="148731465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43624" y="2435545"/>
            <a:ext cx="8850968" cy="4352761"/>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en-US" altLang="ja-JP" sz="1400" b="1" dirty="0">
                <a:latin typeface="+mn-ea"/>
              </a:rPr>
              <a:t>51</a:t>
            </a:r>
            <a:r>
              <a:rPr lang="en-US" altLang="ja-JP" sz="2000" b="1" dirty="0">
                <a:latin typeface="+mn-ea"/>
              </a:rPr>
              <a:t> </a:t>
            </a:r>
            <a:r>
              <a:rPr lang="ja-JP" altLang="en-US" sz="2000" b="1" dirty="0">
                <a:latin typeface="+mn-ea"/>
              </a:rPr>
              <a:t> </a:t>
            </a:r>
            <a:r>
              <a:rPr lang="en-US" altLang="ja-JP" sz="2000" b="1" dirty="0">
                <a:latin typeface="+mn-ea"/>
              </a:rPr>
              <a:t>4</a:t>
            </a:r>
            <a:r>
              <a:rPr lang="ja-JP" altLang="en-US" sz="2000" b="1" dirty="0">
                <a:latin typeface="+mn-ea"/>
              </a:rPr>
              <a:t>月に納入された転用決済金を前期の決算書に反映する場合の処理</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595540" y="596492"/>
            <a:ext cx="4390744" cy="1788712"/>
            <a:chOff x="4639788" y="1415610"/>
            <a:chExt cx="4368341" cy="1760583"/>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1760583"/>
              <a:chOff x="324296" y="235244"/>
              <a:chExt cx="5693732" cy="2606946"/>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2606946"/>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867553" y="1087535"/>
                <a:ext cx="4807259" cy="1211131"/>
              </a:xfrm>
              <a:prstGeom prst="rect">
                <a:avLst/>
              </a:prstGeom>
              <a:grpFill/>
            </p:spPr>
            <p:txBody>
              <a:bodyPr wrap="square" rtlCol="0">
                <a:spAutoFit/>
              </a:bodyPr>
              <a:lstStyle/>
              <a:p>
                <a:r>
                  <a:rPr lang="ja-JP" altLang="en-US" sz="1200" dirty="0">
                    <a:latin typeface="+mn-ea"/>
                  </a:rPr>
                  <a:t>①　資金に設定する科目を考慮する。</a:t>
                </a:r>
                <a:endParaRPr lang="en-US" altLang="ja-JP" sz="1200" dirty="0">
                  <a:latin typeface="+mn-ea"/>
                </a:endParaRPr>
              </a:p>
              <a:p>
                <a:endParaRPr lang="en-US" altLang="ja-JP" sz="1200" dirty="0">
                  <a:latin typeface="+mn-ea"/>
                </a:endParaRPr>
              </a:p>
              <a:p>
                <a:r>
                  <a:rPr lang="ja-JP" altLang="en-US" sz="1200" dirty="0">
                    <a:latin typeface="+mn-ea"/>
                  </a:rPr>
                  <a:t>②　</a:t>
                </a:r>
                <a:r>
                  <a:rPr lang="en-US" altLang="ja-JP" sz="1200" dirty="0">
                    <a:latin typeface="+mn-ea"/>
                  </a:rPr>
                  <a:t>3/31</a:t>
                </a:r>
                <a:r>
                  <a:rPr lang="ja-JP" altLang="en-US" sz="1200" dirty="0">
                    <a:latin typeface="+mn-ea"/>
                  </a:rPr>
                  <a:t>時点で、帳簿上の転用決済金積立資産と　</a:t>
                </a:r>
                <a:endParaRPr lang="en-US" altLang="ja-JP" sz="1200" dirty="0">
                  <a:latin typeface="+mn-ea"/>
                </a:endParaRPr>
              </a:p>
              <a:p>
                <a:r>
                  <a:rPr lang="ja-JP" altLang="en-US" sz="1200" dirty="0">
                    <a:latin typeface="+mn-ea"/>
                  </a:rPr>
                  <a:t>　　通帳残高の不一致の説明が必要。　</a:t>
                </a:r>
                <a:endParaRPr lang="en-US" altLang="ja-JP" sz="1200" dirty="0">
                  <a:latin typeface="+mn-ea"/>
                </a:endParaRP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50389"/>
              <a:ext cx="2625872" cy="30000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1794189"/>
            <a:chOff x="154325" y="1432531"/>
            <a:chExt cx="4368341" cy="1767054"/>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1767054"/>
              <a:chOff x="324296" y="235244"/>
              <a:chExt cx="5693732" cy="262917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262917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432395" y="1100201"/>
                <a:ext cx="5477534" cy="1217727"/>
              </a:xfrm>
              <a:prstGeom prst="rect">
                <a:avLst/>
              </a:prstGeom>
              <a:solidFill>
                <a:schemeClr val="accent4">
                  <a:lumMod val="40000"/>
                  <a:lumOff val="60000"/>
                </a:schemeClr>
              </a:solidFill>
            </p:spPr>
            <p:txBody>
              <a:bodyPr wrap="square" rtlCol="0">
                <a:spAutoFit/>
              </a:bodyPr>
              <a:lstStyle/>
              <a:p>
                <a:r>
                  <a:rPr lang="ja-JP" altLang="en-US" sz="1200" dirty="0">
                    <a:latin typeface="+mn-ea"/>
                  </a:rPr>
                  <a:t>　</a:t>
                </a:r>
                <a:r>
                  <a:rPr lang="en-US" altLang="ja-JP" sz="1200" dirty="0">
                    <a:latin typeface="+mn-ea"/>
                  </a:rPr>
                  <a:t>R</a:t>
                </a:r>
                <a:r>
                  <a:rPr lang="ja-JP" altLang="en-US" sz="1200" dirty="0">
                    <a:latin typeface="+mn-ea"/>
                  </a:rPr>
                  <a:t>５年３月に調定した転用決済金が</a:t>
                </a:r>
                <a:r>
                  <a:rPr lang="en-US" altLang="ja-JP" sz="1200" dirty="0">
                    <a:latin typeface="+mn-ea"/>
                  </a:rPr>
                  <a:t>R</a:t>
                </a:r>
                <a:r>
                  <a:rPr lang="ja-JP" altLang="en-US" sz="1200" dirty="0">
                    <a:latin typeface="+mn-ea"/>
                  </a:rPr>
                  <a:t>５年４月に納入され、これを</a:t>
                </a:r>
                <a:r>
                  <a:rPr lang="en-US" altLang="ja-JP" sz="1200" dirty="0">
                    <a:latin typeface="+mn-ea"/>
                  </a:rPr>
                  <a:t>R</a:t>
                </a:r>
                <a:r>
                  <a:rPr lang="ja-JP" altLang="en-US" sz="1200" dirty="0">
                    <a:latin typeface="+mn-ea"/>
                  </a:rPr>
                  <a:t>４年度の財務諸表等の積立資産に計上したいが、どのように処理すればよいか。</a:t>
                </a:r>
                <a:endParaRPr lang="en-US" altLang="ja-JP" sz="1200" dirty="0">
                  <a:latin typeface="+mn-ea"/>
                </a:endParaRPr>
              </a:p>
              <a:p>
                <a:r>
                  <a:rPr lang="ja-JP" altLang="en-US" sz="1200" dirty="0">
                    <a:latin typeface="+mn-ea"/>
                  </a:rPr>
                  <a:t>　なお、資金収支整理期間を設けていない会計である。</a:t>
                </a:r>
                <a:endParaRPr lang="en-US" altLang="ja-JP" sz="1200" dirty="0">
                  <a:latin typeface="+mn-ea"/>
                </a:endParaRP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29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47599" y="1541634"/>
              <a:ext cx="525079" cy="362992"/>
            </a:xfrm>
            <a:prstGeom prst="rect">
              <a:avLst/>
            </a:prstGeom>
          </p:spPr>
        </p:pic>
      </p:grpSp>
      <p:grpSp>
        <p:nvGrpSpPr>
          <p:cNvPr id="26" name="グループ化 25">
            <a:extLst>
              <a:ext uri="{FF2B5EF4-FFF2-40B4-BE49-F238E27FC236}">
                <a16:creationId xmlns:a16="http://schemas.microsoft.com/office/drawing/2014/main" id="{B4DEC24C-5F06-49C6-9702-619D53392D03}"/>
              </a:ext>
            </a:extLst>
          </p:cNvPr>
          <p:cNvGrpSpPr/>
          <p:nvPr/>
        </p:nvGrpSpPr>
        <p:grpSpPr>
          <a:xfrm>
            <a:off x="257316" y="4757581"/>
            <a:ext cx="2550545" cy="598212"/>
            <a:chOff x="321991" y="2888690"/>
            <a:chExt cx="1962285" cy="2155274"/>
          </a:xfrm>
        </p:grpSpPr>
        <p:sp>
          <p:nvSpPr>
            <p:cNvPr id="27" name="テキスト ボックス 26">
              <a:extLst>
                <a:ext uri="{FF2B5EF4-FFF2-40B4-BE49-F238E27FC236}">
                  <a16:creationId xmlns:a16="http://schemas.microsoft.com/office/drawing/2014/main" id="{46241887-E4DD-44AB-BCE5-3308EDF6B357}"/>
                </a:ext>
              </a:extLst>
            </p:cNvPr>
            <p:cNvSpPr txBox="1"/>
            <p:nvPr/>
          </p:nvSpPr>
          <p:spPr>
            <a:xfrm>
              <a:off x="330478" y="3098517"/>
              <a:ext cx="1953798" cy="1663314"/>
            </a:xfrm>
            <a:prstGeom prst="rect">
              <a:avLst/>
            </a:prstGeom>
            <a:noFill/>
          </p:spPr>
          <p:txBody>
            <a:bodyPr wrap="square" rtlCol="0">
              <a:spAutoFit/>
            </a:bodyPr>
            <a:lstStyle/>
            <a:p>
              <a:r>
                <a:rPr lang="ja-JP" altLang="en-US" sz="1200" dirty="0">
                  <a:latin typeface="+mn-ea"/>
                </a:rPr>
                <a:t>資金の範囲に「未収転用決済金」「未払金」を含める</a:t>
              </a:r>
              <a:endParaRPr lang="en-US" altLang="ja-JP" sz="1200" dirty="0">
                <a:latin typeface="+mn-ea"/>
              </a:endParaRPr>
            </a:p>
          </p:txBody>
        </p:sp>
        <p:sp>
          <p:nvSpPr>
            <p:cNvPr id="28" name="四角形: 角を丸くする 27">
              <a:extLst>
                <a:ext uri="{FF2B5EF4-FFF2-40B4-BE49-F238E27FC236}">
                  <a16:creationId xmlns:a16="http://schemas.microsoft.com/office/drawing/2014/main" id="{6C641D70-3998-4192-836A-38E57BFA404C}"/>
                </a:ext>
              </a:extLst>
            </p:cNvPr>
            <p:cNvSpPr/>
            <p:nvPr/>
          </p:nvSpPr>
          <p:spPr>
            <a:xfrm>
              <a:off x="321991" y="2888690"/>
              <a:ext cx="1892216" cy="2155274"/>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9" name="グループ化 8">
            <a:extLst>
              <a:ext uri="{FF2B5EF4-FFF2-40B4-BE49-F238E27FC236}">
                <a16:creationId xmlns:a16="http://schemas.microsoft.com/office/drawing/2014/main" id="{B1982ECC-DABB-4C56-8DDC-8179E2EA8AB1}"/>
              </a:ext>
            </a:extLst>
          </p:cNvPr>
          <p:cNvGrpSpPr/>
          <p:nvPr/>
        </p:nvGrpSpPr>
        <p:grpSpPr>
          <a:xfrm>
            <a:off x="2959784" y="2521837"/>
            <a:ext cx="6052240" cy="4201672"/>
            <a:chOff x="3420441" y="3002906"/>
            <a:chExt cx="5521164" cy="3488609"/>
          </a:xfrm>
        </p:grpSpPr>
        <p:grpSp>
          <p:nvGrpSpPr>
            <p:cNvPr id="30" name="グループ化 29">
              <a:extLst>
                <a:ext uri="{FF2B5EF4-FFF2-40B4-BE49-F238E27FC236}">
                  <a16:creationId xmlns:a16="http://schemas.microsoft.com/office/drawing/2014/main" id="{7BF11F55-DF48-45D2-A16E-418777DB1C73}"/>
                </a:ext>
              </a:extLst>
            </p:cNvPr>
            <p:cNvGrpSpPr/>
            <p:nvPr/>
          </p:nvGrpSpPr>
          <p:grpSpPr>
            <a:xfrm>
              <a:off x="3420441" y="3002906"/>
              <a:ext cx="5435547" cy="3475169"/>
              <a:chOff x="312772" y="3641634"/>
              <a:chExt cx="1982237" cy="3145564"/>
            </a:xfrm>
          </p:grpSpPr>
          <p:sp>
            <p:nvSpPr>
              <p:cNvPr id="31" name="テキスト ボックス 30">
                <a:extLst>
                  <a:ext uri="{FF2B5EF4-FFF2-40B4-BE49-F238E27FC236}">
                    <a16:creationId xmlns:a16="http://schemas.microsoft.com/office/drawing/2014/main" id="{B6358C52-7A45-4EBE-BDB2-605672B4ECC0}"/>
                  </a:ext>
                </a:extLst>
              </p:cNvPr>
              <p:cNvSpPr txBox="1"/>
              <p:nvPr/>
            </p:nvSpPr>
            <p:spPr>
              <a:xfrm>
                <a:off x="367687" y="4091791"/>
                <a:ext cx="1854577" cy="272068"/>
              </a:xfrm>
              <a:prstGeom prst="rect">
                <a:avLst/>
              </a:prstGeom>
              <a:noFill/>
            </p:spPr>
            <p:txBody>
              <a:bodyPr wrap="square" rtlCol="0">
                <a:spAutoFit/>
              </a:bodyPr>
              <a:lstStyle/>
              <a:p>
                <a:r>
                  <a:rPr lang="ja-JP" altLang="en-US" sz="1200" dirty="0">
                    <a:latin typeface="+mn-ea"/>
                  </a:rPr>
                  <a:t>　</a:t>
                </a:r>
                <a:endParaRPr lang="en-US" altLang="ja-JP" sz="1200" dirty="0">
                  <a:latin typeface="+mn-ea"/>
                </a:endParaRPr>
              </a:p>
            </p:txBody>
          </p:sp>
          <p:sp>
            <p:nvSpPr>
              <p:cNvPr id="32" name="四角形: 角を丸くする 31">
                <a:extLst>
                  <a:ext uri="{FF2B5EF4-FFF2-40B4-BE49-F238E27FC236}">
                    <a16:creationId xmlns:a16="http://schemas.microsoft.com/office/drawing/2014/main" id="{D55002DD-634B-48C9-8730-E122016DEDED}"/>
                  </a:ext>
                </a:extLst>
              </p:cNvPr>
              <p:cNvSpPr/>
              <p:nvPr/>
            </p:nvSpPr>
            <p:spPr>
              <a:xfrm>
                <a:off x="312772" y="3641634"/>
                <a:ext cx="1982237" cy="3145564"/>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3" name="テキスト ボックス 32">
              <a:extLst>
                <a:ext uri="{FF2B5EF4-FFF2-40B4-BE49-F238E27FC236}">
                  <a16:creationId xmlns:a16="http://schemas.microsoft.com/office/drawing/2014/main" id="{7B8BA87A-A4EC-454D-9FAD-59EB594C8D6B}"/>
                </a:ext>
              </a:extLst>
            </p:cNvPr>
            <p:cNvSpPr txBox="1"/>
            <p:nvPr/>
          </p:nvSpPr>
          <p:spPr>
            <a:xfrm>
              <a:off x="3629116" y="3041670"/>
              <a:ext cx="5312489" cy="3449845"/>
            </a:xfrm>
            <a:prstGeom prst="rect">
              <a:avLst/>
            </a:prstGeom>
            <a:noFill/>
          </p:spPr>
          <p:txBody>
            <a:bodyPr wrap="square" rtlCol="0">
              <a:spAutoFit/>
            </a:bodyPr>
            <a:lstStyle/>
            <a:p>
              <a:r>
                <a:rPr lang="ja-JP" altLang="en-US" sz="1200" dirty="0">
                  <a:latin typeface="+mn-ea"/>
                </a:rPr>
                <a:t>①</a:t>
              </a:r>
              <a:r>
                <a:rPr lang="en-US" altLang="ja-JP" sz="1200" dirty="0">
                  <a:latin typeface="+mn-ea"/>
                </a:rPr>
                <a:t>【</a:t>
              </a:r>
              <a:r>
                <a:rPr lang="ja-JP" altLang="en-US" sz="1200" dirty="0">
                  <a:latin typeface="+mn-ea"/>
                </a:rPr>
                <a:t>転用決済金の調定</a:t>
              </a:r>
              <a:r>
                <a:rPr lang="en-US" altLang="ja-JP" sz="1200" dirty="0">
                  <a:latin typeface="+mn-ea"/>
                </a:rPr>
                <a:t>R5.3】</a:t>
              </a:r>
            </a:p>
            <a:p>
              <a:r>
                <a:rPr lang="ja-JP" altLang="en-US" sz="1200" dirty="0">
                  <a:latin typeface="+mn-ea"/>
                </a:rPr>
                <a:t>　収入命令書：（款）土地改良事業収入（項）転用決済金収入  </a:t>
              </a:r>
              <a:r>
                <a:rPr lang="en-US" altLang="ja-JP" sz="1200" dirty="0">
                  <a:latin typeface="+mn-ea"/>
                </a:rPr>
                <a:t>100</a:t>
              </a:r>
            </a:p>
            <a:p>
              <a:r>
                <a:rPr lang="ja-JP" altLang="en-US" sz="1200" dirty="0">
                  <a:latin typeface="+mn-ea"/>
                </a:rPr>
                <a:t>　複式仕訳：（借方）未収転用決済金  </a:t>
              </a:r>
              <a:r>
                <a:rPr lang="en-US" altLang="ja-JP" sz="1200" dirty="0">
                  <a:latin typeface="+mn-ea"/>
                </a:rPr>
                <a:t>100</a:t>
              </a:r>
              <a:r>
                <a:rPr lang="ja-JP" altLang="en-US" sz="1200" dirty="0">
                  <a:latin typeface="+mn-ea"/>
                </a:rPr>
                <a:t>／（貸方）転用決済金  </a:t>
              </a:r>
              <a:r>
                <a:rPr lang="en-US" altLang="ja-JP" sz="1200" dirty="0">
                  <a:latin typeface="+mn-ea"/>
                </a:rPr>
                <a:t>100</a:t>
              </a:r>
            </a:p>
            <a:p>
              <a:endParaRPr lang="en-US" altLang="ja-JP" sz="1200" dirty="0">
                <a:latin typeface="+mn-ea"/>
              </a:endParaRPr>
            </a:p>
            <a:p>
              <a:r>
                <a:rPr lang="ja-JP" altLang="en-US" sz="1200" dirty="0">
                  <a:latin typeface="+mn-ea"/>
                </a:rPr>
                <a:t>②</a:t>
              </a:r>
              <a:r>
                <a:rPr lang="en-US" altLang="ja-JP" sz="1200" dirty="0">
                  <a:latin typeface="+mn-ea"/>
                </a:rPr>
                <a:t>【</a:t>
              </a:r>
              <a:r>
                <a:rPr lang="ja-JP" altLang="en-US" sz="1200" dirty="0">
                  <a:latin typeface="+mn-ea"/>
                </a:rPr>
                <a:t>転用決済金の納入</a:t>
              </a:r>
              <a:r>
                <a:rPr lang="en-US" altLang="ja-JP" sz="1200" dirty="0">
                  <a:latin typeface="+mn-ea"/>
                </a:rPr>
                <a:t>R5.4】</a:t>
              </a:r>
            </a:p>
            <a:p>
              <a:r>
                <a:rPr lang="ja-JP" altLang="en-US" sz="1200" dirty="0">
                  <a:latin typeface="+mn-ea"/>
                </a:rPr>
                <a:t>　命令書：振替命令書</a:t>
              </a:r>
              <a:endParaRPr lang="en-US" altLang="ja-JP" sz="1200" dirty="0">
                <a:latin typeface="+mn-ea"/>
              </a:endParaRPr>
            </a:p>
            <a:p>
              <a:r>
                <a:rPr lang="ja-JP" altLang="en-US" sz="1200" dirty="0">
                  <a:latin typeface="+mn-ea"/>
                </a:rPr>
                <a:t>　複式仕訳：（借方）現金及び預金  </a:t>
              </a:r>
              <a:r>
                <a:rPr lang="en-US" altLang="ja-JP" sz="1200" dirty="0">
                  <a:latin typeface="+mn-ea"/>
                </a:rPr>
                <a:t>100</a:t>
              </a:r>
              <a:r>
                <a:rPr lang="ja-JP" altLang="en-US" sz="1200" dirty="0">
                  <a:latin typeface="+mn-ea"/>
                </a:rPr>
                <a:t>／（貸方）未収転用決済金  </a:t>
              </a:r>
              <a:r>
                <a:rPr lang="en-US" altLang="ja-JP" sz="1200" dirty="0">
                  <a:latin typeface="+mn-ea"/>
                </a:rPr>
                <a:t>100</a:t>
              </a:r>
            </a:p>
            <a:p>
              <a:endParaRPr lang="en-US" altLang="ja-JP" sz="1200" dirty="0">
                <a:latin typeface="+mn-ea"/>
              </a:endParaRPr>
            </a:p>
            <a:p>
              <a:r>
                <a:rPr lang="ja-JP" altLang="en-US" sz="1200" dirty="0">
                  <a:latin typeface="+mn-ea"/>
                </a:rPr>
                <a:t>③</a:t>
              </a:r>
              <a:r>
                <a:rPr lang="en-US" altLang="ja-JP" sz="1200" dirty="0">
                  <a:latin typeface="+mn-ea"/>
                </a:rPr>
                <a:t>【</a:t>
              </a:r>
              <a:r>
                <a:rPr lang="ja-JP" altLang="en-US" sz="1200" dirty="0">
                  <a:latin typeface="+mn-ea"/>
                </a:rPr>
                <a:t>転用決済金の積立</a:t>
              </a:r>
              <a:r>
                <a:rPr lang="en-US" altLang="ja-JP" sz="1200" dirty="0">
                  <a:latin typeface="+mn-ea"/>
                </a:rPr>
                <a:t>R5.4】3/31</a:t>
              </a:r>
              <a:r>
                <a:rPr lang="ja-JP" altLang="en-US" sz="1200" dirty="0">
                  <a:latin typeface="+mn-ea"/>
                </a:rPr>
                <a:t>付けで処理</a:t>
              </a:r>
              <a:endParaRPr lang="en-US" altLang="ja-JP" sz="1200" dirty="0">
                <a:latin typeface="+mn-ea"/>
              </a:endParaRPr>
            </a:p>
            <a:p>
              <a:r>
                <a:rPr lang="ja-JP" altLang="en-US" sz="1200" dirty="0">
                  <a:latin typeface="+mn-ea"/>
                </a:rPr>
                <a:t>　支出命令書：（款）特定資産積立支出（項）転用決済金積立資産積立支出  </a:t>
              </a:r>
              <a:r>
                <a:rPr lang="en-US" altLang="ja-JP" sz="1200" dirty="0">
                  <a:latin typeface="+mn-ea"/>
                </a:rPr>
                <a:t>100</a:t>
              </a:r>
            </a:p>
            <a:p>
              <a:r>
                <a:rPr lang="ja-JP" altLang="en-US" sz="1200" dirty="0">
                  <a:latin typeface="+mn-ea"/>
                </a:rPr>
                <a:t>　複式仕訳：（借方）転用決済金積立資産  </a:t>
              </a:r>
              <a:r>
                <a:rPr lang="en-US" altLang="ja-JP" sz="1200" dirty="0">
                  <a:latin typeface="+mn-ea"/>
                </a:rPr>
                <a:t>100</a:t>
              </a:r>
              <a:r>
                <a:rPr lang="ja-JP" altLang="en-US" sz="1200" dirty="0">
                  <a:latin typeface="+mn-ea"/>
                </a:rPr>
                <a:t>／（貸方）未払金 </a:t>
              </a:r>
              <a:r>
                <a:rPr lang="en-US" altLang="ja-JP" sz="1200" dirty="0">
                  <a:latin typeface="+mn-ea"/>
                </a:rPr>
                <a:t>100</a:t>
              </a:r>
            </a:p>
            <a:p>
              <a:endParaRPr lang="en-US" altLang="ja-JP" sz="1200" dirty="0">
                <a:latin typeface="+mn-ea"/>
              </a:endParaRPr>
            </a:p>
            <a:p>
              <a:r>
                <a:rPr lang="ja-JP" altLang="en-US" sz="1200" dirty="0">
                  <a:latin typeface="+mn-ea"/>
                </a:rPr>
                <a:t>④</a:t>
              </a:r>
              <a:r>
                <a:rPr lang="en-US" altLang="ja-JP" sz="1200" dirty="0">
                  <a:latin typeface="+mn-ea"/>
                </a:rPr>
                <a:t>【</a:t>
              </a:r>
              <a:r>
                <a:rPr lang="ja-JP" altLang="en-US" sz="1200" dirty="0">
                  <a:latin typeface="+mn-ea"/>
                </a:rPr>
                <a:t>実際の資金移動</a:t>
              </a:r>
              <a:r>
                <a:rPr lang="en-US" altLang="ja-JP" sz="1200" dirty="0">
                  <a:latin typeface="+mn-ea"/>
                </a:rPr>
                <a:t>R5.4】</a:t>
              </a:r>
            </a:p>
            <a:p>
              <a:r>
                <a:rPr lang="ja-JP" altLang="en-US" sz="1200" dirty="0">
                  <a:latin typeface="+mn-ea"/>
                </a:rPr>
                <a:t>　命令書：振替命令書</a:t>
              </a:r>
              <a:endParaRPr lang="en-US" altLang="ja-JP" sz="1200" dirty="0">
                <a:latin typeface="+mn-ea"/>
              </a:endParaRPr>
            </a:p>
            <a:p>
              <a:r>
                <a:rPr lang="ja-JP" altLang="en-US" sz="1200" dirty="0">
                  <a:latin typeface="+mn-ea"/>
                </a:rPr>
                <a:t>　複式仕訳：（借方）未払金  </a:t>
              </a:r>
              <a:r>
                <a:rPr lang="en-US" altLang="ja-JP" sz="1200" dirty="0">
                  <a:latin typeface="+mn-ea"/>
                </a:rPr>
                <a:t>100</a:t>
              </a:r>
              <a:r>
                <a:rPr lang="ja-JP" altLang="en-US" sz="1200" dirty="0">
                  <a:latin typeface="+mn-ea"/>
                </a:rPr>
                <a:t>／（貸方）現金及び預金 </a:t>
              </a:r>
              <a:r>
                <a:rPr lang="en-US" altLang="ja-JP" sz="1200" dirty="0">
                  <a:latin typeface="+mn-ea"/>
                </a:rPr>
                <a:t>100</a:t>
              </a:r>
            </a:p>
            <a:p>
              <a:endParaRPr lang="en-US" altLang="ja-JP" sz="1200" dirty="0">
                <a:latin typeface="+mn-ea"/>
              </a:endParaRPr>
            </a:p>
            <a:p>
              <a:r>
                <a:rPr lang="en-US" altLang="ja-JP" sz="1200" dirty="0">
                  <a:latin typeface="+mn-ea"/>
                </a:rPr>
                <a:t>※  </a:t>
              </a:r>
              <a:r>
                <a:rPr lang="ja-JP" altLang="en-US" sz="1200" dirty="0">
                  <a:latin typeface="+mn-ea"/>
                </a:rPr>
                <a:t>①③ → </a:t>
              </a:r>
              <a:r>
                <a:rPr lang="en-US" altLang="ja-JP" sz="1200" dirty="0">
                  <a:latin typeface="+mn-ea"/>
                </a:rPr>
                <a:t>R4</a:t>
              </a:r>
              <a:r>
                <a:rPr lang="ja-JP" altLang="en-US" sz="1200" dirty="0">
                  <a:latin typeface="+mn-ea"/>
                </a:rPr>
                <a:t>年度の財務諸表等に反映／ ②④ → </a:t>
              </a:r>
              <a:r>
                <a:rPr lang="en-US" altLang="ja-JP" sz="1200" dirty="0">
                  <a:latin typeface="+mn-ea"/>
                </a:rPr>
                <a:t>R5</a:t>
              </a:r>
              <a:r>
                <a:rPr lang="ja-JP" altLang="en-US" sz="1200" dirty="0">
                  <a:latin typeface="+mn-ea"/>
                </a:rPr>
                <a:t>年度の貸借対照表に反映</a:t>
              </a:r>
              <a:endParaRPr lang="en-US" altLang="ja-JP" sz="1200" dirty="0">
                <a:latin typeface="+mn-ea"/>
              </a:endParaRPr>
            </a:p>
            <a:p>
              <a:endParaRPr lang="en-US" altLang="ja-JP" sz="1200" dirty="0">
                <a:latin typeface="+mn-ea"/>
              </a:endParaRPr>
            </a:p>
            <a:p>
              <a:r>
                <a:rPr lang="en-US" altLang="ja-JP" sz="1200" dirty="0">
                  <a:latin typeface="+mn-ea"/>
                </a:rPr>
                <a:t>【</a:t>
              </a:r>
              <a:r>
                <a:rPr lang="ja-JP" altLang="en-US" sz="1200" dirty="0">
                  <a:latin typeface="+mn-ea"/>
                </a:rPr>
                <a:t>注意点</a:t>
              </a:r>
              <a:r>
                <a:rPr lang="en-US" altLang="ja-JP" sz="1200" dirty="0">
                  <a:latin typeface="+mn-ea"/>
                </a:rPr>
                <a:t>】</a:t>
              </a:r>
            </a:p>
            <a:p>
              <a:r>
                <a:rPr lang="ja-JP" altLang="en-US" sz="1200" dirty="0">
                  <a:latin typeface="+mn-ea"/>
                </a:rPr>
                <a:t>③→  </a:t>
              </a:r>
              <a:r>
                <a:rPr lang="en-US" altLang="ja-JP" sz="1200" dirty="0">
                  <a:latin typeface="+mn-ea"/>
                </a:rPr>
                <a:t>3/31</a:t>
              </a:r>
              <a:r>
                <a:rPr lang="ja-JP" altLang="en-US" sz="1200" dirty="0">
                  <a:latin typeface="+mn-ea"/>
                </a:rPr>
                <a:t>時点で転用決済金積立資産を増加させているが、資金移動前（未払金）であるため、貸借対照表の転用決済金積立資産と通帳残高が一致しない。</a:t>
              </a:r>
              <a:endParaRPr lang="en-US" altLang="ja-JP" sz="1200" dirty="0">
                <a:latin typeface="+mn-ea"/>
              </a:endParaRPr>
            </a:p>
            <a:p>
              <a:r>
                <a:rPr lang="ja-JP" altLang="en-US" sz="1200" dirty="0"/>
                <a:t>この不一致の説明が必要となる。</a:t>
              </a:r>
              <a:endParaRPr lang="en-US" altLang="ja-JP" sz="1200" dirty="0"/>
            </a:p>
          </p:txBody>
        </p:sp>
      </p:grpSp>
      <p:grpSp>
        <p:nvGrpSpPr>
          <p:cNvPr id="4" name="グループ化 3">
            <a:extLst>
              <a:ext uri="{FF2B5EF4-FFF2-40B4-BE49-F238E27FC236}">
                <a16:creationId xmlns:a16="http://schemas.microsoft.com/office/drawing/2014/main" id="{8AF939DB-BE6F-4709-9469-B7CEAB3E4189}"/>
              </a:ext>
            </a:extLst>
          </p:cNvPr>
          <p:cNvGrpSpPr/>
          <p:nvPr/>
        </p:nvGrpSpPr>
        <p:grpSpPr>
          <a:xfrm>
            <a:off x="282685" y="2747403"/>
            <a:ext cx="2434100" cy="1508123"/>
            <a:chOff x="331754" y="3284322"/>
            <a:chExt cx="2519961" cy="774588"/>
          </a:xfrm>
        </p:grpSpPr>
        <p:sp>
          <p:nvSpPr>
            <p:cNvPr id="37" name="四角形: 角を丸くする 36">
              <a:extLst>
                <a:ext uri="{FF2B5EF4-FFF2-40B4-BE49-F238E27FC236}">
                  <a16:creationId xmlns:a16="http://schemas.microsoft.com/office/drawing/2014/main" id="{659547A7-5A94-4E85-9042-53CB69305005}"/>
                </a:ext>
              </a:extLst>
            </p:cNvPr>
            <p:cNvSpPr/>
            <p:nvPr/>
          </p:nvSpPr>
          <p:spPr>
            <a:xfrm>
              <a:off x="331754" y="3284322"/>
              <a:ext cx="2519961" cy="774588"/>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ボックス 37">
              <a:extLst>
                <a:ext uri="{FF2B5EF4-FFF2-40B4-BE49-F238E27FC236}">
                  <a16:creationId xmlns:a16="http://schemas.microsoft.com/office/drawing/2014/main" id="{10FE8F35-57ED-45C9-B725-6BB9B1D1C379}"/>
                </a:ext>
              </a:extLst>
            </p:cNvPr>
            <p:cNvSpPr txBox="1"/>
            <p:nvPr/>
          </p:nvSpPr>
          <p:spPr>
            <a:xfrm>
              <a:off x="375430" y="3330244"/>
              <a:ext cx="2455137" cy="711348"/>
            </a:xfrm>
            <a:prstGeom prst="rect">
              <a:avLst/>
            </a:prstGeom>
            <a:noFill/>
          </p:spPr>
          <p:txBody>
            <a:bodyPr wrap="square" rtlCol="0">
              <a:spAutoFit/>
            </a:bodyPr>
            <a:lstStyle/>
            <a:p>
              <a:r>
                <a:rPr lang="ja-JP" altLang="en-US" sz="1200" dirty="0">
                  <a:latin typeface="+mn-ea"/>
                </a:rPr>
                <a:t>資金収支整理期間を設けていない場合、貸借対照表の流動資産及び流動負債から資金の範囲とする科目を選択する。</a:t>
              </a:r>
              <a:endParaRPr lang="en-US" altLang="ja-JP" sz="1200" dirty="0">
                <a:latin typeface="+mn-ea"/>
              </a:endParaRPr>
            </a:p>
            <a:p>
              <a:endParaRPr lang="en-US" altLang="ja-JP" sz="1200" dirty="0">
                <a:latin typeface="+mn-ea"/>
              </a:endParaRPr>
            </a:p>
            <a:p>
              <a:r>
                <a:rPr lang="ja-JP" altLang="en-US" sz="1200" dirty="0">
                  <a:latin typeface="+mn-ea"/>
                </a:rPr>
                <a:t>「流動」→期末日の翌日から</a:t>
              </a:r>
              <a:endParaRPr lang="en-US" altLang="ja-JP" sz="1200" dirty="0">
                <a:latin typeface="+mn-ea"/>
              </a:endParaRPr>
            </a:p>
            <a:p>
              <a:r>
                <a:rPr lang="ja-JP" altLang="en-US" sz="1200" dirty="0">
                  <a:latin typeface="+mn-ea"/>
                </a:rPr>
                <a:t>　　　　　</a:t>
              </a:r>
              <a:r>
                <a:rPr lang="en-US" altLang="ja-JP" sz="1200" dirty="0">
                  <a:latin typeface="+mn-ea"/>
                </a:rPr>
                <a:t>1</a:t>
              </a:r>
              <a:r>
                <a:rPr lang="ja-JP" altLang="en-US" sz="1200" dirty="0">
                  <a:latin typeface="+mn-ea"/>
                </a:rPr>
                <a:t>年以内</a:t>
              </a:r>
              <a:endParaRPr lang="en-US" altLang="ja-JP" sz="1200" dirty="0">
                <a:latin typeface="+mn-ea"/>
              </a:endParaRPr>
            </a:p>
          </p:txBody>
        </p:sp>
      </p:grpSp>
      <p:sp>
        <p:nvSpPr>
          <p:cNvPr id="40" name="フローチャート: 組合せ 39">
            <a:extLst>
              <a:ext uri="{FF2B5EF4-FFF2-40B4-BE49-F238E27FC236}">
                <a16:creationId xmlns:a16="http://schemas.microsoft.com/office/drawing/2014/main" id="{4E4F6E09-BE8F-4A9D-B904-C65BCE3E13EE}"/>
              </a:ext>
            </a:extLst>
          </p:cNvPr>
          <p:cNvSpPr/>
          <p:nvPr/>
        </p:nvSpPr>
        <p:spPr>
          <a:xfrm>
            <a:off x="958985" y="4382093"/>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2" name="四角形: 角を丸くする 41">
            <a:extLst>
              <a:ext uri="{FF2B5EF4-FFF2-40B4-BE49-F238E27FC236}">
                <a16:creationId xmlns:a16="http://schemas.microsoft.com/office/drawing/2014/main" id="{2A21169E-DB14-407D-81E2-53EE02BB34E8}"/>
              </a:ext>
            </a:extLst>
          </p:cNvPr>
          <p:cNvSpPr/>
          <p:nvPr/>
        </p:nvSpPr>
        <p:spPr>
          <a:xfrm>
            <a:off x="257315" y="5901555"/>
            <a:ext cx="2455137" cy="493764"/>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フローチャート: 組合せ 43">
            <a:extLst>
              <a:ext uri="{FF2B5EF4-FFF2-40B4-BE49-F238E27FC236}">
                <a16:creationId xmlns:a16="http://schemas.microsoft.com/office/drawing/2014/main" id="{1BF653CD-A9B4-4818-AFF3-AB0F1AF1706C}"/>
              </a:ext>
            </a:extLst>
          </p:cNvPr>
          <p:cNvSpPr/>
          <p:nvPr/>
        </p:nvSpPr>
        <p:spPr>
          <a:xfrm>
            <a:off x="981719" y="5472824"/>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5" name="テキスト ボックス 44">
            <a:extLst>
              <a:ext uri="{FF2B5EF4-FFF2-40B4-BE49-F238E27FC236}">
                <a16:creationId xmlns:a16="http://schemas.microsoft.com/office/drawing/2014/main" id="{9ABDD993-0385-404F-B0E6-E3F8794402D7}"/>
              </a:ext>
            </a:extLst>
          </p:cNvPr>
          <p:cNvSpPr txBox="1"/>
          <p:nvPr/>
        </p:nvSpPr>
        <p:spPr>
          <a:xfrm>
            <a:off x="324136" y="5999157"/>
            <a:ext cx="2455137" cy="276999"/>
          </a:xfrm>
          <a:prstGeom prst="rect">
            <a:avLst/>
          </a:prstGeom>
          <a:noFill/>
        </p:spPr>
        <p:txBody>
          <a:bodyPr wrap="square" rtlCol="0">
            <a:spAutoFit/>
          </a:bodyPr>
          <a:lstStyle/>
          <a:p>
            <a:r>
              <a:rPr lang="en-US" altLang="ja-JP" sz="1200" dirty="0">
                <a:latin typeface="+mn-ea"/>
              </a:rPr>
              <a:t>R4</a:t>
            </a:r>
            <a:r>
              <a:rPr lang="ja-JP" altLang="en-US" sz="1200" dirty="0">
                <a:latin typeface="+mn-ea"/>
              </a:rPr>
              <a:t>年度収支決算書に反映される</a:t>
            </a:r>
            <a:endParaRPr lang="en-US" altLang="ja-JP" sz="1200" dirty="0">
              <a:latin typeface="+mn-ea"/>
            </a:endParaRPr>
          </a:p>
        </p:txBody>
      </p:sp>
      <p:sp>
        <p:nvSpPr>
          <p:cNvPr id="29" name="フローチャート: 組合せ 28">
            <a:extLst>
              <a:ext uri="{FF2B5EF4-FFF2-40B4-BE49-F238E27FC236}">
                <a16:creationId xmlns:a16="http://schemas.microsoft.com/office/drawing/2014/main" id="{09E4DFB7-7171-4282-B6C2-22D587F6331D}"/>
              </a:ext>
            </a:extLst>
          </p:cNvPr>
          <p:cNvSpPr/>
          <p:nvPr/>
        </p:nvSpPr>
        <p:spPr>
          <a:xfrm rot="16200000">
            <a:off x="2426751" y="4287805"/>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50807" y="1971677"/>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sp>
        <p:nvSpPr>
          <p:cNvPr id="11" name="楕円 10">
            <a:extLst>
              <a:ext uri="{FF2B5EF4-FFF2-40B4-BE49-F238E27FC236}">
                <a16:creationId xmlns:a16="http://schemas.microsoft.com/office/drawing/2014/main" id="{1D8FC502-849F-0670-86B6-0286711AB831}"/>
              </a:ext>
            </a:extLst>
          </p:cNvPr>
          <p:cNvSpPr/>
          <p:nvPr/>
        </p:nvSpPr>
        <p:spPr>
          <a:xfrm>
            <a:off x="188889" y="152879"/>
            <a:ext cx="280088" cy="261980"/>
          </a:xfrm>
          <a:prstGeom prst="ellipse">
            <a:avLst/>
          </a:prstGeom>
          <a:noFill/>
          <a:ln w="127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2375935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43624" y="2807336"/>
            <a:ext cx="8850968" cy="3980970"/>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en-US" altLang="ja-JP" sz="1400" b="1" dirty="0">
                <a:latin typeface="+mn-ea"/>
              </a:rPr>
              <a:t>52</a:t>
            </a:r>
            <a:r>
              <a:rPr lang="ja-JP" altLang="en-US" sz="1400" b="1" dirty="0">
                <a:latin typeface="+mn-ea"/>
              </a:rPr>
              <a:t>   </a:t>
            </a:r>
            <a:r>
              <a:rPr lang="ja-JP" altLang="en-US" sz="2000" b="1" dirty="0">
                <a:latin typeface="+mn-ea"/>
              </a:rPr>
              <a:t>貸借対照表の指定正味財産、一般正味財産のカッコ書きと注記の関係</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595540" y="596492"/>
            <a:ext cx="4390743" cy="2155776"/>
            <a:chOff x="4639788" y="1415610"/>
            <a:chExt cx="4368341" cy="212187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21874"/>
              <a:chOff x="324296" y="235244"/>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597021" y="1084397"/>
                <a:ext cx="5207134" cy="1749411"/>
              </a:xfrm>
              <a:prstGeom prst="rect">
                <a:avLst/>
              </a:prstGeom>
              <a:grpFill/>
            </p:spPr>
            <p:txBody>
              <a:bodyPr wrap="square" rtlCol="0">
                <a:spAutoFit/>
              </a:bodyPr>
              <a:lstStyle/>
              <a:p>
                <a:r>
                  <a:rPr lang="ja-JP" altLang="en-US" sz="1200" dirty="0">
                    <a:latin typeface="+mn-ea"/>
                  </a:rPr>
                  <a:t>①　会計システムによっては、特定資産の引当積立資産</a:t>
                </a:r>
                <a:endParaRPr lang="en-US" altLang="ja-JP" sz="1200" dirty="0">
                  <a:latin typeface="+mn-ea"/>
                </a:endParaRPr>
              </a:p>
              <a:p>
                <a:r>
                  <a:rPr lang="ja-JP" altLang="en-US" sz="1200" dirty="0">
                    <a:latin typeface="+mn-ea"/>
                  </a:rPr>
                  <a:t>　　の全額が注記の「（うち負債に対応する額）」と</a:t>
                </a:r>
                <a:endParaRPr lang="en-US" altLang="ja-JP" sz="1200" dirty="0">
                  <a:latin typeface="+mn-ea"/>
                </a:endParaRPr>
              </a:p>
              <a:p>
                <a:r>
                  <a:rPr lang="ja-JP" altLang="en-US" sz="1200" dirty="0">
                    <a:latin typeface="+mn-ea"/>
                  </a:rPr>
                  <a:t>　　なっているため、「引当積立資産＞引当金」の場合、　</a:t>
                </a:r>
                <a:endParaRPr lang="en-US" altLang="ja-JP" sz="1200" dirty="0">
                  <a:latin typeface="+mn-ea"/>
                </a:endParaRPr>
              </a:p>
              <a:p>
                <a:r>
                  <a:rPr lang="ja-JP" altLang="en-US" sz="1200" dirty="0">
                    <a:latin typeface="+mn-ea"/>
                  </a:rPr>
                  <a:t>　　事例の現象が起こる。</a:t>
                </a:r>
                <a:endParaRPr lang="en-US" altLang="ja-JP" sz="1200" dirty="0">
                  <a:latin typeface="+mn-ea"/>
                </a:endParaRPr>
              </a:p>
              <a:p>
                <a:r>
                  <a:rPr lang="ja-JP" altLang="en-US" sz="1200" dirty="0">
                    <a:latin typeface="+mn-ea"/>
                  </a:rPr>
                  <a:t>　　</a:t>
                </a:r>
                <a:endParaRPr lang="en-US" altLang="ja-JP" sz="1200" dirty="0">
                  <a:latin typeface="+mn-ea"/>
                </a:endParaRPr>
              </a:p>
              <a:p>
                <a:r>
                  <a:rPr lang="ja-JP" altLang="en-US" sz="1200" dirty="0">
                    <a:latin typeface="+mn-ea"/>
                  </a:rPr>
                  <a:t>②　注記に記載する財源の内訳を理解することが必要。　　</a:t>
                </a:r>
                <a:endParaRPr lang="en-US" altLang="ja-JP" sz="1200" dirty="0">
                  <a:latin typeface="+mn-ea"/>
                </a:endParaRP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50389"/>
              <a:ext cx="2625872" cy="30000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2144098"/>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353346" y="1366360"/>
                <a:ext cx="5477534" cy="676515"/>
              </a:xfrm>
              <a:prstGeom prst="rect">
                <a:avLst/>
              </a:prstGeom>
              <a:solidFill>
                <a:schemeClr val="accent4">
                  <a:lumMod val="40000"/>
                  <a:lumOff val="60000"/>
                </a:schemeClr>
              </a:solidFill>
            </p:spPr>
            <p:txBody>
              <a:bodyPr wrap="square" rtlCol="0">
                <a:spAutoFit/>
              </a:bodyPr>
              <a:lstStyle/>
              <a:p>
                <a:r>
                  <a:rPr lang="ja-JP" altLang="en-US" sz="1200" dirty="0">
                    <a:latin typeface="+mn-ea"/>
                  </a:rPr>
                  <a:t>　貸借対照表の指定正味財産、一般正味財産のカッコ書きの金額が注記の記載内容と合わないが、これは正しいのか。</a:t>
                </a:r>
                <a:endParaRPr lang="en-US" altLang="ja-JP" sz="1200" dirty="0">
                  <a:latin typeface="+mn-ea"/>
                </a:endParaRP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29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47599" y="1541634"/>
              <a:ext cx="525079" cy="362992"/>
            </a:xfrm>
            <a:prstGeom prst="rect">
              <a:avLst/>
            </a:prstGeom>
          </p:spPr>
        </p:pic>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74347" y="2611638"/>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sp>
        <p:nvSpPr>
          <p:cNvPr id="27" name="テキスト ボックス 26">
            <a:extLst>
              <a:ext uri="{FF2B5EF4-FFF2-40B4-BE49-F238E27FC236}">
                <a16:creationId xmlns:a16="http://schemas.microsoft.com/office/drawing/2014/main" id="{46241887-E4DD-44AB-BCE5-3308EDF6B357}"/>
              </a:ext>
            </a:extLst>
          </p:cNvPr>
          <p:cNvSpPr txBox="1"/>
          <p:nvPr/>
        </p:nvSpPr>
        <p:spPr>
          <a:xfrm>
            <a:off x="418283" y="3083141"/>
            <a:ext cx="8307436" cy="3416320"/>
          </a:xfrm>
          <a:prstGeom prst="rect">
            <a:avLst/>
          </a:prstGeom>
          <a:noFill/>
        </p:spPr>
        <p:txBody>
          <a:bodyPr wrap="square" rtlCol="0">
            <a:spAutoFit/>
          </a:bodyPr>
          <a:lstStyle/>
          <a:p>
            <a:r>
              <a:rPr lang="en-US" altLang="ja-JP" sz="1200" dirty="0">
                <a:latin typeface="+mn-ea"/>
              </a:rPr>
              <a:t>【</a:t>
            </a:r>
            <a:r>
              <a:rPr lang="ja-JP" altLang="en-US" sz="1200" dirty="0">
                <a:latin typeface="+mn-ea"/>
              </a:rPr>
              <a:t>貸借対照表</a:t>
            </a:r>
            <a:r>
              <a:rPr lang="en-US" altLang="ja-JP" sz="1200" dirty="0">
                <a:latin typeface="+mn-ea"/>
              </a:rPr>
              <a:t>】</a:t>
            </a:r>
            <a:r>
              <a:rPr lang="ja-JP" altLang="en-US" sz="1200" u="sng" dirty="0">
                <a:latin typeface="+mn-ea"/>
              </a:rPr>
              <a:t>別紙参照</a:t>
            </a:r>
            <a:endParaRPr lang="en-US" altLang="ja-JP" sz="1200" u="sng" dirty="0">
              <a:latin typeface="+mn-ea"/>
            </a:endParaRPr>
          </a:p>
          <a:p>
            <a:endParaRPr lang="en-US" altLang="ja-JP" sz="1200" dirty="0">
              <a:latin typeface="+mn-ea"/>
            </a:endParaRPr>
          </a:p>
          <a:p>
            <a:r>
              <a:rPr lang="ja-JP" altLang="en-US" sz="1200" dirty="0">
                <a:latin typeface="+mn-ea"/>
              </a:rPr>
              <a:t>①　資産－負債＝正味財産</a:t>
            </a:r>
            <a:endParaRPr lang="en-US" altLang="ja-JP" sz="1200" dirty="0">
              <a:latin typeface="+mn-ea"/>
            </a:endParaRPr>
          </a:p>
          <a:p>
            <a:endParaRPr lang="en-US" altLang="ja-JP" sz="1200" dirty="0">
              <a:latin typeface="+mn-ea"/>
            </a:endParaRPr>
          </a:p>
          <a:p>
            <a:r>
              <a:rPr lang="ja-JP" altLang="en-US" sz="1200" dirty="0">
                <a:latin typeface="+mn-ea"/>
              </a:rPr>
              <a:t>②　正味財産＝指定正味財産＋一般正味財産</a:t>
            </a:r>
            <a:endParaRPr lang="en-US" altLang="ja-JP" sz="1200" dirty="0">
              <a:latin typeface="+mn-ea"/>
            </a:endParaRPr>
          </a:p>
          <a:p>
            <a:endParaRPr lang="en-US" altLang="ja-JP" sz="1200" dirty="0">
              <a:latin typeface="+mn-ea"/>
            </a:endParaRPr>
          </a:p>
          <a:p>
            <a:r>
              <a:rPr lang="ja-JP" altLang="en-US" sz="1200" dirty="0">
                <a:latin typeface="+mn-ea"/>
              </a:rPr>
              <a:t>③　一般正味財産＝正味財産－指定正味財産</a:t>
            </a:r>
            <a:endParaRPr lang="en-US" altLang="ja-JP" sz="1200" dirty="0">
              <a:latin typeface="+mn-ea"/>
            </a:endParaRPr>
          </a:p>
          <a:p>
            <a:endParaRPr lang="en-US" altLang="ja-JP" sz="1200" dirty="0">
              <a:latin typeface="+mn-ea"/>
            </a:endParaRPr>
          </a:p>
          <a:p>
            <a:r>
              <a:rPr lang="ja-JP" altLang="en-US" sz="1200" dirty="0">
                <a:latin typeface="+mn-ea"/>
              </a:rPr>
              <a:t>④　指定正味財産合計＝（うち基本財産への充当額）＋（うち特定資産への充当額）</a:t>
            </a:r>
            <a:endParaRPr lang="en-US" altLang="ja-JP" sz="1200" dirty="0">
              <a:latin typeface="+mn-ea"/>
            </a:endParaRPr>
          </a:p>
          <a:p>
            <a:r>
              <a:rPr lang="ja-JP" altLang="en-US" sz="1200" dirty="0">
                <a:latin typeface="+mn-ea"/>
              </a:rPr>
              <a:t>　　</a:t>
            </a:r>
            <a:r>
              <a:rPr lang="en-US" altLang="ja-JP" sz="1200" dirty="0">
                <a:latin typeface="+mn-ea"/>
              </a:rPr>
              <a:t>※</a:t>
            </a:r>
            <a:r>
              <a:rPr lang="ja-JP" altLang="en-US" sz="1200" dirty="0">
                <a:latin typeface="+mn-ea"/>
              </a:rPr>
              <a:t>指定正味財産は基本財産又は特定資産にしか計上されないため、上記は等式となる。</a:t>
            </a:r>
            <a:endParaRPr lang="en-US" altLang="ja-JP" sz="1200" dirty="0">
              <a:latin typeface="+mn-ea"/>
            </a:endParaRPr>
          </a:p>
          <a:p>
            <a:endParaRPr lang="en-US" altLang="ja-JP" sz="1200" dirty="0">
              <a:latin typeface="+mn-ea"/>
            </a:endParaRPr>
          </a:p>
          <a:p>
            <a:r>
              <a:rPr lang="ja-JP" altLang="en-US" sz="1200" dirty="0">
                <a:latin typeface="+mn-ea"/>
              </a:rPr>
              <a:t>⑤　一般正味財産合計≠（うち基本財産への充当額）＋（うち特定資産への充当額）</a:t>
            </a:r>
            <a:endParaRPr lang="en-US" altLang="ja-JP" sz="1200" dirty="0">
              <a:latin typeface="+mn-ea"/>
            </a:endParaRPr>
          </a:p>
          <a:p>
            <a:r>
              <a:rPr lang="ja-JP" altLang="en-US" sz="1200" dirty="0">
                <a:latin typeface="+mn-ea"/>
              </a:rPr>
              <a:t>　　</a:t>
            </a:r>
            <a:r>
              <a:rPr lang="en-US" altLang="ja-JP" sz="1200" dirty="0">
                <a:latin typeface="+mn-ea"/>
              </a:rPr>
              <a:t>※</a:t>
            </a:r>
            <a:r>
              <a:rPr lang="ja-JP" altLang="en-US" sz="1200" dirty="0">
                <a:latin typeface="+mn-ea"/>
              </a:rPr>
              <a:t>貸借対照表に基本財産と特定資産しかない場合は上記は等式となるが、実際には流動資産や流動負債等が存在</a:t>
            </a:r>
            <a:endParaRPr lang="en-US" altLang="ja-JP" sz="1200" dirty="0">
              <a:latin typeface="+mn-ea"/>
            </a:endParaRPr>
          </a:p>
          <a:p>
            <a:r>
              <a:rPr lang="ja-JP" altLang="en-US" sz="1200" dirty="0">
                <a:latin typeface="+mn-ea"/>
              </a:rPr>
              <a:t>　　　するため等式とはならない。</a:t>
            </a:r>
            <a:endParaRPr lang="en-US" altLang="ja-JP" sz="1200" dirty="0">
              <a:latin typeface="+mn-ea"/>
            </a:endParaRPr>
          </a:p>
          <a:p>
            <a:r>
              <a:rPr lang="ja-JP" altLang="en-US" sz="1200" dirty="0">
                <a:latin typeface="+mn-ea"/>
              </a:rPr>
              <a:t>　　</a:t>
            </a:r>
            <a:r>
              <a:rPr lang="en-US" altLang="ja-JP" sz="1200" dirty="0">
                <a:latin typeface="+mn-ea"/>
              </a:rPr>
              <a:t>※</a:t>
            </a:r>
            <a:r>
              <a:rPr lang="ja-JP" altLang="en-US" sz="1200" dirty="0">
                <a:latin typeface="+mn-ea"/>
              </a:rPr>
              <a:t>カッコ書きへの記載金額は、注記の内訳に沿って表示する。</a:t>
            </a:r>
            <a:endParaRPr lang="en-US" altLang="ja-JP" sz="1200" dirty="0">
              <a:latin typeface="+mn-ea"/>
            </a:endParaRPr>
          </a:p>
          <a:p>
            <a:endParaRPr lang="en-US" altLang="ja-JP" sz="1200" dirty="0">
              <a:latin typeface="+mn-ea"/>
            </a:endParaRPr>
          </a:p>
          <a:p>
            <a:r>
              <a:rPr lang="ja-JP" altLang="en-US" sz="1200" dirty="0">
                <a:latin typeface="+mn-ea"/>
              </a:rPr>
              <a:t>⑥　多額の借入金をして特定資産を得た場合等、一般正味財産合計よりもカッコ書き記載金額の方が大きくなることも</a:t>
            </a:r>
            <a:endParaRPr lang="en-US" altLang="ja-JP" sz="1200" dirty="0">
              <a:latin typeface="+mn-ea"/>
            </a:endParaRPr>
          </a:p>
          <a:p>
            <a:r>
              <a:rPr lang="en-US" altLang="ja-JP" sz="1200" dirty="0">
                <a:latin typeface="+mn-ea"/>
              </a:rPr>
              <a:t>       </a:t>
            </a:r>
            <a:r>
              <a:rPr lang="ja-JP" altLang="en-US" sz="1200" dirty="0">
                <a:latin typeface="+mn-ea"/>
              </a:rPr>
              <a:t>あり得るが、誤りではない。</a:t>
            </a:r>
            <a:endParaRPr lang="en-US" altLang="ja-JP" sz="1200" dirty="0">
              <a:latin typeface="+mn-ea"/>
            </a:endParaRPr>
          </a:p>
        </p:txBody>
      </p:sp>
      <p:grpSp>
        <p:nvGrpSpPr>
          <p:cNvPr id="22" name="グループ化 21">
            <a:extLst>
              <a:ext uri="{FF2B5EF4-FFF2-40B4-BE49-F238E27FC236}">
                <a16:creationId xmlns:a16="http://schemas.microsoft.com/office/drawing/2014/main" id="{EC37238B-7C76-4594-BDA0-67186426C5DD}"/>
              </a:ext>
            </a:extLst>
          </p:cNvPr>
          <p:cNvGrpSpPr/>
          <p:nvPr/>
        </p:nvGrpSpPr>
        <p:grpSpPr>
          <a:xfrm>
            <a:off x="6438977" y="2868206"/>
            <a:ext cx="2199511" cy="2030716"/>
            <a:chOff x="6860627" y="3328662"/>
            <a:chExt cx="1793150" cy="1762603"/>
          </a:xfrm>
        </p:grpSpPr>
        <p:sp>
          <p:nvSpPr>
            <p:cNvPr id="23" name="吹き出し: 円形 22">
              <a:extLst>
                <a:ext uri="{FF2B5EF4-FFF2-40B4-BE49-F238E27FC236}">
                  <a16:creationId xmlns:a16="http://schemas.microsoft.com/office/drawing/2014/main" id="{A10BCD0C-A70E-4469-AC91-BF47D64BD693}"/>
                </a:ext>
              </a:extLst>
            </p:cNvPr>
            <p:cNvSpPr/>
            <p:nvPr/>
          </p:nvSpPr>
          <p:spPr>
            <a:xfrm rot="21022536">
              <a:off x="6860627" y="3328662"/>
              <a:ext cx="1793150" cy="1762603"/>
            </a:xfrm>
            <a:prstGeom prst="wedgeEllipseCallout">
              <a:avLst>
                <a:gd name="adj1" fmla="val -68711"/>
                <a:gd name="adj2" fmla="val 3495"/>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 name="テキスト ボックス 23">
              <a:extLst>
                <a:ext uri="{FF2B5EF4-FFF2-40B4-BE49-F238E27FC236}">
                  <a16:creationId xmlns:a16="http://schemas.microsoft.com/office/drawing/2014/main" id="{19327750-CF1B-4B88-A4FE-17936C2B9B81}"/>
                </a:ext>
              </a:extLst>
            </p:cNvPr>
            <p:cNvSpPr txBox="1"/>
            <p:nvPr/>
          </p:nvSpPr>
          <p:spPr>
            <a:xfrm>
              <a:off x="7092706" y="3849323"/>
              <a:ext cx="1481931" cy="721281"/>
            </a:xfrm>
            <a:prstGeom prst="rect">
              <a:avLst/>
            </a:prstGeom>
            <a:noFill/>
          </p:spPr>
          <p:txBody>
            <a:bodyPr wrap="square" rtlCol="0">
              <a:spAutoFit/>
            </a:bodyPr>
            <a:lstStyle/>
            <a:p>
              <a:r>
                <a:rPr kumimoji="1" lang="ja-JP" altLang="en-US" sz="1600" dirty="0">
                  <a:latin typeface="+mn-ea"/>
                </a:rPr>
                <a:t>①～⑥が正しく</a:t>
              </a:r>
              <a:endParaRPr kumimoji="1" lang="en-US" altLang="ja-JP" sz="1600" dirty="0">
                <a:latin typeface="+mn-ea"/>
              </a:endParaRPr>
            </a:p>
            <a:p>
              <a:r>
                <a:rPr kumimoji="1" lang="ja-JP" altLang="en-US" sz="1600" dirty="0">
                  <a:latin typeface="+mn-ea"/>
                </a:rPr>
                <a:t>反映されている</a:t>
              </a:r>
              <a:endParaRPr kumimoji="1" lang="en-US" altLang="ja-JP" sz="1600" dirty="0">
                <a:latin typeface="+mn-ea"/>
              </a:endParaRPr>
            </a:p>
            <a:p>
              <a:r>
                <a:rPr kumimoji="1" lang="ja-JP" altLang="en-US" sz="1600" dirty="0">
                  <a:latin typeface="+mn-ea"/>
                </a:rPr>
                <a:t>ことを確認する。</a:t>
              </a:r>
              <a:endParaRPr kumimoji="1" lang="en-US" altLang="ja-JP" sz="1600" dirty="0">
                <a:latin typeface="+mn-ea"/>
              </a:endParaRPr>
            </a:p>
          </p:txBody>
        </p:sp>
      </p:grpSp>
      <p:sp>
        <p:nvSpPr>
          <p:cNvPr id="4" name="楕円 3">
            <a:extLst>
              <a:ext uri="{FF2B5EF4-FFF2-40B4-BE49-F238E27FC236}">
                <a16:creationId xmlns:a16="http://schemas.microsoft.com/office/drawing/2014/main" id="{F24958B1-20F0-A4A9-CA11-38B0488B837C}"/>
              </a:ext>
            </a:extLst>
          </p:cNvPr>
          <p:cNvSpPr/>
          <p:nvPr/>
        </p:nvSpPr>
        <p:spPr>
          <a:xfrm>
            <a:off x="188889" y="152879"/>
            <a:ext cx="280088" cy="261980"/>
          </a:xfrm>
          <a:prstGeom prst="ellipse">
            <a:avLst/>
          </a:prstGeom>
          <a:noFill/>
          <a:ln w="127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84714805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74748" y="2775280"/>
            <a:ext cx="8850968" cy="3980970"/>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en-US" altLang="ja-JP" sz="1400" b="1" dirty="0">
                <a:latin typeface="+mn-ea"/>
              </a:rPr>
              <a:t>53</a:t>
            </a:r>
            <a:r>
              <a:rPr lang="ja-JP" altLang="en-US" sz="2000" b="1" dirty="0">
                <a:latin typeface="+mn-ea"/>
              </a:rPr>
              <a:t>  次年度繰越金が予算超過する場合の考え方</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595540" y="596492"/>
            <a:ext cx="4390744" cy="2155776"/>
            <a:chOff x="4639788" y="1415610"/>
            <a:chExt cx="4368341" cy="212187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21874"/>
              <a:chOff x="324296" y="235244"/>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720278" y="1288254"/>
                <a:ext cx="5107425" cy="672850"/>
              </a:xfrm>
              <a:prstGeom prst="rect">
                <a:avLst/>
              </a:prstGeom>
              <a:grpFill/>
            </p:spPr>
            <p:txBody>
              <a:bodyPr wrap="square" rtlCol="0">
                <a:spAutoFit/>
              </a:bodyPr>
              <a:lstStyle/>
              <a:p>
                <a:r>
                  <a:rPr lang="ja-JP" altLang="en-US" sz="1200" dirty="0">
                    <a:latin typeface="+mn-ea"/>
                  </a:rPr>
                  <a:t>①　次年度繰越金は収入、支出が確定後に算出される</a:t>
                </a:r>
                <a:endParaRPr lang="en-US" altLang="ja-JP" sz="1200" dirty="0">
                  <a:latin typeface="+mn-ea"/>
                </a:endParaRPr>
              </a:p>
              <a:p>
                <a:r>
                  <a:rPr lang="ja-JP" altLang="en-US" sz="1200" dirty="0">
                    <a:latin typeface="+mn-ea"/>
                  </a:rPr>
                  <a:t>　　ものなので、他の勘定科目とは性質が異なる。　</a:t>
                </a:r>
                <a:endParaRPr lang="en-US" altLang="ja-JP" sz="1200" dirty="0">
                  <a:latin typeface="+mn-ea"/>
                </a:endParaRP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50389"/>
              <a:ext cx="2625872" cy="30000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2144098"/>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432395" y="1328199"/>
                <a:ext cx="5477534" cy="676515"/>
              </a:xfrm>
              <a:prstGeom prst="rect">
                <a:avLst/>
              </a:prstGeom>
              <a:solidFill>
                <a:schemeClr val="accent4">
                  <a:lumMod val="40000"/>
                  <a:lumOff val="60000"/>
                </a:schemeClr>
              </a:solidFill>
            </p:spPr>
            <p:txBody>
              <a:bodyPr wrap="square" rtlCol="0">
                <a:spAutoFit/>
              </a:bodyPr>
              <a:lstStyle/>
              <a:p>
                <a:r>
                  <a:rPr lang="ja-JP" altLang="en-US" sz="1200" dirty="0">
                    <a:latin typeface="+mn-ea"/>
                  </a:rPr>
                  <a:t>　収支決算書において、次年度繰越金が予算額を超過してしまった。この場合、どのような事務処理が必要になるか。</a:t>
                </a:r>
                <a:endParaRPr lang="en-US" altLang="ja-JP" sz="1200" dirty="0">
                  <a:latin typeface="+mn-ea"/>
                </a:endParaRP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29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47599" y="1541634"/>
              <a:ext cx="525079" cy="362992"/>
            </a:xfrm>
            <a:prstGeom prst="rect">
              <a:avLst/>
            </a:prstGeom>
          </p:spPr>
        </p:pic>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74347" y="2271541"/>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sp>
        <p:nvSpPr>
          <p:cNvPr id="31" name="テキスト ボックス 30">
            <a:extLst>
              <a:ext uri="{FF2B5EF4-FFF2-40B4-BE49-F238E27FC236}">
                <a16:creationId xmlns:a16="http://schemas.microsoft.com/office/drawing/2014/main" id="{B6358C52-7A45-4EBE-BDB2-605672B4ECC0}"/>
              </a:ext>
            </a:extLst>
          </p:cNvPr>
          <p:cNvSpPr txBox="1"/>
          <p:nvPr/>
        </p:nvSpPr>
        <p:spPr>
          <a:xfrm>
            <a:off x="715651" y="2876048"/>
            <a:ext cx="7952132" cy="76234"/>
          </a:xfrm>
          <a:prstGeom prst="rect">
            <a:avLst/>
          </a:prstGeom>
          <a:noFill/>
        </p:spPr>
        <p:txBody>
          <a:bodyPr wrap="square" rtlCol="0">
            <a:spAutoFit/>
          </a:bodyPr>
          <a:lstStyle/>
          <a:p>
            <a:r>
              <a:rPr lang="ja-JP" altLang="en-US" sz="1200" dirty="0">
                <a:latin typeface="+mn-ea"/>
              </a:rPr>
              <a:t>　</a:t>
            </a:r>
            <a:endParaRPr lang="en-US" altLang="ja-JP" sz="1200" dirty="0">
              <a:latin typeface="+mn-ea"/>
            </a:endParaRPr>
          </a:p>
        </p:txBody>
      </p:sp>
      <p:grpSp>
        <p:nvGrpSpPr>
          <p:cNvPr id="42" name="グループ化 41">
            <a:extLst>
              <a:ext uri="{FF2B5EF4-FFF2-40B4-BE49-F238E27FC236}">
                <a16:creationId xmlns:a16="http://schemas.microsoft.com/office/drawing/2014/main" id="{6DE0C5AD-5E61-42E4-B7A8-75F51D591782}"/>
              </a:ext>
            </a:extLst>
          </p:cNvPr>
          <p:cNvGrpSpPr/>
          <p:nvPr/>
        </p:nvGrpSpPr>
        <p:grpSpPr>
          <a:xfrm>
            <a:off x="807199" y="5014006"/>
            <a:ext cx="7624926" cy="563839"/>
            <a:chOff x="3420441" y="3175853"/>
            <a:chExt cx="5376717" cy="3302223"/>
          </a:xfrm>
        </p:grpSpPr>
        <p:grpSp>
          <p:nvGrpSpPr>
            <p:cNvPr id="44" name="グループ化 43">
              <a:extLst>
                <a:ext uri="{FF2B5EF4-FFF2-40B4-BE49-F238E27FC236}">
                  <a16:creationId xmlns:a16="http://schemas.microsoft.com/office/drawing/2014/main" id="{EE415EBD-B18E-4313-9363-A2F9E4B8E4D1}"/>
                </a:ext>
              </a:extLst>
            </p:cNvPr>
            <p:cNvGrpSpPr/>
            <p:nvPr/>
          </p:nvGrpSpPr>
          <p:grpSpPr>
            <a:xfrm>
              <a:off x="3420441" y="3175853"/>
              <a:ext cx="5376717" cy="3302223"/>
              <a:chOff x="312772" y="3798177"/>
              <a:chExt cx="1960783" cy="2989021"/>
            </a:xfrm>
          </p:grpSpPr>
          <p:sp>
            <p:nvSpPr>
              <p:cNvPr id="46" name="テキスト ボックス 45">
                <a:extLst>
                  <a:ext uri="{FF2B5EF4-FFF2-40B4-BE49-F238E27FC236}">
                    <a16:creationId xmlns:a16="http://schemas.microsoft.com/office/drawing/2014/main" id="{358C40C0-AF81-4451-BD61-673158F62D26}"/>
                  </a:ext>
                </a:extLst>
              </p:cNvPr>
              <p:cNvSpPr txBox="1"/>
              <p:nvPr/>
            </p:nvSpPr>
            <p:spPr>
              <a:xfrm>
                <a:off x="367687" y="4091791"/>
                <a:ext cx="1854577" cy="272068"/>
              </a:xfrm>
              <a:prstGeom prst="rect">
                <a:avLst/>
              </a:prstGeom>
              <a:noFill/>
            </p:spPr>
            <p:txBody>
              <a:bodyPr wrap="square" rtlCol="0">
                <a:spAutoFit/>
              </a:bodyPr>
              <a:lstStyle/>
              <a:p>
                <a:r>
                  <a:rPr lang="ja-JP" altLang="en-US" sz="1200" dirty="0">
                    <a:latin typeface="+mn-ea"/>
                  </a:rPr>
                  <a:t>　</a:t>
                </a:r>
                <a:endParaRPr lang="en-US" altLang="ja-JP" sz="1200" dirty="0">
                  <a:latin typeface="+mn-ea"/>
                </a:endParaRPr>
              </a:p>
            </p:txBody>
          </p:sp>
          <p:sp>
            <p:nvSpPr>
              <p:cNvPr id="47" name="四角形: 角を丸くする 46">
                <a:extLst>
                  <a:ext uri="{FF2B5EF4-FFF2-40B4-BE49-F238E27FC236}">
                    <a16:creationId xmlns:a16="http://schemas.microsoft.com/office/drawing/2014/main" id="{44CE65FA-193C-43C2-9661-8A2E1C1E0783}"/>
                  </a:ext>
                </a:extLst>
              </p:cNvPr>
              <p:cNvSpPr/>
              <p:nvPr/>
            </p:nvSpPr>
            <p:spPr>
              <a:xfrm>
                <a:off x="312772" y="3798177"/>
                <a:ext cx="1960783" cy="2989021"/>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5" name="テキスト ボックス 44">
              <a:extLst>
                <a:ext uri="{FF2B5EF4-FFF2-40B4-BE49-F238E27FC236}">
                  <a16:creationId xmlns:a16="http://schemas.microsoft.com/office/drawing/2014/main" id="{E29D502A-B142-47A7-BDC2-DEC3D1FD2AB8}"/>
                </a:ext>
              </a:extLst>
            </p:cNvPr>
            <p:cNvSpPr txBox="1"/>
            <p:nvPr/>
          </p:nvSpPr>
          <p:spPr>
            <a:xfrm>
              <a:off x="3797416" y="4138052"/>
              <a:ext cx="4700587" cy="1622294"/>
            </a:xfrm>
            <a:prstGeom prst="rect">
              <a:avLst/>
            </a:prstGeom>
            <a:noFill/>
          </p:spPr>
          <p:txBody>
            <a:bodyPr wrap="square" rtlCol="0">
              <a:spAutoFit/>
            </a:bodyPr>
            <a:lstStyle/>
            <a:p>
              <a:r>
                <a:rPr lang="ja-JP" altLang="en-US" sz="1200" dirty="0"/>
                <a:t>他の通常の支出科目が予算内で執行されている限り、次年度繰越金は予算超過となる。</a:t>
              </a:r>
              <a:endParaRPr lang="en-US" altLang="ja-JP" sz="1200" dirty="0"/>
            </a:p>
          </p:txBody>
        </p:sp>
      </p:grpSp>
      <p:grpSp>
        <p:nvGrpSpPr>
          <p:cNvPr id="15" name="グループ化 14">
            <a:extLst>
              <a:ext uri="{FF2B5EF4-FFF2-40B4-BE49-F238E27FC236}">
                <a16:creationId xmlns:a16="http://schemas.microsoft.com/office/drawing/2014/main" id="{723E8A07-008C-4F41-98D3-92BEEBC2A4DC}"/>
              </a:ext>
            </a:extLst>
          </p:cNvPr>
          <p:cNvGrpSpPr/>
          <p:nvPr/>
        </p:nvGrpSpPr>
        <p:grpSpPr>
          <a:xfrm>
            <a:off x="1958395" y="5826642"/>
            <a:ext cx="2141017" cy="805179"/>
            <a:chOff x="3574251" y="4372590"/>
            <a:chExt cx="2141017" cy="805179"/>
          </a:xfrm>
        </p:grpSpPr>
        <p:sp>
          <p:nvSpPr>
            <p:cNvPr id="11" name="テキスト ボックス 10">
              <a:extLst>
                <a:ext uri="{FF2B5EF4-FFF2-40B4-BE49-F238E27FC236}">
                  <a16:creationId xmlns:a16="http://schemas.microsoft.com/office/drawing/2014/main" id="{B13E085D-89D2-4CDB-97B6-3AFCD3995774}"/>
                </a:ext>
              </a:extLst>
            </p:cNvPr>
            <p:cNvSpPr txBox="1"/>
            <p:nvPr/>
          </p:nvSpPr>
          <p:spPr>
            <a:xfrm>
              <a:off x="3596063" y="4429312"/>
              <a:ext cx="2119205" cy="646331"/>
            </a:xfrm>
            <a:prstGeom prst="rect">
              <a:avLst/>
            </a:prstGeom>
            <a:noFill/>
            <a:ln w="28575">
              <a:noFill/>
            </a:ln>
          </p:spPr>
          <p:txBody>
            <a:bodyPr wrap="square" rtlCol="0">
              <a:spAutoFit/>
            </a:bodyPr>
            <a:lstStyle/>
            <a:p>
              <a:r>
                <a:rPr kumimoji="1" lang="ja-JP" altLang="en-US" sz="1200" dirty="0"/>
                <a:t>予算　収　入　　　１００</a:t>
              </a:r>
              <a:endParaRPr kumimoji="1" lang="en-US" altLang="ja-JP" sz="1200" dirty="0"/>
            </a:p>
            <a:p>
              <a:r>
                <a:rPr kumimoji="1" lang="en-US" altLang="ja-JP" sz="1200" dirty="0"/>
                <a:t>    </a:t>
              </a:r>
              <a:r>
                <a:rPr kumimoji="1" lang="ja-JP" altLang="en-US" sz="1200" dirty="0"/>
                <a:t>　　</a:t>
              </a:r>
              <a:r>
                <a:rPr kumimoji="1" lang="ja-JP" altLang="en-US" sz="1200" u="sng" dirty="0"/>
                <a:t>支　出　　　　８０</a:t>
              </a:r>
              <a:endParaRPr kumimoji="1" lang="en-US" altLang="ja-JP" sz="1200" u="sng" dirty="0"/>
            </a:p>
            <a:p>
              <a:r>
                <a:rPr kumimoji="1" lang="ja-JP" altLang="en-US" sz="1200" dirty="0"/>
                <a:t>　　　</a:t>
              </a:r>
              <a:r>
                <a:rPr kumimoji="1" lang="ja-JP" altLang="en-US" sz="1200" u="sng" dirty="0"/>
                <a:t>次年度繰越金　２０</a:t>
              </a:r>
            </a:p>
          </p:txBody>
        </p:sp>
        <p:sp>
          <p:nvSpPr>
            <p:cNvPr id="13" name="正方形/長方形 12">
              <a:extLst>
                <a:ext uri="{FF2B5EF4-FFF2-40B4-BE49-F238E27FC236}">
                  <a16:creationId xmlns:a16="http://schemas.microsoft.com/office/drawing/2014/main" id="{C689BE93-37E8-4CD7-BF28-CAF8D04CAF77}"/>
                </a:ext>
              </a:extLst>
            </p:cNvPr>
            <p:cNvSpPr/>
            <p:nvPr/>
          </p:nvSpPr>
          <p:spPr>
            <a:xfrm>
              <a:off x="3574251" y="4372590"/>
              <a:ext cx="2119205" cy="805179"/>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7" name="グループ化 16">
            <a:extLst>
              <a:ext uri="{FF2B5EF4-FFF2-40B4-BE49-F238E27FC236}">
                <a16:creationId xmlns:a16="http://schemas.microsoft.com/office/drawing/2014/main" id="{CCFF9A15-4A27-402A-882A-E2EC3FDB4143}"/>
              </a:ext>
            </a:extLst>
          </p:cNvPr>
          <p:cNvGrpSpPr/>
          <p:nvPr/>
        </p:nvGrpSpPr>
        <p:grpSpPr>
          <a:xfrm>
            <a:off x="5130440" y="5816594"/>
            <a:ext cx="2119206" cy="805179"/>
            <a:chOff x="5865851" y="4372589"/>
            <a:chExt cx="2119206" cy="805179"/>
          </a:xfrm>
        </p:grpSpPr>
        <p:sp>
          <p:nvSpPr>
            <p:cNvPr id="51" name="テキスト ボックス 50">
              <a:extLst>
                <a:ext uri="{FF2B5EF4-FFF2-40B4-BE49-F238E27FC236}">
                  <a16:creationId xmlns:a16="http://schemas.microsoft.com/office/drawing/2014/main" id="{047CC4D7-BE49-40F5-809C-38F7E499E3CB}"/>
                </a:ext>
              </a:extLst>
            </p:cNvPr>
            <p:cNvSpPr txBox="1"/>
            <p:nvPr/>
          </p:nvSpPr>
          <p:spPr>
            <a:xfrm>
              <a:off x="5865852" y="4440053"/>
              <a:ext cx="2119205" cy="646331"/>
            </a:xfrm>
            <a:prstGeom prst="rect">
              <a:avLst/>
            </a:prstGeom>
            <a:noFill/>
            <a:ln w="28575">
              <a:noFill/>
            </a:ln>
          </p:spPr>
          <p:txBody>
            <a:bodyPr wrap="square" rtlCol="0">
              <a:spAutoFit/>
            </a:bodyPr>
            <a:lstStyle/>
            <a:p>
              <a:r>
                <a:rPr kumimoji="1" lang="ja-JP" altLang="en-US" sz="1200" dirty="0"/>
                <a:t>決算　収　入　　　１００</a:t>
              </a:r>
              <a:endParaRPr kumimoji="1" lang="en-US" altLang="ja-JP" sz="1200" dirty="0"/>
            </a:p>
            <a:p>
              <a:r>
                <a:rPr kumimoji="1" lang="en-US" altLang="ja-JP" sz="1200" dirty="0"/>
                <a:t>    </a:t>
              </a:r>
              <a:r>
                <a:rPr kumimoji="1" lang="ja-JP" altLang="en-US" sz="1200" dirty="0"/>
                <a:t>　　</a:t>
              </a:r>
              <a:r>
                <a:rPr kumimoji="1" lang="ja-JP" altLang="en-US" sz="1200" u="sng" dirty="0"/>
                <a:t>支　出　　　　７０</a:t>
              </a:r>
              <a:endParaRPr kumimoji="1" lang="en-US" altLang="ja-JP" sz="1200" u="sng" dirty="0"/>
            </a:p>
            <a:p>
              <a:r>
                <a:rPr kumimoji="1" lang="ja-JP" altLang="en-US" sz="1200" dirty="0"/>
                <a:t>　　　</a:t>
              </a:r>
              <a:r>
                <a:rPr kumimoji="1" lang="ja-JP" altLang="en-US" sz="1200" u="sng" dirty="0"/>
                <a:t>次年度繰越金　３０</a:t>
              </a:r>
            </a:p>
          </p:txBody>
        </p:sp>
        <p:sp>
          <p:nvSpPr>
            <p:cNvPr id="54" name="正方形/長方形 53">
              <a:extLst>
                <a:ext uri="{FF2B5EF4-FFF2-40B4-BE49-F238E27FC236}">
                  <a16:creationId xmlns:a16="http://schemas.microsoft.com/office/drawing/2014/main" id="{DBB2CF2E-26A1-4C6A-B524-DC8A0A441428}"/>
                </a:ext>
              </a:extLst>
            </p:cNvPr>
            <p:cNvSpPr/>
            <p:nvPr/>
          </p:nvSpPr>
          <p:spPr>
            <a:xfrm>
              <a:off x="5865851" y="4372589"/>
              <a:ext cx="2119205" cy="805179"/>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7" name="グループ化 36">
            <a:extLst>
              <a:ext uri="{FF2B5EF4-FFF2-40B4-BE49-F238E27FC236}">
                <a16:creationId xmlns:a16="http://schemas.microsoft.com/office/drawing/2014/main" id="{8D79A42E-4350-49AE-BABF-1FA48F69D816}"/>
              </a:ext>
            </a:extLst>
          </p:cNvPr>
          <p:cNvGrpSpPr/>
          <p:nvPr/>
        </p:nvGrpSpPr>
        <p:grpSpPr>
          <a:xfrm>
            <a:off x="781802" y="2959680"/>
            <a:ext cx="2102413" cy="1975826"/>
            <a:chOff x="5635698" y="4426377"/>
            <a:chExt cx="3085869" cy="2225994"/>
          </a:xfrm>
        </p:grpSpPr>
        <p:sp>
          <p:nvSpPr>
            <p:cNvPr id="38" name="テキスト ボックス 37">
              <a:extLst>
                <a:ext uri="{FF2B5EF4-FFF2-40B4-BE49-F238E27FC236}">
                  <a16:creationId xmlns:a16="http://schemas.microsoft.com/office/drawing/2014/main" id="{82AE77E9-0948-4F5D-AB71-80AF0FF36B10}"/>
                </a:ext>
              </a:extLst>
            </p:cNvPr>
            <p:cNvSpPr txBox="1"/>
            <p:nvPr/>
          </p:nvSpPr>
          <p:spPr>
            <a:xfrm>
              <a:off x="6032683" y="5345457"/>
              <a:ext cx="2400070" cy="416095"/>
            </a:xfrm>
            <a:prstGeom prst="rect">
              <a:avLst/>
            </a:prstGeom>
            <a:noFill/>
          </p:spPr>
          <p:txBody>
            <a:bodyPr wrap="square" rtlCol="0">
              <a:spAutoFit/>
            </a:bodyPr>
            <a:lstStyle/>
            <a:p>
              <a:r>
                <a:rPr lang="ja-JP" altLang="en-US" dirty="0">
                  <a:latin typeface="+mn-ea"/>
                </a:rPr>
                <a:t>次年度繰越金</a:t>
              </a:r>
              <a:endParaRPr lang="en-US" altLang="ja-JP" dirty="0">
                <a:latin typeface="+mn-ea"/>
              </a:endParaRPr>
            </a:p>
          </p:txBody>
        </p:sp>
        <p:sp>
          <p:nvSpPr>
            <p:cNvPr id="40" name="楕円 39">
              <a:extLst>
                <a:ext uri="{FF2B5EF4-FFF2-40B4-BE49-F238E27FC236}">
                  <a16:creationId xmlns:a16="http://schemas.microsoft.com/office/drawing/2014/main" id="{DD5FA1AD-1E02-435E-9303-E181B37580EE}"/>
                </a:ext>
              </a:extLst>
            </p:cNvPr>
            <p:cNvSpPr/>
            <p:nvPr/>
          </p:nvSpPr>
          <p:spPr>
            <a:xfrm>
              <a:off x="5635698" y="4426377"/>
              <a:ext cx="3085869" cy="2225994"/>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57" name="グループ化 56">
            <a:extLst>
              <a:ext uri="{FF2B5EF4-FFF2-40B4-BE49-F238E27FC236}">
                <a16:creationId xmlns:a16="http://schemas.microsoft.com/office/drawing/2014/main" id="{CB65D874-7EB2-45AA-B2CB-08ADBEE62C33}"/>
              </a:ext>
            </a:extLst>
          </p:cNvPr>
          <p:cNvGrpSpPr/>
          <p:nvPr/>
        </p:nvGrpSpPr>
        <p:grpSpPr>
          <a:xfrm>
            <a:off x="3491268" y="2945540"/>
            <a:ext cx="2140577" cy="1997315"/>
            <a:chOff x="5594037" y="4427318"/>
            <a:chExt cx="3085869" cy="2225994"/>
          </a:xfrm>
        </p:grpSpPr>
        <p:sp>
          <p:nvSpPr>
            <p:cNvPr id="58" name="テキスト ボックス 57">
              <a:extLst>
                <a:ext uri="{FF2B5EF4-FFF2-40B4-BE49-F238E27FC236}">
                  <a16:creationId xmlns:a16="http://schemas.microsoft.com/office/drawing/2014/main" id="{B1551328-8175-4D05-8EFE-67C7A0A4CCD1}"/>
                </a:ext>
              </a:extLst>
            </p:cNvPr>
            <p:cNvSpPr txBox="1"/>
            <p:nvPr/>
          </p:nvSpPr>
          <p:spPr>
            <a:xfrm>
              <a:off x="5906360" y="5048707"/>
              <a:ext cx="2572735" cy="720332"/>
            </a:xfrm>
            <a:prstGeom prst="rect">
              <a:avLst/>
            </a:prstGeom>
            <a:noFill/>
          </p:spPr>
          <p:txBody>
            <a:bodyPr wrap="square" rtlCol="0">
              <a:spAutoFit/>
            </a:bodyPr>
            <a:lstStyle/>
            <a:p>
              <a:r>
                <a:rPr lang="ja-JP" altLang="en-US" dirty="0">
                  <a:latin typeface="+mn-ea"/>
                </a:rPr>
                <a:t>収入と支出の</a:t>
              </a:r>
              <a:endParaRPr lang="en-US" altLang="ja-JP" dirty="0">
                <a:latin typeface="+mn-ea"/>
              </a:endParaRPr>
            </a:p>
            <a:p>
              <a:r>
                <a:rPr lang="ja-JP" altLang="en-US" dirty="0">
                  <a:latin typeface="+mn-ea"/>
                </a:rPr>
                <a:t>差し引きの結果</a:t>
              </a:r>
              <a:endParaRPr lang="en-US" altLang="ja-JP" dirty="0">
                <a:latin typeface="+mn-ea"/>
              </a:endParaRPr>
            </a:p>
          </p:txBody>
        </p:sp>
        <p:sp>
          <p:nvSpPr>
            <p:cNvPr id="59" name="楕円 58">
              <a:extLst>
                <a:ext uri="{FF2B5EF4-FFF2-40B4-BE49-F238E27FC236}">
                  <a16:creationId xmlns:a16="http://schemas.microsoft.com/office/drawing/2014/main" id="{F0109471-3D81-4DC5-9E7E-21EEE5004EF1}"/>
                </a:ext>
              </a:extLst>
            </p:cNvPr>
            <p:cNvSpPr/>
            <p:nvPr/>
          </p:nvSpPr>
          <p:spPr>
            <a:xfrm>
              <a:off x="5594037" y="4427318"/>
              <a:ext cx="3085869" cy="2225994"/>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60" name="グループ化 59">
            <a:extLst>
              <a:ext uri="{FF2B5EF4-FFF2-40B4-BE49-F238E27FC236}">
                <a16:creationId xmlns:a16="http://schemas.microsoft.com/office/drawing/2014/main" id="{38C0B0AC-23FC-41A0-A53D-BF5554AFBB3D}"/>
              </a:ext>
            </a:extLst>
          </p:cNvPr>
          <p:cNvGrpSpPr/>
          <p:nvPr/>
        </p:nvGrpSpPr>
        <p:grpSpPr>
          <a:xfrm>
            <a:off x="6361054" y="2897063"/>
            <a:ext cx="2184276" cy="2059453"/>
            <a:chOff x="5594037" y="4427318"/>
            <a:chExt cx="3085869" cy="2225994"/>
          </a:xfrm>
        </p:grpSpPr>
        <p:sp>
          <p:nvSpPr>
            <p:cNvPr id="61" name="テキスト ボックス 60">
              <a:extLst>
                <a:ext uri="{FF2B5EF4-FFF2-40B4-BE49-F238E27FC236}">
                  <a16:creationId xmlns:a16="http://schemas.microsoft.com/office/drawing/2014/main" id="{49D4522A-DF0C-4E7C-BF85-15AB0B7592A9}"/>
                </a:ext>
              </a:extLst>
            </p:cNvPr>
            <p:cNvSpPr txBox="1"/>
            <p:nvPr/>
          </p:nvSpPr>
          <p:spPr>
            <a:xfrm>
              <a:off x="6108491" y="5092370"/>
              <a:ext cx="2264725" cy="944768"/>
            </a:xfrm>
            <a:prstGeom prst="rect">
              <a:avLst/>
            </a:prstGeom>
            <a:noFill/>
          </p:spPr>
          <p:txBody>
            <a:bodyPr wrap="square" rtlCol="0">
              <a:spAutoFit/>
            </a:bodyPr>
            <a:lstStyle/>
            <a:p>
              <a:r>
                <a:rPr lang="ja-JP" altLang="en-US" dirty="0">
                  <a:latin typeface="+mn-ea"/>
                </a:rPr>
                <a:t>予算超過でも特段の処理は</a:t>
              </a:r>
              <a:endParaRPr lang="en-US" altLang="ja-JP" dirty="0">
                <a:latin typeface="+mn-ea"/>
              </a:endParaRPr>
            </a:p>
            <a:p>
              <a:r>
                <a:rPr lang="ja-JP" altLang="en-US" dirty="0">
                  <a:latin typeface="+mn-ea"/>
                </a:rPr>
                <a:t>不要</a:t>
              </a:r>
              <a:endParaRPr lang="en-US" altLang="ja-JP" dirty="0">
                <a:latin typeface="+mn-ea"/>
              </a:endParaRPr>
            </a:p>
          </p:txBody>
        </p:sp>
        <p:sp>
          <p:nvSpPr>
            <p:cNvPr id="62" name="楕円 61">
              <a:extLst>
                <a:ext uri="{FF2B5EF4-FFF2-40B4-BE49-F238E27FC236}">
                  <a16:creationId xmlns:a16="http://schemas.microsoft.com/office/drawing/2014/main" id="{9EAC613E-606C-44D1-83A4-04002EB9DC19}"/>
                </a:ext>
              </a:extLst>
            </p:cNvPr>
            <p:cNvSpPr/>
            <p:nvPr/>
          </p:nvSpPr>
          <p:spPr>
            <a:xfrm>
              <a:off x="5594037" y="4427318"/>
              <a:ext cx="3085869" cy="2225994"/>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63" name="フローチャート: 組合せ 62">
            <a:extLst>
              <a:ext uri="{FF2B5EF4-FFF2-40B4-BE49-F238E27FC236}">
                <a16:creationId xmlns:a16="http://schemas.microsoft.com/office/drawing/2014/main" id="{7D7686FF-9BB9-4BC5-B3D1-58A05C790663}"/>
              </a:ext>
            </a:extLst>
          </p:cNvPr>
          <p:cNvSpPr/>
          <p:nvPr/>
        </p:nvSpPr>
        <p:spPr>
          <a:xfrm rot="16200000">
            <a:off x="5524030" y="3837011"/>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テキスト ボックス 63">
            <a:extLst>
              <a:ext uri="{FF2B5EF4-FFF2-40B4-BE49-F238E27FC236}">
                <a16:creationId xmlns:a16="http://schemas.microsoft.com/office/drawing/2014/main" id="{F04B3B09-B467-4ECE-83E3-9112DA15624B}"/>
              </a:ext>
            </a:extLst>
          </p:cNvPr>
          <p:cNvSpPr txBox="1"/>
          <p:nvPr/>
        </p:nvSpPr>
        <p:spPr>
          <a:xfrm>
            <a:off x="3725316" y="4295303"/>
            <a:ext cx="1835443" cy="461665"/>
          </a:xfrm>
          <a:prstGeom prst="rect">
            <a:avLst/>
          </a:prstGeom>
          <a:noFill/>
        </p:spPr>
        <p:txBody>
          <a:bodyPr wrap="square" rtlCol="0">
            <a:spAutoFit/>
          </a:bodyPr>
          <a:lstStyle/>
          <a:p>
            <a:r>
              <a:rPr lang="en-US" altLang="ja-JP" sz="1200" dirty="0">
                <a:latin typeface="+mn-ea"/>
              </a:rPr>
              <a:t>※</a:t>
            </a:r>
            <a:r>
              <a:rPr lang="ja-JP" altLang="en-US" sz="1200" dirty="0">
                <a:latin typeface="+mn-ea"/>
              </a:rPr>
              <a:t>他の科目とは性質が</a:t>
            </a:r>
            <a:endParaRPr lang="en-US" altLang="ja-JP" sz="1200" dirty="0">
              <a:latin typeface="+mn-ea"/>
            </a:endParaRPr>
          </a:p>
          <a:p>
            <a:r>
              <a:rPr lang="ja-JP" altLang="en-US" sz="1200" dirty="0">
                <a:latin typeface="+mn-ea"/>
              </a:rPr>
              <a:t>　異なる</a:t>
            </a:r>
            <a:endParaRPr lang="en-US" altLang="ja-JP" sz="1200" dirty="0">
              <a:latin typeface="+mn-ea"/>
            </a:endParaRPr>
          </a:p>
        </p:txBody>
      </p:sp>
      <p:sp>
        <p:nvSpPr>
          <p:cNvPr id="65" name="フローチャート: 組合せ 64">
            <a:extLst>
              <a:ext uri="{FF2B5EF4-FFF2-40B4-BE49-F238E27FC236}">
                <a16:creationId xmlns:a16="http://schemas.microsoft.com/office/drawing/2014/main" id="{16F07D54-C69A-43F0-BB1F-C94112E20484}"/>
              </a:ext>
            </a:extLst>
          </p:cNvPr>
          <p:cNvSpPr/>
          <p:nvPr/>
        </p:nvSpPr>
        <p:spPr>
          <a:xfrm>
            <a:off x="4045309" y="5657071"/>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フローチャート: 組合せ 48">
            <a:extLst>
              <a:ext uri="{FF2B5EF4-FFF2-40B4-BE49-F238E27FC236}">
                <a16:creationId xmlns:a16="http://schemas.microsoft.com/office/drawing/2014/main" id="{8E88D2E4-3EED-4A3F-8DE9-0E5B471C541A}"/>
              </a:ext>
            </a:extLst>
          </p:cNvPr>
          <p:cNvSpPr/>
          <p:nvPr/>
        </p:nvSpPr>
        <p:spPr>
          <a:xfrm rot="16200000">
            <a:off x="2720438" y="3817577"/>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楕円 3">
            <a:extLst>
              <a:ext uri="{FF2B5EF4-FFF2-40B4-BE49-F238E27FC236}">
                <a16:creationId xmlns:a16="http://schemas.microsoft.com/office/drawing/2014/main" id="{C4679E01-0EE2-7AE5-A74C-9B1B3868DBD9}"/>
              </a:ext>
            </a:extLst>
          </p:cNvPr>
          <p:cNvSpPr/>
          <p:nvPr/>
        </p:nvSpPr>
        <p:spPr>
          <a:xfrm>
            <a:off x="188889" y="152879"/>
            <a:ext cx="280088" cy="261980"/>
          </a:xfrm>
          <a:prstGeom prst="ellipse">
            <a:avLst/>
          </a:prstGeom>
          <a:noFill/>
          <a:ln w="127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764098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43624" y="2807336"/>
            <a:ext cx="8850968" cy="3980970"/>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① 金融機関が賦課金を受領した日と通帳記帳日が異なる場合の処理</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595539" y="596492"/>
            <a:ext cx="4390744" cy="2155776"/>
            <a:chOff x="4639788" y="1415610"/>
            <a:chExt cx="4368341" cy="212187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21874"/>
              <a:chOff x="324296" y="235245"/>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5"/>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1046589" y="1210917"/>
                <a:ext cx="4249145" cy="672850"/>
              </a:xfrm>
              <a:prstGeom prst="rect">
                <a:avLst/>
              </a:prstGeom>
              <a:grpFill/>
            </p:spPr>
            <p:txBody>
              <a:bodyPr wrap="square" rtlCol="0">
                <a:spAutoFit/>
              </a:bodyPr>
              <a:lstStyle/>
              <a:p>
                <a:r>
                  <a:rPr lang="ja-JP" altLang="en-US" sz="1200" dirty="0">
                    <a:latin typeface="+mn-ea"/>
                  </a:rPr>
                  <a:t>①　通帳に記載された記録を使用する　　</a:t>
                </a:r>
                <a:endParaRPr lang="en-US" altLang="ja-JP" sz="1200" dirty="0">
                  <a:latin typeface="+mn-ea"/>
                </a:endParaRPr>
              </a:p>
              <a:p>
                <a:r>
                  <a:rPr lang="ja-JP" altLang="en-US" sz="1200" dirty="0">
                    <a:latin typeface="+mn-ea"/>
                  </a:rPr>
                  <a:t>　　　　</a:t>
                </a:r>
                <a:endParaRPr lang="en-US" altLang="ja-JP" sz="1200" dirty="0">
                  <a:latin typeface="+mn-ea"/>
                </a:endParaRP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50389"/>
              <a:ext cx="2625872" cy="30000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2144098"/>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432395" y="1240891"/>
                <a:ext cx="5477534" cy="676515"/>
              </a:xfrm>
              <a:prstGeom prst="rect">
                <a:avLst/>
              </a:prstGeom>
              <a:solidFill>
                <a:schemeClr val="accent4">
                  <a:lumMod val="40000"/>
                  <a:lumOff val="60000"/>
                </a:schemeClr>
              </a:solidFill>
            </p:spPr>
            <p:txBody>
              <a:bodyPr wrap="square" rtlCol="0">
                <a:spAutoFit/>
              </a:bodyPr>
              <a:lstStyle/>
              <a:p>
                <a:r>
                  <a:rPr lang="ja-JP" altLang="en-US" sz="1200" dirty="0">
                    <a:latin typeface="+mn-ea"/>
                  </a:rPr>
                  <a:t>　金融機関での賦課金受領日と、実際に通帳に記載された日にちが異なる場合はどのように処理をすればよいか。</a:t>
                </a:r>
                <a:endParaRPr lang="en-US" altLang="ja-JP" sz="1200" dirty="0">
                  <a:latin typeface="+mn-ea"/>
                </a:endParaRP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29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47599" y="1541634"/>
              <a:ext cx="525079" cy="362992"/>
            </a:xfrm>
            <a:prstGeom prst="rect">
              <a:avLst/>
            </a:prstGeom>
          </p:spPr>
        </p:pic>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74347" y="2271541"/>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grpSp>
        <p:nvGrpSpPr>
          <p:cNvPr id="26" name="グループ化 25">
            <a:extLst>
              <a:ext uri="{FF2B5EF4-FFF2-40B4-BE49-F238E27FC236}">
                <a16:creationId xmlns:a16="http://schemas.microsoft.com/office/drawing/2014/main" id="{B4DEC24C-5F06-49C6-9702-619D53392D03}"/>
              </a:ext>
            </a:extLst>
          </p:cNvPr>
          <p:cNvGrpSpPr/>
          <p:nvPr/>
        </p:nvGrpSpPr>
        <p:grpSpPr>
          <a:xfrm>
            <a:off x="313896" y="3286298"/>
            <a:ext cx="2584786" cy="2934886"/>
            <a:chOff x="314584" y="3269079"/>
            <a:chExt cx="1988629" cy="4254593"/>
          </a:xfrm>
        </p:grpSpPr>
        <p:sp>
          <p:nvSpPr>
            <p:cNvPr id="27" name="テキスト ボックス 26">
              <a:extLst>
                <a:ext uri="{FF2B5EF4-FFF2-40B4-BE49-F238E27FC236}">
                  <a16:creationId xmlns:a16="http://schemas.microsoft.com/office/drawing/2014/main" id="{46241887-E4DD-44AB-BCE5-3308EDF6B357}"/>
                </a:ext>
              </a:extLst>
            </p:cNvPr>
            <p:cNvSpPr txBox="1"/>
            <p:nvPr/>
          </p:nvSpPr>
          <p:spPr>
            <a:xfrm>
              <a:off x="412697" y="4124786"/>
              <a:ext cx="1888882" cy="2275477"/>
            </a:xfrm>
            <a:prstGeom prst="rect">
              <a:avLst/>
            </a:prstGeom>
            <a:noFill/>
          </p:spPr>
          <p:txBody>
            <a:bodyPr wrap="square" rtlCol="0">
              <a:spAutoFit/>
            </a:bodyPr>
            <a:lstStyle/>
            <a:p>
              <a:r>
                <a:rPr lang="ja-JP" altLang="en-US" sz="1200" dirty="0">
                  <a:latin typeface="+mn-ea"/>
                </a:rPr>
                <a:t>賦課金納付書には、金融機関に賦課金が納付された期日で受領印が印字されるが、通帳への反映は納付当日でない場合もある。</a:t>
              </a:r>
              <a:endParaRPr lang="en-US" altLang="ja-JP" sz="1200" dirty="0">
                <a:latin typeface="+mn-ea"/>
              </a:endParaRPr>
            </a:p>
            <a:p>
              <a:endParaRPr lang="en-US" altLang="ja-JP" sz="1200" dirty="0">
                <a:latin typeface="+mn-ea"/>
              </a:endParaRPr>
            </a:p>
            <a:p>
              <a:r>
                <a:rPr lang="ja-JP" altLang="en-US" sz="1200" dirty="0">
                  <a:latin typeface="+mn-ea"/>
                </a:rPr>
                <a:t>土地改良区での処理としては、通帳に記載された記録により仕訳をする。</a:t>
              </a:r>
              <a:endParaRPr lang="en-US" altLang="ja-JP" sz="1200" dirty="0">
                <a:latin typeface="+mn-ea"/>
              </a:endParaRPr>
            </a:p>
          </p:txBody>
        </p:sp>
        <p:sp>
          <p:nvSpPr>
            <p:cNvPr id="28" name="四角形: 角を丸くする 27">
              <a:extLst>
                <a:ext uri="{FF2B5EF4-FFF2-40B4-BE49-F238E27FC236}">
                  <a16:creationId xmlns:a16="http://schemas.microsoft.com/office/drawing/2014/main" id="{6C641D70-3998-4192-836A-38E57BFA404C}"/>
                </a:ext>
              </a:extLst>
            </p:cNvPr>
            <p:cNvSpPr/>
            <p:nvPr/>
          </p:nvSpPr>
          <p:spPr>
            <a:xfrm>
              <a:off x="314584" y="3269079"/>
              <a:ext cx="1988629" cy="4254593"/>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9" name="フローチャート: 組合せ 28">
            <a:extLst>
              <a:ext uri="{FF2B5EF4-FFF2-40B4-BE49-F238E27FC236}">
                <a16:creationId xmlns:a16="http://schemas.microsoft.com/office/drawing/2014/main" id="{09E4DFB7-7171-4282-B6C2-22D587F6331D}"/>
              </a:ext>
            </a:extLst>
          </p:cNvPr>
          <p:cNvSpPr/>
          <p:nvPr/>
        </p:nvSpPr>
        <p:spPr>
          <a:xfrm rot="16200000">
            <a:off x="2744054" y="4597891"/>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 name="グループ化 8">
            <a:extLst>
              <a:ext uri="{FF2B5EF4-FFF2-40B4-BE49-F238E27FC236}">
                <a16:creationId xmlns:a16="http://schemas.microsoft.com/office/drawing/2014/main" id="{B1982ECC-DABB-4C56-8DDC-8179E2EA8AB1}"/>
              </a:ext>
            </a:extLst>
          </p:cNvPr>
          <p:cNvGrpSpPr/>
          <p:nvPr/>
        </p:nvGrpSpPr>
        <p:grpSpPr>
          <a:xfrm>
            <a:off x="3443357" y="3286298"/>
            <a:ext cx="5378839" cy="2934886"/>
            <a:chOff x="3418319" y="3175853"/>
            <a:chExt cx="5378839" cy="3302223"/>
          </a:xfrm>
        </p:grpSpPr>
        <p:grpSp>
          <p:nvGrpSpPr>
            <p:cNvPr id="30" name="グループ化 29">
              <a:extLst>
                <a:ext uri="{FF2B5EF4-FFF2-40B4-BE49-F238E27FC236}">
                  <a16:creationId xmlns:a16="http://schemas.microsoft.com/office/drawing/2014/main" id="{7BF11F55-DF48-45D2-A16E-418777DB1C73}"/>
                </a:ext>
              </a:extLst>
            </p:cNvPr>
            <p:cNvGrpSpPr/>
            <p:nvPr/>
          </p:nvGrpSpPr>
          <p:grpSpPr>
            <a:xfrm>
              <a:off x="3420441" y="3175853"/>
              <a:ext cx="5376717" cy="3302223"/>
              <a:chOff x="312772" y="3798177"/>
              <a:chExt cx="1960783" cy="2989021"/>
            </a:xfrm>
          </p:grpSpPr>
          <p:sp>
            <p:nvSpPr>
              <p:cNvPr id="31" name="テキスト ボックス 30">
                <a:extLst>
                  <a:ext uri="{FF2B5EF4-FFF2-40B4-BE49-F238E27FC236}">
                    <a16:creationId xmlns:a16="http://schemas.microsoft.com/office/drawing/2014/main" id="{B6358C52-7A45-4EBE-BDB2-605672B4ECC0}"/>
                  </a:ext>
                </a:extLst>
              </p:cNvPr>
              <p:cNvSpPr txBox="1"/>
              <p:nvPr/>
            </p:nvSpPr>
            <p:spPr>
              <a:xfrm>
                <a:off x="367687" y="4091791"/>
                <a:ext cx="1854577" cy="272068"/>
              </a:xfrm>
              <a:prstGeom prst="rect">
                <a:avLst/>
              </a:prstGeom>
              <a:noFill/>
            </p:spPr>
            <p:txBody>
              <a:bodyPr wrap="square" rtlCol="0">
                <a:spAutoFit/>
              </a:bodyPr>
              <a:lstStyle/>
              <a:p>
                <a:r>
                  <a:rPr lang="ja-JP" altLang="en-US" sz="1200" dirty="0">
                    <a:latin typeface="+mn-ea"/>
                  </a:rPr>
                  <a:t>　</a:t>
                </a:r>
                <a:endParaRPr lang="en-US" altLang="ja-JP" sz="1200" dirty="0">
                  <a:latin typeface="+mn-ea"/>
                </a:endParaRPr>
              </a:p>
            </p:txBody>
          </p:sp>
          <p:sp>
            <p:nvSpPr>
              <p:cNvPr id="32" name="四角形: 角を丸くする 31">
                <a:extLst>
                  <a:ext uri="{FF2B5EF4-FFF2-40B4-BE49-F238E27FC236}">
                    <a16:creationId xmlns:a16="http://schemas.microsoft.com/office/drawing/2014/main" id="{D55002DD-634B-48C9-8730-E122016DEDED}"/>
                  </a:ext>
                </a:extLst>
              </p:cNvPr>
              <p:cNvSpPr/>
              <p:nvPr/>
            </p:nvSpPr>
            <p:spPr>
              <a:xfrm>
                <a:off x="312772" y="3798177"/>
                <a:ext cx="1960783" cy="2989021"/>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3" name="テキスト ボックス 32">
              <a:extLst>
                <a:ext uri="{FF2B5EF4-FFF2-40B4-BE49-F238E27FC236}">
                  <a16:creationId xmlns:a16="http://schemas.microsoft.com/office/drawing/2014/main" id="{7B8BA87A-A4EC-454D-9FAD-59EB594C8D6B}"/>
                </a:ext>
              </a:extLst>
            </p:cNvPr>
            <p:cNvSpPr txBox="1"/>
            <p:nvPr/>
          </p:nvSpPr>
          <p:spPr>
            <a:xfrm>
              <a:off x="3418319" y="3820448"/>
              <a:ext cx="5313494" cy="1973901"/>
            </a:xfrm>
            <a:prstGeom prst="rect">
              <a:avLst/>
            </a:prstGeom>
            <a:noFill/>
          </p:spPr>
          <p:txBody>
            <a:bodyPr wrap="square" rtlCol="0">
              <a:spAutoFit/>
            </a:bodyPr>
            <a:lstStyle/>
            <a:p>
              <a:r>
                <a:rPr lang="ja-JP" altLang="ja-JP" sz="1200" dirty="0">
                  <a:latin typeface="+mn-ea"/>
                </a:rPr>
                <a:t>【</a:t>
              </a:r>
              <a:r>
                <a:rPr lang="ja-JP" altLang="en-US" sz="1200" dirty="0">
                  <a:latin typeface="+mn-ea"/>
                </a:rPr>
                <a:t>金融機関へ納付された日</a:t>
              </a:r>
              <a:r>
                <a:rPr lang="ja-JP" altLang="ja-JP" sz="1200" dirty="0">
                  <a:latin typeface="+mn-ea"/>
                </a:rPr>
                <a:t>】</a:t>
              </a:r>
            </a:p>
            <a:p>
              <a:r>
                <a:rPr lang="ja-JP" altLang="en-US" sz="1200" dirty="0">
                  <a:latin typeface="+mn-ea"/>
                </a:rPr>
                <a:t>　処理なし　　</a:t>
              </a:r>
              <a:endParaRPr lang="en-US" altLang="ja-JP" sz="1200" dirty="0">
                <a:latin typeface="+mn-ea"/>
              </a:endParaRPr>
            </a:p>
            <a:p>
              <a:endParaRPr lang="en-US" altLang="ja-JP" sz="1200" dirty="0">
                <a:latin typeface="+mn-ea"/>
              </a:endParaRPr>
            </a:p>
            <a:p>
              <a:r>
                <a:rPr lang="ja-JP" altLang="ja-JP" sz="1200" dirty="0">
                  <a:latin typeface="+mn-ea"/>
                </a:rPr>
                <a:t>【</a:t>
              </a:r>
              <a:r>
                <a:rPr lang="ja-JP" altLang="en-US" sz="1200" dirty="0">
                  <a:latin typeface="+mn-ea"/>
                </a:rPr>
                <a:t>通帳へ記録された日</a:t>
              </a:r>
              <a:r>
                <a:rPr lang="ja-JP" altLang="ja-JP" sz="1200" dirty="0">
                  <a:latin typeface="+mn-ea"/>
                </a:rPr>
                <a:t>】</a:t>
              </a:r>
            </a:p>
            <a:p>
              <a:r>
                <a:rPr lang="ja-JP" altLang="en-US" sz="1200" dirty="0">
                  <a:latin typeface="+mn-ea"/>
                </a:rPr>
                <a:t>　収入</a:t>
              </a:r>
              <a:r>
                <a:rPr lang="ja-JP" altLang="ja-JP" sz="1200" dirty="0">
                  <a:latin typeface="+mn-ea"/>
                </a:rPr>
                <a:t>命令書</a:t>
              </a:r>
              <a:r>
                <a:rPr lang="ja-JP" altLang="en-US" sz="1200" dirty="0">
                  <a:latin typeface="+mn-ea"/>
                </a:rPr>
                <a:t>：（款）土地改良事業収入（項）経常賦課金収入  </a:t>
              </a:r>
              <a:r>
                <a:rPr lang="en-US" altLang="ja-JP" sz="1200" dirty="0">
                  <a:latin typeface="+mn-ea"/>
                </a:rPr>
                <a:t>1,000</a:t>
              </a:r>
              <a:endParaRPr lang="ja-JP" altLang="ja-JP" sz="1200" dirty="0">
                <a:latin typeface="+mn-ea"/>
              </a:endParaRPr>
            </a:p>
            <a:p>
              <a:r>
                <a:rPr lang="ja-JP" altLang="en-US" sz="1200" dirty="0">
                  <a:latin typeface="+mn-ea"/>
                </a:rPr>
                <a:t>　</a:t>
              </a:r>
              <a:r>
                <a:rPr lang="ja-JP" altLang="ja-JP" sz="1200" dirty="0">
                  <a:latin typeface="+mn-ea"/>
                </a:rPr>
                <a:t>複式</a:t>
              </a:r>
              <a:r>
                <a:rPr lang="ja-JP" altLang="en-US" sz="1200" dirty="0">
                  <a:latin typeface="+mn-ea"/>
                </a:rPr>
                <a:t>仕訳：（借方）現金及び預金  </a:t>
              </a:r>
              <a:r>
                <a:rPr lang="en-US" altLang="ja-JP" sz="1200" dirty="0">
                  <a:latin typeface="+mn-ea"/>
                </a:rPr>
                <a:t>1,000</a:t>
              </a:r>
              <a:r>
                <a:rPr lang="ja-JP" altLang="ja-JP" sz="1200" dirty="0">
                  <a:latin typeface="+mn-ea"/>
                </a:rPr>
                <a:t>／</a:t>
              </a:r>
              <a:r>
                <a:rPr lang="ja-JP" altLang="en-US" sz="1200" dirty="0">
                  <a:latin typeface="+mn-ea"/>
                </a:rPr>
                <a:t>（貸方）未収賦課金等</a:t>
              </a:r>
              <a:r>
                <a:rPr lang="en-US" altLang="ja-JP" sz="1200" dirty="0">
                  <a:latin typeface="+mn-ea"/>
                </a:rPr>
                <a:t>  1,000</a:t>
              </a:r>
            </a:p>
            <a:p>
              <a:endParaRPr lang="en-US" altLang="ja-JP" sz="1200" dirty="0">
                <a:latin typeface="+mn-ea"/>
              </a:endParaRPr>
            </a:p>
            <a:p>
              <a:r>
                <a:rPr lang="ja-JP" altLang="en-US" sz="1200" dirty="0">
                  <a:latin typeface="+mn-ea"/>
                </a:rPr>
                <a:t>　</a:t>
              </a:r>
              <a:r>
                <a:rPr lang="en-US" altLang="ja-JP" sz="1200" u="sng" dirty="0">
                  <a:latin typeface="+mn-ea"/>
                </a:rPr>
                <a:t>※</a:t>
              </a:r>
              <a:r>
                <a:rPr lang="ja-JP" altLang="en-US" sz="1200" u="sng" dirty="0">
                  <a:latin typeface="+mn-ea"/>
                </a:rPr>
                <a:t>　摘要欄に「○月○日金融機関受領分」と記載する。</a:t>
              </a:r>
              <a:endParaRPr lang="en-US" altLang="ja-JP" sz="1200" u="sng" dirty="0">
                <a:latin typeface="+mn-ea"/>
              </a:endParaRPr>
            </a:p>
            <a:p>
              <a:endParaRPr lang="ja-JP" altLang="ja-JP" sz="1200" dirty="0"/>
            </a:p>
          </p:txBody>
        </p:sp>
      </p:grpSp>
    </p:spTree>
    <p:extLst>
      <p:ext uri="{BB962C8B-B14F-4D97-AF65-F5344CB8AC3E}">
        <p14:creationId xmlns:p14="http://schemas.microsoft.com/office/powerpoint/2010/main" val="363424020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43624" y="2807336"/>
            <a:ext cx="8850968" cy="3980970"/>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en-US" altLang="ja-JP" sz="1400" b="1" dirty="0">
                <a:latin typeface="+mn-ea"/>
              </a:rPr>
              <a:t>54</a:t>
            </a:r>
            <a:r>
              <a:rPr lang="en-US" altLang="ja-JP" sz="2000" b="1" dirty="0">
                <a:latin typeface="+mn-ea"/>
              </a:rPr>
              <a:t>  </a:t>
            </a:r>
            <a:r>
              <a:rPr lang="ja-JP" altLang="en-US" sz="2000" b="1" dirty="0">
                <a:latin typeface="+mn-ea"/>
              </a:rPr>
              <a:t>期末日が休日の場合の決算整理仕訳の日付</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617942" y="596492"/>
            <a:ext cx="4368341" cy="2155776"/>
            <a:chOff x="4639788" y="1415610"/>
            <a:chExt cx="4368341" cy="212187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21874"/>
              <a:chOff x="324296" y="235244"/>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740598" y="1360619"/>
                <a:ext cx="5099176" cy="403710"/>
              </a:xfrm>
              <a:prstGeom prst="rect">
                <a:avLst/>
              </a:prstGeom>
              <a:grpFill/>
            </p:spPr>
            <p:txBody>
              <a:bodyPr wrap="square" rtlCol="0">
                <a:spAutoFit/>
              </a:bodyPr>
              <a:lstStyle/>
              <a:p>
                <a:r>
                  <a:rPr lang="ja-JP" altLang="en-US" sz="1200" dirty="0">
                    <a:latin typeface="+mn-ea"/>
                  </a:rPr>
                  <a:t>①　資金移動が伴うかどうかで処理方法が異なる。　</a:t>
                </a:r>
                <a:endParaRPr lang="en-US" altLang="ja-JP" sz="1200" dirty="0">
                  <a:latin typeface="+mn-ea"/>
                </a:endParaRP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50389"/>
              <a:ext cx="2625872" cy="30000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2144098"/>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432395" y="1217482"/>
                <a:ext cx="5477534" cy="1488334"/>
              </a:xfrm>
              <a:prstGeom prst="rect">
                <a:avLst/>
              </a:prstGeom>
              <a:solidFill>
                <a:schemeClr val="accent4">
                  <a:lumMod val="40000"/>
                  <a:lumOff val="60000"/>
                </a:schemeClr>
              </a:solidFill>
            </p:spPr>
            <p:txBody>
              <a:bodyPr wrap="square" rtlCol="0">
                <a:spAutoFit/>
              </a:bodyPr>
              <a:lstStyle/>
              <a:p>
                <a:r>
                  <a:rPr lang="ja-JP" altLang="en-US" sz="1200" dirty="0">
                    <a:latin typeface="+mn-ea"/>
                  </a:rPr>
                  <a:t>　期末日が休日の場合、決算仕訳に係る振替命令書等の日付は年度最終営業日にすべきか。</a:t>
                </a:r>
                <a:endParaRPr lang="en-US" altLang="ja-JP" sz="1200" dirty="0">
                  <a:latin typeface="+mn-ea"/>
                </a:endParaRPr>
              </a:p>
              <a:p>
                <a:endParaRPr lang="en-US" altLang="ja-JP" sz="1200" dirty="0">
                  <a:latin typeface="+mn-ea"/>
                </a:endParaRPr>
              </a:p>
              <a:p>
                <a:r>
                  <a:rPr lang="ja-JP" altLang="en-US" sz="1200" dirty="0">
                    <a:latin typeface="+mn-ea"/>
                  </a:rPr>
                  <a:t>　また、期末日付けの定期預金利息を年度内で普通預金へ移動させる場合はどのようにすべきか。</a:t>
                </a:r>
                <a:endParaRPr lang="en-US" altLang="ja-JP" sz="1200" dirty="0">
                  <a:latin typeface="+mn-ea"/>
                </a:endParaRP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29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447599" y="1541634"/>
              <a:ext cx="525079" cy="362992"/>
            </a:xfrm>
            <a:prstGeom prst="rect">
              <a:avLst/>
            </a:prstGeom>
          </p:spPr>
        </p:pic>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74347" y="2271541"/>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sp>
        <p:nvSpPr>
          <p:cNvPr id="29" name="フローチャート: 組合せ 28">
            <a:extLst>
              <a:ext uri="{FF2B5EF4-FFF2-40B4-BE49-F238E27FC236}">
                <a16:creationId xmlns:a16="http://schemas.microsoft.com/office/drawing/2014/main" id="{09E4DFB7-7171-4282-B6C2-22D587F6331D}"/>
              </a:ext>
            </a:extLst>
          </p:cNvPr>
          <p:cNvSpPr/>
          <p:nvPr/>
        </p:nvSpPr>
        <p:spPr>
          <a:xfrm rot="16200000">
            <a:off x="2430532" y="3596300"/>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フローチャート: 組合せ 12">
            <a:extLst>
              <a:ext uri="{FF2B5EF4-FFF2-40B4-BE49-F238E27FC236}">
                <a16:creationId xmlns:a16="http://schemas.microsoft.com/office/drawing/2014/main" id="{FDB4C719-E8B0-DE27-FFD2-06A74C6BBD4A}"/>
              </a:ext>
            </a:extLst>
          </p:cNvPr>
          <p:cNvSpPr/>
          <p:nvPr/>
        </p:nvSpPr>
        <p:spPr>
          <a:xfrm rot="16200000">
            <a:off x="2396985" y="5406995"/>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9" name="グループ化 18">
            <a:extLst>
              <a:ext uri="{FF2B5EF4-FFF2-40B4-BE49-F238E27FC236}">
                <a16:creationId xmlns:a16="http://schemas.microsoft.com/office/drawing/2014/main" id="{A4447A4B-507E-AA2B-702E-E3E353855D8A}"/>
              </a:ext>
            </a:extLst>
          </p:cNvPr>
          <p:cNvGrpSpPr/>
          <p:nvPr/>
        </p:nvGrpSpPr>
        <p:grpSpPr>
          <a:xfrm>
            <a:off x="3241602" y="3117980"/>
            <a:ext cx="5593120" cy="1250581"/>
            <a:chOff x="3973250" y="3039373"/>
            <a:chExt cx="5593120" cy="1352570"/>
          </a:xfrm>
        </p:grpSpPr>
        <p:sp>
          <p:nvSpPr>
            <p:cNvPr id="37" name="四角形: 角を丸くする 36">
              <a:extLst>
                <a:ext uri="{FF2B5EF4-FFF2-40B4-BE49-F238E27FC236}">
                  <a16:creationId xmlns:a16="http://schemas.microsoft.com/office/drawing/2014/main" id="{659547A7-5A94-4E85-9042-53CB69305005}"/>
                </a:ext>
              </a:extLst>
            </p:cNvPr>
            <p:cNvSpPr/>
            <p:nvPr/>
          </p:nvSpPr>
          <p:spPr>
            <a:xfrm>
              <a:off x="3973250" y="3039373"/>
              <a:ext cx="5593120" cy="135257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17" name="テキスト ボックス 16">
              <a:extLst>
                <a:ext uri="{FF2B5EF4-FFF2-40B4-BE49-F238E27FC236}">
                  <a16:creationId xmlns:a16="http://schemas.microsoft.com/office/drawing/2014/main" id="{2402CE94-3882-AC01-1E2C-9057E444E2F1}"/>
                </a:ext>
              </a:extLst>
            </p:cNvPr>
            <p:cNvSpPr txBox="1"/>
            <p:nvPr/>
          </p:nvSpPr>
          <p:spPr>
            <a:xfrm>
              <a:off x="4124548" y="3350242"/>
              <a:ext cx="5290523" cy="699041"/>
            </a:xfrm>
            <a:prstGeom prst="rect">
              <a:avLst/>
            </a:prstGeom>
            <a:noFill/>
          </p:spPr>
          <p:txBody>
            <a:bodyPr wrap="square" rtlCol="0">
              <a:spAutoFit/>
            </a:bodyPr>
            <a:lstStyle/>
            <a:p>
              <a:r>
                <a:rPr kumimoji="1" lang="ja-JP" altLang="en-US" sz="1200" dirty="0">
                  <a:latin typeface="+mn-ea"/>
                </a:rPr>
                <a:t>期末日（ </a:t>
              </a:r>
              <a:r>
                <a:rPr kumimoji="1" lang="en-US" altLang="ja-JP" sz="1200" dirty="0">
                  <a:latin typeface="+mn-ea"/>
                </a:rPr>
                <a:t>3</a:t>
              </a:r>
              <a:r>
                <a:rPr kumimoji="1" lang="ja-JP" altLang="en-US" sz="1200" dirty="0">
                  <a:latin typeface="+mn-ea"/>
                </a:rPr>
                <a:t>月</a:t>
              </a:r>
              <a:r>
                <a:rPr kumimoji="1" lang="en-US" altLang="ja-JP" sz="1200" dirty="0">
                  <a:latin typeface="+mn-ea"/>
                </a:rPr>
                <a:t>31</a:t>
              </a:r>
              <a:r>
                <a:rPr kumimoji="1" lang="ja-JP" altLang="en-US" sz="1200" dirty="0">
                  <a:latin typeface="+mn-ea"/>
                </a:rPr>
                <a:t>日）の日付で処理。</a:t>
              </a:r>
              <a:endParaRPr kumimoji="1" lang="en-US" altLang="ja-JP" sz="1200" dirty="0">
                <a:latin typeface="+mn-ea"/>
              </a:endParaRPr>
            </a:p>
            <a:p>
              <a:r>
                <a:rPr kumimoji="1" lang="ja-JP" altLang="en-US" sz="1200" dirty="0">
                  <a:latin typeface="+mn-ea"/>
                </a:rPr>
                <a:t>決算整理仕訳に係る振替処理（減価償却費、引当金の計上等）は資金の移動が伴わないため、期末日が休日であっても期末日付けの処理が可能。</a:t>
              </a:r>
              <a:endParaRPr kumimoji="1" lang="en-US" altLang="ja-JP" sz="1200" dirty="0">
                <a:latin typeface="+mn-ea"/>
              </a:endParaRPr>
            </a:p>
          </p:txBody>
        </p:sp>
      </p:grpSp>
      <p:grpSp>
        <p:nvGrpSpPr>
          <p:cNvPr id="11" name="グループ化 10">
            <a:extLst>
              <a:ext uri="{FF2B5EF4-FFF2-40B4-BE49-F238E27FC236}">
                <a16:creationId xmlns:a16="http://schemas.microsoft.com/office/drawing/2014/main" id="{B796168F-1A71-D58E-A851-58BBF0AB5531}"/>
              </a:ext>
            </a:extLst>
          </p:cNvPr>
          <p:cNvGrpSpPr/>
          <p:nvPr/>
        </p:nvGrpSpPr>
        <p:grpSpPr>
          <a:xfrm>
            <a:off x="395501" y="3539747"/>
            <a:ext cx="746796" cy="2222429"/>
            <a:chOff x="395501" y="3588657"/>
            <a:chExt cx="746796" cy="2222429"/>
          </a:xfrm>
        </p:grpSpPr>
        <p:sp>
          <p:nvSpPr>
            <p:cNvPr id="4" name="テキスト ボックス 3">
              <a:extLst>
                <a:ext uri="{FF2B5EF4-FFF2-40B4-BE49-F238E27FC236}">
                  <a16:creationId xmlns:a16="http://schemas.microsoft.com/office/drawing/2014/main" id="{33E18A88-123D-47EF-093A-DFA1C9B2834B}"/>
                </a:ext>
              </a:extLst>
            </p:cNvPr>
            <p:cNvSpPr txBox="1"/>
            <p:nvPr/>
          </p:nvSpPr>
          <p:spPr>
            <a:xfrm>
              <a:off x="580950" y="3953418"/>
              <a:ext cx="369332" cy="1766216"/>
            </a:xfrm>
            <a:prstGeom prst="rect">
              <a:avLst/>
            </a:prstGeom>
            <a:noFill/>
          </p:spPr>
          <p:txBody>
            <a:bodyPr vert="eaVert" wrap="square" rtlCol="0">
              <a:spAutoFit/>
            </a:bodyPr>
            <a:lstStyle/>
            <a:p>
              <a:r>
                <a:rPr kumimoji="1" lang="ja-JP" altLang="en-US" sz="1200" dirty="0"/>
                <a:t>期末日が休日の場合</a:t>
              </a:r>
              <a:endParaRPr kumimoji="1" lang="en-US" altLang="ja-JP" sz="1200" dirty="0"/>
            </a:p>
          </p:txBody>
        </p:sp>
        <p:sp>
          <p:nvSpPr>
            <p:cNvPr id="18" name="四角形: 角を丸くする 17">
              <a:extLst>
                <a:ext uri="{FF2B5EF4-FFF2-40B4-BE49-F238E27FC236}">
                  <a16:creationId xmlns:a16="http://schemas.microsoft.com/office/drawing/2014/main" id="{C07A8E63-2121-D81D-E70A-6C308E2ED846}"/>
                </a:ext>
              </a:extLst>
            </p:cNvPr>
            <p:cNvSpPr/>
            <p:nvPr/>
          </p:nvSpPr>
          <p:spPr>
            <a:xfrm>
              <a:off x="395501" y="3588657"/>
              <a:ext cx="746796" cy="2222429"/>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3" name="グループ化 22">
            <a:extLst>
              <a:ext uri="{FF2B5EF4-FFF2-40B4-BE49-F238E27FC236}">
                <a16:creationId xmlns:a16="http://schemas.microsoft.com/office/drawing/2014/main" id="{38697737-6D65-52C5-6D64-BA44BFD231E0}"/>
              </a:ext>
            </a:extLst>
          </p:cNvPr>
          <p:cNvGrpSpPr/>
          <p:nvPr/>
        </p:nvGrpSpPr>
        <p:grpSpPr>
          <a:xfrm>
            <a:off x="1328591" y="3117980"/>
            <a:ext cx="1267325" cy="1250581"/>
            <a:chOff x="1328591" y="3230747"/>
            <a:chExt cx="1267325" cy="1025043"/>
          </a:xfrm>
        </p:grpSpPr>
        <p:sp>
          <p:nvSpPr>
            <p:cNvPr id="9" name="テキスト ボックス 8">
              <a:extLst>
                <a:ext uri="{FF2B5EF4-FFF2-40B4-BE49-F238E27FC236}">
                  <a16:creationId xmlns:a16="http://schemas.microsoft.com/office/drawing/2014/main" id="{3F9D4528-1173-5708-05C0-517CBEDC0E7A}"/>
                </a:ext>
              </a:extLst>
            </p:cNvPr>
            <p:cNvSpPr txBox="1"/>
            <p:nvPr/>
          </p:nvSpPr>
          <p:spPr>
            <a:xfrm>
              <a:off x="1414087" y="3507449"/>
              <a:ext cx="1181829" cy="461665"/>
            </a:xfrm>
            <a:prstGeom prst="rect">
              <a:avLst/>
            </a:prstGeom>
            <a:noFill/>
          </p:spPr>
          <p:txBody>
            <a:bodyPr wrap="square" rtlCol="0">
              <a:spAutoFit/>
            </a:bodyPr>
            <a:lstStyle/>
            <a:p>
              <a:r>
                <a:rPr kumimoji="1" lang="ja-JP" altLang="en-US" sz="1200" dirty="0"/>
                <a:t>決算整理仕訳に係る処理日</a:t>
              </a:r>
              <a:endParaRPr kumimoji="1" lang="en-US" altLang="ja-JP" sz="1200" dirty="0"/>
            </a:p>
          </p:txBody>
        </p:sp>
        <p:sp>
          <p:nvSpPr>
            <p:cNvPr id="22" name="四角形: 角を丸くする 21">
              <a:extLst>
                <a:ext uri="{FF2B5EF4-FFF2-40B4-BE49-F238E27FC236}">
                  <a16:creationId xmlns:a16="http://schemas.microsoft.com/office/drawing/2014/main" id="{D83CB83B-AF82-315C-0079-A1D31F3DDD13}"/>
                </a:ext>
              </a:extLst>
            </p:cNvPr>
            <p:cNvSpPr/>
            <p:nvPr/>
          </p:nvSpPr>
          <p:spPr>
            <a:xfrm>
              <a:off x="1328591" y="3230747"/>
              <a:ext cx="1259848" cy="1025043"/>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4" name="グループ化 23">
            <a:extLst>
              <a:ext uri="{FF2B5EF4-FFF2-40B4-BE49-F238E27FC236}">
                <a16:creationId xmlns:a16="http://schemas.microsoft.com/office/drawing/2014/main" id="{99386E5B-3060-6BEC-68FD-3651649FBE8D}"/>
              </a:ext>
            </a:extLst>
          </p:cNvPr>
          <p:cNvGrpSpPr/>
          <p:nvPr/>
        </p:nvGrpSpPr>
        <p:grpSpPr>
          <a:xfrm>
            <a:off x="1302167" y="4885509"/>
            <a:ext cx="1286272" cy="1262927"/>
            <a:chOff x="1328591" y="3230747"/>
            <a:chExt cx="1286272" cy="1025043"/>
          </a:xfrm>
        </p:grpSpPr>
        <p:sp>
          <p:nvSpPr>
            <p:cNvPr id="25" name="テキスト ボックス 24">
              <a:extLst>
                <a:ext uri="{FF2B5EF4-FFF2-40B4-BE49-F238E27FC236}">
                  <a16:creationId xmlns:a16="http://schemas.microsoft.com/office/drawing/2014/main" id="{3BAEB5A0-CF9D-33DA-F16F-2A6AAB4B2CF4}"/>
                </a:ext>
              </a:extLst>
            </p:cNvPr>
            <p:cNvSpPr txBox="1"/>
            <p:nvPr/>
          </p:nvSpPr>
          <p:spPr>
            <a:xfrm>
              <a:off x="1477122" y="3527031"/>
              <a:ext cx="1058214" cy="374706"/>
            </a:xfrm>
            <a:prstGeom prst="rect">
              <a:avLst/>
            </a:prstGeom>
            <a:noFill/>
          </p:spPr>
          <p:txBody>
            <a:bodyPr wrap="square" rtlCol="0">
              <a:spAutoFit/>
            </a:bodyPr>
            <a:lstStyle/>
            <a:p>
              <a:r>
                <a:rPr kumimoji="1" lang="ja-JP" altLang="en-US" sz="1200" dirty="0"/>
                <a:t>資金移動が伴う取引</a:t>
              </a:r>
              <a:endParaRPr kumimoji="1" lang="en-US" altLang="ja-JP" sz="1200" dirty="0"/>
            </a:p>
          </p:txBody>
        </p:sp>
        <p:sp>
          <p:nvSpPr>
            <p:cNvPr id="26" name="四角形: 角を丸くする 25">
              <a:extLst>
                <a:ext uri="{FF2B5EF4-FFF2-40B4-BE49-F238E27FC236}">
                  <a16:creationId xmlns:a16="http://schemas.microsoft.com/office/drawing/2014/main" id="{8173ADFE-BAE4-6D78-A296-5121E57FFA32}"/>
                </a:ext>
              </a:extLst>
            </p:cNvPr>
            <p:cNvSpPr/>
            <p:nvPr/>
          </p:nvSpPr>
          <p:spPr>
            <a:xfrm>
              <a:off x="1328591" y="3230747"/>
              <a:ext cx="1286272" cy="1025043"/>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8" name="グループ化 27">
            <a:extLst>
              <a:ext uri="{FF2B5EF4-FFF2-40B4-BE49-F238E27FC236}">
                <a16:creationId xmlns:a16="http://schemas.microsoft.com/office/drawing/2014/main" id="{39BB7C0E-1E66-BFD7-9AF9-5596A08AD60B}"/>
              </a:ext>
            </a:extLst>
          </p:cNvPr>
          <p:cNvGrpSpPr/>
          <p:nvPr/>
        </p:nvGrpSpPr>
        <p:grpSpPr>
          <a:xfrm>
            <a:off x="3160882" y="4469508"/>
            <a:ext cx="5673840" cy="2222428"/>
            <a:chOff x="3160882" y="4474808"/>
            <a:chExt cx="5673840" cy="2091456"/>
          </a:xfrm>
        </p:grpSpPr>
        <p:sp>
          <p:nvSpPr>
            <p:cNvPr id="45" name="四角形: 角を丸くする 44">
              <a:extLst>
                <a:ext uri="{FF2B5EF4-FFF2-40B4-BE49-F238E27FC236}">
                  <a16:creationId xmlns:a16="http://schemas.microsoft.com/office/drawing/2014/main" id="{D663E90C-84B3-4905-B4E8-24D10C9F79CF}"/>
                </a:ext>
              </a:extLst>
            </p:cNvPr>
            <p:cNvSpPr/>
            <p:nvPr/>
          </p:nvSpPr>
          <p:spPr>
            <a:xfrm>
              <a:off x="3160882" y="4474808"/>
              <a:ext cx="5673840" cy="2091456"/>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5" name="テキスト ボックス 14">
              <a:extLst>
                <a:ext uri="{FF2B5EF4-FFF2-40B4-BE49-F238E27FC236}">
                  <a16:creationId xmlns:a16="http://schemas.microsoft.com/office/drawing/2014/main" id="{5A87AB45-C5E6-8EED-9D31-E2759BD806C0}"/>
                </a:ext>
              </a:extLst>
            </p:cNvPr>
            <p:cNvSpPr txBox="1"/>
            <p:nvPr/>
          </p:nvSpPr>
          <p:spPr>
            <a:xfrm>
              <a:off x="3285749" y="4545813"/>
              <a:ext cx="5354740" cy="782025"/>
            </a:xfrm>
            <a:prstGeom prst="rect">
              <a:avLst/>
            </a:prstGeom>
            <a:noFill/>
          </p:spPr>
          <p:txBody>
            <a:bodyPr wrap="square" rtlCol="0">
              <a:spAutoFit/>
            </a:bodyPr>
            <a:lstStyle/>
            <a:p>
              <a:r>
                <a:rPr kumimoji="1" lang="ja-JP" altLang="en-US" sz="1200" dirty="0">
                  <a:latin typeface="+mn-ea"/>
                </a:rPr>
                <a:t>　定期預金の利息を普通預金へ移動させる予算を計上しているため、当年度の利息として資金移動する場合。</a:t>
              </a:r>
              <a:endParaRPr kumimoji="1" lang="en-US" altLang="ja-JP" sz="1200" dirty="0">
                <a:latin typeface="+mn-ea"/>
              </a:endParaRPr>
            </a:p>
            <a:p>
              <a:r>
                <a:rPr kumimoji="1" lang="ja-JP" altLang="en-US" sz="1200" dirty="0">
                  <a:latin typeface="+mn-ea"/>
                </a:rPr>
                <a:t>　期末日が休日のため翌日</a:t>
              </a:r>
              <a:r>
                <a:rPr kumimoji="1" lang="en-US" altLang="ja-JP" sz="1200" dirty="0">
                  <a:latin typeface="+mn-ea"/>
                </a:rPr>
                <a:t>4</a:t>
              </a:r>
              <a:r>
                <a:rPr kumimoji="1" lang="ja-JP" altLang="en-US" sz="1200" dirty="0">
                  <a:latin typeface="+mn-ea"/>
                </a:rPr>
                <a:t>月</a:t>
              </a:r>
              <a:r>
                <a:rPr kumimoji="1" lang="en-US" altLang="ja-JP" sz="1200" dirty="0">
                  <a:latin typeface="+mn-ea"/>
                </a:rPr>
                <a:t>1</a:t>
              </a:r>
              <a:r>
                <a:rPr kumimoji="1" lang="ja-JP" altLang="en-US" sz="1200" dirty="0">
                  <a:latin typeface="+mn-ea"/>
                </a:rPr>
                <a:t>日に資金移動を行うが、</a:t>
              </a:r>
              <a:r>
                <a:rPr kumimoji="1" lang="en-US" altLang="ja-JP" sz="1200" dirty="0">
                  <a:latin typeface="+mn-ea"/>
                </a:rPr>
                <a:t>3</a:t>
              </a:r>
              <a:r>
                <a:rPr kumimoji="1" lang="ja-JP" altLang="en-US" sz="1200" dirty="0">
                  <a:latin typeface="+mn-ea"/>
                </a:rPr>
                <a:t>月</a:t>
              </a:r>
              <a:r>
                <a:rPr kumimoji="1" lang="en-US" altLang="ja-JP" sz="1200" dirty="0">
                  <a:latin typeface="+mn-ea"/>
                </a:rPr>
                <a:t>31</a:t>
              </a:r>
              <a:r>
                <a:rPr kumimoji="1" lang="ja-JP" altLang="en-US" sz="1200" dirty="0">
                  <a:latin typeface="+mn-ea"/>
                </a:rPr>
                <a:t>日時点の残高証明書と通帳残高が一致しなくなる。</a:t>
              </a:r>
              <a:endParaRPr kumimoji="1" lang="en-US" altLang="ja-JP" sz="1200" dirty="0">
                <a:latin typeface="+mn-ea"/>
              </a:endParaRPr>
            </a:p>
          </p:txBody>
        </p:sp>
        <p:sp>
          <p:nvSpPr>
            <p:cNvPr id="27" name="フローチャート: 組合せ 26">
              <a:extLst>
                <a:ext uri="{FF2B5EF4-FFF2-40B4-BE49-F238E27FC236}">
                  <a16:creationId xmlns:a16="http://schemas.microsoft.com/office/drawing/2014/main" id="{350E1C19-1DD3-1EF0-5671-539D61B19752}"/>
                </a:ext>
              </a:extLst>
            </p:cNvPr>
            <p:cNvSpPr/>
            <p:nvPr/>
          </p:nvSpPr>
          <p:spPr>
            <a:xfrm>
              <a:off x="5335205" y="5304693"/>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sp>
        <p:nvSpPr>
          <p:cNvPr id="32" name="楕円 31">
            <a:extLst>
              <a:ext uri="{FF2B5EF4-FFF2-40B4-BE49-F238E27FC236}">
                <a16:creationId xmlns:a16="http://schemas.microsoft.com/office/drawing/2014/main" id="{D7B4E237-A589-512B-94CA-307ADD905F8F}"/>
              </a:ext>
            </a:extLst>
          </p:cNvPr>
          <p:cNvSpPr/>
          <p:nvPr/>
        </p:nvSpPr>
        <p:spPr>
          <a:xfrm>
            <a:off x="195888" y="153989"/>
            <a:ext cx="280088" cy="261980"/>
          </a:xfrm>
          <a:prstGeom prst="ellipse">
            <a:avLst/>
          </a:prstGeom>
          <a:noFill/>
          <a:ln w="127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a:extLst>
              <a:ext uri="{FF2B5EF4-FFF2-40B4-BE49-F238E27FC236}">
                <a16:creationId xmlns:a16="http://schemas.microsoft.com/office/drawing/2014/main" id="{75753C9E-1B91-04A4-B340-50ACAFA18976}"/>
              </a:ext>
            </a:extLst>
          </p:cNvPr>
          <p:cNvSpPr txBox="1"/>
          <p:nvPr/>
        </p:nvSpPr>
        <p:spPr>
          <a:xfrm>
            <a:off x="3033586" y="6208406"/>
            <a:ext cx="5673840" cy="400110"/>
          </a:xfrm>
          <a:prstGeom prst="rect">
            <a:avLst/>
          </a:prstGeom>
          <a:noFill/>
        </p:spPr>
        <p:txBody>
          <a:bodyPr wrap="square" rtlCol="0">
            <a:spAutoFit/>
          </a:bodyPr>
          <a:lstStyle/>
          <a:p>
            <a:r>
              <a:rPr kumimoji="1" lang="ja-JP" altLang="en-US" sz="1000" dirty="0"/>
              <a:t>（</a:t>
            </a:r>
            <a:r>
              <a:rPr kumimoji="1" lang="en-US" altLang="ja-JP" sz="1000" dirty="0"/>
              <a:t>※</a:t>
            </a:r>
            <a:r>
              <a:rPr kumimoji="1" lang="ja-JP" altLang="en-US" sz="1000" dirty="0"/>
              <a:t>）残高証明書と預金勘定の金額に不一致があった場合にその原因を確認して調整することで、　</a:t>
            </a:r>
            <a:endParaRPr kumimoji="1" lang="en-US" altLang="ja-JP" sz="1000" dirty="0"/>
          </a:p>
          <a:p>
            <a:r>
              <a:rPr kumimoji="1" lang="ja-JP" altLang="en-US" sz="1000" dirty="0"/>
              <a:t>　　　貸借対照表の預金勘定の残高を実証するもの。</a:t>
            </a:r>
            <a:endParaRPr kumimoji="1" lang="en-US" altLang="ja-JP" sz="1000" dirty="0"/>
          </a:p>
        </p:txBody>
      </p:sp>
      <p:sp>
        <p:nvSpPr>
          <p:cNvPr id="31" name="テキスト ボックス 30">
            <a:extLst>
              <a:ext uri="{FF2B5EF4-FFF2-40B4-BE49-F238E27FC236}">
                <a16:creationId xmlns:a16="http://schemas.microsoft.com/office/drawing/2014/main" id="{2DE9FB99-B1AF-3E75-D9BC-826EFBDD285E}"/>
              </a:ext>
            </a:extLst>
          </p:cNvPr>
          <p:cNvSpPr txBox="1"/>
          <p:nvPr/>
        </p:nvSpPr>
        <p:spPr>
          <a:xfrm>
            <a:off x="3215185" y="5702067"/>
            <a:ext cx="5514290" cy="461665"/>
          </a:xfrm>
          <a:prstGeom prst="rect">
            <a:avLst/>
          </a:prstGeom>
          <a:noFill/>
        </p:spPr>
        <p:txBody>
          <a:bodyPr wrap="square" rtlCol="0">
            <a:spAutoFit/>
          </a:bodyPr>
          <a:lstStyle/>
          <a:p>
            <a:r>
              <a:rPr kumimoji="1" lang="ja-JP" altLang="en-US" sz="1200" dirty="0">
                <a:latin typeface="+mn-ea"/>
              </a:rPr>
              <a:t>　伝票は</a:t>
            </a:r>
            <a:r>
              <a:rPr kumimoji="1" lang="en-US" altLang="ja-JP" sz="1200" dirty="0">
                <a:latin typeface="+mn-ea"/>
              </a:rPr>
              <a:t>3</a:t>
            </a:r>
            <a:r>
              <a:rPr kumimoji="1" lang="ja-JP" altLang="en-US" sz="1200" dirty="0">
                <a:latin typeface="+mn-ea"/>
              </a:rPr>
              <a:t>月</a:t>
            </a:r>
            <a:r>
              <a:rPr kumimoji="1" lang="en-US" altLang="ja-JP" sz="1200" dirty="0">
                <a:latin typeface="+mn-ea"/>
              </a:rPr>
              <a:t>31</a:t>
            </a:r>
            <a:r>
              <a:rPr kumimoji="1" lang="ja-JP" altLang="en-US" sz="1200" dirty="0">
                <a:latin typeface="+mn-ea"/>
              </a:rPr>
              <a:t>日で資金移動したとして起票し、併せて銀行残高調整表（</a:t>
            </a:r>
            <a:r>
              <a:rPr kumimoji="1" lang="en-US" altLang="ja-JP" sz="1200" dirty="0">
                <a:latin typeface="+mn-ea"/>
              </a:rPr>
              <a:t>※</a:t>
            </a:r>
            <a:r>
              <a:rPr kumimoji="1" lang="ja-JP" altLang="en-US" sz="1200" dirty="0">
                <a:latin typeface="+mn-ea"/>
              </a:rPr>
              <a:t>）を作成して残高の証明書とする。</a:t>
            </a:r>
            <a:endParaRPr kumimoji="1" lang="en-US" altLang="ja-JP" sz="1200" dirty="0">
              <a:latin typeface="+mn-ea"/>
            </a:endParaRPr>
          </a:p>
        </p:txBody>
      </p:sp>
    </p:spTree>
    <p:extLst>
      <p:ext uri="{BB962C8B-B14F-4D97-AF65-F5344CB8AC3E}">
        <p14:creationId xmlns:p14="http://schemas.microsoft.com/office/powerpoint/2010/main" val="329763326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43624" y="2391839"/>
            <a:ext cx="8850968" cy="4418052"/>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t>　</a:t>
            </a:r>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930307"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en-US" altLang="ja-JP" sz="1400" b="1" dirty="0">
                <a:latin typeface="+mn-ea"/>
              </a:rPr>
              <a:t>55</a:t>
            </a:r>
            <a:r>
              <a:rPr lang="ja-JP" altLang="en-US" sz="2000" b="1" dirty="0">
                <a:latin typeface="+mn-ea"/>
              </a:rPr>
              <a:t>  未収賦課金が資金収支整理期間内に</a:t>
            </a:r>
            <a:r>
              <a:rPr lang="ja-JP" altLang="en-US" sz="2000" b="1">
                <a:latin typeface="+mn-ea"/>
              </a:rPr>
              <a:t>納入されなかった場合</a:t>
            </a:r>
            <a:r>
              <a:rPr lang="ja-JP" altLang="en-US" sz="2000" b="1" dirty="0">
                <a:latin typeface="+mn-ea"/>
              </a:rPr>
              <a:t>の注記の書き方</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617942" y="596493"/>
            <a:ext cx="4368341" cy="1716996"/>
            <a:chOff x="4639788" y="1415611"/>
            <a:chExt cx="4368341" cy="168999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1"/>
              <a:ext cx="4368341" cy="1689994"/>
              <a:chOff x="324296" y="235245"/>
              <a:chExt cx="5693732" cy="2502424"/>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5"/>
                <a:ext cx="5693732" cy="2502424"/>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527097" y="1292565"/>
                <a:ext cx="5288127" cy="672850"/>
              </a:xfrm>
              <a:prstGeom prst="rect">
                <a:avLst/>
              </a:prstGeom>
              <a:noFill/>
            </p:spPr>
            <p:txBody>
              <a:bodyPr wrap="square" rtlCol="0">
                <a:spAutoFit/>
              </a:bodyPr>
              <a:lstStyle/>
              <a:p>
                <a:r>
                  <a:rPr lang="ja-JP" altLang="en-US" sz="1200" dirty="0">
                    <a:latin typeface="+mn-ea"/>
                  </a:rPr>
                  <a:t>①　収支決算書の「資金」の範囲には何を含んでいるか</a:t>
                </a:r>
                <a:endParaRPr lang="en-US" altLang="ja-JP" sz="1200" dirty="0">
                  <a:latin typeface="+mn-ea"/>
                </a:endParaRPr>
              </a:p>
              <a:p>
                <a:r>
                  <a:rPr lang="ja-JP" altLang="en-US" sz="1200" dirty="0">
                    <a:latin typeface="+mn-ea"/>
                  </a:rPr>
                  <a:t>　　確認する。　</a:t>
                </a:r>
                <a:endParaRPr lang="en-US" altLang="ja-JP" sz="1200" dirty="0">
                  <a:latin typeface="+mn-ea"/>
                </a:endParaRP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19256"/>
              <a:ext cx="2625872" cy="331141"/>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1722473"/>
            <a:chOff x="154325" y="1432531"/>
            <a:chExt cx="4368341" cy="1696423"/>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1696423"/>
              <a:chOff x="324296" y="235244"/>
              <a:chExt cx="5693732" cy="2524079"/>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2524079"/>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451478" y="1133228"/>
                <a:ext cx="5286544" cy="1217727"/>
              </a:xfrm>
              <a:prstGeom prst="rect">
                <a:avLst/>
              </a:prstGeom>
              <a:noFill/>
            </p:spPr>
            <p:txBody>
              <a:bodyPr wrap="square" rtlCol="0">
                <a:spAutoFit/>
              </a:bodyPr>
              <a:lstStyle/>
              <a:p>
                <a:r>
                  <a:rPr lang="ja-JP" altLang="en-US" sz="1200" dirty="0">
                    <a:latin typeface="+mn-ea"/>
                  </a:rPr>
                  <a:t>　</a:t>
                </a:r>
                <a:r>
                  <a:rPr lang="en-US" altLang="ja-JP" sz="1200" dirty="0">
                    <a:latin typeface="+mn-ea"/>
                  </a:rPr>
                  <a:t>3</a:t>
                </a:r>
                <a:r>
                  <a:rPr lang="ja-JP" altLang="en-US" sz="1200" dirty="0">
                    <a:latin typeface="+mn-ea"/>
                  </a:rPr>
                  <a:t>月</a:t>
                </a:r>
                <a:r>
                  <a:rPr lang="en-US" altLang="ja-JP" sz="1200" dirty="0">
                    <a:latin typeface="+mn-ea"/>
                  </a:rPr>
                  <a:t>31</a:t>
                </a:r>
                <a:r>
                  <a:rPr lang="ja-JP" altLang="en-US" sz="1200" dirty="0">
                    <a:latin typeface="+mn-ea"/>
                  </a:rPr>
                  <a:t>日時点の貸借対照表に未収賦課金等として計上したものが、資金収支整理期間内に納入されなかった。</a:t>
                </a:r>
                <a:endParaRPr lang="en-US" altLang="ja-JP" sz="1200" dirty="0">
                  <a:latin typeface="+mn-ea"/>
                </a:endParaRPr>
              </a:p>
              <a:p>
                <a:r>
                  <a:rPr lang="ja-JP" altLang="en-US" sz="1200" dirty="0">
                    <a:latin typeface="+mn-ea"/>
                  </a:rPr>
                  <a:t>　この場合、収支決算書に対する注記はどのように作成すべきか。</a:t>
                </a:r>
                <a:endParaRPr lang="en-US" altLang="ja-JP" sz="1200" dirty="0">
                  <a:latin typeface="+mn-ea"/>
                </a:endParaRP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29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447599" y="1541634"/>
              <a:ext cx="525079" cy="362992"/>
            </a:xfrm>
            <a:prstGeom prst="rect">
              <a:avLst/>
            </a:prstGeom>
          </p:spPr>
        </p:pic>
      </p:grpSp>
      <p:sp>
        <p:nvSpPr>
          <p:cNvPr id="47" name="フローチャート: 組合せ 46">
            <a:extLst>
              <a:ext uri="{FF2B5EF4-FFF2-40B4-BE49-F238E27FC236}">
                <a16:creationId xmlns:a16="http://schemas.microsoft.com/office/drawing/2014/main" id="{57A96D8E-5105-F40B-51AD-25BE2A9F3DE1}"/>
              </a:ext>
            </a:extLst>
          </p:cNvPr>
          <p:cNvSpPr/>
          <p:nvPr/>
        </p:nvSpPr>
        <p:spPr>
          <a:xfrm rot="16200000">
            <a:off x="2213654" y="3434280"/>
            <a:ext cx="961500" cy="282012"/>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9" name="グループ化 8">
            <a:extLst>
              <a:ext uri="{FF2B5EF4-FFF2-40B4-BE49-F238E27FC236}">
                <a16:creationId xmlns:a16="http://schemas.microsoft.com/office/drawing/2014/main" id="{C41DFB2C-25AA-4F97-AD94-D3C8206639A9}"/>
              </a:ext>
            </a:extLst>
          </p:cNvPr>
          <p:cNvGrpSpPr/>
          <p:nvPr/>
        </p:nvGrpSpPr>
        <p:grpSpPr>
          <a:xfrm>
            <a:off x="216953" y="2509264"/>
            <a:ext cx="2331970" cy="2099635"/>
            <a:chOff x="219046" y="2744100"/>
            <a:chExt cx="2400101" cy="2162794"/>
          </a:xfrm>
        </p:grpSpPr>
        <p:sp>
          <p:nvSpPr>
            <p:cNvPr id="48" name="テキスト ボックス 47">
              <a:extLst>
                <a:ext uri="{FF2B5EF4-FFF2-40B4-BE49-F238E27FC236}">
                  <a16:creationId xmlns:a16="http://schemas.microsoft.com/office/drawing/2014/main" id="{196A5441-44D0-829C-CBBC-AB3165650FAA}"/>
                </a:ext>
              </a:extLst>
            </p:cNvPr>
            <p:cNvSpPr txBox="1"/>
            <p:nvPr/>
          </p:nvSpPr>
          <p:spPr>
            <a:xfrm>
              <a:off x="267295" y="3646396"/>
              <a:ext cx="2351852" cy="338554"/>
            </a:xfrm>
            <a:prstGeom prst="rect">
              <a:avLst/>
            </a:prstGeom>
            <a:noFill/>
          </p:spPr>
          <p:txBody>
            <a:bodyPr wrap="square" rtlCol="0">
              <a:spAutoFit/>
            </a:bodyPr>
            <a:lstStyle/>
            <a:p>
              <a:r>
                <a:rPr lang="en-US" altLang="ja-JP" sz="1600" dirty="0">
                  <a:latin typeface="+mn-ea"/>
                </a:rPr>
                <a:t>【</a:t>
              </a:r>
              <a:r>
                <a:rPr lang="ja-JP" altLang="en-US" sz="1600" dirty="0">
                  <a:latin typeface="+mn-ea"/>
                </a:rPr>
                <a:t>資金の範囲を確認</a:t>
              </a:r>
              <a:r>
                <a:rPr lang="en-US" altLang="ja-JP" sz="1600" dirty="0">
                  <a:latin typeface="+mn-ea"/>
                </a:rPr>
                <a:t>】</a:t>
              </a:r>
            </a:p>
          </p:txBody>
        </p:sp>
        <p:sp>
          <p:nvSpPr>
            <p:cNvPr id="50" name="フローチャート: 結合子 49">
              <a:extLst>
                <a:ext uri="{FF2B5EF4-FFF2-40B4-BE49-F238E27FC236}">
                  <a16:creationId xmlns:a16="http://schemas.microsoft.com/office/drawing/2014/main" id="{424B604F-1186-22D9-7217-D7B7193C49D0}"/>
                </a:ext>
              </a:extLst>
            </p:cNvPr>
            <p:cNvSpPr/>
            <p:nvPr/>
          </p:nvSpPr>
          <p:spPr>
            <a:xfrm>
              <a:off x="219046" y="2744100"/>
              <a:ext cx="2330176" cy="2162794"/>
            </a:xfrm>
            <a:prstGeom prst="flowChartConnector">
              <a:avLst/>
            </a:prstGeom>
            <a:noFill/>
            <a:ln w="28575">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9" name="グループ化 58">
            <a:extLst>
              <a:ext uri="{FF2B5EF4-FFF2-40B4-BE49-F238E27FC236}">
                <a16:creationId xmlns:a16="http://schemas.microsoft.com/office/drawing/2014/main" id="{174E8528-7016-E39B-443C-8C69E1B260BB}"/>
              </a:ext>
            </a:extLst>
          </p:cNvPr>
          <p:cNvGrpSpPr/>
          <p:nvPr/>
        </p:nvGrpSpPr>
        <p:grpSpPr>
          <a:xfrm>
            <a:off x="184148" y="4672059"/>
            <a:ext cx="2603409" cy="1899370"/>
            <a:chOff x="325473" y="5262303"/>
            <a:chExt cx="3023379" cy="1273797"/>
          </a:xfrm>
        </p:grpSpPr>
        <p:sp>
          <p:nvSpPr>
            <p:cNvPr id="53" name="テキスト ボックス 52">
              <a:extLst>
                <a:ext uri="{FF2B5EF4-FFF2-40B4-BE49-F238E27FC236}">
                  <a16:creationId xmlns:a16="http://schemas.microsoft.com/office/drawing/2014/main" id="{7EC2BC0E-4C34-1718-02A7-FA54021F0270}"/>
                </a:ext>
              </a:extLst>
            </p:cNvPr>
            <p:cNvSpPr txBox="1"/>
            <p:nvPr/>
          </p:nvSpPr>
          <p:spPr>
            <a:xfrm>
              <a:off x="400437" y="5372862"/>
              <a:ext cx="2882365" cy="1052680"/>
            </a:xfrm>
            <a:prstGeom prst="rect">
              <a:avLst/>
            </a:prstGeom>
            <a:noFill/>
          </p:spPr>
          <p:txBody>
            <a:bodyPr wrap="square" rtlCol="0">
              <a:spAutoFit/>
            </a:bodyPr>
            <a:lstStyle/>
            <a:p>
              <a:r>
                <a:rPr lang="ja-JP" altLang="en-US" sz="1200" dirty="0">
                  <a:latin typeface="+mn-ea"/>
                </a:rPr>
                <a:t>　</a:t>
              </a:r>
              <a:r>
                <a:rPr lang="en-US" altLang="ja-JP" sz="1200" dirty="0">
                  <a:latin typeface="+mn-ea"/>
                </a:rPr>
                <a:t>5/31</a:t>
              </a:r>
              <a:r>
                <a:rPr lang="ja-JP" altLang="en-US" sz="1200" dirty="0">
                  <a:latin typeface="+mn-ea"/>
                </a:rPr>
                <a:t>までに納入されなかったものについては収支決算書に計上されないため、収支決算書に対する注記の「次期繰越収支差額に含まれる資産及び負債の内訳」において、未収賦課金等の当期末残高が貸借対照表残高と一致しないことに注意。</a:t>
              </a:r>
              <a:endParaRPr lang="en-US" altLang="ja-JP" sz="1200" dirty="0">
                <a:latin typeface="+mn-ea"/>
              </a:endParaRPr>
            </a:p>
          </p:txBody>
        </p:sp>
        <p:sp>
          <p:nvSpPr>
            <p:cNvPr id="58" name="吹き出し: 角を丸めた四角形 57">
              <a:extLst>
                <a:ext uri="{FF2B5EF4-FFF2-40B4-BE49-F238E27FC236}">
                  <a16:creationId xmlns:a16="http://schemas.microsoft.com/office/drawing/2014/main" id="{711F3356-1AED-811A-1582-509064099ACB}"/>
                </a:ext>
              </a:extLst>
            </p:cNvPr>
            <p:cNvSpPr/>
            <p:nvPr/>
          </p:nvSpPr>
          <p:spPr>
            <a:xfrm>
              <a:off x="325473" y="5262303"/>
              <a:ext cx="3023379" cy="1273797"/>
            </a:xfrm>
            <a:prstGeom prst="wedgeRoundRectCallout">
              <a:avLst>
                <a:gd name="adj1" fmla="val 65104"/>
                <a:gd name="adj2" fmla="val -48357"/>
                <a:gd name="adj3" fmla="val 16667"/>
              </a:avLst>
            </a:prstGeom>
            <a:noFill/>
            <a:ln w="28575">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61" name="グループ化 60">
            <a:extLst>
              <a:ext uri="{FF2B5EF4-FFF2-40B4-BE49-F238E27FC236}">
                <a16:creationId xmlns:a16="http://schemas.microsoft.com/office/drawing/2014/main" id="{2FD823C4-146B-0375-403A-C9B95F648DCA}"/>
              </a:ext>
            </a:extLst>
          </p:cNvPr>
          <p:cNvGrpSpPr/>
          <p:nvPr/>
        </p:nvGrpSpPr>
        <p:grpSpPr>
          <a:xfrm>
            <a:off x="3012123" y="5265945"/>
            <a:ext cx="5866676" cy="1389630"/>
            <a:chOff x="3916237" y="5384082"/>
            <a:chExt cx="5616318" cy="1111177"/>
          </a:xfrm>
        </p:grpSpPr>
        <p:sp>
          <p:nvSpPr>
            <p:cNvPr id="57" name="テキスト ボックス 56">
              <a:extLst>
                <a:ext uri="{FF2B5EF4-FFF2-40B4-BE49-F238E27FC236}">
                  <a16:creationId xmlns:a16="http://schemas.microsoft.com/office/drawing/2014/main" id="{5948B298-15F9-73A9-22C6-778B142A5B8E}"/>
                </a:ext>
              </a:extLst>
            </p:cNvPr>
            <p:cNvSpPr txBox="1"/>
            <p:nvPr/>
          </p:nvSpPr>
          <p:spPr>
            <a:xfrm>
              <a:off x="3932855" y="5457306"/>
              <a:ext cx="5599700" cy="959808"/>
            </a:xfrm>
            <a:prstGeom prst="rect">
              <a:avLst/>
            </a:prstGeom>
            <a:noFill/>
          </p:spPr>
          <p:txBody>
            <a:bodyPr wrap="square" rtlCol="0">
              <a:spAutoFit/>
            </a:bodyPr>
            <a:lstStyle/>
            <a:p>
              <a:r>
                <a:rPr lang="en-US" altLang="ja-JP" sz="1200" u="sng" dirty="0">
                  <a:latin typeface="+mn-ea"/>
                </a:rPr>
                <a:t>【</a:t>
              </a:r>
              <a:r>
                <a:rPr lang="ja-JP" altLang="en-US" sz="1200" u="sng" dirty="0">
                  <a:latin typeface="+mn-ea"/>
                </a:rPr>
                <a:t>例</a:t>
              </a:r>
              <a:r>
                <a:rPr lang="en-US" altLang="ja-JP" sz="1200" u="sng" dirty="0">
                  <a:latin typeface="+mn-ea"/>
                </a:rPr>
                <a:t>】</a:t>
              </a:r>
              <a:r>
                <a:rPr lang="ja-JP" altLang="en-US" sz="1200" u="sng" dirty="0">
                  <a:latin typeface="+mn-ea"/>
                </a:rPr>
                <a:t>未収賦課金等について</a:t>
              </a:r>
              <a:endParaRPr lang="en-US" altLang="ja-JP" sz="1200" u="sng" dirty="0">
                <a:latin typeface="+mn-ea"/>
              </a:endParaRPr>
            </a:p>
            <a:p>
              <a:r>
                <a:rPr lang="ja-JP" altLang="en-US" sz="1200" dirty="0">
                  <a:latin typeface="+mn-ea"/>
                </a:rPr>
                <a:t>貸借対照表残高：</a:t>
              </a:r>
              <a:r>
                <a:rPr lang="en-US" altLang="ja-JP" sz="1200" dirty="0">
                  <a:latin typeface="+mn-ea"/>
                </a:rPr>
                <a:t>85,000</a:t>
              </a:r>
              <a:r>
                <a:rPr lang="ja-JP" altLang="en-US" sz="1200" dirty="0">
                  <a:latin typeface="+mn-ea"/>
                </a:rPr>
                <a:t>円  →  </a:t>
              </a:r>
              <a:r>
                <a:rPr lang="en-US" altLang="ja-JP" sz="1200" dirty="0">
                  <a:latin typeface="+mn-ea"/>
                </a:rPr>
                <a:t>3/31</a:t>
              </a:r>
              <a:r>
                <a:rPr lang="ja-JP" altLang="en-US" sz="1200" dirty="0">
                  <a:latin typeface="+mn-ea"/>
                </a:rPr>
                <a:t>時点の未収賦課金等の額。</a:t>
              </a:r>
              <a:endParaRPr lang="en-US" altLang="ja-JP" sz="1200" dirty="0">
                <a:latin typeface="+mn-ea"/>
              </a:endParaRPr>
            </a:p>
            <a:p>
              <a:r>
                <a:rPr lang="ja-JP" altLang="en-US" sz="1200" dirty="0">
                  <a:latin typeface="+mn-ea"/>
                </a:rPr>
                <a:t>収支決算書注記：  </a:t>
              </a:r>
              <a:r>
                <a:rPr lang="en-US" altLang="ja-JP" sz="1200" dirty="0">
                  <a:latin typeface="+mn-ea"/>
                </a:rPr>
                <a:t>5,000</a:t>
              </a:r>
              <a:r>
                <a:rPr lang="ja-JP" altLang="en-US" sz="1200" dirty="0">
                  <a:latin typeface="+mn-ea"/>
                </a:rPr>
                <a:t>円  →  貸借対照表に未収賦課金等として計上したうち、</a:t>
              </a:r>
              <a:endParaRPr lang="en-US" altLang="ja-JP" sz="1200" dirty="0">
                <a:latin typeface="+mn-ea"/>
              </a:endParaRPr>
            </a:p>
            <a:p>
              <a:r>
                <a:rPr lang="ja-JP" altLang="en-US" sz="1200" dirty="0">
                  <a:latin typeface="+mn-ea"/>
                </a:rPr>
                <a:t>　　　　　　　　　　　　　　資金収支整理期間末日までに納入された額。</a:t>
              </a:r>
              <a:endParaRPr lang="en-US" altLang="ja-JP" sz="1200" dirty="0">
                <a:latin typeface="+mn-ea"/>
              </a:endParaRPr>
            </a:p>
            <a:p>
              <a:r>
                <a:rPr lang="ja-JP" altLang="en-US" sz="1200" dirty="0">
                  <a:latin typeface="+mn-ea"/>
                </a:rPr>
                <a:t>差額：</a:t>
              </a:r>
              <a:r>
                <a:rPr lang="en-US" altLang="ja-JP" sz="1200" dirty="0">
                  <a:latin typeface="+mn-ea"/>
                </a:rPr>
                <a:t>80,000</a:t>
              </a:r>
              <a:r>
                <a:rPr lang="ja-JP" altLang="en-US" sz="1200" dirty="0">
                  <a:latin typeface="+mn-ea"/>
                </a:rPr>
                <a:t>円  →  資金収支整理期間末日までに納入されなかった額。</a:t>
              </a:r>
              <a:endParaRPr lang="en-US" altLang="ja-JP" sz="1200" dirty="0">
                <a:latin typeface="+mn-ea"/>
              </a:endParaRPr>
            </a:p>
            <a:p>
              <a:r>
                <a:rPr lang="ja-JP" altLang="en-US" sz="1200" dirty="0">
                  <a:latin typeface="+mn-ea"/>
                </a:rPr>
                <a:t>　　　　　　　　　注記への記載は不要。</a:t>
              </a:r>
              <a:endParaRPr lang="en-US" altLang="ja-JP" sz="1200" dirty="0">
                <a:latin typeface="+mn-ea"/>
              </a:endParaRPr>
            </a:p>
          </p:txBody>
        </p:sp>
        <p:sp>
          <p:nvSpPr>
            <p:cNvPr id="60" name="吹き出し: 角を丸めた四角形 59">
              <a:extLst>
                <a:ext uri="{FF2B5EF4-FFF2-40B4-BE49-F238E27FC236}">
                  <a16:creationId xmlns:a16="http://schemas.microsoft.com/office/drawing/2014/main" id="{0D4A3CB7-FA32-69E3-FA56-B2CA4AFA0F06}"/>
                </a:ext>
              </a:extLst>
            </p:cNvPr>
            <p:cNvSpPr/>
            <p:nvPr/>
          </p:nvSpPr>
          <p:spPr>
            <a:xfrm>
              <a:off x="3916237" y="5384082"/>
              <a:ext cx="5570260" cy="1111177"/>
            </a:xfrm>
            <a:prstGeom prst="wedgeRoundRectCallout">
              <a:avLst>
                <a:gd name="adj1" fmla="val -55284"/>
                <a:gd name="adj2" fmla="val -29333"/>
                <a:gd name="adj3" fmla="val 16667"/>
              </a:avLst>
            </a:prstGeom>
            <a:noFill/>
            <a:ln w="28575">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7" name="グループ化 16">
            <a:extLst>
              <a:ext uri="{FF2B5EF4-FFF2-40B4-BE49-F238E27FC236}">
                <a16:creationId xmlns:a16="http://schemas.microsoft.com/office/drawing/2014/main" id="{10778589-0EC4-425C-BC18-E0C72B83379A}"/>
              </a:ext>
            </a:extLst>
          </p:cNvPr>
          <p:cNvGrpSpPr/>
          <p:nvPr/>
        </p:nvGrpSpPr>
        <p:grpSpPr>
          <a:xfrm>
            <a:off x="2875487" y="2492582"/>
            <a:ext cx="6051561" cy="2597387"/>
            <a:chOff x="2875487" y="2492582"/>
            <a:chExt cx="6051561" cy="2597387"/>
          </a:xfrm>
        </p:grpSpPr>
        <p:grpSp>
          <p:nvGrpSpPr>
            <p:cNvPr id="13" name="グループ化 12">
              <a:extLst>
                <a:ext uri="{FF2B5EF4-FFF2-40B4-BE49-F238E27FC236}">
                  <a16:creationId xmlns:a16="http://schemas.microsoft.com/office/drawing/2014/main" id="{0972299B-625A-4768-BF14-A1295532BDB9}"/>
                </a:ext>
              </a:extLst>
            </p:cNvPr>
            <p:cNvGrpSpPr/>
            <p:nvPr/>
          </p:nvGrpSpPr>
          <p:grpSpPr>
            <a:xfrm>
              <a:off x="2875487" y="2492582"/>
              <a:ext cx="6051561" cy="2597387"/>
              <a:chOff x="2931677" y="2609807"/>
              <a:chExt cx="6051561" cy="2755554"/>
            </a:xfrm>
          </p:grpSpPr>
          <p:sp>
            <p:nvSpPr>
              <p:cNvPr id="37" name="テキスト ボックス 36">
                <a:extLst>
                  <a:ext uri="{FF2B5EF4-FFF2-40B4-BE49-F238E27FC236}">
                    <a16:creationId xmlns:a16="http://schemas.microsoft.com/office/drawing/2014/main" id="{CCA38051-72A2-E934-D1EE-8FA8EF18A9A0}"/>
                  </a:ext>
                </a:extLst>
              </p:cNvPr>
              <p:cNvSpPr txBox="1"/>
              <p:nvPr/>
            </p:nvSpPr>
            <p:spPr>
              <a:xfrm>
                <a:off x="2959540" y="3096298"/>
                <a:ext cx="5901790" cy="465324"/>
              </a:xfrm>
              <a:prstGeom prst="rect">
                <a:avLst/>
              </a:prstGeom>
              <a:noFill/>
            </p:spPr>
            <p:txBody>
              <a:bodyPr wrap="square" rtlCol="0">
                <a:spAutoFit/>
              </a:bodyPr>
              <a:lstStyle/>
              <a:p>
                <a:r>
                  <a:rPr lang="ja-JP" altLang="en-US" sz="1200" dirty="0">
                    <a:latin typeface="+mn-ea"/>
                  </a:rPr>
                  <a:t>　資金の範囲には、現金及び預金のほか、収支予算書に計上した収入及び支出に係る資産及び負債で、</a:t>
                </a:r>
                <a:r>
                  <a:rPr lang="en-US" altLang="ja-JP" sz="1200" dirty="0">
                    <a:latin typeface="+mn-ea"/>
                  </a:rPr>
                  <a:t>5</a:t>
                </a:r>
                <a:r>
                  <a:rPr lang="ja-JP" altLang="en-US" sz="1200" dirty="0">
                    <a:latin typeface="+mn-ea"/>
                  </a:rPr>
                  <a:t>月</a:t>
                </a:r>
                <a:r>
                  <a:rPr lang="en-US" altLang="ja-JP" sz="1200" dirty="0">
                    <a:latin typeface="+mn-ea"/>
                  </a:rPr>
                  <a:t>31</a:t>
                </a:r>
                <a:r>
                  <a:rPr lang="ja-JP" altLang="en-US" sz="1200" dirty="0">
                    <a:latin typeface="+mn-ea"/>
                  </a:rPr>
                  <a:t>日までに決済が完了するものを含めている。</a:t>
                </a:r>
                <a:endParaRPr lang="en-US" altLang="ja-JP" sz="1200" dirty="0">
                  <a:latin typeface="+mn-ea"/>
                </a:endParaRPr>
              </a:p>
            </p:txBody>
          </p:sp>
          <p:sp>
            <p:nvSpPr>
              <p:cNvPr id="46" name="四角形: 角を丸くする 45">
                <a:extLst>
                  <a:ext uri="{FF2B5EF4-FFF2-40B4-BE49-F238E27FC236}">
                    <a16:creationId xmlns:a16="http://schemas.microsoft.com/office/drawing/2014/main" id="{0866A550-2CFE-CF18-9FAD-A9190CABB01E}"/>
                  </a:ext>
                </a:extLst>
              </p:cNvPr>
              <p:cNvSpPr/>
              <p:nvPr/>
            </p:nvSpPr>
            <p:spPr>
              <a:xfrm>
                <a:off x="2959540" y="2609807"/>
                <a:ext cx="5975449" cy="2755554"/>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49" name="フローチャート: 組合せ 48">
                <a:extLst>
                  <a:ext uri="{FF2B5EF4-FFF2-40B4-BE49-F238E27FC236}">
                    <a16:creationId xmlns:a16="http://schemas.microsoft.com/office/drawing/2014/main" id="{D8C9A42C-F846-F2A2-0684-621704BB83FF}"/>
                  </a:ext>
                </a:extLst>
              </p:cNvPr>
              <p:cNvSpPr/>
              <p:nvPr/>
            </p:nvSpPr>
            <p:spPr>
              <a:xfrm>
                <a:off x="5214937" y="3570926"/>
                <a:ext cx="1008658" cy="268827"/>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8" name="テキスト ボックス 37">
                <a:extLst>
                  <a:ext uri="{FF2B5EF4-FFF2-40B4-BE49-F238E27FC236}">
                    <a16:creationId xmlns:a16="http://schemas.microsoft.com/office/drawing/2014/main" id="{40017B27-D719-3059-E3B4-CFE6D0C8D518}"/>
                  </a:ext>
                </a:extLst>
              </p:cNvPr>
              <p:cNvSpPr txBox="1"/>
              <p:nvPr/>
            </p:nvSpPr>
            <p:spPr>
              <a:xfrm>
                <a:off x="2931677" y="3831177"/>
                <a:ext cx="6051561" cy="489778"/>
              </a:xfrm>
              <a:prstGeom prst="rect">
                <a:avLst/>
              </a:prstGeom>
              <a:noFill/>
            </p:spPr>
            <p:txBody>
              <a:bodyPr wrap="square" rtlCol="0">
                <a:spAutoFit/>
              </a:bodyPr>
              <a:lstStyle/>
              <a:p>
                <a:r>
                  <a:rPr lang="ja-JP" altLang="en-US" sz="1200" dirty="0">
                    <a:latin typeface="+mn-ea"/>
                  </a:rPr>
                  <a:t>　貸借対照表に未収賦課金等として計上したもののうち、</a:t>
                </a:r>
                <a:r>
                  <a:rPr lang="en-US" altLang="ja-JP" sz="1200" dirty="0">
                    <a:latin typeface="+mn-ea"/>
                  </a:rPr>
                  <a:t>5/31</a:t>
                </a:r>
                <a:r>
                  <a:rPr lang="ja-JP" altLang="en-US" sz="1200" dirty="0">
                    <a:latin typeface="+mn-ea"/>
                  </a:rPr>
                  <a:t>までに納入されたものを収支決算書に反映する。</a:t>
                </a:r>
                <a:endParaRPr lang="en-US" altLang="ja-JP" sz="1200" dirty="0">
                  <a:latin typeface="+mn-ea"/>
                </a:endParaRPr>
              </a:p>
            </p:txBody>
          </p:sp>
          <p:sp>
            <p:nvSpPr>
              <p:cNvPr id="40" name="テキスト ボックス 39">
                <a:extLst>
                  <a:ext uri="{FF2B5EF4-FFF2-40B4-BE49-F238E27FC236}">
                    <a16:creationId xmlns:a16="http://schemas.microsoft.com/office/drawing/2014/main" id="{2B011E3C-2CE0-426B-B65F-DBA1C1EBC176}"/>
                  </a:ext>
                </a:extLst>
              </p:cNvPr>
              <p:cNvSpPr txBox="1"/>
              <p:nvPr/>
            </p:nvSpPr>
            <p:spPr>
              <a:xfrm>
                <a:off x="2981861" y="2796499"/>
                <a:ext cx="4223612" cy="276999"/>
              </a:xfrm>
              <a:prstGeom prst="rect">
                <a:avLst/>
              </a:prstGeom>
              <a:noFill/>
            </p:spPr>
            <p:txBody>
              <a:bodyPr wrap="square" rtlCol="0">
                <a:spAutoFit/>
              </a:bodyPr>
              <a:lstStyle/>
              <a:p>
                <a:r>
                  <a:rPr lang="en-US" altLang="ja-JP" sz="1200" dirty="0">
                    <a:latin typeface="+mn-ea"/>
                  </a:rPr>
                  <a:t>【</a:t>
                </a:r>
                <a:r>
                  <a:rPr lang="ja-JP" altLang="en-US" sz="1200" dirty="0">
                    <a:latin typeface="+mn-ea"/>
                  </a:rPr>
                  <a:t>資金収支整理期間（</a:t>
                </a:r>
                <a:r>
                  <a:rPr lang="en-US" altLang="ja-JP" sz="1200" dirty="0">
                    <a:latin typeface="+mn-ea"/>
                  </a:rPr>
                  <a:t>5/31</a:t>
                </a:r>
                <a:r>
                  <a:rPr lang="ja-JP" altLang="en-US" sz="1200" dirty="0">
                    <a:latin typeface="+mn-ea"/>
                  </a:rPr>
                  <a:t>まで）を設定している場合</a:t>
                </a:r>
                <a:r>
                  <a:rPr lang="en-US" altLang="ja-JP" sz="1200" dirty="0">
                    <a:latin typeface="+mn-ea"/>
                  </a:rPr>
                  <a:t>】</a:t>
                </a:r>
              </a:p>
            </p:txBody>
          </p:sp>
          <p:sp>
            <p:nvSpPr>
              <p:cNvPr id="42" name="フローチャート: 組合せ 41">
                <a:extLst>
                  <a:ext uri="{FF2B5EF4-FFF2-40B4-BE49-F238E27FC236}">
                    <a16:creationId xmlns:a16="http://schemas.microsoft.com/office/drawing/2014/main" id="{256FBE65-0F7D-40C8-9F6D-87CD7371AB9F}"/>
                  </a:ext>
                </a:extLst>
              </p:cNvPr>
              <p:cNvSpPr/>
              <p:nvPr/>
            </p:nvSpPr>
            <p:spPr>
              <a:xfrm>
                <a:off x="5214937" y="4258185"/>
                <a:ext cx="1008658" cy="268828"/>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4" name="テキスト ボックス 43">
                <a:extLst>
                  <a:ext uri="{FF2B5EF4-FFF2-40B4-BE49-F238E27FC236}">
                    <a16:creationId xmlns:a16="http://schemas.microsoft.com/office/drawing/2014/main" id="{1BE1418E-7666-4984-BFA7-64F596668E16}"/>
                  </a:ext>
                </a:extLst>
              </p:cNvPr>
              <p:cNvSpPr txBox="1"/>
              <p:nvPr/>
            </p:nvSpPr>
            <p:spPr>
              <a:xfrm>
                <a:off x="3266114" y="4637335"/>
                <a:ext cx="5430566" cy="489778"/>
              </a:xfrm>
              <a:prstGeom prst="rect">
                <a:avLst/>
              </a:prstGeom>
              <a:noFill/>
            </p:spPr>
            <p:txBody>
              <a:bodyPr wrap="square" rtlCol="0">
                <a:spAutoFit/>
              </a:bodyPr>
              <a:lstStyle/>
              <a:p>
                <a:r>
                  <a:rPr lang="ja-JP" altLang="en-US" sz="1200" dirty="0">
                    <a:latin typeface="+mn-ea"/>
                  </a:rPr>
                  <a:t>　資金収支整理期間に納入されなかった未収賦課金は、収支決算書に対する注記に記載する必要はない。</a:t>
                </a:r>
                <a:endParaRPr lang="en-US" altLang="ja-JP" sz="1200" dirty="0">
                  <a:latin typeface="+mn-ea"/>
                </a:endParaRPr>
              </a:p>
            </p:txBody>
          </p:sp>
        </p:grpSp>
        <p:sp>
          <p:nvSpPr>
            <p:cNvPr id="15" name="正方形/長方形 14">
              <a:extLst>
                <a:ext uri="{FF2B5EF4-FFF2-40B4-BE49-F238E27FC236}">
                  <a16:creationId xmlns:a16="http://schemas.microsoft.com/office/drawing/2014/main" id="{86A464E9-C2DA-4B70-833D-12C7A9787825}"/>
                </a:ext>
              </a:extLst>
            </p:cNvPr>
            <p:cNvSpPr/>
            <p:nvPr/>
          </p:nvSpPr>
          <p:spPr>
            <a:xfrm>
              <a:off x="3176096" y="4342890"/>
              <a:ext cx="5450342" cy="603793"/>
            </a:xfrm>
            <a:prstGeom prst="rect">
              <a:avLst/>
            </a:prstGeom>
            <a:noFill/>
            <a:ln w="285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82334" y="1924922"/>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sp>
        <p:nvSpPr>
          <p:cNvPr id="18" name="楕円 17">
            <a:extLst>
              <a:ext uri="{FF2B5EF4-FFF2-40B4-BE49-F238E27FC236}">
                <a16:creationId xmlns:a16="http://schemas.microsoft.com/office/drawing/2014/main" id="{535CD831-1B6A-F4E0-9F54-FF8C0A6B5433}"/>
              </a:ext>
            </a:extLst>
          </p:cNvPr>
          <p:cNvSpPr/>
          <p:nvPr/>
        </p:nvSpPr>
        <p:spPr>
          <a:xfrm>
            <a:off x="188889" y="152879"/>
            <a:ext cx="280088" cy="261980"/>
          </a:xfrm>
          <a:prstGeom prst="ellipse">
            <a:avLst/>
          </a:prstGeom>
          <a:noFill/>
          <a:ln w="127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6683134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92458" y="2793179"/>
            <a:ext cx="8850968" cy="3980970"/>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en-US" altLang="ja-JP" sz="1400" b="1" dirty="0">
                <a:latin typeface="+mn-ea"/>
              </a:rPr>
              <a:t>56</a:t>
            </a:r>
            <a:r>
              <a:rPr lang="ja-JP" altLang="en-US" sz="2000" b="1" dirty="0">
                <a:latin typeface="+mn-ea"/>
              </a:rPr>
              <a:t>  前年度の次期繰越収支差額が誤っていた場合の処理</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617942" y="596492"/>
            <a:ext cx="4368341" cy="2155776"/>
            <a:chOff x="4639788" y="1415610"/>
            <a:chExt cx="4368341" cy="212187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21874"/>
              <a:chOff x="324296" y="235244"/>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664522" y="1356289"/>
                <a:ext cx="5013279" cy="672850"/>
              </a:xfrm>
              <a:prstGeom prst="rect">
                <a:avLst/>
              </a:prstGeom>
              <a:noFill/>
            </p:spPr>
            <p:txBody>
              <a:bodyPr wrap="square" rtlCol="0">
                <a:spAutoFit/>
              </a:bodyPr>
              <a:lstStyle/>
              <a:p>
                <a:r>
                  <a:rPr lang="ja-JP" altLang="en-US" sz="1200" dirty="0">
                    <a:latin typeface="+mn-ea"/>
                  </a:rPr>
                  <a:t>①　調整額の科目を設け、収支決算書の収入の部に</a:t>
                </a:r>
                <a:endParaRPr lang="en-US" altLang="ja-JP" sz="1200" dirty="0">
                  <a:latin typeface="+mn-ea"/>
                </a:endParaRPr>
              </a:p>
              <a:p>
                <a:r>
                  <a:rPr lang="ja-JP" altLang="en-US" sz="1200" dirty="0">
                    <a:latin typeface="+mn-ea"/>
                  </a:rPr>
                  <a:t>　　おいて調整する。</a:t>
                </a:r>
                <a:endParaRPr lang="en-US" altLang="ja-JP" sz="1200" dirty="0">
                  <a:latin typeface="+mn-ea"/>
                </a:endParaRP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19256"/>
              <a:ext cx="2625872" cy="33043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2144098"/>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603210" y="1268953"/>
                <a:ext cx="5135902" cy="947121"/>
              </a:xfrm>
              <a:prstGeom prst="rect">
                <a:avLst/>
              </a:prstGeom>
              <a:noFill/>
            </p:spPr>
            <p:txBody>
              <a:bodyPr wrap="square" rtlCol="0">
                <a:spAutoFit/>
              </a:bodyPr>
              <a:lstStyle/>
              <a:p>
                <a:r>
                  <a:rPr lang="ja-JP" altLang="en-US" sz="1200" dirty="0">
                    <a:latin typeface="+mn-ea"/>
                  </a:rPr>
                  <a:t>　収支決算書に対する注記の前期末残高の次期繰越収支差額が誤っていることが判明したが、どのように修正すべきか。</a:t>
                </a:r>
                <a:endParaRPr lang="en-US" altLang="ja-JP" sz="1200" dirty="0">
                  <a:latin typeface="+mn-ea"/>
                </a:endParaRP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29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447599" y="1541634"/>
              <a:ext cx="525079" cy="362992"/>
            </a:xfrm>
            <a:prstGeom prst="rect">
              <a:avLst/>
            </a:prstGeom>
          </p:spPr>
        </p:pic>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74347" y="2271541"/>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sp>
        <p:nvSpPr>
          <p:cNvPr id="18" name="フローチャート: 組合せ 17">
            <a:extLst>
              <a:ext uri="{FF2B5EF4-FFF2-40B4-BE49-F238E27FC236}">
                <a16:creationId xmlns:a16="http://schemas.microsoft.com/office/drawing/2014/main" id="{828D65A3-B841-F707-04A5-BABE8EC82B5C}"/>
              </a:ext>
            </a:extLst>
          </p:cNvPr>
          <p:cNvSpPr/>
          <p:nvPr/>
        </p:nvSpPr>
        <p:spPr>
          <a:xfrm rot="16200000">
            <a:off x="2603977" y="4464785"/>
            <a:ext cx="961500" cy="268827"/>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22" name="グループ化 21">
            <a:extLst>
              <a:ext uri="{FF2B5EF4-FFF2-40B4-BE49-F238E27FC236}">
                <a16:creationId xmlns:a16="http://schemas.microsoft.com/office/drawing/2014/main" id="{C8C2FD65-8C2B-B761-1EFF-AF331B7D0AAF}"/>
              </a:ext>
            </a:extLst>
          </p:cNvPr>
          <p:cNvGrpSpPr/>
          <p:nvPr/>
        </p:nvGrpSpPr>
        <p:grpSpPr>
          <a:xfrm>
            <a:off x="3348135" y="3064595"/>
            <a:ext cx="5430619" cy="3515959"/>
            <a:chOff x="4201713" y="3267468"/>
            <a:chExt cx="3901360" cy="1758489"/>
          </a:xfrm>
        </p:grpSpPr>
        <p:sp>
          <p:nvSpPr>
            <p:cNvPr id="4" name="テキスト ボックス 3">
              <a:extLst>
                <a:ext uri="{FF2B5EF4-FFF2-40B4-BE49-F238E27FC236}">
                  <a16:creationId xmlns:a16="http://schemas.microsoft.com/office/drawing/2014/main" id="{C6C8513C-DF03-CF99-3E0E-8337A522C7AB}"/>
                </a:ext>
              </a:extLst>
            </p:cNvPr>
            <p:cNvSpPr txBox="1"/>
            <p:nvPr/>
          </p:nvSpPr>
          <p:spPr>
            <a:xfrm>
              <a:off x="4650797" y="3589308"/>
              <a:ext cx="2845111" cy="230899"/>
            </a:xfrm>
            <a:prstGeom prst="rect">
              <a:avLst/>
            </a:prstGeom>
            <a:noFill/>
          </p:spPr>
          <p:txBody>
            <a:bodyPr wrap="square" rtlCol="0">
              <a:spAutoFit/>
            </a:bodyPr>
            <a:lstStyle/>
            <a:p>
              <a:r>
                <a:rPr lang="ja-JP" altLang="en-US" sz="1200" dirty="0">
                  <a:latin typeface="+mn-ea"/>
                </a:rPr>
                <a:t>収支命令書：（款）前期繰越収支差額調整額</a:t>
              </a:r>
              <a:endParaRPr lang="en-US" altLang="ja-JP" sz="1200" dirty="0">
                <a:latin typeface="+mn-ea"/>
              </a:endParaRPr>
            </a:p>
            <a:p>
              <a:r>
                <a:rPr lang="ja-JP" altLang="en-US" sz="1200" dirty="0">
                  <a:latin typeface="+mn-ea"/>
                </a:rPr>
                <a:t>複式仕訳：不要</a:t>
              </a:r>
              <a:endParaRPr lang="en-US" altLang="ja-JP" sz="1200" dirty="0">
                <a:latin typeface="+mn-ea"/>
              </a:endParaRPr>
            </a:p>
          </p:txBody>
        </p:sp>
        <p:sp>
          <p:nvSpPr>
            <p:cNvPr id="19" name="四角形: 角を丸くする 18">
              <a:extLst>
                <a:ext uri="{FF2B5EF4-FFF2-40B4-BE49-F238E27FC236}">
                  <a16:creationId xmlns:a16="http://schemas.microsoft.com/office/drawing/2014/main" id="{47F4B29B-B97A-16B9-B7EB-372154D87692}"/>
                </a:ext>
              </a:extLst>
            </p:cNvPr>
            <p:cNvSpPr/>
            <p:nvPr/>
          </p:nvSpPr>
          <p:spPr>
            <a:xfrm>
              <a:off x="4201713" y="3267468"/>
              <a:ext cx="3901360" cy="1758489"/>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grpSp>
      <p:sp>
        <p:nvSpPr>
          <p:cNvPr id="11" name="テキスト ボックス 10">
            <a:extLst>
              <a:ext uri="{FF2B5EF4-FFF2-40B4-BE49-F238E27FC236}">
                <a16:creationId xmlns:a16="http://schemas.microsoft.com/office/drawing/2014/main" id="{B7DD0093-AF37-E670-1663-FFEA13E77834}"/>
              </a:ext>
            </a:extLst>
          </p:cNvPr>
          <p:cNvSpPr txBox="1"/>
          <p:nvPr/>
        </p:nvSpPr>
        <p:spPr>
          <a:xfrm>
            <a:off x="3512799" y="4628832"/>
            <a:ext cx="5101289" cy="830997"/>
          </a:xfrm>
          <a:prstGeom prst="rect">
            <a:avLst/>
          </a:prstGeom>
          <a:noFill/>
        </p:spPr>
        <p:txBody>
          <a:bodyPr wrap="square" rtlCol="0">
            <a:spAutoFit/>
          </a:bodyPr>
          <a:lstStyle/>
          <a:p>
            <a:r>
              <a:rPr lang="en-US" altLang="ja-JP" sz="1200" dirty="0">
                <a:latin typeface="+mn-ea"/>
              </a:rPr>
              <a:t>※</a:t>
            </a:r>
            <a:r>
              <a:rPr lang="ja-JP" altLang="en-US" sz="1200" dirty="0">
                <a:latin typeface="+mn-ea"/>
              </a:rPr>
              <a:t>　減額の場合は収入の部にマイナス表記</a:t>
            </a:r>
            <a:endParaRPr lang="en-US" altLang="ja-JP" sz="1200" dirty="0">
              <a:latin typeface="+mn-ea"/>
            </a:endParaRPr>
          </a:p>
          <a:p>
            <a:r>
              <a:rPr lang="en-US" altLang="ja-JP" sz="1200" dirty="0">
                <a:latin typeface="+mn-ea"/>
              </a:rPr>
              <a:t>※</a:t>
            </a:r>
            <a:r>
              <a:rPr lang="ja-JP" altLang="en-US" sz="1200" dirty="0">
                <a:latin typeface="+mn-ea"/>
              </a:rPr>
              <a:t>　予算額欄は０円</a:t>
            </a:r>
            <a:endParaRPr lang="en-US" altLang="ja-JP" sz="1200" dirty="0">
              <a:latin typeface="+mn-ea"/>
            </a:endParaRPr>
          </a:p>
          <a:p>
            <a:r>
              <a:rPr lang="en-US" altLang="ja-JP" sz="1200" dirty="0">
                <a:latin typeface="+mn-ea"/>
              </a:rPr>
              <a:t>※</a:t>
            </a:r>
            <a:r>
              <a:rPr lang="ja-JP" altLang="en-US" sz="1200" dirty="0">
                <a:latin typeface="+mn-ea"/>
              </a:rPr>
              <a:t>　注記の「次期繰越収支差額に含まれる資産及び負債の内訳」に、</a:t>
            </a:r>
            <a:endParaRPr lang="en-US" altLang="ja-JP" sz="1200" dirty="0">
              <a:latin typeface="+mn-ea"/>
            </a:endParaRPr>
          </a:p>
          <a:p>
            <a:r>
              <a:rPr lang="ja-JP" altLang="en-US" sz="1200" dirty="0">
                <a:latin typeface="+mn-ea"/>
              </a:rPr>
              <a:t>　　前期末残高として調整前、調整額、調整後欄を設けてそれぞれ記載</a:t>
            </a:r>
            <a:endParaRPr lang="en-US" altLang="ja-JP" sz="1200" dirty="0">
              <a:latin typeface="+mn-ea"/>
            </a:endParaRPr>
          </a:p>
        </p:txBody>
      </p:sp>
      <p:sp>
        <p:nvSpPr>
          <p:cNvPr id="23" name="テキスト ボックス 22">
            <a:extLst>
              <a:ext uri="{FF2B5EF4-FFF2-40B4-BE49-F238E27FC236}">
                <a16:creationId xmlns:a16="http://schemas.microsoft.com/office/drawing/2014/main" id="{ECBD675A-278F-D788-7E3F-2DB837E0CC6C}"/>
              </a:ext>
            </a:extLst>
          </p:cNvPr>
          <p:cNvSpPr txBox="1"/>
          <p:nvPr/>
        </p:nvSpPr>
        <p:spPr>
          <a:xfrm>
            <a:off x="5799016" y="5957987"/>
            <a:ext cx="2620164" cy="276999"/>
          </a:xfrm>
          <a:prstGeom prst="rect">
            <a:avLst/>
          </a:prstGeom>
          <a:noFill/>
        </p:spPr>
        <p:txBody>
          <a:bodyPr wrap="square" rtlCol="0">
            <a:spAutoFit/>
          </a:bodyPr>
          <a:lstStyle/>
          <a:p>
            <a:r>
              <a:rPr lang="en-US" altLang="ja-JP" sz="1200" u="sng" dirty="0">
                <a:latin typeface="+mn-ea"/>
              </a:rPr>
              <a:t>※</a:t>
            </a:r>
            <a:r>
              <a:rPr lang="ja-JP" altLang="en-US" sz="1200" u="sng" dirty="0">
                <a:latin typeface="+mn-ea"/>
              </a:rPr>
              <a:t>　財務諸表等作成要領</a:t>
            </a:r>
            <a:r>
              <a:rPr lang="en-US" altLang="ja-JP" sz="1200" u="sng" dirty="0">
                <a:latin typeface="+mn-ea"/>
              </a:rPr>
              <a:t>P308</a:t>
            </a:r>
            <a:r>
              <a:rPr lang="ja-JP" altLang="en-US" sz="1200" u="sng" dirty="0">
                <a:latin typeface="+mn-ea"/>
              </a:rPr>
              <a:t>参照</a:t>
            </a:r>
            <a:endParaRPr lang="en-US" altLang="ja-JP" sz="1200" u="sng" dirty="0">
              <a:latin typeface="+mn-ea"/>
            </a:endParaRPr>
          </a:p>
        </p:txBody>
      </p:sp>
      <p:sp>
        <p:nvSpPr>
          <p:cNvPr id="37" name="テキスト ボックス 36">
            <a:extLst>
              <a:ext uri="{FF2B5EF4-FFF2-40B4-BE49-F238E27FC236}">
                <a16:creationId xmlns:a16="http://schemas.microsoft.com/office/drawing/2014/main" id="{9DA3E1B9-7B81-4382-86B0-2F63BF22E734}"/>
              </a:ext>
            </a:extLst>
          </p:cNvPr>
          <p:cNvSpPr txBox="1"/>
          <p:nvPr/>
        </p:nvSpPr>
        <p:spPr>
          <a:xfrm>
            <a:off x="-124130" y="1918601"/>
            <a:ext cx="4650189" cy="276999"/>
          </a:xfrm>
          <a:prstGeom prst="rect">
            <a:avLst/>
          </a:prstGeom>
          <a:noFill/>
        </p:spPr>
        <p:txBody>
          <a:bodyPr wrap="square" rtlCol="0">
            <a:spAutoFit/>
          </a:bodyPr>
          <a:lstStyle/>
          <a:p>
            <a:r>
              <a:rPr lang="ja-JP" altLang="en-US" sz="1200" dirty="0">
                <a:latin typeface="+mn-ea"/>
              </a:rPr>
              <a:t>　　</a:t>
            </a:r>
            <a:r>
              <a:rPr lang="en-US" altLang="ja-JP" sz="1200" dirty="0">
                <a:latin typeface="+mn-ea"/>
              </a:rPr>
              <a:t>※</a:t>
            </a:r>
            <a:r>
              <a:rPr lang="ja-JP" altLang="en-US" sz="1200" dirty="0">
                <a:latin typeface="+mn-ea"/>
              </a:rPr>
              <a:t>　資金の範囲以外のものを資金としていたことによる。</a:t>
            </a:r>
            <a:endParaRPr lang="en-US" altLang="ja-JP" sz="1200" dirty="0">
              <a:latin typeface="+mn-ea"/>
            </a:endParaRPr>
          </a:p>
        </p:txBody>
      </p:sp>
      <p:grpSp>
        <p:nvGrpSpPr>
          <p:cNvPr id="28" name="グループ化 27">
            <a:extLst>
              <a:ext uri="{FF2B5EF4-FFF2-40B4-BE49-F238E27FC236}">
                <a16:creationId xmlns:a16="http://schemas.microsoft.com/office/drawing/2014/main" id="{A80853A8-4CD1-4B02-B262-470D676F7683}"/>
              </a:ext>
            </a:extLst>
          </p:cNvPr>
          <p:cNvGrpSpPr/>
          <p:nvPr/>
        </p:nvGrpSpPr>
        <p:grpSpPr>
          <a:xfrm>
            <a:off x="365245" y="3523186"/>
            <a:ext cx="2492183" cy="2424322"/>
            <a:chOff x="908095" y="2875883"/>
            <a:chExt cx="2321291" cy="2123369"/>
          </a:xfrm>
        </p:grpSpPr>
        <p:sp>
          <p:nvSpPr>
            <p:cNvPr id="29" name="テキスト ボックス 28">
              <a:extLst>
                <a:ext uri="{FF2B5EF4-FFF2-40B4-BE49-F238E27FC236}">
                  <a16:creationId xmlns:a16="http://schemas.microsoft.com/office/drawing/2014/main" id="{67862B2D-6739-E344-59A0-1E31BD4B4E14}"/>
                </a:ext>
              </a:extLst>
            </p:cNvPr>
            <p:cNvSpPr txBox="1"/>
            <p:nvPr/>
          </p:nvSpPr>
          <p:spPr>
            <a:xfrm>
              <a:off x="1154265" y="3561242"/>
              <a:ext cx="1993407" cy="727838"/>
            </a:xfrm>
            <a:prstGeom prst="rect">
              <a:avLst/>
            </a:prstGeom>
            <a:noFill/>
          </p:spPr>
          <p:txBody>
            <a:bodyPr wrap="square" rtlCol="0">
              <a:spAutoFit/>
            </a:bodyPr>
            <a:lstStyle/>
            <a:p>
              <a:r>
                <a:rPr lang="ja-JP" altLang="en-US" sz="1200" dirty="0">
                  <a:latin typeface="+mn-ea"/>
                </a:rPr>
                <a:t>誤りを発見した年度の収支決算書の収入の部に、「前期繰越収支差額調整額」を設けて調整する。</a:t>
              </a:r>
              <a:endParaRPr lang="en-US" altLang="ja-JP" sz="1200" dirty="0">
                <a:latin typeface="+mn-ea"/>
              </a:endParaRPr>
            </a:p>
          </p:txBody>
        </p:sp>
        <p:sp>
          <p:nvSpPr>
            <p:cNvPr id="42" name="フローチャート: 結合子 41">
              <a:extLst>
                <a:ext uri="{FF2B5EF4-FFF2-40B4-BE49-F238E27FC236}">
                  <a16:creationId xmlns:a16="http://schemas.microsoft.com/office/drawing/2014/main" id="{1977BA5A-C9BB-4EAB-B0C9-BF2D91FE363F}"/>
                </a:ext>
              </a:extLst>
            </p:cNvPr>
            <p:cNvSpPr/>
            <p:nvPr/>
          </p:nvSpPr>
          <p:spPr>
            <a:xfrm>
              <a:off x="908095" y="2875883"/>
              <a:ext cx="2321291" cy="2123369"/>
            </a:xfrm>
            <a:prstGeom prst="flowChartConnector">
              <a:avLst/>
            </a:prstGeom>
            <a:noFill/>
            <a:ln w="28575">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0" name="正方形/長方形 29">
            <a:extLst>
              <a:ext uri="{FF2B5EF4-FFF2-40B4-BE49-F238E27FC236}">
                <a16:creationId xmlns:a16="http://schemas.microsoft.com/office/drawing/2014/main" id="{C27DC277-AAB6-4FE7-A448-3CCFD4636232}"/>
              </a:ext>
            </a:extLst>
          </p:cNvPr>
          <p:cNvSpPr/>
          <p:nvPr/>
        </p:nvSpPr>
        <p:spPr>
          <a:xfrm>
            <a:off x="3813908" y="3523186"/>
            <a:ext cx="4119683" cy="830997"/>
          </a:xfrm>
          <a:prstGeom prst="rect">
            <a:avLst/>
          </a:prstGeom>
          <a:noFill/>
          <a:ln w="285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楕円 8">
            <a:extLst>
              <a:ext uri="{FF2B5EF4-FFF2-40B4-BE49-F238E27FC236}">
                <a16:creationId xmlns:a16="http://schemas.microsoft.com/office/drawing/2014/main" id="{B162AD40-C6C6-20B1-E8F3-86192D48EAA8}"/>
              </a:ext>
            </a:extLst>
          </p:cNvPr>
          <p:cNvSpPr/>
          <p:nvPr/>
        </p:nvSpPr>
        <p:spPr>
          <a:xfrm>
            <a:off x="188889" y="152879"/>
            <a:ext cx="280088" cy="261980"/>
          </a:xfrm>
          <a:prstGeom prst="ellipse">
            <a:avLst/>
          </a:prstGeom>
          <a:noFill/>
          <a:ln w="127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47976029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92458" y="2804722"/>
            <a:ext cx="8850968" cy="3980970"/>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en-US" altLang="ja-JP" sz="1400" b="1" dirty="0">
                <a:latin typeface="+mn-ea"/>
              </a:rPr>
              <a:t>57</a:t>
            </a:r>
            <a:r>
              <a:rPr lang="ja-JP" altLang="en-US" sz="2000" b="1" dirty="0">
                <a:latin typeface="+mn-ea"/>
              </a:rPr>
              <a:t> 土地改良区の合併により資産を受け入れる場合の処理</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595540" y="596492"/>
            <a:ext cx="4390744" cy="2155776"/>
            <a:chOff x="4639788" y="1415610"/>
            <a:chExt cx="4368341" cy="212187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21874"/>
              <a:chOff x="324296" y="235244"/>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704050" y="1382737"/>
                <a:ext cx="4934222" cy="672850"/>
              </a:xfrm>
              <a:prstGeom prst="rect">
                <a:avLst/>
              </a:prstGeom>
              <a:grpFill/>
            </p:spPr>
            <p:txBody>
              <a:bodyPr wrap="square" rtlCol="0">
                <a:spAutoFit/>
              </a:bodyPr>
              <a:lstStyle/>
              <a:p>
                <a:r>
                  <a:rPr lang="ja-JP" altLang="en-US" sz="1200" dirty="0">
                    <a:latin typeface="+mn-ea"/>
                  </a:rPr>
                  <a:t>①　合併の形態は「新設」又は「吸収」のどちらか</a:t>
                </a:r>
                <a:endParaRPr lang="en-US" altLang="ja-JP" sz="1200" dirty="0">
                  <a:latin typeface="+mn-ea"/>
                </a:endParaRPr>
              </a:p>
              <a:p>
                <a:endParaRPr lang="en-US" altLang="ja-JP" sz="1200" dirty="0">
                  <a:latin typeface="+mn-ea"/>
                </a:endParaRP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50389"/>
              <a:ext cx="2625872" cy="30000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2144098"/>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432395" y="1221702"/>
                <a:ext cx="5477534" cy="1217727"/>
              </a:xfrm>
              <a:prstGeom prst="rect">
                <a:avLst/>
              </a:prstGeom>
              <a:solidFill>
                <a:schemeClr val="accent4">
                  <a:lumMod val="40000"/>
                  <a:lumOff val="60000"/>
                </a:schemeClr>
              </a:solidFill>
            </p:spPr>
            <p:txBody>
              <a:bodyPr wrap="square" rtlCol="0">
                <a:spAutoFit/>
              </a:bodyPr>
              <a:lstStyle/>
              <a:p>
                <a:r>
                  <a:rPr lang="ja-JP" altLang="en-US" sz="1200" dirty="0">
                    <a:latin typeface="+mn-ea"/>
                  </a:rPr>
                  <a:t>　合併をする複数の土地改良区は、それぞれ解散して決算残金を持って新たに１つの土地改良区となる。合併後の土地改良区が解散した土地改良区の決算残金を受け入れる場合、土地改良区会計基準で示されたどの予算科目が適切か。</a:t>
                </a: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29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47599" y="1541634"/>
              <a:ext cx="525079" cy="362992"/>
            </a:xfrm>
            <a:prstGeom prst="rect">
              <a:avLst/>
            </a:prstGeom>
          </p:spPr>
        </p:pic>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74347" y="2271541"/>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grpSp>
        <p:nvGrpSpPr>
          <p:cNvPr id="9" name="グループ化 8">
            <a:extLst>
              <a:ext uri="{FF2B5EF4-FFF2-40B4-BE49-F238E27FC236}">
                <a16:creationId xmlns:a16="http://schemas.microsoft.com/office/drawing/2014/main" id="{622A9AA6-6298-447B-B22C-DD2F0C26E440}"/>
              </a:ext>
            </a:extLst>
          </p:cNvPr>
          <p:cNvGrpSpPr/>
          <p:nvPr/>
        </p:nvGrpSpPr>
        <p:grpSpPr>
          <a:xfrm>
            <a:off x="270032" y="2955971"/>
            <a:ext cx="1750154" cy="3630600"/>
            <a:chOff x="424345" y="3123412"/>
            <a:chExt cx="4147655" cy="2063092"/>
          </a:xfrm>
        </p:grpSpPr>
        <p:sp>
          <p:nvSpPr>
            <p:cNvPr id="54" name="四角形: 角を丸くする 53">
              <a:extLst>
                <a:ext uri="{FF2B5EF4-FFF2-40B4-BE49-F238E27FC236}">
                  <a16:creationId xmlns:a16="http://schemas.microsoft.com/office/drawing/2014/main" id="{1F2FCF59-2F8B-480C-BB71-F709BE2BAD47}"/>
                </a:ext>
              </a:extLst>
            </p:cNvPr>
            <p:cNvSpPr/>
            <p:nvPr/>
          </p:nvSpPr>
          <p:spPr>
            <a:xfrm>
              <a:off x="424345" y="3123412"/>
              <a:ext cx="4147655" cy="2063092"/>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4" name="テキスト ボックス 3">
              <a:extLst>
                <a:ext uri="{FF2B5EF4-FFF2-40B4-BE49-F238E27FC236}">
                  <a16:creationId xmlns:a16="http://schemas.microsoft.com/office/drawing/2014/main" id="{E71515BF-8C53-45F7-BCB7-A944022FECD7}"/>
                </a:ext>
              </a:extLst>
            </p:cNvPr>
            <p:cNvSpPr txBox="1"/>
            <p:nvPr/>
          </p:nvSpPr>
          <p:spPr>
            <a:xfrm>
              <a:off x="660930" y="3520532"/>
              <a:ext cx="3911070" cy="1101834"/>
            </a:xfrm>
            <a:prstGeom prst="rect">
              <a:avLst/>
            </a:prstGeom>
            <a:noFill/>
          </p:spPr>
          <p:txBody>
            <a:bodyPr wrap="square" rtlCol="0">
              <a:spAutoFit/>
            </a:bodyPr>
            <a:lstStyle/>
            <a:p>
              <a:r>
                <a:rPr kumimoji="1" lang="ja-JP" altLang="en-US" sz="1200" dirty="0">
                  <a:highlight>
                    <a:srgbClr val="99FFCC"/>
                  </a:highlight>
                </a:rPr>
                <a:t>★新設合併の場合</a:t>
              </a:r>
              <a:endParaRPr kumimoji="1" lang="en-US" altLang="ja-JP" sz="1200" dirty="0">
                <a:highlight>
                  <a:srgbClr val="99FFCC"/>
                </a:highlight>
              </a:endParaRPr>
            </a:p>
            <a:p>
              <a:endParaRPr kumimoji="1" lang="en-US" altLang="ja-JP" sz="1200" dirty="0"/>
            </a:p>
            <a:p>
              <a:r>
                <a:rPr kumimoji="1" lang="ja-JP" altLang="en-US" sz="1200" dirty="0"/>
                <a:t>解散したそれぞれの土地改良区の決算残金を合計した金額で開始貸借対照表を作成するため、決算残金の受け入れ科目を設定する必要はなし。</a:t>
              </a:r>
              <a:endParaRPr kumimoji="1" lang="en-US" altLang="ja-JP" sz="1200" dirty="0"/>
            </a:p>
            <a:p>
              <a:endParaRPr kumimoji="1" lang="ja-JP" altLang="en-US" sz="1200" dirty="0"/>
            </a:p>
          </p:txBody>
        </p:sp>
      </p:grpSp>
      <p:grpSp>
        <p:nvGrpSpPr>
          <p:cNvPr id="42" name="グループ化 41">
            <a:extLst>
              <a:ext uri="{FF2B5EF4-FFF2-40B4-BE49-F238E27FC236}">
                <a16:creationId xmlns:a16="http://schemas.microsoft.com/office/drawing/2014/main" id="{1C24387B-66D2-4F11-96AD-A0279597C6C9}"/>
              </a:ext>
            </a:extLst>
          </p:cNvPr>
          <p:cNvGrpSpPr/>
          <p:nvPr/>
        </p:nvGrpSpPr>
        <p:grpSpPr>
          <a:xfrm>
            <a:off x="2097760" y="2955970"/>
            <a:ext cx="6945666" cy="3780256"/>
            <a:chOff x="424345" y="3123412"/>
            <a:chExt cx="4208681" cy="2063092"/>
          </a:xfrm>
        </p:grpSpPr>
        <p:sp>
          <p:nvSpPr>
            <p:cNvPr id="44" name="四角形: 角を丸くする 43">
              <a:extLst>
                <a:ext uri="{FF2B5EF4-FFF2-40B4-BE49-F238E27FC236}">
                  <a16:creationId xmlns:a16="http://schemas.microsoft.com/office/drawing/2014/main" id="{9880FE8D-3DF2-43E3-A539-03BE0165F98A}"/>
                </a:ext>
              </a:extLst>
            </p:cNvPr>
            <p:cNvSpPr/>
            <p:nvPr/>
          </p:nvSpPr>
          <p:spPr>
            <a:xfrm>
              <a:off x="424345" y="3123412"/>
              <a:ext cx="4147655" cy="2063092"/>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50" name="テキスト ボックス 49">
              <a:extLst>
                <a:ext uri="{FF2B5EF4-FFF2-40B4-BE49-F238E27FC236}">
                  <a16:creationId xmlns:a16="http://schemas.microsoft.com/office/drawing/2014/main" id="{DD5418D8-0860-4BC5-B920-2CA62904FFC6}"/>
                </a:ext>
              </a:extLst>
            </p:cNvPr>
            <p:cNvSpPr txBox="1"/>
            <p:nvPr/>
          </p:nvSpPr>
          <p:spPr>
            <a:xfrm>
              <a:off x="467102" y="3240357"/>
              <a:ext cx="4165924" cy="1864472"/>
            </a:xfrm>
            <a:prstGeom prst="rect">
              <a:avLst/>
            </a:prstGeom>
            <a:noFill/>
          </p:spPr>
          <p:txBody>
            <a:bodyPr wrap="square" rtlCol="0">
              <a:spAutoFit/>
            </a:bodyPr>
            <a:lstStyle/>
            <a:p>
              <a:r>
                <a:rPr kumimoji="1" lang="ja-JP" altLang="en-US" sz="1200" dirty="0"/>
                <a:t>　</a:t>
              </a:r>
              <a:r>
                <a:rPr kumimoji="1" lang="ja-JP" altLang="en-US" sz="1200" dirty="0">
                  <a:highlight>
                    <a:srgbClr val="99FFCC"/>
                  </a:highlight>
                </a:rPr>
                <a:t>★吸収合併の場合</a:t>
              </a:r>
              <a:r>
                <a:rPr kumimoji="1" lang="ja-JP" altLang="en-US" sz="1200" dirty="0">
                  <a:highlight>
                    <a:srgbClr val="99FFCC"/>
                  </a:highlight>
                  <a:latin typeface="+mn-ea"/>
                </a:rPr>
                <a:t>（</a:t>
              </a:r>
              <a:r>
                <a:rPr kumimoji="1" lang="en-US" altLang="ja-JP" sz="1200" dirty="0">
                  <a:highlight>
                    <a:srgbClr val="99FFCC"/>
                  </a:highlight>
                  <a:latin typeface="+mn-ea"/>
                </a:rPr>
                <a:t>B</a:t>
              </a:r>
              <a:r>
                <a:rPr kumimoji="1" lang="ja-JP" altLang="en-US" sz="1200" dirty="0">
                  <a:highlight>
                    <a:srgbClr val="99FFCC"/>
                  </a:highlight>
                  <a:latin typeface="+mn-ea"/>
                </a:rPr>
                <a:t>土地改良区の処理</a:t>
              </a:r>
              <a:r>
                <a:rPr kumimoji="1" lang="ja-JP" altLang="en-US" sz="1200" dirty="0">
                  <a:highlight>
                    <a:srgbClr val="99FFCC"/>
                  </a:highlight>
                </a:rPr>
                <a:t>）　</a:t>
              </a:r>
              <a:endParaRPr kumimoji="1" lang="en-US" altLang="ja-JP" sz="1200" dirty="0">
                <a:highlight>
                  <a:srgbClr val="99FFCC"/>
                </a:highlight>
              </a:endParaRPr>
            </a:p>
            <a:p>
              <a:r>
                <a:rPr kumimoji="1" lang="ja-JP" altLang="en-US" sz="1200" dirty="0">
                  <a:latin typeface="+mn-ea"/>
                </a:rPr>
                <a:t>（例：</a:t>
              </a:r>
              <a:r>
                <a:rPr kumimoji="1" lang="en-US" altLang="ja-JP" sz="1200" dirty="0">
                  <a:latin typeface="+mn-ea"/>
                </a:rPr>
                <a:t>A</a:t>
              </a:r>
              <a:r>
                <a:rPr kumimoji="1" lang="ja-JP" altLang="en-US" sz="1200" dirty="0">
                  <a:latin typeface="+mn-ea"/>
                </a:rPr>
                <a:t>土地改良区が解散し、</a:t>
              </a:r>
              <a:r>
                <a:rPr kumimoji="1" lang="en-US" altLang="ja-JP" sz="1200" dirty="0">
                  <a:latin typeface="+mn-ea"/>
                </a:rPr>
                <a:t>B</a:t>
              </a:r>
              <a:r>
                <a:rPr kumimoji="1" lang="ja-JP" altLang="en-US" sz="1200" dirty="0">
                  <a:latin typeface="+mn-ea"/>
                </a:rPr>
                <a:t>土地改良区に吸収される形での合併）</a:t>
              </a:r>
              <a:endParaRPr kumimoji="1" lang="en-US" altLang="ja-JP" sz="1200" dirty="0">
                <a:latin typeface="+mn-ea"/>
              </a:endParaRPr>
            </a:p>
            <a:p>
              <a:r>
                <a:rPr kumimoji="1" lang="ja-JP" altLang="en-US" sz="1200" dirty="0">
                  <a:latin typeface="+mn-ea"/>
                </a:rPr>
                <a:t>　</a:t>
              </a:r>
              <a:r>
                <a:rPr kumimoji="1" lang="en-US" altLang="ja-JP" sz="1200" dirty="0">
                  <a:latin typeface="+mn-ea"/>
                </a:rPr>
                <a:t>※</a:t>
              </a:r>
              <a:r>
                <a:rPr kumimoji="1" lang="ja-JP" altLang="en-US" sz="1200" dirty="0">
                  <a:latin typeface="+mn-ea"/>
                </a:rPr>
                <a:t>合併での資金がわかりやすいように、合併繰入金等の科目を新設している。</a:t>
              </a:r>
              <a:endParaRPr kumimoji="1" lang="en-US" altLang="ja-JP" sz="1200" dirty="0">
                <a:latin typeface="+mn-ea"/>
              </a:endParaRPr>
            </a:p>
            <a:p>
              <a:endParaRPr kumimoji="1" lang="en-US" altLang="ja-JP" sz="1200" dirty="0">
                <a:latin typeface="+mn-ea"/>
              </a:endParaRPr>
            </a:p>
            <a:p>
              <a:r>
                <a:rPr kumimoji="1" lang="ja-JP" altLang="en-US" sz="1200" dirty="0">
                  <a:latin typeface="+mn-ea"/>
                </a:rPr>
                <a:t>●現金預金を受け入れる場合</a:t>
              </a:r>
              <a:endParaRPr kumimoji="1" lang="en-US" altLang="ja-JP" sz="1200" dirty="0">
                <a:latin typeface="+mn-ea"/>
              </a:endParaRPr>
            </a:p>
            <a:p>
              <a:r>
                <a:rPr lang="ja-JP" altLang="en-US" sz="1200" dirty="0">
                  <a:latin typeface="+mn-ea"/>
                </a:rPr>
                <a:t>収入命令書：</a:t>
              </a:r>
              <a:r>
                <a:rPr lang="en-US" altLang="ja-JP" sz="1200" dirty="0">
                  <a:latin typeface="+mn-ea"/>
                  <a:sym typeface="Wingdings" panose="05000000000000000000" pitchFamily="2" charset="2"/>
                </a:rPr>
                <a:t>(</a:t>
              </a:r>
              <a:r>
                <a:rPr lang="ja-JP" altLang="en-US" sz="1200" dirty="0">
                  <a:latin typeface="+mn-ea"/>
                </a:rPr>
                <a:t>款</a:t>
              </a:r>
              <a:r>
                <a:rPr lang="en-US" altLang="ja-JP" sz="1200" dirty="0">
                  <a:latin typeface="+mn-ea"/>
                </a:rPr>
                <a:t>)</a:t>
              </a:r>
              <a:r>
                <a:rPr lang="ja-JP" altLang="en-US" sz="1200" dirty="0">
                  <a:latin typeface="+mn-ea"/>
                </a:rPr>
                <a:t> 合併繰入金</a:t>
              </a:r>
              <a:r>
                <a:rPr lang="en-US" altLang="ja-JP" sz="1200" dirty="0">
                  <a:latin typeface="+mn-ea"/>
                </a:rPr>
                <a:t>(</a:t>
              </a:r>
              <a:r>
                <a:rPr lang="ja-JP" altLang="en-US" sz="1200" dirty="0">
                  <a:latin typeface="+mn-ea"/>
                </a:rPr>
                <a:t>項</a:t>
              </a:r>
              <a:r>
                <a:rPr lang="en-US" altLang="ja-JP" sz="1200" dirty="0">
                  <a:latin typeface="+mn-ea"/>
                </a:rPr>
                <a:t>)A</a:t>
              </a:r>
              <a:r>
                <a:rPr lang="ja-JP" altLang="en-US" sz="1200" dirty="0">
                  <a:latin typeface="+mn-ea"/>
                </a:rPr>
                <a:t>土地改良区からの繰入金  </a:t>
              </a:r>
              <a:r>
                <a:rPr lang="en-US" altLang="ja-JP" sz="1200" dirty="0">
                  <a:latin typeface="+mn-ea"/>
                </a:rPr>
                <a:t>100</a:t>
              </a:r>
              <a:r>
                <a:rPr lang="ja-JP" altLang="en-US" sz="1200" dirty="0">
                  <a:latin typeface="+mn-ea"/>
                </a:rPr>
                <a:t>　</a:t>
              </a:r>
              <a:endParaRPr lang="en-US" altLang="ja-JP" sz="1200" dirty="0">
                <a:latin typeface="+mn-ea"/>
              </a:endParaRPr>
            </a:p>
            <a:p>
              <a:r>
                <a:rPr lang="ja-JP" altLang="en-US" sz="1200" dirty="0">
                  <a:latin typeface="+mn-ea"/>
                </a:rPr>
                <a:t>複式仕訳：（借方）現金及び預金  </a:t>
              </a:r>
              <a:r>
                <a:rPr lang="en-US" altLang="ja-JP" sz="1200" dirty="0">
                  <a:latin typeface="+mn-ea"/>
                </a:rPr>
                <a:t>100</a:t>
              </a:r>
              <a:r>
                <a:rPr lang="ja-JP" altLang="en-US" sz="1200" dirty="0">
                  <a:latin typeface="+mn-ea"/>
                </a:rPr>
                <a:t>／（貸方）</a:t>
              </a:r>
              <a:r>
                <a:rPr lang="en-US" altLang="ja-JP" sz="1200" dirty="0">
                  <a:latin typeface="+mn-ea"/>
                </a:rPr>
                <a:t>A</a:t>
              </a:r>
              <a:r>
                <a:rPr lang="ja-JP" altLang="en-US" sz="1200" dirty="0">
                  <a:latin typeface="+mn-ea"/>
                </a:rPr>
                <a:t>土地改良からの繰入金（経常外） </a:t>
              </a:r>
              <a:r>
                <a:rPr lang="en-US" altLang="ja-JP" sz="1200" dirty="0">
                  <a:latin typeface="+mn-ea"/>
                </a:rPr>
                <a:t>100</a:t>
              </a:r>
            </a:p>
            <a:p>
              <a:endParaRPr lang="en-US" altLang="ja-JP" sz="1200" dirty="0">
                <a:latin typeface="+mn-ea"/>
              </a:endParaRPr>
            </a:p>
            <a:p>
              <a:r>
                <a:rPr lang="ja-JP" altLang="en-US" sz="1200" dirty="0">
                  <a:latin typeface="+mn-ea"/>
                </a:rPr>
                <a:t>●固定資産を受け入れる場合（所有土地改良施設／譲与分</a:t>
              </a:r>
              <a:r>
                <a:rPr lang="en-US" altLang="ja-JP" sz="1200" dirty="0">
                  <a:latin typeface="+mn-ea"/>
                </a:rPr>
                <a:t>400</a:t>
              </a:r>
              <a:r>
                <a:rPr lang="ja-JP" altLang="en-US" sz="1200" dirty="0" err="1">
                  <a:latin typeface="+mn-ea"/>
                </a:rPr>
                <a:t>、</a:t>
              </a:r>
              <a:r>
                <a:rPr lang="ja-JP" altLang="en-US" sz="1200" dirty="0">
                  <a:latin typeface="+mn-ea"/>
                </a:rPr>
                <a:t>土地改良区負担分</a:t>
              </a:r>
              <a:r>
                <a:rPr lang="en-US" altLang="ja-JP" sz="1200" dirty="0">
                  <a:latin typeface="+mn-ea"/>
                </a:rPr>
                <a:t>100</a:t>
              </a:r>
              <a:r>
                <a:rPr lang="ja-JP" altLang="en-US" sz="1200" dirty="0">
                  <a:latin typeface="+mn-ea"/>
                </a:rPr>
                <a:t>）</a:t>
              </a:r>
              <a:endParaRPr lang="en-US" altLang="ja-JP" sz="1200" dirty="0">
                <a:latin typeface="+mn-ea"/>
              </a:endParaRPr>
            </a:p>
            <a:p>
              <a:r>
                <a:rPr lang="ja-JP" altLang="en-US" sz="1200" dirty="0">
                  <a:latin typeface="+mn-ea"/>
                </a:rPr>
                <a:t>命令書：振替命令書　</a:t>
              </a:r>
              <a:endParaRPr lang="en-US" altLang="ja-JP" sz="1200" dirty="0">
                <a:latin typeface="+mn-ea"/>
              </a:endParaRPr>
            </a:p>
            <a:p>
              <a:r>
                <a:rPr lang="ja-JP" altLang="en-US" sz="1200" dirty="0">
                  <a:latin typeface="+mn-ea"/>
                </a:rPr>
                <a:t>複式仕訳：（借方）所有土地改良施設  </a:t>
              </a:r>
              <a:r>
                <a:rPr lang="en-US" altLang="ja-JP" sz="1200" dirty="0">
                  <a:latin typeface="+mn-ea"/>
                </a:rPr>
                <a:t>400</a:t>
              </a:r>
              <a:r>
                <a:rPr lang="ja-JP" altLang="en-US" sz="1200" dirty="0">
                  <a:latin typeface="+mn-ea"/>
                </a:rPr>
                <a:t>／（貸方）所有土地改良施設受贈益（指定）</a:t>
              </a:r>
              <a:r>
                <a:rPr lang="en-US" altLang="ja-JP" sz="1200" dirty="0">
                  <a:latin typeface="+mn-ea"/>
                </a:rPr>
                <a:t>400</a:t>
              </a:r>
            </a:p>
            <a:p>
              <a:r>
                <a:rPr lang="ja-JP" altLang="en-US" sz="1200" dirty="0">
                  <a:latin typeface="+mn-ea"/>
                </a:rPr>
                <a:t>命令書：振替命令書　</a:t>
              </a:r>
              <a:endParaRPr lang="en-US" altLang="ja-JP" sz="1200" dirty="0">
                <a:latin typeface="+mn-ea"/>
              </a:endParaRPr>
            </a:p>
            <a:p>
              <a:r>
                <a:rPr lang="ja-JP" altLang="en-US" sz="1200" dirty="0">
                  <a:latin typeface="+mn-ea"/>
                </a:rPr>
                <a:t>複式仕訳：（借方）所有土地改良施設  </a:t>
              </a:r>
              <a:r>
                <a:rPr lang="en-US" altLang="ja-JP" sz="1200" dirty="0">
                  <a:latin typeface="+mn-ea"/>
                </a:rPr>
                <a:t>100</a:t>
              </a:r>
              <a:r>
                <a:rPr lang="ja-JP" altLang="en-US" sz="1200" dirty="0">
                  <a:latin typeface="+mn-ea"/>
                </a:rPr>
                <a:t>／（貸方）</a:t>
              </a:r>
              <a:r>
                <a:rPr lang="en-US" altLang="ja-JP" sz="1200" dirty="0">
                  <a:latin typeface="+mn-ea"/>
                </a:rPr>
                <a:t>A</a:t>
              </a:r>
              <a:r>
                <a:rPr lang="ja-JP" altLang="en-US" sz="1200" dirty="0">
                  <a:latin typeface="+mn-ea"/>
                </a:rPr>
                <a:t>土地改良区からの繰入金（経常外）</a:t>
              </a:r>
              <a:r>
                <a:rPr lang="en-US" altLang="ja-JP" sz="1200" dirty="0">
                  <a:latin typeface="+mn-ea"/>
                </a:rPr>
                <a:t>100</a:t>
              </a:r>
            </a:p>
            <a:p>
              <a:endParaRPr lang="en-US" altLang="ja-JP" sz="1200" dirty="0">
                <a:latin typeface="+mn-ea"/>
              </a:endParaRPr>
            </a:p>
            <a:p>
              <a:r>
                <a:rPr lang="ja-JP" altLang="en-US" sz="1200" dirty="0">
                  <a:latin typeface="+mn-ea"/>
                </a:rPr>
                <a:t>●固定負債を受け入れる場合</a:t>
              </a:r>
              <a:endParaRPr lang="en-US" altLang="ja-JP" sz="1200" dirty="0">
                <a:latin typeface="+mn-ea"/>
              </a:endParaRPr>
            </a:p>
            <a:p>
              <a:r>
                <a:rPr lang="ja-JP" altLang="en-US" sz="1200" dirty="0">
                  <a:latin typeface="+mn-ea"/>
                </a:rPr>
                <a:t>命令書：振替命令書</a:t>
              </a:r>
              <a:endParaRPr lang="en-US" altLang="ja-JP" sz="1200" dirty="0">
                <a:latin typeface="+mn-ea"/>
              </a:endParaRPr>
            </a:p>
            <a:p>
              <a:r>
                <a:rPr lang="ja-JP" altLang="en-US" sz="1200" dirty="0">
                  <a:latin typeface="+mn-ea"/>
                </a:rPr>
                <a:t>（借方）</a:t>
              </a:r>
              <a:r>
                <a:rPr lang="en-US" altLang="ja-JP" sz="1200" dirty="0">
                  <a:latin typeface="+mn-ea"/>
                </a:rPr>
                <a:t>A</a:t>
              </a:r>
              <a:r>
                <a:rPr lang="ja-JP" altLang="en-US" sz="1200" dirty="0">
                  <a:latin typeface="+mn-ea"/>
                </a:rPr>
                <a:t>土地改良区からの繰入金（経常外）  </a:t>
              </a:r>
              <a:r>
                <a:rPr lang="en-US" altLang="ja-JP" sz="1200" dirty="0">
                  <a:latin typeface="+mn-ea"/>
                </a:rPr>
                <a:t>100</a:t>
              </a:r>
              <a:r>
                <a:rPr lang="ja-JP" altLang="en-US" sz="1200" dirty="0">
                  <a:latin typeface="+mn-ea"/>
                </a:rPr>
                <a:t>／（貸方）職員退職給付引当金  </a:t>
              </a:r>
              <a:r>
                <a:rPr lang="en-US" altLang="ja-JP" sz="1200" dirty="0">
                  <a:latin typeface="+mn-ea"/>
                </a:rPr>
                <a:t>100</a:t>
              </a:r>
            </a:p>
            <a:p>
              <a:r>
                <a:rPr lang="ja-JP" altLang="en-US" sz="1200" dirty="0">
                  <a:latin typeface="+mn-ea"/>
                </a:rPr>
                <a:t>　　　</a:t>
              </a:r>
              <a:r>
                <a:rPr lang="en-US" altLang="ja-JP" sz="1200" dirty="0">
                  <a:latin typeface="+mn-ea"/>
                </a:rPr>
                <a:t>※</a:t>
              </a:r>
              <a:r>
                <a:rPr lang="ja-JP" altLang="en-US" sz="1200" dirty="0">
                  <a:latin typeface="+mn-ea"/>
                </a:rPr>
                <a:t>収入のマイナス</a:t>
              </a:r>
              <a:endParaRPr kumimoji="1" lang="en-US" altLang="ja-JP" sz="1200" dirty="0"/>
            </a:p>
          </p:txBody>
        </p:sp>
      </p:grpSp>
      <p:sp>
        <p:nvSpPr>
          <p:cNvPr id="11" name="楕円 10">
            <a:extLst>
              <a:ext uri="{FF2B5EF4-FFF2-40B4-BE49-F238E27FC236}">
                <a16:creationId xmlns:a16="http://schemas.microsoft.com/office/drawing/2014/main" id="{13C329B7-6E2A-3E6F-DF09-1C4510DBC073}"/>
              </a:ext>
            </a:extLst>
          </p:cNvPr>
          <p:cNvSpPr/>
          <p:nvPr/>
        </p:nvSpPr>
        <p:spPr>
          <a:xfrm>
            <a:off x="188889" y="152879"/>
            <a:ext cx="280088" cy="261980"/>
          </a:xfrm>
          <a:prstGeom prst="ellipse">
            <a:avLst/>
          </a:prstGeom>
          <a:noFill/>
          <a:ln w="127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51287073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35315" y="2690387"/>
            <a:ext cx="8890692" cy="4088077"/>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en-US" altLang="ja-JP" sz="1400" b="1" dirty="0">
                <a:latin typeface="+mn-ea"/>
              </a:rPr>
              <a:t>58</a:t>
            </a:r>
            <a:r>
              <a:rPr lang="ja-JP" altLang="en-US" sz="2000" b="1" dirty="0">
                <a:latin typeface="+mn-ea"/>
              </a:rPr>
              <a:t>  発電側課金が売電収入と相殺される場合の処理</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617942" y="596492"/>
            <a:ext cx="4368341" cy="2044077"/>
            <a:chOff x="4639788" y="1415610"/>
            <a:chExt cx="4368341" cy="212187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21874"/>
              <a:chOff x="324296" y="235244"/>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560472" y="1163312"/>
                <a:ext cx="5221378" cy="1561161"/>
              </a:xfrm>
              <a:prstGeom prst="rect">
                <a:avLst/>
              </a:prstGeom>
              <a:grpFill/>
            </p:spPr>
            <p:txBody>
              <a:bodyPr wrap="square" rtlCol="0">
                <a:spAutoFit/>
              </a:bodyPr>
              <a:lstStyle/>
              <a:p>
                <a:r>
                  <a:rPr lang="ja-JP" altLang="en-US" sz="1200" dirty="0">
                    <a:latin typeface="+mn-ea"/>
                  </a:rPr>
                  <a:t>①　実際に金銭の授受は発生しないが、帳簿上は本来の</a:t>
                </a:r>
                <a:endParaRPr lang="en-US" altLang="ja-JP" sz="1200" dirty="0">
                  <a:latin typeface="+mn-ea"/>
                </a:endParaRPr>
              </a:p>
              <a:p>
                <a:r>
                  <a:rPr lang="ja-JP" altLang="en-US" sz="1200" dirty="0">
                    <a:latin typeface="+mn-ea"/>
                  </a:rPr>
                  <a:t>　　取引を記録する。</a:t>
                </a:r>
                <a:endParaRPr lang="en-US" altLang="ja-JP" sz="1200" dirty="0">
                  <a:latin typeface="+mn-ea"/>
                </a:endParaRPr>
              </a:p>
              <a:p>
                <a:endParaRPr lang="en-US" altLang="ja-JP" sz="1200" dirty="0">
                  <a:latin typeface="+mn-ea"/>
                </a:endParaRPr>
              </a:p>
              <a:p>
                <a:r>
                  <a:rPr lang="ja-JP" altLang="en-US" sz="1200" dirty="0">
                    <a:latin typeface="+mn-ea"/>
                  </a:rPr>
                  <a:t>②　車両の下取りを通した購入と同様の考え方をする。</a:t>
                </a:r>
                <a:endParaRPr lang="en-US" altLang="ja-JP" sz="1200" dirty="0">
                  <a:latin typeface="+mn-ea"/>
                </a:endParaRPr>
              </a:p>
              <a:p>
                <a:r>
                  <a:rPr lang="ja-JP" altLang="en-US" sz="1200" dirty="0">
                    <a:latin typeface="+mn-ea"/>
                  </a:rPr>
                  <a:t>　　（売電収入と課金支出をそれぞれ別に考える。）</a:t>
                </a: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19256"/>
              <a:ext cx="2625872" cy="331141"/>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2039335"/>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528266" y="1084405"/>
                <a:ext cx="4962733" cy="2133806"/>
              </a:xfrm>
              <a:prstGeom prst="rect">
                <a:avLst/>
              </a:prstGeom>
              <a:solidFill>
                <a:schemeClr val="accent4">
                  <a:lumMod val="40000"/>
                  <a:lumOff val="60000"/>
                </a:schemeClr>
              </a:solidFill>
            </p:spPr>
            <p:txBody>
              <a:bodyPr wrap="square" rtlCol="0">
                <a:spAutoFit/>
              </a:bodyPr>
              <a:lstStyle/>
              <a:p>
                <a:r>
                  <a:rPr lang="ja-JP" altLang="en-US" sz="1200" dirty="0">
                    <a:latin typeface="+mn-ea"/>
                  </a:rPr>
                  <a:t>　電力会社より「発電側課金」の請求があったが、この支払は電力会社が土地改良区に支払う購入電力料金（土地改良区にとっては売電収入）と相殺されるとのことであった。</a:t>
                </a:r>
                <a:endParaRPr lang="en-US" altLang="ja-JP" sz="1200" dirty="0">
                  <a:latin typeface="+mn-ea"/>
                </a:endParaRPr>
              </a:p>
              <a:p>
                <a:r>
                  <a:rPr lang="ja-JP" altLang="en-US" sz="1200" dirty="0">
                    <a:latin typeface="+mn-ea"/>
                  </a:rPr>
                  <a:t>　会計処理をする際には、相殺される前の処理も行うべきか。又は、通帳に入金された売電収入のみの処理でよいか。</a:t>
                </a:r>
                <a:endParaRPr lang="en-US" altLang="ja-JP" sz="1200" dirty="0">
                  <a:latin typeface="+mn-ea"/>
                </a:endParaRP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29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447599" y="1541634"/>
              <a:ext cx="525079" cy="362992"/>
            </a:xfrm>
            <a:prstGeom prst="rect">
              <a:avLst/>
            </a:prstGeom>
          </p:spPr>
        </p:pic>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98065" y="2227128"/>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grpSp>
        <p:nvGrpSpPr>
          <p:cNvPr id="25" name="グループ化 24">
            <a:extLst>
              <a:ext uri="{FF2B5EF4-FFF2-40B4-BE49-F238E27FC236}">
                <a16:creationId xmlns:a16="http://schemas.microsoft.com/office/drawing/2014/main" id="{71D98A35-D012-C4E8-E9C4-242A6628F0B4}"/>
              </a:ext>
            </a:extLst>
          </p:cNvPr>
          <p:cNvGrpSpPr/>
          <p:nvPr/>
        </p:nvGrpSpPr>
        <p:grpSpPr>
          <a:xfrm>
            <a:off x="1316156" y="3008961"/>
            <a:ext cx="7464783" cy="1777096"/>
            <a:chOff x="1316156" y="3008961"/>
            <a:chExt cx="7464783" cy="1777096"/>
          </a:xfrm>
        </p:grpSpPr>
        <p:sp>
          <p:nvSpPr>
            <p:cNvPr id="4" name="テキスト ボックス 3">
              <a:extLst>
                <a:ext uri="{FF2B5EF4-FFF2-40B4-BE49-F238E27FC236}">
                  <a16:creationId xmlns:a16="http://schemas.microsoft.com/office/drawing/2014/main" id="{C55A0A82-520A-A20D-AAA3-DCD5A97DFC4C}"/>
                </a:ext>
              </a:extLst>
            </p:cNvPr>
            <p:cNvSpPr txBox="1"/>
            <p:nvPr/>
          </p:nvSpPr>
          <p:spPr>
            <a:xfrm>
              <a:off x="1453700" y="3785962"/>
              <a:ext cx="1494759" cy="646331"/>
            </a:xfrm>
            <a:prstGeom prst="rect">
              <a:avLst/>
            </a:prstGeom>
            <a:noFill/>
          </p:spPr>
          <p:txBody>
            <a:bodyPr wrap="square" rtlCol="0">
              <a:spAutoFit/>
            </a:bodyPr>
            <a:lstStyle/>
            <a:p>
              <a:r>
                <a:rPr kumimoji="1" lang="ja-JP" altLang="en-US" dirty="0">
                  <a:latin typeface="+mn-ea"/>
                </a:rPr>
                <a:t>土地改良区</a:t>
              </a:r>
              <a:endParaRPr kumimoji="1" lang="en-US" altLang="ja-JP" dirty="0">
                <a:latin typeface="+mn-ea"/>
              </a:endParaRPr>
            </a:p>
            <a:p>
              <a:r>
                <a:rPr kumimoji="1" lang="en-US" altLang="ja-JP" dirty="0">
                  <a:latin typeface="+mn-ea"/>
                </a:rPr>
                <a:t>        80</a:t>
              </a:r>
              <a:endParaRPr kumimoji="1" lang="ja-JP" altLang="en-US" dirty="0">
                <a:latin typeface="+mn-ea"/>
              </a:endParaRPr>
            </a:p>
          </p:txBody>
        </p:sp>
        <p:sp>
          <p:nvSpPr>
            <p:cNvPr id="9" name="テキスト ボックス 8">
              <a:extLst>
                <a:ext uri="{FF2B5EF4-FFF2-40B4-BE49-F238E27FC236}">
                  <a16:creationId xmlns:a16="http://schemas.microsoft.com/office/drawing/2014/main" id="{55C2042F-058B-AAF0-6F72-7A16ABEBE8F7}"/>
                </a:ext>
              </a:extLst>
            </p:cNvPr>
            <p:cNvSpPr txBox="1"/>
            <p:nvPr/>
          </p:nvSpPr>
          <p:spPr>
            <a:xfrm>
              <a:off x="4487835" y="3815003"/>
              <a:ext cx="1362571" cy="369332"/>
            </a:xfrm>
            <a:prstGeom prst="rect">
              <a:avLst/>
            </a:prstGeom>
            <a:noFill/>
          </p:spPr>
          <p:txBody>
            <a:bodyPr wrap="square" rtlCol="0">
              <a:spAutoFit/>
            </a:bodyPr>
            <a:lstStyle/>
            <a:p>
              <a:r>
                <a:rPr kumimoji="1" lang="ja-JP" altLang="en-US" dirty="0"/>
                <a:t>電力会社</a:t>
              </a:r>
            </a:p>
          </p:txBody>
        </p:sp>
        <p:sp>
          <p:nvSpPr>
            <p:cNvPr id="11" name="正方形/長方形 10">
              <a:extLst>
                <a:ext uri="{FF2B5EF4-FFF2-40B4-BE49-F238E27FC236}">
                  <a16:creationId xmlns:a16="http://schemas.microsoft.com/office/drawing/2014/main" id="{41F0C501-F8C7-FDD2-063B-6E554F143248}"/>
                </a:ext>
              </a:extLst>
            </p:cNvPr>
            <p:cNvSpPr/>
            <p:nvPr/>
          </p:nvSpPr>
          <p:spPr>
            <a:xfrm>
              <a:off x="1316156" y="3561252"/>
              <a:ext cx="1741714" cy="917911"/>
            </a:xfrm>
            <a:prstGeom prst="rect">
              <a:avLst/>
            </a:prstGeom>
            <a:noFill/>
            <a:ln w="28575">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2020E707-3698-6072-62F9-2CF90BDC5975}"/>
                </a:ext>
              </a:extLst>
            </p:cNvPr>
            <p:cNvSpPr/>
            <p:nvPr/>
          </p:nvSpPr>
          <p:spPr>
            <a:xfrm>
              <a:off x="4155153" y="3538646"/>
              <a:ext cx="1741714" cy="940517"/>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矢印: 右 16">
              <a:extLst>
                <a:ext uri="{FF2B5EF4-FFF2-40B4-BE49-F238E27FC236}">
                  <a16:creationId xmlns:a16="http://schemas.microsoft.com/office/drawing/2014/main" id="{A28F2237-93BE-8D00-DDC9-CFE406E86B2E}"/>
                </a:ext>
              </a:extLst>
            </p:cNvPr>
            <p:cNvSpPr/>
            <p:nvPr/>
          </p:nvSpPr>
          <p:spPr>
            <a:xfrm>
              <a:off x="2873087" y="3785962"/>
              <a:ext cx="1585036" cy="212147"/>
            </a:xfrm>
            <a:prstGeom prst="right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 name="矢印: 右 17">
              <a:extLst>
                <a:ext uri="{FF2B5EF4-FFF2-40B4-BE49-F238E27FC236}">
                  <a16:creationId xmlns:a16="http://schemas.microsoft.com/office/drawing/2014/main" id="{9332FDE2-5E63-09BA-3864-8F5FD35D4C12}"/>
                </a:ext>
              </a:extLst>
            </p:cNvPr>
            <p:cNvSpPr/>
            <p:nvPr/>
          </p:nvSpPr>
          <p:spPr>
            <a:xfrm rot="10800000">
              <a:off x="2856338" y="4086276"/>
              <a:ext cx="1585036" cy="212147"/>
            </a:xfrm>
            <a:prstGeom prst="rightArrow">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AABF069F-3587-D8B4-8729-01FB9BF511B1}"/>
                </a:ext>
              </a:extLst>
            </p:cNvPr>
            <p:cNvSpPr txBox="1"/>
            <p:nvPr/>
          </p:nvSpPr>
          <p:spPr>
            <a:xfrm>
              <a:off x="3123999" y="3294278"/>
              <a:ext cx="956990" cy="461665"/>
            </a:xfrm>
            <a:prstGeom prst="rect">
              <a:avLst/>
            </a:prstGeom>
            <a:noFill/>
          </p:spPr>
          <p:txBody>
            <a:bodyPr wrap="square" rtlCol="0">
              <a:spAutoFit/>
            </a:bodyPr>
            <a:lstStyle/>
            <a:p>
              <a:r>
                <a:rPr kumimoji="1" lang="ja-JP" altLang="en-US" sz="1200" dirty="0">
                  <a:latin typeface="+mn-ea"/>
                </a:rPr>
                <a:t>発電側課金の支払  </a:t>
              </a:r>
              <a:r>
                <a:rPr kumimoji="1" lang="en-US" altLang="ja-JP" sz="1200" dirty="0">
                  <a:latin typeface="+mn-ea"/>
                </a:rPr>
                <a:t>20</a:t>
              </a:r>
              <a:endParaRPr kumimoji="1" lang="ja-JP" altLang="en-US" sz="1200" dirty="0">
                <a:latin typeface="+mn-ea"/>
              </a:endParaRPr>
            </a:p>
          </p:txBody>
        </p:sp>
        <p:sp>
          <p:nvSpPr>
            <p:cNvPr id="22" name="テキスト ボックス 21">
              <a:extLst>
                <a:ext uri="{FF2B5EF4-FFF2-40B4-BE49-F238E27FC236}">
                  <a16:creationId xmlns:a16="http://schemas.microsoft.com/office/drawing/2014/main" id="{7C2F50FA-B6DA-F266-FDEE-E4B442B0AA4D}"/>
                </a:ext>
              </a:extLst>
            </p:cNvPr>
            <p:cNvSpPr txBox="1"/>
            <p:nvPr/>
          </p:nvSpPr>
          <p:spPr>
            <a:xfrm>
              <a:off x="3076192" y="4324392"/>
              <a:ext cx="1145326" cy="461665"/>
            </a:xfrm>
            <a:prstGeom prst="rect">
              <a:avLst/>
            </a:prstGeom>
            <a:noFill/>
          </p:spPr>
          <p:txBody>
            <a:bodyPr wrap="square" rtlCol="0">
              <a:spAutoFit/>
            </a:bodyPr>
            <a:lstStyle/>
            <a:p>
              <a:r>
                <a:rPr kumimoji="1" lang="ja-JP" altLang="en-US" sz="1200" dirty="0">
                  <a:latin typeface="+mn-ea"/>
                </a:rPr>
                <a:t>購入電力料金の支払  </a:t>
              </a:r>
              <a:r>
                <a:rPr kumimoji="1" lang="en-US" altLang="ja-JP" sz="1200" dirty="0">
                  <a:latin typeface="+mn-ea"/>
                </a:rPr>
                <a:t>100</a:t>
              </a:r>
              <a:endParaRPr kumimoji="1" lang="ja-JP" altLang="en-US" sz="1200" dirty="0">
                <a:latin typeface="+mn-ea"/>
              </a:endParaRPr>
            </a:p>
          </p:txBody>
        </p:sp>
        <p:sp>
          <p:nvSpPr>
            <p:cNvPr id="23" name="テキスト ボックス 22">
              <a:extLst>
                <a:ext uri="{FF2B5EF4-FFF2-40B4-BE49-F238E27FC236}">
                  <a16:creationId xmlns:a16="http://schemas.microsoft.com/office/drawing/2014/main" id="{0BC569A4-519A-168C-7AF6-EB9E982D445A}"/>
                </a:ext>
              </a:extLst>
            </p:cNvPr>
            <p:cNvSpPr txBox="1"/>
            <p:nvPr/>
          </p:nvSpPr>
          <p:spPr>
            <a:xfrm>
              <a:off x="6529864" y="3168672"/>
              <a:ext cx="2250714" cy="646331"/>
            </a:xfrm>
            <a:prstGeom prst="rect">
              <a:avLst/>
            </a:prstGeom>
            <a:noFill/>
          </p:spPr>
          <p:txBody>
            <a:bodyPr wrap="square" rtlCol="0">
              <a:spAutoFit/>
            </a:bodyPr>
            <a:lstStyle/>
            <a:p>
              <a:r>
                <a:rPr kumimoji="1" lang="ja-JP" altLang="en-US" sz="1200" dirty="0">
                  <a:latin typeface="+mn-ea"/>
                </a:rPr>
                <a:t>購入電力料金</a:t>
              </a:r>
              <a:r>
                <a:rPr kumimoji="1" lang="en-US" altLang="ja-JP" sz="1200" dirty="0">
                  <a:latin typeface="+mn-ea"/>
                </a:rPr>
                <a:t>100</a:t>
              </a:r>
              <a:r>
                <a:rPr kumimoji="1" lang="ja-JP" altLang="en-US" sz="1200" dirty="0">
                  <a:latin typeface="+mn-ea"/>
                </a:rPr>
                <a:t>から発電側課金</a:t>
              </a:r>
              <a:r>
                <a:rPr kumimoji="1" lang="en-US" altLang="ja-JP" sz="1200" dirty="0">
                  <a:latin typeface="+mn-ea"/>
                </a:rPr>
                <a:t>20</a:t>
              </a:r>
              <a:r>
                <a:rPr kumimoji="1" lang="ja-JP" altLang="en-US" sz="1200" dirty="0">
                  <a:latin typeface="+mn-ea"/>
                </a:rPr>
                <a:t>を差し引くため、実際の現金預金の動きはない。</a:t>
              </a:r>
              <a:endParaRPr kumimoji="1" lang="en-US" altLang="ja-JP" sz="1200" dirty="0">
                <a:latin typeface="+mn-ea"/>
              </a:endParaRPr>
            </a:p>
          </p:txBody>
        </p:sp>
        <p:sp>
          <p:nvSpPr>
            <p:cNvPr id="26" name="吹き出し: 折線 25">
              <a:extLst>
                <a:ext uri="{FF2B5EF4-FFF2-40B4-BE49-F238E27FC236}">
                  <a16:creationId xmlns:a16="http://schemas.microsoft.com/office/drawing/2014/main" id="{FF83FB57-2769-9443-386F-DEC5323AEEB7}"/>
                </a:ext>
              </a:extLst>
            </p:cNvPr>
            <p:cNvSpPr/>
            <p:nvPr/>
          </p:nvSpPr>
          <p:spPr>
            <a:xfrm>
              <a:off x="6473637" y="3008961"/>
              <a:ext cx="2307302" cy="940517"/>
            </a:xfrm>
            <a:prstGeom prst="borderCallout2">
              <a:avLst>
                <a:gd name="adj1" fmla="val 9149"/>
                <a:gd name="adj2" fmla="val -1401"/>
                <a:gd name="adj3" fmla="val 12319"/>
                <a:gd name="adj4" fmla="val -23678"/>
                <a:gd name="adj5" fmla="val 45585"/>
                <a:gd name="adj6" fmla="val -103741"/>
              </a:avLst>
            </a:prstGeom>
            <a:noFill/>
            <a:ln w="28575">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7" name="テキスト ボックス 26">
            <a:extLst>
              <a:ext uri="{FF2B5EF4-FFF2-40B4-BE49-F238E27FC236}">
                <a16:creationId xmlns:a16="http://schemas.microsoft.com/office/drawing/2014/main" id="{1CEA199C-1B6F-79F7-D79A-8FBFD158DEF5}"/>
              </a:ext>
            </a:extLst>
          </p:cNvPr>
          <p:cNvSpPr txBox="1"/>
          <p:nvPr/>
        </p:nvSpPr>
        <p:spPr>
          <a:xfrm>
            <a:off x="519165" y="4936316"/>
            <a:ext cx="5557799" cy="1384995"/>
          </a:xfrm>
          <a:prstGeom prst="rect">
            <a:avLst/>
          </a:prstGeom>
          <a:noFill/>
        </p:spPr>
        <p:txBody>
          <a:bodyPr wrap="square" rtlCol="0">
            <a:spAutoFit/>
          </a:bodyPr>
          <a:lstStyle/>
          <a:p>
            <a:r>
              <a:rPr kumimoji="1" lang="ja-JP" altLang="en-US" sz="1200" dirty="0">
                <a:latin typeface="+mn-ea"/>
              </a:rPr>
              <a:t>　</a:t>
            </a:r>
            <a:r>
              <a:rPr kumimoji="1" lang="en-US" altLang="ja-JP" sz="1200" dirty="0">
                <a:latin typeface="+mn-ea"/>
              </a:rPr>
              <a:t>【</a:t>
            </a:r>
            <a:r>
              <a:rPr kumimoji="1" lang="ja-JP" altLang="en-US" sz="1200" dirty="0">
                <a:latin typeface="+mn-ea"/>
              </a:rPr>
              <a:t>売電収入の入金</a:t>
            </a:r>
            <a:r>
              <a:rPr kumimoji="1" lang="en-US" altLang="ja-JP" sz="1200" dirty="0">
                <a:latin typeface="+mn-ea"/>
              </a:rPr>
              <a:t>】</a:t>
            </a:r>
          </a:p>
          <a:p>
            <a:r>
              <a:rPr kumimoji="1" lang="ja-JP" altLang="en-US" sz="1200" dirty="0">
                <a:latin typeface="+mn-ea"/>
              </a:rPr>
              <a:t>　　収入命令書：（款）発電事業収入（項）売電収入</a:t>
            </a:r>
            <a:endParaRPr kumimoji="1" lang="en-US" altLang="ja-JP" sz="1200" dirty="0">
              <a:latin typeface="+mn-ea"/>
            </a:endParaRPr>
          </a:p>
          <a:p>
            <a:r>
              <a:rPr kumimoji="1" lang="ja-JP" altLang="en-US" sz="1200" dirty="0">
                <a:latin typeface="+mn-ea"/>
              </a:rPr>
              <a:t>　　複式仕訳：（借方）現金及び預金　</a:t>
            </a:r>
            <a:r>
              <a:rPr kumimoji="1" lang="en-US" altLang="ja-JP" sz="1200" dirty="0">
                <a:latin typeface="+mn-ea"/>
              </a:rPr>
              <a:t>100</a:t>
            </a:r>
            <a:r>
              <a:rPr kumimoji="1" lang="ja-JP" altLang="en-US" sz="1200" dirty="0">
                <a:latin typeface="+mn-ea"/>
              </a:rPr>
              <a:t>／（貸方）売電収入  </a:t>
            </a:r>
            <a:r>
              <a:rPr kumimoji="1" lang="en-US" altLang="ja-JP" sz="1200" dirty="0">
                <a:latin typeface="+mn-ea"/>
              </a:rPr>
              <a:t>100</a:t>
            </a:r>
          </a:p>
          <a:p>
            <a:endParaRPr kumimoji="1" lang="en-US" altLang="ja-JP" sz="1200" dirty="0">
              <a:latin typeface="+mn-ea"/>
            </a:endParaRPr>
          </a:p>
          <a:p>
            <a:r>
              <a:rPr kumimoji="1" lang="ja-JP" altLang="en-US" sz="1200" dirty="0">
                <a:latin typeface="+mn-ea"/>
              </a:rPr>
              <a:t>　</a:t>
            </a:r>
            <a:r>
              <a:rPr kumimoji="1" lang="en-US" altLang="ja-JP" sz="1200" dirty="0">
                <a:latin typeface="+mn-ea"/>
              </a:rPr>
              <a:t>【</a:t>
            </a:r>
            <a:r>
              <a:rPr kumimoji="1" lang="ja-JP" altLang="en-US" sz="1200" dirty="0">
                <a:latin typeface="+mn-ea"/>
              </a:rPr>
              <a:t>発電側課金の支出</a:t>
            </a:r>
            <a:r>
              <a:rPr kumimoji="1" lang="en-US" altLang="ja-JP" sz="1200" dirty="0">
                <a:latin typeface="+mn-ea"/>
              </a:rPr>
              <a:t>】</a:t>
            </a:r>
          </a:p>
          <a:p>
            <a:r>
              <a:rPr kumimoji="1" lang="ja-JP" altLang="en-US" sz="1200" dirty="0">
                <a:latin typeface="+mn-ea"/>
              </a:rPr>
              <a:t>　　支出命令書：（款）発電事業費（項）発電側課金支出（追加）</a:t>
            </a:r>
            <a:endParaRPr kumimoji="1" lang="en-US" altLang="ja-JP" sz="1200" dirty="0">
              <a:latin typeface="+mn-ea"/>
            </a:endParaRPr>
          </a:p>
          <a:p>
            <a:r>
              <a:rPr kumimoji="1" lang="ja-JP" altLang="en-US" sz="1200" dirty="0">
                <a:latin typeface="+mn-ea"/>
              </a:rPr>
              <a:t>　　複式仕訳：（借方）発電側課金　</a:t>
            </a:r>
            <a:r>
              <a:rPr kumimoji="1" lang="en-US" altLang="ja-JP" sz="1200" dirty="0">
                <a:latin typeface="+mn-ea"/>
              </a:rPr>
              <a:t>20</a:t>
            </a:r>
            <a:r>
              <a:rPr kumimoji="1" lang="ja-JP" altLang="en-US" sz="1200" dirty="0">
                <a:latin typeface="+mn-ea"/>
              </a:rPr>
              <a:t>／（貸方）現金及び預金　</a:t>
            </a:r>
            <a:r>
              <a:rPr kumimoji="1" lang="en-US" altLang="ja-JP" sz="1200" dirty="0">
                <a:latin typeface="+mn-ea"/>
              </a:rPr>
              <a:t>20</a:t>
            </a:r>
          </a:p>
        </p:txBody>
      </p:sp>
      <p:sp>
        <p:nvSpPr>
          <p:cNvPr id="24" name="テキスト ボックス 23">
            <a:extLst>
              <a:ext uri="{FF2B5EF4-FFF2-40B4-BE49-F238E27FC236}">
                <a16:creationId xmlns:a16="http://schemas.microsoft.com/office/drawing/2014/main" id="{B5EDB4CB-3200-3A88-9638-9A9E2158D440}"/>
              </a:ext>
            </a:extLst>
          </p:cNvPr>
          <p:cNvSpPr txBox="1"/>
          <p:nvPr/>
        </p:nvSpPr>
        <p:spPr>
          <a:xfrm>
            <a:off x="465321" y="2937000"/>
            <a:ext cx="3443384" cy="276999"/>
          </a:xfrm>
          <a:prstGeom prst="rect">
            <a:avLst/>
          </a:prstGeom>
          <a:noFill/>
        </p:spPr>
        <p:txBody>
          <a:bodyPr wrap="square" rtlCol="0">
            <a:spAutoFit/>
          </a:bodyPr>
          <a:lstStyle/>
          <a:p>
            <a:r>
              <a:rPr kumimoji="1" lang="ja-JP" altLang="en-US" sz="1200" u="sng" dirty="0">
                <a:latin typeface="+mn-ea"/>
              </a:rPr>
              <a:t>○売電収入</a:t>
            </a:r>
            <a:r>
              <a:rPr kumimoji="1" lang="en-US" altLang="ja-JP" sz="1200" u="sng" dirty="0">
                <a:latin typeface="+mn-ea"/>
              </a:rPr>
              <a:t>100</a:t>
            </a:r>
            <a:r>
              <a:rPr kumimoji="1" lang="ja-JP" altLang="en-US" sz="1200" u="sng" dirty="0">
                <a:latin typeface="+mn-ea"/>
              </a:rPr>
              <a:t>、発電側課金</a:t>
            </a:r>
            <a:r>
              <a:rPr kumimoji="1" lang="en-US" altLang="ja-JP" sz="1200" u="sng" dirty="0">
                <a:latin typeface="+mn-ea"/>
              </a:rPr>
              <a:t>20</a:t>
            </a:r>
            <a:r>
              <a:rPr kumimoji="1" lang="ja-JP" altLang="en-US" sz="1200" u="sng" dirty="0">
                <a:latin typeface="+mn-ea"/>
              </a:rPr>
              <a:t>の場合</a:t>
            </a:r>
            <a:endParaRPr kumimoji="1" lang="en-US" altLang="ja-JP" sz="1200" u="sng" dirty="0">
              <a:latin typeface="+mn-ea"/>
            </a:endParaRPr>
          </a:p>
        </p:txBody>
      </p:sp>
      <p:grpSp>
        <p:nvGrpSpPr>
          <p:cNvPr id="33" name="グループ化 32">
            <a:extLst>
              <a:ext uri="{FF2B5EF4-FFF2-40B4-BE49-F238E27FC236}">
                <a16:creationId xmlns:a16="http://schemas.microsoft.com/office/drawing/2014/main" id="{7C1B179A-BF71-E70B-C942-7B5E80A9C8C3}"/>
              </a:ext>
            </a:extLst>
          </p:cNvPr>
          <p:cNvGrpSpPr/>
          <p:nvPr/>
        </p:nvGrpSpPr>
        <p:grpSpPr>
          <a:xfrm>
            <a:off x="6080096" y="4404319"/>
            <a:ext cx="2491282" cy="2178134"/>
            <a:chOff x="5837709" y="4422365"/>
            <a:chExt cx="2491282" cy="2178134"/>
          </a:xfrm>
        </p:grpSpPr>
        <p:sp>
          <p:nvSpPr>
            <p:cNvPr id="28" name="テキスト ボックス 27">
              <a:extLst>
                <a:ext uri="{FF2B5EF4-FFF2-40B4-BE49-F238E27FC236}">
                  <a16:creationId xmlns:a16="http://schemas.microsoft.com/office/drawing/2014/main" id="{3506220C-0C7D-135C-93CE-9AF935E92C67}"/>
                </a:ext>
              </a:extLst>
            </p:cNvPr>
            <p:cNvSpPr txBox="1"/>
            <p:nvPr/>
          </p:nvSpPr>
          <p:spPr>
            <a:xfrm>
              <a:off x="6038360" y="5082175"/>
              <a:ext cx="2089979" cy="830997"/>
            </a:xfrm>
            <a:prstGeom prst="rect">
              <a:avLst/>
            </a:prstGeom>
            <a:noFill/>
          </p:spPr>
          <p:txBody>
            <a:bodyPr wrap="square" rtlCol="0">
              <a:spAutoFit/>
            </a:bodyPr>
            <a:lstStyle/>
            <a:p>
              <a:r>
                <a:rPr kumimoji="1" lang="ja-JP" altLang="en-US" sz="1200" dirty="0">
                  <a:latin typeface="+mn-ea"/>
                </a:rPr>
                <a:t>売電収入の入金時に左記の処理を行うことで、結果として現金預金が</a:t>
              </a:r>
              <a:r>
                <a:rPr kumimoji="1" lang="en-US" altLang="ja-JP" sz="1200" dirty="0">
                  <a:latin typeface="+mn-ea"/>
                </a:rPr>
                <a:t>80</a:t>
              </a:r>
              <a:r>
                <a:rPr kumimoji="1" lang="ja-JP" altLang="en-US" sz="1200" dirty="0">
                  <a:latin typeface="+mn-ea"/>
                </a:rPr>
                <a:t>入金されることを示している。</a:t>
              </a:r>
              <a:endParaRPr kumimoji="1" lang="en-US" altLang="ja-JP" sz="1200" dirty="0">
                <a:latin typeface="+mn-ea"/>
              </a:endParaRPr>
            </a:p>
          </p:txBody>
        </p:sp>
        <p:sp>
          <p:nvSpPr>
            <p:cNvPr id="32" name="吹き出し: 円形 31">
              <a:extLst>
                <a:ext uri="{FF2B5EF4-FFF2-40B4-BE49-F238E27FC236}">
                  <a16:creationId xmlns:a16="http://schemas.microsoft.com/office/drawing/2014/main" id="{8C595A11-2BA0-A194-6388-708C90920137}"/>
                </a:ext>
              </a:extLst>
            </p:cNvPr>
            <p:cNvSpPr/>
            <p:nvPr/>
          </p:nvSpPr>
          <p:spPr>
            <a:xfrm>
              <a:off x="5837709" y="4422365"/>
              <a:ext cx="2491282" cy="2178134"/>
            </a:xfrm>
            <a:prstGeom prst="wedgeEllipseCallout">
              <a:avLst>
                <a:gd name="adj1" fmla="val -60503"/>
                <a:gd name="adj2" fmla="val 7451"/>
              </a:avLst>
            </a:prstGeom>
            <a:noFill/>
            <a:ln w="28575">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9" name="楕円 28">
            <a:extLst>
              <a:ext uri="{FF2B5EF4-FFF2-40B4-BE49-F238E27FC236}">
                <a16:creationId xmlns:a16="http://schemas.microsoft.com/office/drawing/2014/main" id="{9E84DBA9-A314-49A1-87E5-AE94F4B33A75}"/>
              </a:ext>
            </a:extLst>
          </p:cNvPr>
          <p:cNvSpPr/>
          <p:nvPr/>
        </p:nvSpPr>
        <p:spPr>
          <a:xfrm>
            <a:off x="188889" y="152879"/>
            <a:ext cx="280088" cy="261980"/>
          </a:xfrm>
          <a:prstGeom prst="ellipse">
            <a:avLst/>
          </a:prstGeom>
          <a:noFill/>
          <a:ln w="127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066219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43624" y="2807336"/>
            <a:ext cx="8850968" cy="3980970"/>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② 賦課金の請求前に納入があった場合の処理</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595540" y="596492"/>
            <a:ext cx="4390744" cy="2155776"/>
            <a:chOff x="4639788" y="1415610"/>
            <a:chExt cx="4368341" cy="212187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21874"/>
              <a:chOff x="324296" y="235244"/>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439869" y="1001836"/>
                <a:ext cx="5462583" cy="1749411"/>
              </a:xfrm>
              <a:prstGeom prst="rect">
                <a:avLst/>
              </a:prstGeom>
              <a:grpFill/>
            </p:spPr>
            <p:txBody>
              <a:bodyPr wrap="square" rtlCol="0">
                <a:spAutoFit/>
              </a:bodyPr>
              <a:lstStyle/>
              <a:p>
                <a:r>
                  <a:rPr lang="ja-JP" altLang="en-US" sz="1200" dirty="0">
                    <a:latin typeface="+mn-ea"/>
                  </a:rPr>
                  <a:t>①　翌年度の賦課金充当分を受け取った際は、流動負債</a:t>
                </a:r>
                <a:endParaRPr lang="en-US" altLang="ja-JP" sz="1200" dirty="0">
                  <a:latin typeface="+mn-ea"/>
                </a:endParaRPr>
              </a:p>
              <a:p>
                <a:r>
                  <a:rPr lang="ja-JP" altLang="en-US" sz="1200" dirty="0">
                    <a:latin typeface="+mn-ea"/>
                  </a:rPr>
                  <a:t>　　の前受金として受け取る。</a:t>
                </a:r>
                <a:endParaRPr lang="en-US" altLang="ja-JP" sz="1200" dirty="0">
                  <a:latin typeface="+mn-ea"/>
                </a:endParaRPr>
              </a:p>
              <a:p>
                <a:r>
                  <a:rPr lang="ja-JP" altLang="en-US" sz="1200" dirty="0">
                    <a:latin typeface="+mn-ea"/>
                  </a:rPr>
                  <a:t>②　複数年の賦課金充当分を受け取った際は、固定負債</a:t>
                </a:r>
                <a:endParaRPr lang="en-US" altLang="ja-JP" sz="1200" dirty="0">
                  <a:latin typeface="+mn-ea"/>
                </a:endParaRPr>
              </a:p>
              <a:p>
                <a:r>
                  <a:rPr lang="ja-JP" altLang="en-US" sz="1200" dirty="0">
                    <a:latin typeface="+mn-ea"/>
                  </a:rPr>
                  <a:t>　　の長期前受金として受け取る。</a:t>
                </a:r>
                <a:endParaRPr lang="en-US" altLang="ja-JP" sz="1200" dirty="0">
                  <a:latin typeface="+mn-ea"/>
                </a:endParaRPr>
              </a:p>
              <a:p>
                <a:r>
                  <a:rPr lang="ja-JP" altLang="en-US" sz="1200" dirty="0">
                    <a:latin typeface="+mn-ea"/>
                  </a:rPr>
                  <a:t>③　各年度に賦課調定をした後に、前受金又は長期前受金</a:t>
                </a:r>
                <a:endParaRPr lang="en-US" altLang="ja-JP" sz="1200" dirty="0">
                  <a:latin typeface="+mn-ea"/>
                </a:endParaRPr>
              </a:p>
              <a:p>
                <a:r>
                  <a:rPr lang="ja-JP" altLang="en-US" sz="1200" dirty="0">
                    <a:latin typeface="+mn-ea"/>
                  </a:rPr>
                  <a:t>　　と未収賦課金等を振り替える。　</a:t>
                </a:r>
                <a:endParaRPr lang="en-US" altLang="ja-JP" sz="1200" dirty="0">
                  <a:latin typeface="+mn-ea"/>
                </a:endParaRP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50389"/>
              <a:ext cx="2625872" cy="30000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2144098"/>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479164" y="1407608"/>
                <a:ext cx="5477534" cy="947121"/>
              </a:xfrm>
              <a:prstGeom prst="rect">
                <a:avLst/>
              </a:prstGeom>
              <a:solidFill>
                <a:schemeClr val="accent4">
                  <a:lumMod val="40000"/>
                  <a:lumOff val="60000"/>
                </a:schemeClr>
              </a:solidFill>
            </p:spPr>
            <p:txBody>
              <a:bodyPr wrap="square" rtlCol="0">
                <a:spAutoFit/>
              </a:bodyPr>
              <a:lstStyle/>
              <a:p>
                <a:r>
                  <a:rPr lang="ja-JP" altLang="en-US" sz="1200" dirty="0">
                    <a:latin typeface="+mn-ea"/>
                  </a:rPr>
                  <a:t>　組合員より数年先までの賦課金を一括で納入したいという申出により、当年度分＋向こう２年分の賦課金を受け取った。</a:t>
                </a:r>
                <a:endParaRPr lang="en-US" altLang="ja-JP" sz="1200" dirty="0">
                  <a:latin typeface="+mn-ea"/>
                </a:endParaRP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29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47599" y="1541634"/>
              <a:ext cx="525079" cy="362992"/>
            </a:xfrm>
            <a:prstGeom prst="rect">
              <a:avLst/>
            </a:prstGeom>
          </p:spPr>
        </p:pic>
      </p:grpSp>
      <p:sp>
        <p:nvSpPr>
          <p:cNvPr id="29" name="フローチャート: 組合せ 28">
            <a:extLst>
              <a:ext uri="{FF2B5EF4-FFF2-40B4-BE49-F238E27FC236}">
                <a16:creationId xmlns:a16="http://schemas.microsoft.com/office/drawing/2014/main" id="{09E4DFB7-7171-4282-B6C2-22D587F6331D}"/>
              </a:ext>
            </a:extLst>
          </p:cNvPr>
          <p:cNvSpPr/>
          <p:nvPr/>
        </p:nvSpPr>
        <p:spPr>
          <a:xfrm rot="16200000">
            <a:off x="1926649" y="4458821"/>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9" name="グループ化 8">
            <a:extLst>
              <a:ext uri="{FF2B5EF4-FFF2-40B4-BE49-F238E27FC236}">
                <a16:creationId xmlns:a16="http://schemas.microsoft.com/office/drawing/2014/main" id="{B1982ECC-DABB-4C56-8DDC-8179E2EA8AB1}"/>
              </a:ext>
            </a:extLst>
          </p:cNvPr>
          <p:cNvGrpSpPr/>
          <p:nvPr/>
        </p:nvGrpSpPr>
        <p:grpSpPr>
          <a:xfrm>
            <a:off x="2598982" y="2885235"/>
            <a:ext cx="6298176" cy="3883756"/>
            <a:chOff x="3370877" y="3114748"/>
            <a:chExt cx="5436218" cy="3424697"/>
          </a:xfrm>
        </p:grpSpPr>
        <p:grpSp>
          <p:nvGrpSpPr>
            <p:cNvPr id="30" name="グループ化 29">
              <a:extLst>
                <a:ext uri="{FF2B5EF4-FFF2-40B4-BE49-F238E27FC236}">
                  <a16:creationId xmlns:a16="http://schemas.microsoft.com/office/drawing/2014/main" id="{7BF11F55-DF48-45D2-A16E-418777DB1C73}"/>
                </a:ext>
              </a:extLst>
            </p:cNvPr>
            <p:cNvGrpSpPr/>
            <p:nvPr/>
          </p:nvGrpSpPr>
          <p:grpSpPr>
            <a:xfrm>
              <a:off x="3370877" y="3114748"/>
              <a:ext cx="5436218" cy="3363329"/>
              <a:chOff x="294697" y="3742867"/>
              <a:chExt cx="1982482" cy="3044331"/>
            </a:xfrm>
          </p:grpSpPr>
          <p:sp>
            <p:nvSpPr>
              <p:cNvPr id="31" name="テキスト ボックス 30">
                <a:extLst>
                  <a:ext uri="{FF2B5EF4-FFF2-40B4-BE49-F238E27FC236}">
                    <a16:creationId xmlns:a16="http://schemas.microsoft.com/office/drawing/2014/main" id="{B6358C52-7A45-4EBE-BDB2-605672B4ECC0}"/>
                  </a:ext>
                </a:extLst>
              </p:cNvPr>
              <p:cNvSpPr txBox="1"/>
              <p:nvPr/>
            </p:nvSpPr>
            <p:spPr>
              <a:xfrm>
                <a:off x="367687" y="4091791"/>
                <a:ext cx="1854577" cy="272068"/>
              </a:xfrm>
              <a:prstGeom prst="rect">
                <a:avLst/>
              </a:prstGeom>
              <a:noFill/>
            </p:spPr>
            <p:txBody>
              <a:bodyPr wrap="square" rtlCol="0">
                <a:spAutoFit/>
              </a:bodyPr>
              <a:lstStyle/>
              <a:p>
                <a:r>
                  <a:rPr lang="ja-JP" altLang="en-US" sz="1200" dirty="0">
                    <a:latin typeface="+mn-ea"/>
                  </a:rPr>
                  <a:t>　</a:t>
                </a:r>
                <a:endParaRPr lang="en-US" altLang="ja-JP" sz="1200" dirty="0">
                  <a:latin typeface="+mn-ea"/>
                </a:endParaRPr>
              </a:p>
            </p:txBody>
          </p:sp>
          <p:sp>
            <p:nvSpPr>
              <p:cNvPr id="32" name="四角形: 角を丸くする 31">
                <a:extLst>
                  <a:ext uri="{FF2B5EF4-FFF2-40B4-BE49-F238E27FC236}">
                    <a16:creationId xmlns:a16="http://schemas.microsoft.com/office/drawing/2014/main" id="{D55002DD-634B-48C9-8730-E122016DEDED}"/>
                  </a:ext>
                </a:extLst>
              </p:cNvPr>
              <p:cNvSpPr/>
              <p:nvPr/>
            </p:nvSpPr>
            <p:spPr>
              <a:xfrm>
                <a:off x="294697" y="3742867"/>
                <a:ext cx="1982482" cy="3044331"/>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3" name="テキスト ボックス 32">
              <a:extLst>
                <a:ext uri="{FF2B5EF4-FFF2-40B4-BE49-F238E27FC236}">
                  <a16:creationId xmlns:a16="http://schemas.microsoft.com/office/drawing/2014/main" id="{7B8BA87A-A4EC-454D-9FAD-59EB594C8D6B}"/>
                </a:ext>
              </a:extLst>
            </p:cNvPr>
            <p:cNvSpPr txBox="1"/>
            <p:nvPr/>
          </p:nvSpPr>
          <p:spPr>
            <a:xfrm>
              <a:off x="3544902" y="3201256"/>
              <a:ext cx="5190922" cy="3338189"/>
            </a:xfrm>
            <a:prstGeom prst="rect">
              <a:avLst/>
            </a:prstGeom>
            <a:noFill/>
          </p:spPr>
          <p:txBody>
            <a:bodyPr wrap="square" rtlCol="0">
              <a:spAutoFit/>
            </a:bodyPr>
            <a:lstStyle/>
            <a:p>
              <a:r>
                <a:rPr lang="ja-JP" altLang="en-US" sz="1200" dirty="0">
                  <a:latin typeface="+mn-ea"/>
                </a:rPr>
                <a:t>①</a:t>
              </a:r>
              <a:r>
                <a:rPr lang="en-US" altLang="ja-JP" sz="1200" dirty="0">
                  <a:latin typeface="+mn-ea"/>
                </a:rPr>
                <a:t>【</a:t>
              </a:r>
              <a:r>
                <a:rPr lang="ja-JP" altLang="en-US" sz="1200" dirty="0">
                  <a:latin typeface="+mn-ea"/>
                </a:rPr>
                <a:t>当年度分の賦課金納入処理</a:t>
              </a:r>
              <a:r>
                <a:rPr lang="en-US" altLang="ja-JP" sz="1200" dirty="0">
                  <a:latin typeface="+mn-ea"/>
                </a:rPr>
                <a:t>】</a:t>
              </a:r>
            </a:p>
            <a:p>
              <a:r>
                <a:rPr lang="ja-JP" altLang="en-US" sz="1200" dirty="0">
                  <a:latin typeface="+mn-ea"/>
                </a:rPr>
                <a:t>　　収入命令書：（款）土地改良事業収入（項）経常賦課金収入  </a:t>
              </a:r>
              <a:r>
                <a:rPr lang="en-US" altLang="ja-JP" sz="1200" dirty="0">
                  <a:latin typeface="+mn-ea"/>
                </a:rPr>
                <a:t>50</a:t>
              </a:r>
              <a:r>
                <a:rPr lang="ja-JP" altLang="en-US" sz="1200" dirty="0">
                  <a:latin typeface="+mn-ea"/>
                </a:rPr>
                <a:t>　</a:t>
              </a:r>
              <a:endParaRPr lang="en-US" altLang="ja-JP" sz="1200" dirty="0">
                <a:latin typeface="+mn-ea"/>
              </a:endParaRPr>
            </a:p>
            <a:p>
              <a:r>
                <a:rPr lang="ja-JP" altLang="en-US" sz="1200" dirty="0">
                  <a:latin typeface="+mn-ea"/>
                </a:rPr>
                <a:t>　　複式仕訳：（借方）現金及び預金</a:t>
              </a:r>
              <a:r>
                <a:rPr lang="en-US" altLang="ja-JP" sz="1200" dirty="0">
                  <a:latin typeface="+mn-ea"/>
                </a:rPr>
                <a:t>  50</a:t>
              </a:r>
              <a:r>
                <a:rPr lang="ja-JP" altLang="en-US" sz="1200" dirty="0">
                  <a:latin typeface="+mn-ea"/>
                </a:rPr>
                <a:t>／未収賦課金等  </a:t>
              </a:r>
              <a:r>
                <a:rPr lang="en-US" altLang="ja-JP" sz="1200" dirty="0">
                  <a:latin typeface="+mn-ea"/>
                </a:rPr>
                <a:t>50</a:t>
              </a:r>
              <a:r>
                <a:rPr lang="ja-JP" altLang="en-US" sz="1200" dirty="0">
                  <a:latin typeface="+mn-ea"/>
                </a:rPr>
                <a:t>　</a:t>
              </a:r>
              <a:endParaRPr lang="en-US" altLang="ja-JP" sz="1200" dirty="0">
                <a:latin typeface="+mn-ea"/>
              </a:endParaRPr>
            </a:p>
            <a:p>
              <a:endParaRPr lang="en-US" altLang="ja-JP" sz="1200" dirty="0">
                <a:latin typeface="+mn-ea"/>
              </a:endParaRPr>
            </a:p>
            <a:p>
              <a:r>
                <a:rPr lang="ja-JP" altLang="en-US" sz="1200" dirty="0">
                  <a:latin typeface="+mn-ea"/>
                </a:rPr>
                <a:t>②</a:t>
              </a:r>
              <a:r>
                <a:rPr lang="en-US" altLang="ja-JP" sz="1200" dirty="0">
                  <a:latin typeface="+mn-ea"/>
                </a:rPr>
                <a:t>【</a:t>
              </a:r>
              <a:r>
                <a:rPr lang="ja-JP" altLang="en-US" sz="1200" dirty="0">
                  <a:latin typeface="+mn-ea"/>
                </a:rPr>
                <a:t>向こう２年分の賦課金納入処理</a:t>
              </a:r>
              <a:r>
                <a:rPr lang="en-US" altLang="ja-JP" sz="1200" dirty="0">
                  <a:latin typeface="+mn-ea"/>
                </a:rPr>
                <a:t>】</a:t>
              </a:r>
            </a:p>
            <a:p>
              <a:r>
                <a:rPr lang="ja-JP" altLang="en-US" sz="1200" dirty="0">
                  <a:latin typeface="+mn-ea"/>
                </a:rPr>
                <a:t>　　収入命令書：（款）前受金収入  </a:t>
              </a:r>
              <a:r>
                <a:rPr lang="en-US" altLang="ja-JP" sz="1200" dirty="0">
                  <a:latin typeface="+mn-ea"/>
                </a:rPr>
                <a:t>100</a:t>
              </a:r>
              <a:r>
                <a:rPr lang="ja-JP" altLang="en-US" sz="1200" dirty="0">
                  <a:latin typeface="+mn-ea"/>
                </a:rPr>
                <a:t>　</a:t>
              </a:r>
              <a:endParaRPr lang="en-US" altLang="ja-JP" sz="1200" dirty="0">
                <a:latin typeface="+mn-ea"/>
              </a:endParaRPr>
            </a:p>
            <a:p>
              <a:r>
                <a:rPr lang="ja-JP" altLang="en-US" sz="1200" dirty="0">
                  <a:latin typeface="+mn-ea"/>
                </a:rPr>
                <a:t>　　複式仕訳：（借方）現金及び預金  </a:t>
              </a:r>
              <a:r>
                <a:rPr lang="en-US" altLang="ja-JP" sz="1200" dirty="0">
                  <a:latin typeface="+mn-ea"/>
                </a:rPr>
                <a:t>100</a:t>
              </a:r>
              <a:r>
                <a:rPr lang="ja-JP" altLang="en-US" sz="1200" dirty="0">
                  <a:latin typeface="+mn-ea"/>
                </a:rPr>
                <a:t>／長期前受金  </a:t>
              </a:r>
              <a:r>
                <a:rPr lang="en-US" altLang="ja-JP" sz="1200" dirty="0">
                  <a:latin typeface="+mn-ea"/>
                </a:rPr>
                <a:t>100</a:t>
              </a:r>
              <a:r>
                <a:rPr lang="ja-JP" altLang="en-US" sz="1200" dirty="0">
                  <a:latin typeface="+mn-ea"/>
                </a:rPr>
                <a:t>　</a:t>
              </a:r>
              <a:endParaRPr lang="en-US" altLang="ja-JP" sz="1200" dirty="0">
                <a:latin typeface="+mn-ea"/>
              </a:endParaRPr>
            </a:p>
            <a:p>
              <a:endParaRPr lang="en-US" altLang="ja-JP" sz="1200" dirty="0">
                <a:latin typeface="+mn-ea"/>
              </a:endParaRPr>
            </a:p>
            <a:p>
              <a:r>
                <a:rPr lang="ja-JP" altLang="en-US" sz="1200" dirty="0">
                  <a:latin typeface="+mn-ea"/>
                </a:rPr>
                <a:t>③</a:t>
              </a:r>
              <a:r>
                <a:rPr lang="ja-JP" altLang="ja-JP" sz="1200" dirty="0">
                  <a:latin typeface="+mn-ea"/>
                </a:rPr>
                <a:t>【</a:t>
              </a:r>
              <a:r>
                <a:rPr lang="ja-JP" altLang="en-US" sz="1200" dirty="0">
                  <a:latin typeface="+mn-ea"/>
                </a:rPr>
                <a:t>翌年度の賦課金調定時</a:t>
              </a:r>
              <a:r>
                <a:rPr lang="ja-JP" altLang="ja-JP" sz="1200" dirty="0">
                  <a:latin typeface="+mn-ea"/>
                </a:rPr>
                <a:t>】</a:t>
              </a:r>
            </a:p>
            <a:p>
              <a:r>
                <a:rPr lang="ja-JP" altLang="en-US" sz="1200" dirty="0">
                  <a:latin typeface="+mn-ea"/>
                </a:rPr>
                <a:t>　　</a:t>
              </a:r>
              <a:r>
                <a:rPr lang="ja-JP" altLang="ja-JP" sz="1200" dirty="0">
                  <a:latin typeface="+mn-ea"/>
                </a:rPr>
                <a:t>命令書：</a:t>
              </a:r>
              <a:r>
                <a:rPr lang="ja-JP" altLang="en-US" sz="1200" dirty="0">
                  <a:latin typeface="+mn-ea"/>
                </a:rPr>
                <a:t>振替命令書</a:t>
              </a:r>
              <a:endParaRPr lang="ja-JP" altLang="ja-JP" sz="1200" dirty="0">
                <a:latin typeface="+mn-ea"/>
              </a:endParaRPr>
            </a:p>
            <a:p>
              <a:r>
                <a:rPr lang="ja-JP" altLang="en-US" sz="1200" dirty="0">
                  <a:latin typeface="+mn-ea"/>
                </a:rPr>
                <a:t>　　</a:t>
              </a:r>
              <a:r>
                <a:rPr lang="ja-JP" altLang="ja-JP" sz="1200" dirty="0">
                  <a:latin typeface="+mn-ea"/>
                </a:rPr>
                <a:t>複式</a:t>
              </a:r>
              <a:r>
                <a:rPr lang="ja-JP" altLang="en-US" sz="1200" dirty="0">
                  <a:latin typeface="+mn-ea"/>
                </a:rPr>
                <a:t>仕訳：未収賦課金等  </a:t>
              </a:r>
              <a:r>
                <a:rPr lang="en-US" altLang="ja-JP" sz="1200" dirty="0">
                  <a:latin typeface="+mn-ea"/>
                </a:rPr>
                <a:t>50</a:t>
              </a:r>
              <a:r>
                <a:rPr lang="ja-JP" altLang="ja-JP" sz="1200" dirty="0">
                  <a:latin typeface="+mn-ea"/>
                </a:rPr>
                <a:t>／</a:t>
              </a:r>
              <a:r>
                <a:rPr lang="ja-JP" altLang="en-US" sz="1200" dirty="0">
                  <a:latin typeface="+mn-ea"/>
                </a:rPr>
                <a:t>経常賦課金  </a:t>
              </a:r>
              <a:r>
                <a:rPr lang="en-US" altLang="ja-JP" sz="1200" dirty="0">
                  <a:latin typeface="+mn-ea"/>
                </a:rPr>
                <a:t>50</a:t>
              </a:r>
              <a:endParaRPr lang="ja-JP" altLang="ja-JP" sz="1200" dirty="0">
                <a:latin typeface="+mn-ea"/>
              </a:endParaRPr>
            </a:p>
            <a:p>
              <a:endParaRPr lang="en-US" altLang="ja-JP" sz="1200" dirty="0">
                <a:latin typeface="+mn-ea"/>
              </a:endParaRPr>
            </a:p>
            <a:p>
              <a:r>
                <a:rPr lang="ja-JP" altLang="en-US" sz="1200" dirty="0">
                  <a:latin typeface="+mn-ea"/>
                </a:rPr>
                <a:t>④</a:t>
              </a:r>
              <a:r>
                <a:rPr lang="en-US" altLang="ja-JP" sz="1200" dirty="0">
                  <a:latin typeface="+mn-ea"/>
                </a:rPr>
                <a:t>【</a:t>
              </a:r>
              <a:r>
                <a:rPr lang="ja-JP" altLang="en-US" sz="1200" dirty="0">
                  <a:latin typeface="+mn-ea"/>
                </a:rPr>
                <a:t>前受分（１年目分）を当年度の賦課金に振替</a:t>
              </a:r>
              <a:r>
                <a:rPr lang="en-US" altLang="ja-JP" sz="1200" dirty="0">
                  <a:latin typeface="+mn-ea"/>
                </a:rPr>
                <a:t>】</a:t>
              </a:r>
            </a:p>
            <a:p>
              <a:r>
                <a:rPr lang="ja-JP" altLang="en-US" sz="1200" dirty="0">
                  <a:latin typeface="+mn-ea"/>
                </a:rPr>
                <a:t>　　命令書：振替命令書</a:t>
              </a:r>
              <a:endParaRPr lang="en-US" altLang="ja-JP" sz="1200" dirty="0">
                <a:latin typeface="+mn-ea"/>
              </a:endParaRPr>
            </a:p>
            <a:p>
              <a:r>
                <a:rPr lang="ja-JP" altLang="en-US" sz="1200" dirty="0">
                  <a:latin typeface="+mn-ea"/>
                </a:rPr>
                <a:t>　　複式仕訳：（借方）長期前受金  </a:t>
              </a:r>
              <a:r>
                <a:rPr lang="en-US" altLang="ja-JP" sz="1200" dirty="0">
                  <a:latin typeface="+mn-ea"/>
                </a:rPr>
                <a:t>50</a:t>
              </a:r>
              <a:r>
                <a:rPr lang="ja-JP" altLang="en-US" sz="1200" dirty="0">
                  <a:latin typeface="+mn-ea"/>
                </a:rPr>
                <a:t>／（貸方）未収賦課金等  </a:t>
              </a:r>
              <a:r>
                <a:rPr lang="en-US" altLang="ja-JP" sz="1200" dirty="0">
                  <a:latin typeface="+mn-ea"/>
                </a:rPr>
                <a:t>50</a:t>
              </a:r>
            </a:p>
            <a:p>
              <a:endParaRPr lang="en-US" altLang="ja-JP" sz="1200" dirty="0">
                <a:latin typeface="+mn-ea"/>
              </a:endParaRPr>
            </a:p>
            <a:p>
              <a:r>
                <a:rPr lang="en-US" altLang="ja-JP" sz="1200" dirty="0">
                  <a:latin typeface="+mn-ea"/>
                </a:rPr>
                <a:t>※  </a:t>
              </a:r>
              <a:r>
                <a:rPr lang="ja-JP" altLang="en-US" sz="1200" dirty="0">
                  <a:latin typeface="+mn-ea"/>
                </a:rPr>
                <a:t>以降、③④を繰り返す。</a:t>
              </a:r>
              <a:endParaRPr lang="en-US" altLang="ja-JP" sz="1200" dirty="0">
                <a:latin typeface="+mn-ea"/>
              </a:endParaRPr>
            </a:p>
            <a:p>
              <a:r>
                <a:rPr lang="en-US" altLang="ja-JP" sz="1200" dirty="0">
                  <a:latin typeface="+mn-ea"/>
                </a:rPr>
                <a:t>※  </a:t>
              </a:r>
              <a:r>
                <a:rPr lang="ja-JP" altLang="en-US" sz="1200" dirty="0">
                  <a:latin typeface="+mn-ea"/>
                </a:rPr>
                <a:t>本来は②の後に期末で長期前受金から前受金への振替処理（長期→短期）　</a:t>
              </a:r>
              <a:endParaRPr lang="en-US" altLang="ja-JP" sz="1200" dirty="0">
                <a:latin typeface="+mn-ea"/>
              </a:endParaRPr>
            </a:p>
            <a:p>
              <a:r>
                <a:rPr lang="ja-JP" altLang="en-US" sz="1200" dirty="0">
                  <a:latin typeface="+mn-ea"/>
                </a:rPr>
                <a:t>　  が必要だが、賦課調定するまではその金額が確定しないため、</a:t>
              </a:r>
              <a:r>
                <a:rPr lang="en-US" altLang="ja-JP" sz="1200" dirty="0">
                  <a:latin typeface="+mn-ea"/>
                </a:rPr>
                <a:t> </a:t>
              </a:r>
              <a:r>
                <a:rPr lang="ja-JP" altLang="en-US" sz="1200" dirty="0">
                  <a:latin typeface="+mn-ea"/>
                </a:rPr>
                <a:t>長期前受金の　</a:t>
              </a:r>
              <a:endParaRPr lang="en-US" altLang="ja-JP" sz="1200" dirty="0">
                <a:latin typeface="+mn-ea"/>
              </a:endParaRPr>
            </a:p>
            <a:p>
              <a:r>
                <a:rPr lang="ja-JP" altLang="en-US" sz="1200" dirty="0">
                  <a:latin typeface="+mn-ea"/>
                </a:rPr>
                <a:t>　  まま翌年度に繰り越している。</a:t>
              </a:r>
              <a:endParaRPr lang="en-US" altLang="ja-JP" sz="1200" dirty="0">
                <a:latin typeface="+mn-ea"/>
              </a:endParaRPr>
            </a:p>
          </p:txBody>
        </p:sp>
      </p:grpSp>
      <p:sp>
        <p:nvSpPr>
          <p:cNvPr id="40" name="フローチャート: 組合せ 39">
            <a:extLst>
              <a:ext uri="{FF2B5EF4-FFF2-40B4-BE49-F238E27FC236}">
                <a16:creationId xmlns:a16="http://schemas.microsoft.com/office/drawing/2014/main" id="{4E4F6E09-BE8F-4A9D-B904-C65BCE3E13EE}"/>
              </a:ext>
            </a:extLst>
          </p:cNvPr>
          <p:cNvSpPr/>
          <p:nvPr/>
        </p:nvSpPr>
        <p:spPr>
          <a:xfrm>
            <a:off x="775924" y="4733337"/>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3" name="グループ化 12">
            <a:extLst>
              <a:ext uri="{FF2B5EF4-FFF2-40B4-BE49-F238E27FC236}">
                <a16:creationId xmlns:a16="http://schemas.microsoft.com/office/drawing/2014/main" id="{E0031691-2BFD-4434-B93F-A2F317C407C7}"/>
              </a:ext>
            </a:extLst>
          </p:cNvPr>
          <p:cNvGrpSpPr/>
          <p:nvPr/>
        </p:nvGrpSpPr>
        <p:grpSpPr>
          <a:xfrm>
            <a:off x="232603" y="5145805"/>
            <a:ext cx="2132791" cy="1217502"/>
            <a:chOff x="242101" y="3090522"/>
            <a:chExt cx="2489984" cy="1217502"/>
          </a:xfrm>
        </p:grpSpPr>
        <p:sp>
          <p:nvSpPr>
            <p:cNvPr id="28" name="四角形: 角を丸くする 27">
              <a:extLst>
                <a:ext uri="{FF2B5EF4-FFF2-40B4-BE49-F238E27FC236}">
                  <a16:creationId xmlns:a16="http://schemas.microsoft.com/office/drawing/2014/main" id="{6C641D70-3998-4192-836A-38E57BFA404C}"/>
                </a:ext>
              </a:extLst>
            </p:cNvPr>
            <p:cNvSpPr/>
            <p:nvPr/>
          </p:nvSpPr>
          <p:spPr>
            <a:xfrm>
              <a:off x="242101" y="3090522"/>
              <a:ext cx="2394074" cy="1217502"/>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テキスト ボックス 10">
              <a:extLst>
                <a:ext uri="{FF2B5EF4-FFF2-40B4-BE49-F238E27FC236}">
                  <a16:creationId xmlns:a16="http://schemas.microsoft.com/office/drawing/2014/main" id="{8015C7DB-7276-40BC-AC82-4BF8031DCDA3}"/>
                </a:ext>
              </a:extLst>
            </p:cNvPr>
            <p:cNvSpPr txBox="1"/>
            <p:nvPr/>
          </p:nvSpPr>
          <p:spPr>
            <a:xfrm>
              <a:off x="242101" y="3249987"/>
              <a:ext cx="2489984" cy="830997"/>
            </a:xfrm>
            <a:prstGeom prst="rect">
              <a:avLst/>
            </a:prstGeom>
            <a:noFill/>
          </p:spPr>
          <p:txBody>
            <a:bodyPr wrap="square" rtlCol="0">
              <a:spAutoFit/>
            </a:bodyPr>
            <a:lstStyle/>
            <a:p>
              <a:r>
                <a:rPr kumimoji="1" lang="ja-JP" altLang="en-US" sz="1600" dirty="0"/>
                <a:t>前受金（流動負債）又は長期前受金（固定負債）として処理する</a:t>
              </a:r>
            </a:p>
          </p:txBody>
        </p:sp>
      </p:grpSp>
      <p:grpSp>
        <p:nvGrpSpPr>
          <p:cNvPr id="38" name="グループ化 37">
            <a:extLst>
              <a:ext uri="{FF2B5EF4-FFF2-40B4-BE49-F238E27FC236}">
                <a16:creationId xmlns:a16="http://schemas.microsoft.com/office/drawing/2014/main" id="{9B9D6D47-9635-4AA3-AC28-81BAD42B8315}"/>
              </a:ext>
            </a:extLst>
          </p:cNvPr>
          <p:cNvGrpSpPr/>
          <p:nvPr/>
        </p:nvGrpSpPr>
        <p:grpSpPr>
          <a:xfrm>
            <a:off x="331044" y="2928142"/>
            <a:ext cx="1853756" cy="1732972"/>
            <a:chOff x="829340" y="3349256"/>
            <a:chExt cx="1584175" cy="1531234"/>
          </a:xfrm>
        </p:grpSpPr>
        <p:sp>
          <p:nvSpPr>
            <p:cNvPr id="42" name="テキスト ボックス 41">
              <a:extLst>
                <a:ext uri="{FF2B5EF4-FFF2-40B4-BE49-F238E27FC236}">
                  <a16:creationId xmlns:a16="http://schemas.microsoft.com/office/drawing/2014/main" id="{1AECDFEC-CE82-483A-A182-682FF46144D0}"/>
                </a:ext>
              </a:extLst>
            </p:cNvPr>
            <p:cNvSpPr txBox="1"/>
            <p:nvPr/>
          </p:nvSpPr>
          <p:spPr>
            <a:xfrm>
              <a:off x="1068920" y="3777493"/>
              <a:ext cx="1158251" cy="300112"/>
            </a:xfrm>
            <a:prstGeom prst="rect">
              <a:avLst/>
            </a:prstGeom>
            <a:noFill/>
          </p:spPr>
          <p:txBody>
            <a:bodyPr wrap="square" rtlCol="0">
              <a:spAutoFit/>
            </a:bodyPr>
            <a:lstStyle/>
            <a:p>
              <a:endParaRPr lang="en-US" altLang="ja-JP" sz="1600" dirty="0">
                <a:latin typeface="+mn-ea"/>
              </a:endParaRPr>
            </a:p>
          </p:txBody>
        </p:sp>
        <p:sp>
          <p:nvSpPr>
            <p:cNvPr id="44" name="楕円 43">
              <a:extLst>
                <a:ext uri="{FF2B5EF4-FFF2-40B4-BE49-F238E27FC236}">
                  <a16:creationId xmlns:a16="http://schemas.microsoft.com/office/drawing/2014/main" id="{C27AC5E4-E3E7-4636-8FEB-4C773AAFC366}"/>
                </a:ext>
              </a:extLst>
            </p:cNvPr>
            <p:cNvSpPr/>
            <p:nvPr/>
          </p:nvSpPr>
          <p:spPr>
            <a:xfrm>
              <a:off x="829340" y="3349256"/>
              <a:ext cx="1584175" cy="1531234"/>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5" name="正方形/長方形 14">
            <a:extLst>
              <a:ext uri="{FF2B5EF4-FFF2-40B4-BE49-F238E27FC236}">
                <a16:creationId xmlns:a16="http://schemas.microsoft.com/office/drawing/2014/main" id="{6F6CED02-9EBF-4672-83A2-C02E009C5DCE}"/>
              </a:ext>
            </a:extLst>
          </p:cNvPr>
          <p:cNvSpPr/>
          <p:nvPr/>
        </p:nvSpPr>
        <p:spPr>
          <a:xfrm>
            <a:off x="590263" y="3270128"/>
            <a:ext cx="1544491" cy="1077218"/>
          </a:xfrm>
          <a:prstGeom prst="rect">
            <a:avLst/>
          </a:prstGeom>
        </p:spPr>
        <p:txBody>
          <a:bodyPr wrap="square">
            <a:spAutoFit/>
          </a:bodyPr>
          <a:lstStyle/>
          <a:p>
            <a:r>
              <a:rPr kumimoji="1" lang="ja-JP" altLang="en-US" sz="1600" dirty="0"/>
              <a:t>賦課調定前に、賦課金に充てる目的で受け取った資金</a:t>
            </a:r>
          </a:p>
        </p:txBody>
      </p:sp>
      <p:grpSp>
        <p:nvGrpSpPr>
          <p:cNvPr id="18" name="グループ化 17">
            <a:extLst>
              <a:ext uri="{FF2B5EF4-FFF2-40B4-BE49-F238E27FC236}">
                <a16:creationId xmlns:a16="http://schemas.microsoft.com/office/drawing/2014/main" id="{ACF51CF1-76E9-4E42-BA1D-C90A3A0628F8}"/>
              </a:ext>
            </a:extLst>
          </p:cNvPr>
          <p:cNvGrpSpPr/>
          <p:nvPr/>
        </p:nvGrpSpPr>
        <p:grpSpPr>
          <a:xfrm>
            <a:off x="7145079" y="3923415"/>
            <a:ext cx="1649895" cy="1431176"/>
            <a:chOff x="7145079" y="4107257"/>
            <a:chExt cx="1649895" cy="1247333"/>
          </a:xfrm>
        </p:grpSpPr>
        <p:sp>
          <p:nvSpPr>
            <p:cNvPr id="4" name="テキスト ボックス 3">
              <a:extLst>
                <a:ext uri="{FF2B5EF4-FFF2-40B4-BE49-F238E27FC236}">
                  <a16:creationId xmlns:a16="http://schemas.microsoft.com/office/drawing/2014/main" id="{9B7BF1B3-2FFC-4CD7-8B3F-3F6F825B87A0}"/>
                </a:ext>
              </a:extLst>
            </p:cNvPr>
            <p:cNvSpPr txBox="1"/>
            <p:nvPr/>
          </p:nvSpPr>
          <p:spPr>
            <a:xfrm>
              <a:off x="7315774" y="4434143"/>
              <a:ext cx="1322942" cy="769441"/>
            </a:xfrm>
            <a:prstGeom prst="rect">
              <a:avLst/>
            </a:prstGeom>
            <a:noFill/>
          </p:spPr>
          <p:txBody>
            <a:bodyPr wrap="square" rtlCol="0">
              <a:spAutoFit/>
            </a:bodyPr>
            <a:lstStyle/>
            <a:p>
              <a:r>
                <a:rPr kumimoji="1" lang="ja-JP" altLang="en-US" sz="1100" dirty="0"/>
                <a:t>賦課調定前なので「預り金」として扱うことも考えられる。</a:t>
              </a:r>
            </a:p>
          </p:txBody>
        </p:sp>
        <p:sp>
          <p:nvSpPr>
            <p:cNvPr id="17" name="吹き出し: 円形 16">
              <a:extLst>
                <a:ext uri="{FF2B5EF4-FFF2-40B4-BE49-F238E27FC236}">
                  <a16:creationId xmlns:a16="http://schemas.microsoft.com/office/drawing/2014/main" id="{741F4B16-7678-4E84-8ADF-388415656F99}"/>
                </a:ext>
              </a:extLst>
            </p:cNvPr>
            <p:cNvSpPr/>
            <p:nvPr/>
          </p:nvSpPr>
          <p:spPr>
            <a:xfrm>
              <a:off x="7145079" y="4107257"/>
              <a:ext cx="1649895" cy="1247333"/>
            </a:xfrm>
            <a:prstGeom prst="wedgeEllipseCallout">
              <a:avLst>
                <a:gd name="adj1" fmla="val -68078"/>
                <a:gd name="adj2" fmla="val -11297"/>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7" name="グループ化 36">
            <a:extLst>
              <a:ext uri="{FF2B5EF4-FFF2-40B4-BE49-F238E27FC236}">
                <a16:creationId xmlns:a16="http://schemas.microsoft.com/office/drawing/2014/main" id="{DD87BBF4-7E12-4651-BF4A-6B3E511F889D}"/>
              </a:ext>
            </a:extLst>
          </p:cNvPr>
          <p:cNvGrpSpPr/>
          <p:nvPr/>
        </p:nvGrpSpPr>
        <p:grpSpPr>
          <a:xfrm>
            <a:off x="3277122" y="2323713"/>
            <a:ext cx="2595308" cy="639575"/>
            <a:chOff x="3918731" y="3171024"/>
            <a:chExt cx="4264540" cy="1414133"/>
          </a:xfrm>
        </p:grpSpPr>
        <p:sp>
          <p:nvSpPr>
            <p:cNvPr id="45" name="矢印: 下 44">
              <a:extLst>
                <a:ext uri="{FF2B5EF4-FFF2-40B4-BE49-F238E27FC236}">
                  <a16:creationId xmlns:a16="http://schemas.microsoft.com/office/drawing/2014/main" id="{CDBE96F0-0E90-4F77-A358-F10CD3266FE2}"/>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46" name="テキスト ボックス 45">
              <a:extLst>
                <a:ext uri="{FF2B5EF4-FFF2-40B4-BE49-F238E27FC236}">
                  <a16:creationId xmlns:a16="http://schemas.microsoft.com/office/drawing/2014/main" id="{65EC6470-72DA-4FAC-B844-7D91308C5BAD}"/>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spTree>
    <p:extLst>
      <p:ext uri="{BB962C8B-B14F-4D97-AF65-F5344CB8AC3E}">
        <p14:creationId xmlns:p14="http://schemas.microsoft.com/office/powerpoint/2010/main" val="4232760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43624" y="2807336"/>
            <a:ext cx="8850968" cy="3980970"/>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③ 未収賦課金がある土地に転用決済金の調定を行った場合の処理</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595540" y="596492"/>
            <a:ext cx="4390744" cy="2155776"/>
            <a:chOff x="4639788" y="1415610"/>
            <a:chExt cx="4368341" cy="212187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21874"/>
              <a:chOff x="324296" y="235244"/>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885952" y="1150649"/>
                <a:ext cx="4570420" cy="1480271"/>
              </a:xfrm>
              <a:prstGeom prst="rect">
                <a:avLst/>
              </a:prstGeom>
              <a:grpFill/>
            </p:spPr>
            <p:txBody>
              <a:bodyPr wrap="square" rtlCol="0">
                <a:spAutoFit/>
              </a:bodyPr>
              <a:lstStyle/>
              <a:p>
                <a:r>
                  <a:rPr lang="ja-JP" altLang="en-US" sz="1200" dirty="0">
                    <a:latin typeface="+mn-ea"/>
                  </a:rPr>
                  <a:t>①　転用決済金の積算上、未収賦課金、長期　</a:t>
                </a:r>
                <a:endParaRPr lang="en-US" altLang="ja-JP" sz="1200" dirty="0">
                  <a:latin typeface="+mn-ea"/>
                </a:endParaRPr>
              </a:p>
              <a:p>
                <a:r>
                  <a:rPr lang="ja-JP" altLang="en-US" sz="1200" dirty="0">
                    <a:latin typeface="+mn-ea"/>
                  </a:rPr>
                  <a:t>　　未収賦課金を含める。（新たに転用決済金</a:t>
                </a:r>
                <a:endParaRPr lang="en-US" altLang="ja-JP" sz="1200" dirty="0">
                  <a:latin typeface="+mn-ea"/>
                </a:endParaRPr>
              </a:p>
              <a:p>
                <a:r>
                  <a:rPr lang="ja-JP" altLang="en-US" sz="1200" dirty="0">
                    <a:latin typeface="+mn-ea"/>
                  </a:rPr>
                  <a:t>　　という債権が生じる）</a:t>
                </a:r>
                <a:endParaRPr lang="en-US" altLang="ja-JP" sz="1200" dirty="0">
                  <a:latin typeface="+mn-ea"/>
                </a:endParaRPr>
              </a:p>
              <a:p>
                <a:r>
                  <a:rPr lang="ja-JP" altLang="en-US" sz="1200" dirty="0">
                    <a:latin typeface="+mn-ea"/>
                  </a:rPr>
                  <a:t>②　収入後に転用決済金から未収賦課金、長期</a:t>
                </a:r>
                <a:endParaRPr lang="en-US" altLang="ja-JP" sz="1200" dirty="0">
                  <a:latin typeface="+mn-ea"/>
                </a:endParaRPr>
              </a:p>
              <a:p>
                <a:r>
                  <a:rPr lang="ja-JP" altLang="en-US" sz="1200" dirty="0">
                    <a:latin typeface="+mn-ea"/>
                  </a:rPr>
                  <a:t>　　未収賦課金へ充当させる。　　　</a:t>
                </a:r>
                <a:endParaRPr lang="en-US" altLang="ja-JP" sz="1200" dirty="0">
                  <a:latin typeface="+mn-ea"/>
                </a:endParaRP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50389"/>
              <a:ext cx="2625872" cy="30000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2144098"/>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432395" y="1195845"/>
                <a:ext cx="5477534" cy="1217727"/>
              </a:xfrm>
              <a:prstGeom prst="rect">
                <a:avLst/>
              </a:prstGeom>
              <a:solidFill>
                <a:schemeClr val="accent4">
                  <a:lumMod val="40000"/>
                  <a:lumOff val="60000"/>
                </a:schemeClr>
              </a:solidFill>
            </p:spPr>
            <p:txBody>
              <a:bodyPr wrap="square" rtlCol="0">
                <a:spAutoFit/>
              </a:bodyPr>
              <a:lstStyle/>
              <a:p>
                <a:r>
                  <a:rPr lang="ja-JP" altLang="en-US" sz="1200" dirty="0">
                    <a:latin typeface="+mn-ea"/>
                  </a:rPr>
                  <a:t>　未収賦課金（現年度分）及び長期未収賦課金（過年度分）がある土地が農地転用され、未収賦課金分も含めて転用決済金の賦課調定を行った。決済金を受領した際にはどのような処理を行えばよいか。</a:t>
                </a:r>
                <a:endParaRPr lang="en-US" altLang="ja-JP" sz="1200" dirty="0">
                  <a:latin typeface="+mn-ea"/>
                </a:endParaRP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29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47599" y="1541634"/>
              <a:ext cx="525079" cy="362992"/>
            </a:xfrm>
            <a:prstGeom prst="rect">
              <a:avLst/>
            </a:prstGeom>
          </p:spPr>
        </p:pic>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74347" y="2271541"/>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grpSp>
        <p:nvGrpSpPr>
          <p:cNvPr id="26" name="グループ化 25">
            <a:extLst>
              <a:ext uri="{FF2B5EF4-FFF2-40B4-BE49-F238E27FC236}">
                <a16:creationId xmlns:a16="http://schemas.microsoft.com/office/drawing/2014/main" id="{B4DEC24C-5F06-49C6-9702-619D53392D03}"/>
              </a:ext>
            </a:extLst>
          </p:cNvPr>
          <p:cNvGrpSpPr/>
          <p:nvPr/>
        </p:nvGrpSpPr>
        <p:grpSpPr>
          <a:xfrm>
            <a:off x="366292" y="4599125"/>
            <a:ext cx="2584786" cy="1824084"/>
            <a:chOff x="314584" y="3269079"/>
            <a:chExt cx="1988629" cy="4254593"/>
          </a:xfrm>
        </p:grpSpPr>
        <p:sp>
          <p:nvSpPr>
            <p:cNvPr id="27" name="テキスト ボックス 26">
              <a:extLst>
                <a:ext uri="{FF2B5EF4-FFF2-40B4-BE49-F238E27FC236}">
                  <a16:creationId xmlns:a16="http://schemas.microsoft.com/office/drawing/2014/main" id="{46241887-E4DD-44AB-BCE5-3308EDF6B357}"/>
                </a:ext>
              </a:extLst>
            </p:cNvPr>
            <p:cNvSpPr txBox="1"/>
            <p:nvPr/>
          </p:nvSpPr>
          <p:spPr>
            <a:xfrm>
              <a:off x="391172" y="3602191"/>
              <a:ext cx="1888882" cy="3661161"/>
            </a:xfrm>
            <a:prstGeom prst="rect">
              <a:avLst/>
            </a:prstGeom>
            <a:noFill/>
          </p:spPr>
          <p:txBody>
            <a:bodyPr wrap="square" rtlCol="0">
              <a:spAutoFit/>
            </a:bodyPr>
            <a:lstStyle/>
            <a:p>
              <a:r>
                <a:rPr lang="ja-JP" altLang="en-US" sz="1200" dirty="0">
                  <a:latin typeface="+mn-ea"/>
                </a:rPr>
                <a:t>収入時は一旦全額を「転用決済金」で受け入れる。</a:t>
              </a:r>
              <a:endParaRPr lang="en-US" altLang="ja-JP" sz="1200" dirty="0">
                <a:latin typeface="+mn-ea"/>
              </a:endParaRPr>
            </a:p>
            <a:p>
              <a:r>
                <a:rPr lang="ja-JP" altLang="en-US" sz="1200" dirty="0">
                  <a:latin typeface="+mn-ea"/>
                </a:rPr>
                <a:t>その後、未収賦課金、長期未収賦課金等へ振り替えることで、すでに仕訳済みの未収賦課金、長期未収賦課金等が消え、純粋な転用決済金が収入として計上される。</a:t>
              </a:r>
              <a:endParaRPr lang="en-US" altLang="ja-JP" sz="1200" dirty="0">
                <a:latin typeface="+mn-ea"/>
              </a:endParaRPr>
            </a:p>
          </p:txBody>
        </p:sp>
        <p:sp>
          <p:nvSpPr>
            <p:cNvPr id="28" name="四角形: 角を丸くする 27">
              <a:extLst>
                <a:ext uri="{FF2B5EF4-FFF2-40B4-BE49-F238E27FC236}">
                  <a16:creationId xmlns:a16="http://schemas.microsoft.com/office/drawing/2014/main" id="{6C641D70-3998-4192-836A-38E57BFA404C}"/>
                </a:ext>
              </a:extLst>
            </p:cNvPr>
            <p:cNvSpPr/>
            <p:nvPr/>
          </p:nvSpPr>
          <p:spPr>
            <a:xfrm>
              <a:off x="314584" y="3269079"/>
              <a:ext cx="1988629" cy="4254593"/>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9" name="フローチャート: 組合せ 28">
            <a:extLst>
              <a:ext uri="{FF2B5EF4-FFF2-40B4-BE49-F238E27FC236}">
                <a16:creationId xmlns:a16="http://schemas.microsoft.com/office/drawing/2014/main" id="{09E4DFB7-7171-4282-B6C2-22D587F6331D}"/>
              </a:ext>
            </a:extLst>
          </p:cNvPr>
          <p:cNvSpPr/>
          <p:nvPr/>
        </p:nvSpPr>
        <p:spPr>
          <a:xfrm rot="16200000">
            <a:off x="2744054" y="4597891"/>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 name="グループ化 8">
            <a:extLst>
              <a:ext uri="{FF2B5EF4-FFF2-40B4-BE49-F238E27FC236}">
                <a16:creationId xmlns:a16="http://schemas.microsoft.com/office/drawing/2014/main" id="{B1982ECC-DABB-4C56-8DDC-8179E2EA8AB1}"/>
              </a:ext>
            </a:extLst>
          </p:cNvPr>
          <p:cNvGrpSpPr/>
          <p:nvPr/>
        </p:nvGrpSpPr>
        <p:grpSpPr>
          <a:xfrm>
            <a:off x="3445479" y="2966184"/>
            <a:ext cx="5376717" cy="3744865"/>
            <a:chOff x="3420441" y="3175853"/>
            <a:chExt cx="5376717" cy="3302223"/>
          </a:xfrm>
        </p:grpSpPr>
        <p:grpSp>
          <p:nvGrpSpPr>
            <p:cNvPr id="30" name="グループ化 29">
              <a:extLst>
                <a:ext uri="{FF2B5EF4-FFF2-40B4-BE49-F238E27FC236}">
                  <a16:creationId xmlns:a16="http://schemas.microsoft.com/office/drawing/2014/main" id="{7BF11F55-DF48-45D2-A16E-418777DB1C73}"/>
                </a:ext>
              </a:extLst>
            </p:cNvPr>
            <p:cNvGrpSpPr/>
            <p:nvPr/>
          </p:nvGrpSpPr>
          <p:grpSpPr>
            <a:xfrm>
              <a:off x="3420441" y="3175853"/>
              <a:ext cx="5376717" cy="3302223"/>
              <a:chOff x="312772" y="3798177"/>
              <a:chExt cx="1960783" cy="2989021"/>
            </a:xfrm>
          </p:grpSpPr>
          <p:sp>
            <p:nvSpPr>
              <p:cNvPr id="31" name="テキスト ボックス 30">
                <a:extLst>
                  <a:ext uri="{FF2B5EF4-FFF2-40B4-BE49-F238E27FC236}">
                    <a16:creationId xmlns:a16="http://schemas.microsoft.com/office/drawing/2014/main" id="{B6358C52-7A45-4EBE-BDB2-605672B4ECC0}"/>
                  </a:ext>
                </a:extLst>
              </p:cNvPr>
              <p:cNvSpPr txBox="1"/>
              <p:nvPr/>
            </p:nvSpPr>
            <p:spPr>
              <a:xfrm>
                <a:off x="367687" y="4091791"/>
                <a:ext cx="1854577" cy="272068"/>
              </a:xfrm>
              <a:prstGeom prst="rect">
                <a:avLst/>
              </a:prstGeom>
              <a:noFill/>
            </p:spPr>
            <p:txBody>
              <a:bodyPr wrap="square" rtlCol="0">
                <a:spAutoFit/>
              </a:bodyPr>
              <a:lstStyle/>
              <a:p>
                <a:r>
                  <a:rPr lang="ja-JP" altLang="en-US" sz="1200" dirty="0">
                    <a:latin typeface="+mn-ea"/>
                  </a:rPr>
                  <a:t>　</a:t>
                </a:r>
                <a:endParaRPr lang="en-US" altLang="ja-JP" sz="1200" dirty="0">
                  <a:latin typeface="+mn-ea"/>
                </a:endParaRPr>
              </a:p>
            </p:txBody>
          </p:sp>
          <p:sp>
            <p:nvSpPr>
              <p:cNvPr id="32" name="四角形: 角を丸くする 31">
                <a:extLst>
                  <a:ext uri="{FF2B5EF4-FFF2-40B4-BE49-F238E27FC236}">
                    <a16:creationId xmlns:a16="http://schemas.microsoft.com/office/drawing/2014/main" id="{D55002DD-634B-48C9-8730-E122016DEDED}"/>
                  </a:ext>
                </a:extLst>
              </p:cNvPr>
              <p:cNvSpPr/>
              <p:nvPr/>
            </p:nvSpPr>
            <p:spPr>
              <a:xfrm>
                <a:off x="312772" y="3798177"/>
                <a:ext cx="1960783" cy="2989021"/>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3" name="テキスト ボックス 32">
              <a:extLst>
                <a:ext uri="{FF2B5EF4-FFF2-40B4-BE49-F238E27FC236}">
                  <a16:creationId xmlns:a16="http://schemas.microsoft.com/office/drawing/2014/main" id="{7B8BA87A-A4EC-454D-9FAD-59EB594C8D6B}"/>
                </a:ext>
              </a:extLst>
            </p:cNvPr>
            <p:cNvSpPr txBox="1"/>
            <p:nvPr/>
          </p:nvSpPr>
          <p:spPr>
            <a:xfrm>
              <a:off x="3518414" y="3411911"/>
              <a:ext cx="5133563" cy="2686835"/>
            </a:xfrm>
            <a:prstGeom prst="rect">
              <a:avLst/>
            </a:prstGeom>
            <a:noFill/>
          </p:spPr>
          <p:txBody>
            <a:bodyPr wrap="square" rtlCol="0">
              <a:spAutoFit/>
            </a:bodyPr>
            <a:lstStyle/>
            <a:p>
              <a:r>
                <a:rPr lang="en-US" altLang="ja-JP" sz="1200" dirty="0">
                  <a:latin typeface="+mn-ea"/>
                </a:rPr>
                <a:t>【</a:t>
              </a:r>
              <a:r>
                <a:rPr lang="ja-JP" altLang="en-US" sz="1200" dirty="0">
                  <a:latin typeface="+mn-ea"/>
                </a:rPr>
                <a:t>前提</a:t>
              </a:r>
              <a:r>
                <a:rPr lang="en-US" altLang="ja-JP" sz="1200" dirty="0">
                  <a:latin typeface="+mn-ea"/>
                </a:rPr>
                <a:t>】</a:t>
              </a:r>
            </a:p>
            <a:p>
              <a:r>
                <a:rPr lang="ja-JP" altLang="en-US" sz="1200" dirty="0">
                  <a:latin typeface="+mn-ea"/>
                </a:rPr>
                <a:t>　転用決済金  </a:t>
              </a:r>
              <a:r>
                <a:rPr lang="en-US" altLang="ja-JP" sz="1200" dirty="0">
                  <a:latin typeface="+mn-ea"/>
                </a:rPr>
                <a:t>200</a:t>
              </a:r>
              <a:r>
                <a:rPr lang="ja-JP" altLang="en-US" sz="1200" dirty="0">
                  <a:latin typeface="+mn-ea"/>
                </a:rPr>
                <a:t>　</a:t>
              </a:r>
              <a:endParaRPr lang="en-US" altLang="ja-JP" sz="1200" dirty="0">
                <a:latin typeface="+mn-ea"/>
              </a:endParaRPr>
            </a:p>
            <a:p>
              <a:r>
                <a:rPr lang="ja-JP" altLang="en-US" sz="1200" dirty="0">
                  <a:latin typeface="+mn-ea"/>
                </a:rPr>
                <a:t>　未収賦課金  </a:t>
              </a:r>
              <a:r>
                <a:rPr lang="en-US" altLang="ja-JP" sz="1200" dirty="0">
                  <a:latin typeface="+mn-ea"/>
                </a:rPr>
                <a:t>30</a:t>
              </a:r>
              <a:r>
                <a:rPr lang="ja-JP" altLang="en-US" sz="1200" dirty="0">
                  <a:latin typeface="+mn-ea"/>
                </a:rPr>
                <a:t>（現年度分）・長期未収賦課金  </a:t>
              </a:r>
              <a:r>
                <a:rPr lang="en-US" altLang="ja-JP" sz="1200" dirty="0">
                  <a:latin typeface="+mn-ea"/>
                </a:rPr>
                <a:t>70</a:t>
              </a:r>
              <a:r>
                <a:rPr lang="ja-JP" altLang="en-US" sz="1200" dirty="0">
                  <a:latin typeface="+mn-ea"/>
                </a:rPr>
                <a:t>（過年度分）</a:t>
              </a:r>
              <a:endParaRPr lang="en-US" altLang="ja-JP" sz="1200" dirty="0">
                <a:latin typeface="+mn-ea"/>
              </a:endParaRPr>
            </a:p>
            <a:p>
              <a:endParaRPr lang="en-US" altLang="ja-JP" sz="1200" dirty="0">
                <a:latin typeface="+mn-ea"/>
              </a:endParaRPr>
            </a:p>
            <a:p>
              <a:r>
                <a:rPr lang="ja-JP" altLang="ja-JP" sz="1200" dirty="0">
                  <a:latin typeface="+mn-ea"/>
                </a:rPr>
                <a:t>【</a:t>
              </a:r>
              <a:r>
                <a:rPr lang="ja-JP" altLang="en-US" sz="1200" dirty="0">
                  <a:latin typeface="+mn-ea"/>
                </a:rPr>
                <a:t>賦課調定時</a:t>
              </a:r>
              <a:r>
                <a:rPr lang="ja-JP" altLang="ja-JP" sz="1200" dirty="0">
                  <a:latin typeface="+mn-ea"/>
                </a:rPr>
                <a:t>】</a:t>
              </a:r>
            </a:p>
            <a:p>
              <a:r>
                <a:rPr lang="ja-JP" altLang="en-US" sz="1200" dirty="0">
                  <a:latin typeface="+mn-ea"/>
                </a:rPr>
                <a:t>　</a:t>
              </a:r>
              <a:r>
                <a:rPr lang="ja-JP" altLang="ja-JP" sz="1200" dirty="0">
                  <a:latin typeface="+mn-ea"/>
                </a:rPr>
                <a:t>命令書：</a:t>
              </a:r>
              <a:r>
                <a:rPr lang="ja-JP" altLang="en-US" sz="1200" dirty="0">
                  <a:latin typeface="+mn-ea"/>
                </a:rPr>
                <a:t>振替命令書</a:t>
              </a:r>
              <a:endParaRPr lang="ja-JP" altLang="ja-JP" sz="1200" dirty="0">
                <a:latin typeface="+mn-ea"/>
              </a:endParaRPr>
            </a:p>
            <a:p>
              <a:r>
                <a:rPr lang="ja-JP" altLang="en-US" sz="1200" dirty="0">
                  <a:latin typeface="+mn-ea"/>
                </a:rPr>
                <a:t>　</a:t>
              </a:r>
              <a:r>
                <a:rPr lang="ja-JP" altLang="ja-JP" sz="1200" dirty="0">
                  <a:latin typeface="+mn-ea"/>
                </a:rPr>
                <a:t>複式</a:t>
              </a:r>
              <a:r>
                <a:rPr lang="ja-JP" altLang="en-US" sz="1200" dirty="0">
                  <a:latin typeface="+mn-ea"/>
                </a:rPr>
                <a:t>仕訳：（借方）未収転用決済金  </a:t>
              </a:r>
              <a:r>
                <a:rPr lang="en-US" altLang="ja-JP" sz="1200" dirty="0">
                  <a:latin typeface="+mn-ea"/>
                </a:rPr>
                <a:t>300</a:t>
              </a:r>
              <a:r>
                <a:rPr lang="ja-JP" altLang="ja-JP" sz="1200" dirty="0">
                  <a:latin typeface="+mn-ea"/>
                </a:rPr>
                <a:t>／</a:t>
              </a:r>
              <a:r>
                <a:rPr lang="ja-JP" altLang="en-US" sz="1200" dirty="0">
                  <a:latin typeface="+mn-ea"/>
                </a:rPr>
                <a:t>（貸方）転用決済金  </a:t>
              </a:r>
              <a:r>
                <a:rPr lang="en-US" altLang="ja-JP" sz="1200" dirty="0">
                  <a:latin typeface="+mn-ea"/>
                </a:rPr>
                <a:t>300</a:t>
              </a:r>
              <a:endParaRPr lang="ja-JP" altLang="ja-JP" sz="1200" dirty="0">
                <a:latin typeface="+mn-ea"/>
              </a:endParaRPr>
            </a:p>
            <a:p>
              <a:endParaRPr lang="en-US" altLang="ja-JP" sz="1200" dirty="0">
                <a:latin typeface="+mn-ea"/>
              </a:endParaRPr>
            </a:p>
            <a:p>
              <a:r>
                <a:rPr lang="ja-JP" altLang="ja-JP" sz="1200" dirty="0">
                  <a:latin typeface="+mn-ea"/>
                </a:rPr>
                <a:t>【</a:t>
              </a:r>
              <a:r>
                <a:rPr lang="ja-JP" altLang="en-US" sz="1200" dirty="0">
                  <a:latin typeface="+mn-ea"/>
                </a:rPr>
                <a:t>収入</a:t>
              </a:r>
              <a:r>
                <a:rPr lang="ja-JP" altLang="ja-JP" sz="1200" dirty="0">
                  <a:latin typeface="+mn-ea"/>
                </a:rPr>
                <a:t>時】</a:t>
              </a:r>
            </a:p>
            <a:p>
              <a:r>
                <a:rPr lang="ja-JP" altLang="en-US" sz="1200" dirty="0">
                  <a:latin typeface="+mn-ea"/>
                </a:rPr>
                <a:t>　収入</a:t>
              </a:r>
              <a:r>
                <a:rPr lang="ja-JP" altLang="ja-JP" sz="1200" dirty="0">
                  <a:latin typeface="+mn-ea"/>
                </a:rPr>
                <a:t>命令書</a:t>
              </a:r>
              <a:r>
                <a:rPr lang="ja-JP" altLang="en-US" sz="1200" dirty="0">
                  <a:latin typeface="+mn-ea"/>
                </a:rPr>
                <a:t>：（款）土地改良事業収入（項）転用決済金収入  </a:t>
              </a:r>
              <a:r>
                <a:rPr lang="en-US" altLang="ja-JP" sz="1200" dirty="0">
                  <a:latin typeface="+mn-ea"/>
                </a:rPr>
                <a:t>300</a:t>
              </a:r>
              <a:endParaRPr lang="ja-JP" altLang="ja-JP" sz="1200" dirty="0">
                <a:latin typeface="+mn-ea"/>
              </a:endParaRPr>
            </a:p>
            <a:p>
              <a:r>
                <a:rPr lang="ja-JP" altLang="en-US" sz="1200" dirty="0">
                  <a:latin typeface="+mn-ea"/>
                </a:rPr>
                <a:t>　</a:t>
              </a:r>
              <a:r>
                <a:rPr lang="ja-JP" altLang="ja-JP" sz="1200" dirty="0">
                  <a:latin typeface="+mn-ea"/>
                </a:rPr>
                <a:t>複式</a:t>
              </a:r>
              <a:r>
                <a:rPr lang="ja-JP" altLang="en-US" sz="1200" dirty="0">
                  <a:latin typeface="+mn-ea"/>
                </a:rPr>
                <a:t>仕訳：（借方）現金及び預金  </a:t>
              </a:r>
              <a:r>
                <a:rPr lang="en-US" altLang="ja-JP" sz="1200" dirty="0">
                  <a:latin typeface="+mn-ea"/>
                </a:rPr>
                <a:t>300</a:t>
              </a:r>
              <a:r>
                <a:rPr lang="ja-JP" altLang="ja-JP" sz="1200" dirty="0">
                  <a:latin typeface="+mn-ea"/>
                </a:rPr>
                <a:t>／</a:t>
              </a:r>
              <a:r>
                <a:rPr lang="ja-JP" altLang="en-US" sz="1200" dirty="0">
                  <a:latin typeface="+mn-ea"/>
                </a:rPr>
                <a:t>（貸方）未収転用決済金</a:t>
              </a:r>
              <a:r>
                <a:rPr lang="en-US" altLang="ja-JP" sz="1200" dirty="0">
                  <a:latin typeface="+mn-ea"/>
                </a:rPr>
                <a:t>  300</a:t>
              </a:r>
            </a:p>
            <a:p>
              <a:endParaRPr lang="en-US" altLang="ja-JP" sz="1200" dirty="0">
                <a:latin typeface="+mn-ea"/>
              </a:endParaRPr>
            </a:p>
            <a:p>
              <a:r>
                <a:rPr lang="ja-JP" altLang="ja-JP" sz="1200" dirty="0">
                  <a:latin typeface="+mn-ea"/>
                </a:rPr>
                <a:t>【</a:t>
              </a:r>
              <a:r>
                <a:rPr lang="ja-JP" altLang="en-US" sz="1200" dirty="0">
                  <a:latin typeface="+mn-ea"/>
                </a:rPr>
                <a:t>未収金振替</a:t>
              </a:r>
              <a:r>
                <a:rPr lang="ja-JP" altLang="ja-JP" sz="1200" dirty="0">
                  <a:latin typeface="+mn-ea"/>
                </a:rPr>
                <a:t>時】</a:t>
              </a:r>
            </a:p>
            <a:p>
              <a:r>
                <a:rPr lang="ja-JP" altLang="en-US" sz="1200" dirty="0">
                  <a:latin typeface="+mn-ea"/>
                </a:rPr>
                <a:t>　</a:t>
              </a:r>
              <a:r>
                <a:rPr lang="ja-JP" altLang="ja-JP" sz="1200" dirty="0">
                  <a:latin typeface="+mn-ea"/>
                </a:rPr>
                <a:t>命令書：</a:t>
              </a:r>
              <a:r>
                <a:rPr lang="ja-JP" altLang="en-US" sz="1200" dirty="0">
                  <a:latin typeface="+mn-ea"/>
                </a:rPr>
                <a:t> 振替命令書</a:t>
              </a:r>
              <a:endParaRPr lang="en-US" altLang="ja-JP" sz="1200" dirty="0">
                <a:latin typeface="+mn-ea"/>
              </a:endParaRPr>
            </a:p>
            <a:p>
              <a:r>
                <a:rPr lang="ja-JP" altLang="en-US" sz="1200" dirty="0">
                  <a:latin typeface="+mn-ea"/>
                </a:rPr>
                <a:t>　</a:t>
              </a:r>
              <a:r>
                <a:rPr lang="ja-JP" altLang="ja-JP" sz="1200" dirty="0">
                  <a:latin typeface="+mn-ea"/>
                </a:rPr>
                <a:t>複式</a:t>
              </a:r>
              <a:r>
                <a:rPr lang="ja-JP" altLang="en-US" sz="1200" dirty="0">
                  <a:latin typeface="+mn-ea"/>
                </a:rPr>
                <a:t>仕訳：（借方）転用決済金  </a:t>
              </a:r>
              <a:r>
                <a:rPr lang="en-US" altLang="ja-JP" sz="1200" dirty="0">
                  <a:latin typeface="+mn-ea"/>
                </a:rPr>
                <a:t>100</a:t>
              </a:r>
              <a:r>
                <a:rPr lang="ja-JP" altLang="ja-JP" sz="1200" dirty="0">
                  <a:latin typeface="+mn-ea"/>
                </a:rPr>
                <a:t>／</a:t>
              </a:r>
              <a:r>
                <a:rPr lang="ja-JP" altLang="en-US" sz="1200" dirty="0">
                  <a:latin typeface="+mn-ea"/>
                </a:rPr>
                <a:t>（貸方）未収賦課金  </a:t>
              </a:r>
              <a:r>
                <a:rPr lang="en-US" altLang="ja-JP" sz="1200" dirty="0">
                  <a:latin typeface="+mn-ea"/>
                </a:rPr>
                <a:t>30</a:t>
              </a:r>
            </a:p>
            <a:p>
              <a:r>
                <a:rPr lang="en-US" altLang="ja-JP" sz="1200" dirty="0">
                  <a:latin typeface="+mn-ea"/>
                </a:rPr>
                <a:t>                                                  </a:t>
              </a:r>
              <a:r>
                <a:rPr lang="ja-JP" altLang="en-US" sz="1200" dirty="0">
                  <a:latin typeface="+mn-ea"/>
                </a:rPr>
                <a:t>　　　　　　　　長期未収賦課金等  </a:t>
              </a:r>
              <a:r>
                <a:rPr lang="en-US" altLang="ja-JP" sz="1200" dirty="0">
                  <a:latin typeface="+mn-ea"/>
                </a:rPr>
                <a:t>70</a:t>
              </a:r>
              <a:endParaRPr lang="ja-JP" altLang="ja-JP" sz="1200" dirty="0">
                <a:latin typeface="+mn-ea"/>
              </a:endParaRPr>
            </a:p>
          </p:txBody>
        </p:sp>
      </p:grpSp>
      <p:grpSp>
        <p:nvGrpSpPr>
          <p:cNvPr id="4" name="グループ化 3">
            <a:extLst>
              <a:ext uri="{FF2B5EF4-FFF2-40B4-BE49-F238E27FC236}">
                <a16:creationId xmlns:a16="http://schemas.microsoft.com/office/drawing/2014/main" id="{8AF939DB-BE6F-4709-9469-B7CEAB3E4189}"/>
              </a:ext>
            </a:extLst>
          </p:cNvPr>
          <p:cNvGrpSpPr/>
          <p:nvPr/>
        </p:nvGrpSpPr>
        <p:grpSpPr>
          <a:xfrm>
            <a:off x="369226" y="3142838"/>
            <a:ext cx="2530080" cy="961057"/>
            <a:chOff x="331754" y="3284322"/>
            <a:chExt cx="2530080" cy="961057"/>
          </a:xfrm>
        </p:grpSpPr>
        <p:sp>
          <p:nvSpPr>
            <p:cNvPr id="37" name="四角形: 角を丸くする 36">
              <a:extLst>
                <a:ext uri="{FF2B5EF4-FFF2-40B4-BE49-F238E27FC236}">
                  <a16:creationId xmlns:a16="http://schemas.microsoft.com/office/drawing/2014/main" id="{659547A7-5A94-4E85-9042-53CB69305005}"/>
                </a:ext>
              </a:extLst>
            </p:cNvPr>
            <p:cNvSpPr/>
            <p:nvPr/>
          </p:nvSpPr>
          <p:spPr>
            <a:xfrm>
              <a:off x="331754" y="3284322"/>
              <a:ext cx="2519961" cy="961057"/>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ボックス 37">
              <a:extLst>
                <a:ext uri="{FF2B5EF4-FFF2-40B4-BE49-F238E27FC236}">
                  <a16:creationId xmlns:a16="http://schemas.microsoft.com/office/drawing/2014/main" id="{10FE8F35-57ED-45C9-B725-6BB9B1D1C379}"/>
                </a:ext>
              </a:extLst>
            </p:cNvPr>
            <p:cNvSpPr txBox="1"/>
            <p:nvPr/>
          </p:nvSpPr>
          <p:spPr>
            <a:xfrm>
              <a:off x="406697" y="3449738"/>
              <a:ext cx="2455137" cy="646331"/>
            </a:xfrm>
            <a:prstGeom prst="rect">
              <a:avLst/>
            </a:prstGeom>
            <a:noFill/>
          </p:spPr>
          <p:txBody>
            <a:bodyPr wrap="square" rtlCol="0">
              <a:spAutoFit/>
            </a:bodyPr>
            <a:lstStyle/>
            <a:p>
              <a:r>
                <a:rPr lang="ja-JP" altLang="en-US" sz="1200" dirty="0">
                  <a:latin typeface="+mn-ea"/>
                </a:rPr>
                <a:t>転用決済金調定額に未収賦課金、長期未収賦課金を含めて調定額とする。</a:t>
              </a:r>
              <a:endParaRPr lang="en-US" altLang="ja-JP" sz="1200" dirty="0">
                <a:latin typeface="+mn-ea"/>
              </a:endParaRPr>
            </a:p>
          </p:txBody>
        </p:sp>
      </p:grpSp>
      <p:sp>
        <p:nvSpPr>
          <p:cNvPr id="40" name="フローチャート: 組合せ 39">
            <a:extLst>
              <a:ext uri="{FF2B5EF4-FFF2-40B4-BE49-F238E27FC236}">
                <a16:creationId xmlns:a16="http://schemas.microsoft.com/office/drawing/2014/main" id="{4E4F6E09-BE8F-4A9D-B904-C65BCE3E13EE}"/>
              </a:ext>
            </a:extLst>
          </p:cNvPr>
          <p:cNvSpPr/>
          <p:nvPr/>
        </p:nvSpPr>
        <p:spPr>
          <a:xfrm>
            <a:off x="1148456" y="4195660"/>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175127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143624" y="2807336"/>
            <a:ext cx="8850968" cy="3980970"/>
          </a:xfrm>
          <a:prstGeom prst="roundRect">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135315" y="8704155"/>
            <a:ext cx="5291625" cy="276999"/>
          </a:xfrm>
          <a:prstGeom prst="rect">
            <a:avLst/>
          </a:prstGeom>
          <a:noFill/>
        </p:spPr>
        <p:txBody>
          <a:bodyPr wrap="square" rtlCol="0">
            <a:spAutoFit/>
          </a:bodyPr>
          <a:lstStyle/>
          <a:p>
            <a:endParaRPr lang="ja-JP" altLang="en-US" sz="1200" dirty="0"/>
          </a:p>
        </p:txBody>
      </p:sp>
      <p:sp>
        <p:nvSpPr>
          <p:cNvPr id="43" name="テキスト ボックス 42">
            <a:extLst>
              <a:ext uri="{FF2B5EF4-FFF2-40B4-BE49-F238E27FC236}">
                <a16:creationId xmlns:a16="http://schemas.microsoft.com/office/drawing/2014/main" id="{DEE473ED-8FF0-4D12-AD67-D15C51AAD7CD}"/>
              </a:ext>
            </a:extLst>
          </p:cNvPr>
          <p:cNvSpPr txBox="1"/>
          <p:nvPr/>
        </p:nvSpPr>
        <p:spPr>
          <a:xfrm>
            <a:off x="135316" y="83851"/>
            <a:ext cx="8850968" cy="400110"/>
          </a:xfrm>
          <a:prstGeom prst="rect">
            <a:avLst/>
          </a:prstGeom>
          <a:solidFill>
            <a:srgbClr val="00B0F0"/>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000" b="1" dirty="0">
                <a:latin typeface="+mn-ea"/>
              </a:rPr>
              <a:t>④ 未収賦課金に係る過怠金の消費税の処理</a:t>
            </a:r>
          </a:p>
        </p:txBody>
      </p:sp>
      <p:grpSp>
        <p:nvGrpSpPr>
          <p:cNvPr id="7" name="グループ化 6">
            <a:extLst>
              <a:ext uri="{FF2B5EF4-FFF2-40B4-BE49-F238E27FC236}">
                <a16:creationId xmlns:a16="http://schemas.microsoft.com/office/drawing/2014/main" id="{B3503A57-5B62-49AD-A79F-AF24B32BB81E}"/>
              </a:ext>
            </a:extLst>
          </p:cNvPr>
          <p:cNvGrpSpPr/>
          <p:nvPr/>
        </p:nvGrpSpPr>
        <p:grpSpPr>
          <a:xfrm>
            <a:off x="4595540" y="596492"/>
            <a:ext cx="4390744" cy="2155776"/>
            <a:chOff x="4639788" y="1415610"/>
            <a:chExt cx="4368341" cy="2121874"/>
          </a:xfrm>
        </p:grpSpPr>
        <p:grpSp>
          <p:nvGrpSpPr>
            <p:cNvPr id="16" name="グループ化 15">
              <a:extLst>
                <a:ext uri="{FF2B5EF4-FFF2-40B4-BE49-F238E27FC236}">
                  <a16:creationId xmlns:a16="http://schemas.microsoft.com/office/drawing/2014/main" id="{2C87EA18-6998-46AD-9BFC-BB08CF2B9533}"/>
                </a:ext>
              </a:extLst>
            </p:cNvPr>
            <p:cNvGrpSpPr/>
            <p:nvPr/>
          </p:nvGrpSpPr>
          <p:grpSpPr>
            <a:xfrm>
              <a:off x="4639788" y="1415610"/>
              <a:ext cx="4368341" cy="2121874"/>
              <a:chOff x="324296" y="235244"/>
              <a:chExt cx="5693732" cy="3141921"/>
            </a:xfrm>
            <a:solidFill>
              <a:schemeClr val="accent6">
                <a:lumMod val="20000"/>
                <a:lumOff val="80000"/>
              </a:schemeClr>
            </a:solidFill>
          </p:grpSpPr>
          <p:sp>
            <p:nvSpPr>
              <p:cNvPr id="20" name="四角形: 角を丸くする 19">
                <a:extLst>
                  <a:ext uri="{FF2B5EF4-FFF2-40B4-BE49-F238E27FC236}">
                    <a16:creationId xmlns:a16="http://schemas.microsoft.com/office/drawing/2014/main" id="{AF4D195E-03B8-4A5B-924A-15681C8893E1}"/>
                  </a:ext>
                </a:extLst>
              </p:cNvPr>
              <p:cNvSpPr/>
              <p:nvPr/>
            </p:nvSpPr>
            <p:spPr>
              <a:xfrm>
                <a:off x="324296" y="235244"/>
                <a:ext cx="5693732" cy="3141921"/>
              </a:xfrm>
              <a:prstGeom prst="roundRect">
                <a:avLst/>
              </a:prstGeom>
              <a:grpFill/>
              <a:ln w="28575">
                <a:solidFill>
                  <a:schemeClr val="accent5">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21" name="テキスト ボックス 20">
                <a:extLst>
                  <a:ext uri="{FF2B5EF4-FFF2-40B4-BE49-F238E27FC236}">
                    <a16:creationId xmlns:a16="http://schemas.microsoft.com/office/drawing/2014/main" id="{92A6D2D0-2FB9-49D4-BED8-DF4BC223B6FA}"/>
                  </a:ext>
                </a:extLst>
              </p:cNvPr>
              <p:cNvSpPr txBox="1"/>
              <p:nvPr/>
            </p:nvSpPr>
            <p:spPr>
              <a:xfrm>
                <a:off x="790352" y="1241461"/>
                <a:ext cx="4599381" cy="1211131"/>
              </a:xfrm>
              <a:prstGeom prst="rect">
                <a:avLst/>
              </a:prstGeom>
              <a:grpFill/>
            </p:spPr>
            <p:txBody>
              <a:bodyPr wrap="square" rtlCol="0">
                <a:spAutoFit/>
              </a:bodyPr>
              <a:lstStyle/>
              <a:p>
                <a:r>
                  <a:rPr lang="ja-JP" altLang="en-US" sz="1200" dirty="0">
                    <a:latin typeface="+mn-ea"/>
                  </a:rPr>
                  <a:t>①　複式簿記移行後の消費税の計算は発生主義</a:t>
                </a:r>
                <a:endParaRPr lang="en-US" altLang="ja-JP" sz="1200" dirty="0">
                  <a:latin typeface="+mn-ea"/>
                </a:endParaRPr>
              </a:p>
              <a:p>
                <a:r>
                  <a:rPr lang="ja-JP" altLang="en-US" sz="1200" dirty="0">
                    <a:latin typeface="+mn-ea"/>
                  </a:rPr>
                  <a:t>　　で計算する</a:t>
                </a:r>
                <a:endParaRPr lang="en-US" altLang="ja-JP" sz="1200" dirty="0">
                  <a:latin typeface="+mn-ea"/>
                </a:endParaRPr>
              </a:p>
              <a:p>
                <a:endParaRPr lang="en-US" altLang="ja-JP" sz="1200" dirty="0">
                  <a:latin typeface="+mn-ea"/>
                </a:endParaRPr>
              </a:p>
              <a:p>
                <a:r>
                  <a:rPr lang="ja-JP" altLang="en-US" sz="1200" dirty="0">
                    <a:latin typeface="+mn-ea"/>
                  </a:rPr>
                  <a:t>②　延滞金は非課税　</a:t>
                </a:r>
                <a:endParaRPr lang="en-US" altLang="ja-JP" sz="1200" dirty="0">
                  <a:latin typeface="+mn-ea"/>
                </a:endParaRPr>
              </a:p>
            </p:txBody>
          </p:sp>
        </p:grpSp>
        <p:pic>
          <p:nvPicPr>
            <p:cNvPr id="8" name="グラフィックス 7" descr="アイデアが浮かんだ人">
              <a:extLst>
                <a:ext uri="{FF2B5EF4-FFF2-40B4-BE49-F238E27FC236}">
                  <a16:creationId xmlns:a16="http://schemas.microsoft.com/office/drawing/2014/main" id="{71A0CC93-6F7A-468F-99C2-3748F28757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4919" y="1550094"/>
              <a:ext cx="537416" cy="358797"/>
            </a:xfrm>
            <a:prstGeom prst="rect">
              <a:avLst/>
            </a:prstGeom>
          </p:spPr>
        </p:pic>
        <p:sp>
          <p:nvSpPr>
            <p:cNvPr id="41" name="正方形/長方形 40">
              <a:extLst>
                <a:ext uri="{FF2B5EF4-FFF2-40B4-BE49-F238E27FC236}">
                  <a16:creationId xmlns:a16="http://schemas.microsoft.com/office/drawing/2014/main" id="{BC08BC4B-4489-4491-9001-0688CA135512}"/>
                </a:ext>
              </a:extLst>
            </p:cNvPr>
            <p:cNvSpPr/>
            <p:nvPr/>
          </p:nvSpPr>
          <p:spPr>
            <a:xfrm>
              <a:off x="5448786" y="1550389"/>
              <a:ext cx="2625872" cy="30000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解決のポイント</a:t>
              </a:r>
            </a:p>
          </p:txBody>
        </p:sp>
      </p:grpSp>
      <p:grpSp>
        <p:nvGrpSpPr>
          <p:cNvPr id="3" name="グループ化 2">
            <a:extLst>
              <a:ext uri="{FF2B5EF4-FFF2-40B4-BE49-F238E27FC236}">
                <a16:creationId xmlns:a16="http://schemas.microsoft.com/office/drawing/2014/main" id="{AB46ADCE-87C6-4F4A-A3CF-220599976111}"/>
              </a:ext>
            </a:extLst>
          </p:cNvPr>
          <p:cNvGrpSpPr/>
          <p:nvPr/>
        </p:nvGrpSpPr>
        <p:grpSpPr>
          <a:xfrm>
            <a:off x="135315" y="591015"/>
            <a:ext cx="4390744" cy="2144098"/>
            <a:chOff x="154325" y="1432531"/>
            <a:chExt cx="4368341" cy="2111671"/>
          </a:xfrm>
        </p:grpSpPr>
        <p:grpSp>
          <p:nvGrpSpPr>
            <p:cNvPr id="10" name="グループ化 9">
              <a:extLst>
                <a:ext uri="{FF2B5EF4-FFF2-40B4-BE49-F238E27FC236}">
                  <a16:creationId xmlns:a16="http://schemas.microsoft.com/office/drawing/2014/main" id="{058EB527-E9D7-48C3-A3D8-844A25FCAAF8}"/>
                </a:ext>
              </a:extLst>
            </p:cNvPr>
            <p:cNvGrpSpPr/>
            <p:nvPr/>
          </p:nvGrpSpPr>
          <p:grpSpPr>
            <a:xfrm>
              <a:off x="154325" y="1432531"/>
              <a:ext cx="4368341" cy="2111671"/>
              <a:chOff x="324296" y="235244"/>
              <a:chExt cx="5693732" cy="3141921"/>
            </a:xfrm>
            <a:solidFill>
              <a:schemeClr val="accent2">
                <a:lumMod val="20000"/>
                <a:lumOff val="80000"/>
              </a:schemeClr>
            </a:solidFill>
          </p:grpSpPr>
          <p:sp>
            <p:nvSpPr>
              <p:cNvPr id="2" name="四角形: 角を丸くする 1">
                <a:extLst>
                  <a:ext uri="{FF2B5EF4-FFF2-40B4-BE49-F238E27FC236}">
                    <a16:creationId xmlns:a16="http://schemas.microsoft.com/office/drawing/2014/main" id="{2F22F07D-0848-45B9-88AA-9A09C685A45A}"/>
                  </a:ext>
                </a:extLst>
              </p:cNvPr>
              <p:cNvSpPr/>
              <p:nvPr/>
            </p:nvSpPr>
            <p:spPr>
              <a:xfrm>
                <a:off x="324296" y="235244"/>
                <a:ext cx="5693732" cy="3141921"/>
              </a:xfrm>
              <a:prstGeom prst="roundRect">
                <a:avLst/>
              </a:prstGeom>
              <a:solidFill>
                <a:schemeClr val="accent4">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D80BDEE-352A-4CAB-91E5-889DF3CB8305}"/>
                  </a:ext>
                </a:extLst>
              </p:cNvPr>
              <p:cNvSpPr txBox="1"/>
              <p:nvPr/>
            </p:nvSpPr>
            <p:spPr>
              <a:xfrm>
                <a:off x="432395" y="1163421"/>
                <a:ext cx="5477534" cy="1488334"/>
              </a:xfrm>
              <a:prstGeom prst="rect">
                <a:avLst/>
              </a:prstGeom>
              <a:solidFill>
                <a:schemeClr val="accent4">
                  <a:lumMod val="40000"/>
                  <a:lumOff val="60000"/>
                </a:schemeClr>
              </a:solidFill>
            </p:spPr>
            <p:txBody>
              <a:bodyPr wrap="square" rtlCol="0">
                <a:spAutoFit/>
              </a:bodyPr>
              <a:lstStyle/>
              <a:p>
                <a:r>
                  <a:rPr lang="ja-JP" altLang="en-US" sz="1200" dirty="0">
                    <a:latin typeface="+mn-ea"/>
                  </a:rPr>
                  <a:t>　課税事業者である土地改良区は５月</a:t>
                </a:r>
                <a:r>
                  <a:rPr lang="en-US" altLang="ja-JP" sz="1200" dirty="0">
                    <a:latin typeface="+mn-ea"/>
                  </a:rPr>
                  <a:t>31</a:t>
                </a:r>
                <a:r>
                  <a:rPr lang="ja-JP" altLang="en-US" sz="1200" dirty="0">
                    <a:latin typeface="+mn-ea"/>
                  </a:rPr>
                  <a:t>日までに消費税の申告を行うが、資金収支整理期間内に未収賦課金が納付されることがある。納付された時点で延滞利息、督促手数料が発生するが、それらは未収金として計上しておらず、消費税の申告にも間に合わない。</a:t>
                </a:r>
                <a:endParaRPr lang="en-US" altLang="ja-JP" sz="1200" dirty="0">
                  <a:latin typeface="+mn-ea"/>
                </a:endParaRPr>
              </a:p>
            </p:txBody>
          </p:sp>
        </p:grpSp>
        <p:sp>
          <p:nvSpPr>
            <p:cNvPr id="12" name="正方形/長方形 11">
              <a:extLst>
                <a:ext uri="{FF2B5EF4-FFF2-40B4-BE49-F238E27FC236}">
                  <a16:creationId xmlns:a16="http://schemas.microsoft.com/office/drawing/2014/main" id="{C59E04CF-31CE-4A1D-9D79-866EEEC3525A}"/>
                </a:ext>
              </a:extLst>
            </p:cNvPr>
            <p:cNvSpPr/>
            <p:nvPr/>
          </p:nvSpPr>
          <p:spPr>
            <a:xfrm>
              <a:off x="996410" y="1549286"/>
              <a:ext cx="2426280" cy="3229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b="1" dirty="0">
                  <a:latin typeface="+mn-ea"/>
                </a:rPr>
                <a:t>事　　例</a:t>
              </a:r>
            </a:p>
          </p:txBody>
        </p:sp>
        <p:pic>
          <p:nvPicPr>
            <p:cNvPr id="14" name="グラフィックス 13" descr="質問">
              <a:extLst>
                <a:ext uri="{FF2B5EF4-FFF2-40B4-BE49-F238E27FC236}">
                  <a16:creationId xmlns:a16="http://schemas.microsoft.com/office/drawing/2014/main" id="{9E94760E-1426-42AC-8A41-C3E12F902F1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47599" y="1541634"/>
              <a:ext cx="525079" cy="362992"/>
            </a:xfrm>
            <a:prstGeom prst="rect">
              <a:avLst/>
            </a:prstGeom>
          </p:spPr>
        </p:pic>
      </p:grpSp>
      <p:grpSp>
        <p:nvGrpSpPr>
          <p:cNvPr id="34" name="グループ化 33">
            <a:extLst>
              <a:ext uri="{FF2B5EF4-FFF2-40B4-BE49-F238E27FC236}">
                <a16:creationId xmlns:a16="http://schemas.microsoft.com/office/drawing/2014/main" id="{66C3CF76-5814-48DE-9781-46001D472CD3}"/>
              </a:ext>
            </a:extLst>
          </p:cNvPr>
          <p:cNvGrpSpPr/>
          <p:nvPr/>
        </p:nvGrpSpPr>
        <p:grpSpPr>
          <a:xfrm>
            <a:off x="3274347" y="2271541"/>
            <a:ext cx="2595308" cy="639575"/>
            <a:chOff x="3918731" y="3171024"/>
            <a:chExt cx="4264540" cy="1414133"/>
          </a:xfrm>
        </p:grpSpPr>
        <p:sp>
          <p:nvSpPr>
            <p:cNvPr id="35" name="矢印: 下 34">
              <a:extLst>
                <a:ext uri="{FF2B5EF4-FFF2-40B4-BE49-F238E27FC236}">
                  <a16:creationId xmlns:a16="http://schemas.microsoft.com/office/drawing/2014/main" id="{72FC8233-6985-486A-B517-201874DC600B}"/>
                </a:ext>
              </a:extLst>
            </p:cNvPr>
            <p:cNvSpPr/>
            <p:nvPr/>
          </p:nvSpPr>
          <p:spPr>
            <a:xfrm>
              <a:off x="3918731" y="3171024"/>
              <a:ext cx="4264540" cy="1414133"/>
            </a:xfrm>
            <a:prstGeom prst="downArrow">
              <a:avLst>
                <a:gd name="adj1" fmla="val 50000"/>
                <a:gd name="adj2" fmla="val 53259"/>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dirty="0"/>
            </a:p>
          </p:txBody>
        </p:sp>
        <p:sp>
          <p:nvSpPr>
            <p:cNvPr id="36" name="テキスト ボックス 35">
              <a:extLst>
                <a:ext uri="{FF2B5EF4-FFF2-40B4-BE49-F238E27FC236}">
                  <a16:creationId xmlns:a16="http://schemas.microsoft.com/office/drawing/2014/main" id="{AFA2A187-57AE-4236-B2A6-B19B57D7CF0E}"/>
                </a:ext>
              </a:extLst>
            </p:cNvPr>
            <p:cNvSpPr txBox="1"/>
            <p:nvPr/>
          </p:nvSpPr>
          <p:spPr>
            <a:xfrm>
              <a:off x="5118075" y="3344260"/>
              <a:ext cx="1856347" cy="816612"/>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ja-JP" altLang="en-US" b="1" dirty="0">
                  <a:latin typeface="+mn-ea"/>
                </a:rPr>
                <a:t>対応方法</a:t>
              </a:r>
            </a:p>
          </p:txBody>
        </p:sp>
      </p:grpSp>
      <p:sp>
        <p:nvSpPr>
          <p:cNvPr id="29" name="フローチャート: 組合せ 28">
            <a:extLst>
              <a:ext uri="{FF2B5EF4-FFF2-40B4-BE49-F238E27FC236}">
                <a16:creationId xmlns:a16="http://schemas.microsoft.com/office/drawing/2014/main" id="{09E4DFB7-7171-4282-B6C2-22D587F6331D}"/>
              </a:ext>
            </a:extLst>
          </p:cNvPr>
          <p:cNvSpPr/>
          <p:nvPr/>
        </p:nvSpPr>
        <p:spPr>
          <a:xfrm rot="16200000">
            <a:off x="2540125" y="4519235"/>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3" name="グループ化 12">
            <a:extLst>
              <a:ext uri="{FF2B5EF4-FFF2-40B4-BE49-F238E27FC236}">
                <a16:creationId xmlns:a16="http://schemas.microsoft.com/office/drawing/2014/main" id="{1BBB255A-ABE7-4A05-8117-D0C0C99245B4}"/>
              </a:ext>
            </a:extLst>
          </p:cNvPr>
          <p:cNvGrpSpPr/>
          <p:nvPr/>
        </p:nvGrpSpPr>
        <p:grpSpPr>
          <a:xfrm>
            <a:off x="370282" y="3574088"/>
            <a:ext cx="2320049" cy="2201994"/>
            <a:chOff x="5594037" y="4427318"/>
            <a:chExt cx="3085869" cy="2312370"/>
          </a:xfrm>
        </p:grpSpPr>
        <p:sp>
          <p:nvSpPr>
            <p:cNvPr id="31" name="テキスト ボックス 30">
              <a:extLst>
                <a:ext uri="{FF2B5EF4-FFF2-40B4-BE49-F238E27FC236}">
                  <a16:creationId xmlns:a16="http://schemas.microsoft.com/office/drawing/2014/main" id="{B6358C52-7A45-4EBE-BDB2-605672B4ECC0}"/>
                </a:ext>
              </a:extLst>
            </p:cNvPr>
            <p:cNvSpPr txBox="1"/>
            <p:nvPr/>
          </p:nvSpPr>
          <p:spPr>
            <a:xfrm>
              <a:off x="5956325" y="5039161"/>
              <a:ext cx="2408439" cy="907491"/>
            </a:xfrm>
            <a:prstGeom prst="rect">
              <a:avLst/>
            </a:prstGeom>
            <a:noFill/>
          </p:spPr>
          <p:txBody>
            <a:bodyPr wrap="square" rtlCol="0">
              <a:spAutoFit/>
            </a:bodyPr>
            <a:lstStyle/>
            <a:p>
              <a:r>
                <a:rPr lang="ja-JP" altLang="en-US" dirty="0">
                  <a:latin typeface="+mn-ea"/>
                </a:rPr>
                <a:t>複式簿記移行後の消費税は、</a:t>
              </a:r>
              <a:endParaRPr lang="en-US" altLang="ja-JP" dirty="0">
                <a:latin typeface="+mn-ea"/>
              </a:endParaRPr>
            </a:p>
            <a:p>
              <a:r>
                <a:rPr lang="ja-JP" altLang="en-US" dirty="0">
                  <a:latin typeface="+mn-ea"/>
                </a:rPr>
                <a:t>発生主義で計算</a:t>
              </a:r>
              <a:endParaRPr lang="en-US" altLang="ja-JP" dirty="0">
                <a:latin typeface="+mn-ea"/>
              </a:endParaRPr>
            </a:p>
          </p:txBody>
        </p:sp>
        <p:sp>
          <p:nvSpPr>
            <p:cNvPr id="42" name="楕円 41">
              <a:extLst>
                <a:ext uri="{FF2B5EF4-FFF2-40B4-BE49-F238E27FC236}">
                  <a16:creationId xmlns:a16="http://schemas.microsoft.com/office/drawing/2014/main" id="{8C3BFC55-1C70-4C18-BA7F-50E189A47BE2}"/>
                </a:ext>
              </a:extLst>
            </p:cNvPr>
            <p:cNvSpPr/>
            <p:nvPr/>
          </p:nvSpPr>
          <p:spPr>
            <a:xfrm>
              <a:off x="5594037" y="4427318"/>
              <a:ext cx="3085869" cy="231237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2" name="グループ化 31">
            <a:extLst>
              <a:ext uri="{FF2B5EF4-FFF2-40B4-BE49-F238E27FC236}">
                <a16:creationId xmlns:a16="http://schemas.microsoft.com/office/drawing/2014/main" id="{021184F3-534E-4E1B-A3A3-B07B327C4AE8}"/>
              </a:ext>
            </a:extLst>
          </p:cNvPr>
          <p:cNvGrpSpPr/>
          <p:nvPr/>
        </p:nvGrpSpPr>
        <p:grpSpPr>
          <a:xfrm>
            <a:off x="3386707" y="3429000"/>
            <a:ext cx="2278703" cy="2685300"/>
            <a:chOff x="314584" y="3269079"/>
            <a:chExt cx="1988629" cy="4254593"/>
          </a:xfrm>
        </p:grpSpPr>
        <p:sp>
          <p:nvSpPr>
            <p:cNvPr id="33" name="テキスト ボックス 32">
              <a:extLst>
                <a:ext uri="{FF2B5EF4-FFF2-40B4-BE49-F238E27FC236}">
                  <a16:creationId xmlns:a16="http://schemas.microsoft.com/office/drawing/2014/main" id="{2BFA7721-49EA-46B6-B769-EF2539008754}"/>
                </a:ext>
              </a:extLst>
            </p:cNvPr>
            <p:cNvSpPr txBox="1"/>
            <p:nvPr/>
          </p:nvSpPr>
          <p:spPr>
            <a:xfrm>
              <a:off x="435197" y="3873379"/>
              <a:ext cx="1764313" cy="2877086"/>
            </a:xfrm>
            <a:prstGeom prst="rect">
              <a:avLst/>
            </a:prstGeom>
            <a:noFill/>
          </p:spPr>
          <p:txBody>
            <a:bodyPr wrap="square" rtlCol="0">
              <a:spAutoFit/>
            </a:bodyPr>
            <a:lstStyle/>
            <a:p>
              <a:r>
                <a:rPr lang="ja-JP" altLang="en-US" sz="1600" dirty="0">
                  <a:latin typeface="+mn-ea"/>
                </a:rPr>
                <a:t>収支決算書の資金収支整理期間の期限を待つ必要はなく、未収金・未払金が反映された正味財産増減計算書をベースに計算</a:t>
              </a:r>
              <a:endParaRPr lang="en-US" altLang="ja-JP" sz="1600" dirty="0">
                <a:latin typeface="+mn-ea"/>
              </a:endParaRPr>
            </a:p>
          </p:txBody>
        </p:sp>
        <p:sp>
          <p:nvSpPr>
            <p:cNvPr id="37" name="四角形: 角を丸くする 36">
              <a:extLst>
                <a:ext uri="{FF2B5EF4-FFF2-40B4-BE49-F238E27FC236}">
                  <a16:creationId xmlns:a16="http://schemas.microsoft.com/office/drawing/2014/main" id="{8E7729D9-6E42-4034-82A2-7117AA7BBF15}"/>
                </a:ext>
              </a:extLst>
            </p:cNvPr>
            <p:cNvSpPr/>
            <p:nvPr/>
          </p:nvSpPr>
          <p:spPr>
            <a:xfrm>
              <a:off x="314584" y="3269079"/>
              <a:ext cx="1988629" cy="4254593"/>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38" name="フローチャート: 組合せ 37">
            <a:extLst>
              <a:ext uri="{FF2B5EF4-FFF2-40B4-BE49-F238E27FC236}">
                <a16:creationId xmlns:a16="http://schemas.microsoft.com/office/drawing/2014/main" id="{464D11EB-0691-4123-9D52-98CB52AF7584}"/>
              </a:ext>
            </a:extLst>
          </p:cNvPr>
          <p:cNvSpPr/>
          <p:nvPr/>
        </p:nvSpPr>
        <p:spPr>
          <a:xfrm rot="16200000">
            <a:off x="5512092" y="4562497"/>
            <a:ext cx="961500" cy="3117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0" name="グループ化 39">
            <a:extLst>
              <a:ext uri="{FF2B5EF4-FFF2-40B4-BE49-F238E27FC236}">
                <a16:creationId xmlns:a16="http://schemas.microsoft.com/office/drawing/2014/main" id="{0F6FC232-1C97-40ED-AC5C-0DC22AFBD9C8}"/>
              </a:ext>
            </a:extLst>
          </p:cNvPr>
          <p:cNvGrpSpPr/>
          <p:nvPr/>
        </p:nvGrpSpPr>
        <p:grpSpPr>
          <a:xfrm>
            <a:off x="6361786" y="3421030"/>
            <a:ext cx="2278703" cy="2685300"/>
            <a:chOff x="314584" y="3269079"/>
            <a:chExt cx="1988629" cy="4254593"/>
          </a:xfrm>
        </p:grpSpPr>
        <p:sp>
          <p:nvSpPr>
            <p:cNvPr id="44" name="テキスト ボックス 43">
              <a:extLst>
                <a:ext uri="{FF2B5EF4-FFF2-40B4-BE49-F238E27FC236}">
                  <a16:creationId xmlns:a16="http://schemas.microsoft.com/office/drawing/2014/main" id="{57698BEF-1CA5-4C09-B8E3-AE6807E8E725}"/>
                </a:ext>
              </a:extLst>
            </p:cNvPr>
            <p:cNvSpPr txBox="1"/>
            <p:nvPr/>
          </p:nvSpPr>
          <p:spPr>
            <a:xfrm>
              <a:off x="426741" y="4188696"/>
              <a:ext cx="1764313" cy="2486971"/>
            </a:xfrm>
            <a:prstGeom prst="rect">
              <a:avLst/>
            </a:prstGeom>
            <a:noFill/>
          </p:spPr>
          <p:txBody>
            <a:bodyPr wrap="square" rtlCol="0">
              <a:spAutoFit/>
            </a:bodyPr>
            <a:lstStyle/>
            <a:p>
              <a:r>
                <a:rPr lang="ja-JP" altLang="en-US" sz="1600" dirty="0">
                  <a:latin typeface="+mn-ea"/>
                </a:rPr>
                <a:t>過怠金（延滞金、督促手数料）は発生した年度の収入として扱い、発生した年度の消費税計算に算入する。</a:t>
              </a:r>
              <a:endParaRPr lang="en-US" altLang="ja-JP" sz="1600" dirty="0">
                <a:latin typeface="+mn-ea"/>
              </a:endParaRPr>
            </a:p>
          </p:txBody>
        </p:sp>
        <p:sp>
          <p:nvSpPr>
            <p:cNvPr id="45" name="四角形: 角を丸くする 44">
              <a:extLst>
                <a:ext uri="{FF2B5EF4-FFF2-40B4-BE49-F238E27FC236}">
                  <a16:creationId xmlns:a16="http://schemas.microsoft.com/office/drawing/2014/main" id="{19308669-4799-455E-AD37-F3C3CB297A5D}"/>
                </a:ext>
              </a:extLst>
            </p:cNvPr>
            <p:cNvSpPr/>
            <p:nvPr/>
          </p:nvSpPr>
          <p:spPr>
            <a:xfrm>
              <a:off x="314584" y="3269079"/>
              <a:ext cx="1988629" cy="4254593"/>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2862659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8733</TotalTime>
  <Words>20809</Words>
  <Application>Microsoft Office PowerPoint</Application>
  <PresentationFormat>画面に合わせる (4:3)</PresentationFormat>
  <Paragraphs>1821</Paragraphs>
  <Slides>64</Slides>
  <Notes>28</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64</vt:i4>
      </vt:variant>
    </vt:vector>
  </HeadingPairs>
  <TitlesOfParts>
    <vt:vector size="70" baseType="lpstr">
      <vt:lpstr>Meiryo UI</vt:lpstr>
      <vt:lpstr>游ゴシック</vt:lpstr>
      <vt:lpstr>游ゴシック Light</vt:lpstr>
      <vt:lpstr>Arial</vt:lpstr>
      <vt:lpstr>Wingdings</vt:lpstr>
      <vt:lpstr>Office テーマ</vt:lpstr>
      <vt:lpstr>土地改良区会計処理事例集</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KANAUCHI KOTOMI</dc:creator>
  <cp:lastModifiedBy>KANAUCHI KOTOMI</cp:lastModifiedBy>
  <cp:revision>524</cp:revision>
  <cp:lastPrinted>2024-07-11T06:53:25Z</cp:lastPrinted>
  <dcterms:created xsi:type="dcterms:W3CDTF">2023-03-26T23:53:21Z</dcterms:created>
  <dcterms:modified xsi:type="dcterms:W3CDTF">2024-07-11T07:16:03Z</dcterms:modified>
</cp:coreProperties>
</file>