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4"/>
  </p:notesMasterIdLst>
  <p:sldIdLst>
    <p:sldId id="274" r:id="rId2"/>
    <p:sldId id="275" r:id="rId3"/>
    <p:sldId id="330" r:id="rId4"/>
    <p:sldId id="276" r:id="rId5"/>
    <p:sldId id="278" r:id="rId6"/>
    <p:sldId id="433" r:id="rId7"/>
    <p:sldId id="434" r:id="rId8"/>
    <p:sldId id="422" r:id="rId9"/>
    <p:sldId id="423" r:id="rId10"/>
    <p:sldId id="435" r:id="rId11"/>
    <p:sldId id="284" r:id="rId12"/>
    <p:sldId id="362" r:id="rId13"/>
    <p:sldId id="443" r:id="rId14"/>
    <p:sldId id="333" r:id="rId15"/>
    <p:sldId id="331" r:id="rId16"/>
    <p:sldId id="332" r:id="rId17"/>
    <p:sldId id="445" r:id="rId18"/>
    <p:sldId id="446" r:id="rId19"/>
    <p:sldId id="447" r:id="rId20"/>
    <p:sldId id="334" r:id="rId21"/>
    <p:sldId id="335" r:id="rId22"/>
    <p:sldId id="336" r:id="rId23"/>
    <p:sldId id="364" r:id="rId24"/>
    <p:sldId id="436" r:id="rId25"/>
    <p:sldId id="337" r:id="rId26"/>
    <p:sldId id="438" r:id="rId27"/>
    <p:sldId id="448" r:id="rId28"/>
    <p:sldId id="338" r:id="rId29"/>
    <p:sldId id="439" r:id="rId30"/>
    <p:sldId id="339" r:id="rId31"/>
    <p:sldId id="340" r:id="rId32"/>
    <p:sldId id="449" r:id="rId33"/>
    <p:sldId id="450" r:id="rId34"/>
    <p:sldId id="343" r:id="rId35"/>
    <p:sldId id="342" r:id="rId36"/>
    <p:sldId id="441" r:id="rId37"/>
    <p:sldId id="440" r:id="rId38"/>
    <p:sldId id="442" r:id="rId39"/>
    <p:sldId id="349" r:id="rId40"/>
    <p:sldId id="344" r:id="rId41"/>
    <p:sldId id="345" r:id="rId42"/>
    <p:sldId id="346" r:id="rId43"/>
    <p:sldId id="451" r:id="rId44"/>
    <p:sldId id="367" r:id="rId45"/>
    <p:sldId id="347" r:id="rId46"/>
    <p:sldId id="351" r:id="rId47"/>
    <p:sldId id="352" r:id="rId48"/>
    <p:sldId id="354" r:id="rId49"/>
    <p:sldId id="355" r:id="rId50"/>
    <p:sldId id="356" r:id="rId51"/>
    <p:sldId id="365" r:id="rId52"/>
    <p:sldId id="444" r:id="rId5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佐藤 大地" initials="佐藤" lastIdx="1" clrIdx="0">
    <p:extLst>
      <p:ext uri="{19B8F6BF-5375-455C-9EA6-DF929625EA0E}">
        <p15:presenceInfo xmlns:p15="http://schemas.microsoft.com/office/powerpoint/2012/main" userId="38717284c870005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6B9B8"/>
    <a:srgbClr val="00B050"/>
    <a:srgbClr val="00CC99"/>
    <a:srgbClr val="FFFF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2226" autoAdjust="0"/>
    <p:restoredTop sz="94909" autoAdjust="0"/>
  </p:normalViewPr>
  <p:slideViewPr>
    <p:cSldViewPr>
      <p:cViewPr>
        <p:scale>
          <a:sx n="200" d="100"/>
          <a:sy n="200" d="100"/>
        </p:scale>
        <p:origin x="-1872" y="-4350"/>
      </p:cViewPr>
      <p:guideLst>
        <p:guide orient="horz" pos="2160"/>
        <p:guide pos="2880"/>
      </p:guideLst>
    </p:cSldViewPr>
  </p:slideViewPr>
  <p:outlineViewPr>
    <p:cViewPr>
      <p:scale>
        <a:sx n="33" d="100"/>
        <a:sy n="33" d="100"/>
      </p:scale>
      <p:origin x="0" y="-18804"/>
    </p:cViewPr>
  </p:outlineViewPr>
  <p:notesTextViewPr>
    <p:cViewPr>
      <p:scale>
        <a:sx n="104" d="100"/>
        <a:sy n="104" d="100"/>
      </p:scale>
      <p:origin x="0" y="0"/>
    </p:cViewPr>
  </p:notesTextViewPr>
  <p:sorterViewPr>
    <p:cViewPr varScale="1">
      <p:scale>
        <a:sx n="1" d="1"/>
        <a:sy n="1" d="1"/>
      </p:scale>
      <p:origin x="0" y="-6372"/>
    </p:cViewPr>
  </p:sorterViewPr>
  <p:notesViewPr>
    <p:cSldViewPr showGuides="1">
      <p:cViewPr>
        <p:scale>
          <a:sx n="200" d="100"/>
          <a:sy n="200" d="100"/>
        </p:scale>
        <p:origin x="1344" y="-78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8"/>
          </a:xfrm>
          <a:prstGeom prst="rect">
            <a:avLst/>
          </a:prstGeom>
        </p:spPr>
        <p:txBody>
          <a:bodyPr vert="horz" lIns="91413" tIns="45707" rIns="91413" bIns="4570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6968"/>
          </a:xfrm>
          <a:prstGeom prst="rect">
            <a:avLst/>
          </a:prstGeom>
        </p:spPr>
        <p:txBody>
          <a:bodyPr vert="horz" lIns="91413" tIns="45707" rIns="91413" bIns="45707" rtlCol="0"/>
          <a:lstStyle>
            <a:lvl1pPr algn="r">
              <a:defRPr sz="1200"/>
            </a:lvl1pPr>
          </a:lstStyle>
          <a:p>
            <a:fld id="{616DBB3F-B469-4553-8368-09ADE083270C}" type="datetimeFigureOut">
              <a:rPr kumimoji="1" lang="ja-JP" altLang="en-US" smtClean="0"/>
              <a:t>2024/11/6</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3" tIns="45707" rIns="91413" bIns="45707" rtlCol="0" anchor="ctr"/>
          <a:lstStyle/>
          <a:p>
            <a:endParaRPr lang="ja-JP" altLang="en-US"/>
          </a:p>
        </p:txBody>
      </p:sp>
      <p:sp>
        <p:nvSpPr>
          <p:cNvPr id="5" name="ノート プレースホルダー 4"/>
          <p:cNvSpPr>
            <a:spLocks noGrp="1"/>
          </p:cNvSpPr>
          <p:nvPr>
            <p:ph type="body" sz="quarter" idx="3"/>
          </p:nvPr>
        </p:nvSpPr>
        <p:spPr>
          <a:xfrm>
            <a:off x="680720" y="4721188"/>
            <a:ext cx="5445760" cy="4472702"/>
          </a:xfrm>
          <a:prstGeom prst="rect">
            <a:avLst/>
          </a:prstGeom>
        </p:spPr>
        <p:txBody>
          <a:bodyPr vert="horz" lIns="91413" tIns="45707" rIns="91413" bIns="4570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8"/>
          </a:xfrm>
          <a:prstGeom prst="rect">
            <a:avLst/>
          </a:prstGeom>
        </p:spPr>
        <p:txBody>
          <a:bodyPr vert="horz" lIns="91413" tIns="45707" rIns="91413" bIns="4570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7" cy="496968"/>
          </a:xfrm>
          <a:prstGeom prst="rect">
            <a:avLst/>
          </a:prstGeom>
        </p:spPr>
        <p:txBody>
          <a:bodyPr vert="horz" lIns="91413" tIns="45707" rIns="91413" bIns="45707" rtlCol="0" anchor="b"/>
          <a:lstStyle>
            <a:lvl1pPr algn="r">
              <a:defRPr sz="1200"/>
            </a:lvl1pPr>
          </a:lstStyle>
          <a:p>
            <a:fld id="{9F7C298A-65E8-4C3A-B8FA-43B30D491D01}" type="slidenum">
              <a:rPr kumimoji="1" lang="ja-JP" altLang="en-US" smtClean="0"/>
              <a:t>‹#›</a:t>
            </a:fld>
            <a:endParaRPr kumimoji="1" lang="ja-JP" altLang="en-US"/>
          </a:p>
        </p:txBody>
      </p:sp>
    </p:spTree>
    <p:extLst>
      <p:ext uri="{BB962C8B-B14F-4D97-AF65-F5344CB8AC3E}">
        <p14:creationId xmlns:p14="http://schemas.microsoft.com/office/powerpoint/2010/main" val="33574512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a:t>
            </a:fld>
            <a:endParaRPr kumimoji="1" lang="ja-JP" altLang="en-US"/>
          </a:p>
        </p:txBody>
      </p:sp>
    </p:spTree>
    <p:extLst>
      <p:ext uri="{BB962C8B-B14F-4D97-AF65-F5344CB8AC3E}">
        <p14:creationId xmlns:p14="http://schemas.microsoft.com/office/powerpoint/2010/main" val="572371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それでは、ここからは土地改良区の財務諸表のチェックポイントについて解説します。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10</a:t>
            </a:fld>
            <a:endParaRPr kumimoji="1" lang="ja-JP" altLang="en-US"/>
          </a:p>
        </p:txBody>
      </p:sp>
    </p:spTree>
    <p:extLst>
      <p:ext uri="{BB962C8B-B14F-4D97-AF65-F5344CB8AC3E}">
        <p14:creationId xmlns:p14="http://schemas.microsoft.com/office/powerpoint/2010/main" val="3258167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59350" cy="3719513"/>
          </a:xfrm>
        </p:spPr>
      </p:sp>
      <p:sp>
        <p:nvSpPr>
          <p:cNvPr id="3" name="ノート プレースホルダー 2"/>
          <p:cNvSpPr>
            <a:spLocks noGrp="1"/>
          </p:cNvSpPr>
          <p:nvPr>
            <p:ph type="body" idx="1"/>
          </p:nvPr>
        </p:nvSpPr>
        <p:spPr>
          <a:xfrm>
            <a:off x="739304" y="4753645"/>
            <a:ext cx="5445760" cy="3096344"/>
          </a:xfrm>
        </p:spPr>
        <p:txBody>
          <a:bodyPr/>
          <a:lstStyle/>
          <a:p>
            <a:r>
              <a:rPr kumimoji="1" lang="ja-JP" altLang="en-US" dirty="0">
                <a:latin typeface="Meiryo UI" panose="020B0604030504040204" pitchFamily="50" charset="-128"/>
                <a:ea typeface="Meiryo UI" panose="020B0604030504040204" pitchFamily="50" charset="-128"/>
              </a:rPr>
              <a:t>　本資料でモデルとしている土地改良区の概要について説明します。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会計年度は、令和６年度としています。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会計区分は、一般会計と◯◯東部工区特別会計　の２会計です。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管理している施設は、５施設あります。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11</a:t>
            </a:fld>
            <a:endParaRPr kumimoji="1" lang="ja-JP" altLang="en-US"/>
          </a:p>
        </p:txBody>
      </p:sp>
    </p:spTree>
    <p:extLst>
      <p:ext uri="{BB962C8B-B14F-4D97-AF65-F5344CB8AC3E}">
        <p14:creationId xmlns:p14="http://schemas.microsoft.com/office/powerpoint/2010/main" val="139654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a:p>
            <a:pPr marL="357188" indent="-357188"/>
            <a:r>
              <a:rPr lang="ja-JP" altLang="en-US" dirty="0">
                <a:uFill>
                  <a:solidFill>
                    <a:srgbClr val="FF0000"/>
                  </a:solidFill>
                </a:uFill>
                <a:latin typeface="Meiryo UI" panose="020B0604030504040204" pitchFamily="50" charset="-128"/>
                <a:ea typeface="Meiryo UI" panose="020B0604030504040204" pitchFamily="50" charset="-128"/>
              </a:rPr>
              <a:t>　　　　　皆さんは、</a:t>
            </a:r>
            <a:r>
              <a:rPr lang="ja-JP" altLang="en-US" b="1" dirty="0">
                <a:solidFill>
                  <a:srgbClr val="FF0000"/>
                </a:solidFill>
                <a:uFill>
                  <a:solidFill>
                    <a:srgbClr val="FF0000"/>
                  </a:solidFill>
                </a:uFill>
                <a:latin typeface="Meiryo UI" panose="020B0604030504040204" pitchFamily="50" charset="-128"/>
                <a:ea typeface="Meiryo UI" panose="020B0604030504040204" pitchFamily="50" charset="-128"/>
              </a:rPr>
              <a:t>会計システムを使っている</a:t>
            </a:r>
            <a:r>
              <a:rPr lang="ja-JP" altLang="en-US" dirty="0">
                <a:uFill>
                  <a:solidFill>
                    <a:srgbClr val="FF0000"/>
                  </a:solidFill>
                </a:uFill>
                <a:latin typeface="Meiryo UI" panose="020B0604030504040204" pitchFamily="50" charset="-128"/>
                <a:ea typeface="Meiryo UI" panose="020B0604030504040204" pitchFamily="50" charset="-128"/>
              </a:rPr>
              <a:t>と思います。会計システムによっては、毎期</a:t>
            </a:r>
            <a:r>
              <a:rPr lang="ja-JP" altLang="en-US" b="1" dirty="0">
                <a:solidFill>
                  <a:srgbClr val="FF0000"/>
                </a:solidFill>
                <a:uFill>
                  <a:solidFill>
                    <a:srgbClr val="FF0000"/>
                  </a:solidFill>
                </a:uFill>
                <a:latin typeface="Meiryo UI" panose="020B0604030504040204" pitchFamily="50" charset="-128"/>
                <a:ea typeface="Meiryo UI" panose="020B0604030504040204" pitchFamily="50" charset="-128"/>
              </a:rPr>
              <a:t>予算書の入力</a:t>
            </a:r>
            <a:r>
              <a:rPr lang="ja-JP" altLang="en-US" dirty="0">
                <a:uFill>
                  <a:solidFill>
                    <a:srgbClr val="FF0000"/>
                  </a:solidFill>
                </a:uFill>
                <a:latin typeface="Meiryo UI" panose="020B0604030504040204" pitchFamily="50" charset="-128"/>
                <a:ea typeface="Meiryo UI" panose="020B0604030504040204" pitchFamily="50" charset="-128"/>
              </a:rPr>
              <a:t>から始まると思います。初期設定として</a:t>
            </a:r>
            <a:r>
              <a:rPr lang="ja-JP" altLang="en-US" b="1" dirty="0">
                <a:solidFill>
                  <a:srgbClr val="FF0000"/>
                </a:solidFill>
                <a:uFill>
                  <a:solidFill>
                    <a:srgbClr val="FF0000"/>
                  </a:solidFill>
                </a:uFill>
                <a:latin typeface="Meiryo UI" panose="020B0604030504040204" pitchFamily="50" charset="-128"/>
                <a:ea typeface="Meiryo UI" panose="020B0604030504040204" pitchFamily="50" charset="-128"/>
              </a:rPr>
              <a:t>予算書の勘定科目番号を決定し</a:t>
            </a:r>
            <a:r>
              <a:rPr lang="ja-JP" altLang="en-US" dirty="0">
                <a:solidFill>
                  <a:srgbClr val="FF0000"/>
                </a:solidFill>
                <a:uFill>
                  <a:solidFill>
                    <a:srgbClr val="FF0000"/>
                  </a:solidFill>
                </a:uFill>
                <a:latin typeface="Meiryo UI" panose="020B0604030504040204" pitchFamily="50" charset="-128"/>
                <a:ea typeface="Meiryo UI" panose="020B0604030504040204" pitchFamily="50" charset="-128"/>
              </a:rPr>
              <a:t>、</a:t>
            </a:r>
            <a:r>
              <a:rPr lang="ja-JP" altLang="en-US" b="1" dirty="0">
                <a:solidFill>
                  <a:srgbClr val="FF0000"/>
                </a:solidFill>
                <a:uFill>
                  <a:solidFill>
                    <a:srgbClr val="FF0000"/>
                  </a:solidFill>
                </a:uFill>
                <a:latin typeface="Meiryo UI" panose="020B0604030504040204" pitchFamily="50" charset="-128"/>
                <a:ea typeface="Meiryo UI" panose="020B0604030504040204" pitchFamily="50" charset="-128"/>
              </a:rPr>
              <a:t>勘定の紐つけを行います。</a:t>
            </a:r>
            <a:endParaRPr lang="en-US" altLang="ja-JP" b="1" dirty="0">
              <a:solidFill>
                <a:srgbClr val="FF0000"/>
              </a:solidFill>
              <a:uFill>
                <a:solidFill>
                  <a:srgbClr val="FF0000"/>
                </a:solidFill>
              </a:uFill>
              <a:latin typeface="Meiryo UI" panose="020B0604030504040204" pitchFamily="50" charset="-128"/>
              <a:ea typeface="Meiryo UI" panose="020B0604030504040204" pitchFamily="50" charset="-128"/>
            </a:endParaRPr>
          </a:p>
          <a:p>
            <a:pPr marL="357188" indent="-357188"/>
            <a:r>
              <a:rPr lang="ja-JP" altLang="en-US" dirty="0">
                <a:uFill>
                  <a:solidFill>
                    <a:srgbClr val="FF0000"/>
                  </a:solidFill>
                </a:uFill>
                <a:latin typeface="Meiryo UI" panose="020B0604030504040204" pitchFamily="50" charset="-128"/>
                <a:ea typeface="Meiryo UI" panose="020B0604030504040204" pitchFamily="50" charset="-128"/>
              </a:rPr>
              <a:t>　　　　　これにより</a:t>
            </a:r>
            <a:r>
              <a:rPr lang="ja-JP" altLang="en-US" b="1" dirty="0">
                <a:solidFill>
                  <a:srgbClr val="FF0000"/>
                </a:solidFill>
                <a:uFill>
                  <a:solidFill>
                    <a:srgbClr val="FF0000"/>
                  </a:solidFill>
                </a:uFill>
                <a:latin typeface="Meiryo UI" panose="020B0604030504040204" pitchFamily="50" charset="-128"/>
                <a:ea typeface="Meiryo UI" panose="020B0604030504040204" pitchFamily="50" charset="-128"/>
              </a:rPr>
              <a:t>「日々の会計処理（命令書作成）から仕訳が自動生成され、簡易に財務諸表を作成でき、会計担当者の事務作業軽減が見込めます。」</a:t>
            </a:r>
            <a:r>
              <a:rPr lang="ja-JP" altLang="en-US" dirty="0">
                <a:uFill>
                  <a:solidFill>
                    <a:srgbClr val="FF0000"/>
                  </a:solidFill>
                </a:uFill>
                <a:latin typeface="Meiryo UI" panose="020B0604030504040204" pitchFamily="50" charset="-128"/>
                <a:ea typeface="Meiryo UI" panose="020B0604030504040204" pitchFamily="50" charset="-128"/>
              </a:rPr>
              <a:t>となります。</a:t>
            </a:r>
            <a:r>
              <a:rPr lang="ja-JP" altLang="en-US" b="1" dirty="0">
                <a:solidFill>
                  <a:srgbClr val="FF0000"/>
                </a:solidFill>
                <a:uFill>
                  <a:solidFill>
                    <a:srgbClr val="FF0000"/>
                  </a:solidFill>
                </a:uFill>
                <a:latin typeface="Meiryo UI" panose="020B0604030504040204" pitchFamily="50" charset="-128"/>
                <a:ea typeface="Meiryo UI" panose="020B0604030504040204" pitchFamily="50" charset="-128"/>
              </a:rPr>
              <a:t>くれぐれも間違いの無いように十分確認</a:t>
            </a:r>
            <a:r>
              <a:rPr lang="ja-JP" altLang="en-US" dirty="0">
                <a:uFill>
                  <a:solidFill>
                    <a:srgbClr val="FF0000"/>
                  </a:solidFill>
                </a:uFill>
                <a:latin typeface="Meiryo UI" panose="020B0604030504040204" pitchFamily="50" charset="-128"/>
                <a:ea typeface="Meiryo UI" panose="020B0604030504040204" pitchFamily="50" charset="-128"/>
              </a:rPr>
              <a:t>してください。</a:t>
            </a:r>
            <a:endParaRPr lang="en-US" altLang="ja-JP" dirty="0">
              <a:uFill>
                <a:solidFill>
                  <a:srgbClr val="FF0000"/>
                </a:solidFill>
              </a:uFill>
              <a:latin typeface="Meiryo UI" panose="020B0604030504040204" pitchFamily="50" charset="-128"/>
              <a:ea typeface="Meiryo UI" panose="020B0604030504040204" pitchFamily="50" charset="-128"/>
            </a:endParaRPr>
          </a:p>
          <a:p>
            <a:pPr marL="357188" indent="-357188"/>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１．</a:t>
            </a:r>
            <a:r>
              <a:rPr kumimoji="1" lang="ja-JP" altLang="en-US" b="1" u="sng" dirty="0">
                <a:solidFill>
                  <a:srgbClr val="FF0000"/>
                </a:solidFill>
                <a:latin typeface="Meiryo UI" panose="020B0604030504040204" pitchFamily="50" charset="-128"/>
                <a:ea typeface="Meiryo UI" panose="020B0604030504040204" pitchFamily="50" charset="-128"/>
              </a:rPr>
              <a:t>集計表を出力</a:t>
            </a:r>
            <a:r>
              <a:rPr kumimoji="1" lang="ja-JP" altLang="en-US" dirty="0">
                <a:latin typeface="Meiryo UI" panose="020B0604030504040204" pitchFamily="50" charset="-128"/>
                <a:ea typeface="Meiryo UI" panose="020B0604030504040204" pitchFamily="50" charset="-128"/>
              </a:rPr>
              <a:t>する。</a:t>
            </a:r>
            <a:endParaRPr kumimoji="1" lang="en-US" altLang="ja-JP" dirty="0">
              <a:solidFill>
                <a:srgbClr val="FF0000"/>
              </a:solidFill>
              <a:latin typeface="Meiryo UI" panose="020B0604030504040204" pitchFamily="50" charset="-128"/>
              <a:ea typeface="Meiryo UI" panose="020B0604030504040204" pitchFamily="50" charset="-128"/>
            </a:endParaRPr>
          </a:p>
          <a:p>
            <a:pPr marL="361950" indent="-361950">
              <a:tabLst>
                <a:tab pos="361950" algn="l"/>
              </a:tabLst>
            </a:pPr>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命令書及び仕訳帳は、入力した勘定科目及び金額に誤りが無いか必ずチェックしてください。この作業は、会計担当者が直接入力するのでヒューマンエラーの原因</a:t>
            </a:r>
            <a:r>
              <a:rPr kumimoji="1" lang="ja-JP" altLang="en-US" dirty="0">
                <a:latin typeface="Meiryo UI" panose="020B0604030504040204" pitchFamily="50" charset="-128"/>
                <a:ea typeface="Meiryo UI" panose="020B0604030504040204" pitchFamily="50" charset="-128"/>
              </a:rPr>
              <a:t>となります。</a:t>
            </a:r>
            <a:r>
              <a:rPr kumimoji="1" lang="ja-JP" altLang="en-US" b="1" dirty="0">
                <a:solidFill>
                  <a:srgbClr val="FF0000"/>
                </a:solidFill>
                <a:latin typeface="Meiryo UI" panose="020B0604030504040204" pitchFamily="50" charset="-128"/>
                <a:ea typeface="Meiryo UI" panose="020B0604030504040204" pitchFamily="50" charset="-128"/>
              </a:rPr>
              <a:t>他の帳票は、</a:t>
            </a:r>
            <a:r>
              <a:rPr lang="ja-JP" altLang="en-US" b="1" dirty="0">
                <a:solidFill>
                  <a:srgbClr val="FF0000"/>
                </a:solidFill>
                <a:latin typeface="Meiryo UI" panose="020B0604030504040204" pitchFamily="50" charset="-128"/>
                <a:ea typeface="Meiryo UI" panose="020B0604030504040204" pitchFamily="50" charset="-128"/>
              </a:rPr>
              <a:t>命令書或いは</a:t>
            </a:r>
            <a:r>
              <a:rPr kumimoji="1" lang="ja-JP" altLang="en-US" b="1" dirty="0">
                <a:solidFill>
                  <a:srgbClr val="FF0000"/>
                </a:solidFill>
                <a:latin typeface="Meiryo UI" panose="020B0604030504040204" pitchFamily="50" charset="-128"/>
                <a:ea typeface="Meiryo UI" panose="020B0604030504040204" pitchFamily="50" charset="-128"/>
              </a:rPr>
              <a:t>仕訳帳に基づいて自動的に作成されます。</a:t>
            </a:r>
            <a:endParaRPr kumimoji="1" lang="en-US" altLang="ja-JP" b="1" dirty="0">
              <a:solidFill>
                <a:srgbClr val="FF0000"/>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２．</a:t>
            </a:r>
            <a:r>
              <a:rPr kumimoji="1" lang="ja-JP" altLang="en-US" b="1" u="sng" dirty="0">
                <a:solidFill>
                  <a:srgbClr val="FF0000"/>
                </a:solidFill>
                <a:latin typeface="Meiryo UI" panose="020B0604030504040204" pitchFamily="50" charset="-128"/>
                <a:ea typeface="Meiryo UI" panose="020B0604030504040204" pitchFamily="50" charset="-128"/>
              </a:rPr>
              <a:t>領収書などのあるべき数値</a:t>
            </a:r>
            <a:r>
              <a:rPr kumimoji="1" lang="ja-JP" altLang="en-US" b="1" u="sng" dirty="0">
                <a:solidFill>
                  <a:srgbClr val="FF0000"/>
                </a:solidFill>
                <a:uFill>
                  <a:solidFill>
                    <a:srgbClr val="FF0000"/>
                  </a:solidFill>
                </a:uFill>
                <a:latin typeface="Meiryo UI" panose="020B0604030504040204" pitchFamily="50" charset="-128"/>
                <a:ea typeface="Meiryo UI" panose="020B0604030504040204" pitchFamily="50" charset="-128"/>
              </a:rPr>
              <a:t>（証拠書類等）</a:t>
            </a:r>
            <a:r>
              <a:rPr kumimoji="1" lang="ja-JP" altLang="en-US" u="sng" dirty="0">
                <a:uFill>
                  <a:solidFill>
                    <a:srgbClr val="FF0000"/>
                  </a:solidFill>
                </a:uFill>
                <a:latin typeface="Meiryo UI" panose="020B0604030504040204" pitchFamily="50" charset="-128"/>
                <a:ea typeface="Meiryo UI" panose="020B0604030504040204" pitchFamily="50" charset="-128"/>
              </a:rPr>
              <a:t>でチェック</a:t>
            </a:r>
            <a:endParaRPr kumimoji="1" lang="en-US" altLang="ja-JP" u="sng" dirty="0">
              <a:uFill>
                <a:solidFill>
                  <a:srgbClr val="FF0000"/>
                </a:solidFill>
              </a:uFill>
              <a:latin typeface="Meiryo UI" panose="020B0604030504040204" pitchFamily="50" charset="-128"/>
              <a:ea typeface="Meiryo UI" panose="020B0604030504040204" pitchFamily="50" charset="-128"/>
            </a:endParaRPr>
          </a:p>
          <a:p>
            <a:pPr marL="357188" indent="-357188"/>
            <a:r>
              <a:rPr lang="ja-JP" altLang="en-US" dirty="0">
                <a:solidFill>
                  <a:srgbClr val="FF0000"/>
                </a:solidFill>
                <a:latin typeface="Meiryo UI" panose="020B0604030504040204" pitchFamily="50" charset="-128"/>
                <a:ea typeface="Meiryo UI" panose="020B0604030504040204" pitchFamily="50" charset="-128"/>
              </a:rPr>
              <a:t>　　　　　</a:t>
            </a:r>
            <a:r>
              <a:rPr lang="ja-JP" altLang="en-US" b="1" dirty="0">
                <a:solidFill>
                  <a:srgbClr val="FF0000"/>
                </a:solidFill>
                <a:latin typeface="Meiryo UI" panose="020B0604030504040204" pitchFamily="50" charset="-128"/>
                <a:ea typeface="Meiryo UI" panose="020B0604030504040204" pitchFamily="50" charset="-128"/>
              </a:rPr>
              <a:t>仕訳をしくじったら元も子もありません。</a:t>
            </a:r>
            <a:endParaRPr lang="en-US" altLang="ja-JP" b="1" dirty="0">
              <a:solidFill>
                <a:srgbClr val="FF0000"/>
              </a:solidFill>
              <a:latin typeface="Meiryo UI" panose="020B0604030504040204" pitchFamily="50" charset="-128"/>
              <a:ea typeface="Meiryo UI" panose="020B0604030504040204" pitchFamily="50" charset="-128"/>
            </a:endParaRPr>
          </a:p>
          <a:p>
            <a:pPr marL="357188" indent="-357188"/>
            <a:r>
              <a:rPr lang="ja-JP" altLang="en-US" b="1" dirty="0">
                <a:solidFill>
                  <a:srgbClr val="FF0000"/>
                </a:solidFill>
                <a:latin typeface="Meiryo UI" panose="020B0604030504040204" pitchFamily="50" charset="-128"/>
                <a:ea typeface="Meiryo UI" panose="020B0604030504040204" pitchFamily="50" charset="-128"/>
              </a:rPr>
              <a:t>　　　　　正しい勘定科目で仕訳が記帳されているかチェックすることが重要です。</a:t>
            </a:r>
            <a:endParaRPr lang="en-US" altLang="ja-JP" dirty="0">
              <a:latin typeface="Meiryo UI" panose="020B0604030504040204" pitchFamily="50" charset="-128"/>
              <a:ea typeface="Meiryo UI" panose="020B0604030504040204" pitchFamily="50" charset="-128"/>
            </a:endParaRPr>
          </a:p>
          <a:p>
            <a:pPr marL="357188" indent="-357188"/>
            <a:endParaRPr kumimoji="1" lang="en-US" altLang="ja-JP" dirty="0">
              <a:solidFill>
                <a:srgbClr val="FF0000"/>
              </a:solidFill>
              <a:uFill>
                <a:solidFill>
                  <a:srgbClr val="FF0000"/>
                </a:solidFill>
              </a:u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12</a:t>
            </a:fld>
            <a:endParaRPr kumimoji="1" lang="ja-JP" altLang="en-US"/>
          </a:p>
        </p:txBody>
      </p:sp>
    </p:spTree>
    <p:extLst>
      <p:ext uri="{BB962C8B-B14F-4D97-AF65-F5344CB8AC3E}">
        <p14:creationId xmlns:p14="http://schemas.microsoft.com/office/powerpoint/2010/main" val="26593411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収支決算書に対する注記、財務諸表に対する注記は、必ず作成が必要です。</a:t>
            </a:r>
          </a:p>
          <a:p>
            <a:r>
              <a:rPr kumimoji="1" lang="ja-JP" altLang="en-US" dirty="0">
                <a:latin typeface="Meiryo UI" panose="020B0604030504040204" pitchFamily="50" charset="-128"/>
                <a:ea typeface="Meiryo UI" panose="020B0604030504040204" pitchFamily="50" charset="-128"/>
              </a:rPr>
              <a:t>　会計区分が複数ある場合は総括表の作成が必要です。</a:t>
            </a:r>
          </a:p>
          <a:p>
            <a:r>
              <a:rPr kumimoji="1" lang="ja-JP" altLang="en-US" dirty="0">
                <a:latin typeface="Meiryo UI" panose="020B0604030504040204" pitchFamily="50" charset="-128"/>
                <a:ea typeface="Meiryo UI" panose="020B0604030504040204" pitchFamily="50" charset="-128"/>
              </a:rPr>
              <a:t>　</a:t>
            </a: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13</a:t>
            </a:fld>
            <a:endParaRPr kumimoji="1" lang="ja-JP" altLang="en-US"/>
          </a:p>
        </p:txBody>
      </p:sp>
    </p:spTree>
    <p:extLst>
      <p:ext uri="{BB962C8B-B14F-4D97-AF65-F5344CB8AC3E}">
        <p14:creationId xmlns:p14="http://schemas.microsoft.com/office/powerpoint/2010/main" val="1200128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貸借対照表の現金及び預金は期末時点の土地改良区の期末の有り高</a:t>
            </a:r>
            <a:r>
              <a:rPr kumimoji="1" lang="ja-JP" altLang="en-US" dirty="0">
                <a:latin typeface="Meiryo UI" panose="020B0604030504040204" pitchFamily="50" charset="-128"/>
                <a:ea typeface="Meiryo UI" panose="020B0604030504040204" pitchFamily="50" charset="-128"/>
              </a:rPr>
              <a:t>を表しています。</a:t>
            </a:r>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資金収支整理期間により、収支決算書の次年度繰越金は、</a:t>
            </a:r>
            <a:r>
              <a:rPr kumimoji="1" lang="en-US" altLang="ja-JP" dirty="0">
                <a:latin typeface="Meiryo UI" panose="020B0604030504040204" pitchFamily="50" charset="-128"/>
                <a:ea typeface="Meiryo UI" panose="020B0604030504040204" pitchFamily="50" charset="-128"/>
              </a:rPr>
              <a:t>3/31</a:t>
            </a:r>
            <a:r>
              <a:rPr kumimoji="1" lang="ja-JP" altLang="en-US" dirty="0">
                <a:latin typeface="Meiryo UI" panose="020B0604030504040204" pitchFamily="50" charset="-128"/>
                <a:ea typeface="Meiryo UI" panose="020B0604030504040204" pitchFamily="50" charset="-128"/>
              </a:rPr>
              <a:t>時点の現金及び預金に、</a:t>
            </a:r>
            <a:r>
              <a:rPr kumimoji="1" lang="ja-JP" altLang="en-US" b="1" dirty="0">
                <a:solidFill>
                  <a:srgbClr val="FF0000"/>
                </a:solidFill>
                <a:latin typeface="Meiryo UI" panose="020B0604030504040204" pitchFamily="50" charset="-128"/>
                <a:ea typeface="Meiryo UI" panose="020B0604030504040204" pitchFamily="50" charset="-128"/>
              </a:rPr>
              <a:t>資金収支整理期間の入金・出金が反映されるため一致しません。</a:t>
            </a:r>
            <a:endParaRPr kumimoji="1" lang="en-US" altLang="ja-JP" b="1" dirty="0">
              <a:solidFill>
                <a:srgbClr val="FF0000"/>
              </a:solidFill>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このため、収支決算書に対する注記で、その差額を明らかにします。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14</a:t>
            </a:fld>
            <a:endParaRPr kumimoji="1" lang="ja-JP" altLang="en-US"/>
          </a:p>
        </p:txBody>
      </p:sp>
    </p:spTree>
    <p:extLst>
      <p:ext uri="{BB962C8B-B14F-4D97-AF65-F5344CB8AC3E}">
        <p14:creationId xmlns:p14="http://schemas.microsoft.com/office/powerpoint/2010/main" val="2133006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貸借対照表の</a:t>
            </a:r>
            <a:r>
              <a:rPr lang="ja-JP" altLang="en-US" b="1" dirty="0">
                <a:solidFill>
                  <a:srgbClr val="FF0000"/>
                </a:solidFill>
                <a:latin typeface="Meiryo UI" panose="020B0604030504040204" pitchFamily="50" charset="-128"/>
                <a:ea typeface="Meiryo UI" panose="020B0604030504040204" pitchFamily="50" charset="-128"/>
              </a:rPr>
              <a:t>資産の部の合計</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は、</a:t>
            </a:r>
            <a:r>
              <a:rPr lang="ja-JP" altLang="en-US" b="1" dirty="0">
                <a:solidFill>
                  <a:srgbClr val="FF0000"/>
                </a:solidFill>
                <a:latin typeface="Meiryo UI" panose="020B0604030504040204" pitchFamily="50" charset="-128"/>
                <a:ea typeface="Meiryo UI" panose="020B0604030504040204" pitchFamily="50" charset="-128"/>
              </a:rPr>
              <a:t>負債の部と正味財産の部の合計と一致</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15</a:t>
            </a:fld>
            <a:endParaRPr kumimoji="1" lang="ja-JP" altLang="en-US"/>
          </a:p>
        </p:txBody>
      </p:sp>
    </p:spTree>
    <p:extLst>
      <p:ext uri="{BB962C8B-B14F-4D97-AF65-F5344CB8AC3E}">
        <p14:creationId xmlns:p14="http://schemas.microsoft.com/office/powerpoint/2010/main" val="16117882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r>
              <a:rPr lang="ja-JP" altLang="en-US" b="1" dirty="0">
                <a:solidFill>
                  <a:srgbClr val="FF0000"/>
                </a:solidFill>
                <a:latin typeface="Meiryo UI" panose="020B0604030504040204" pitchFamily="50" charset="-128"/>
                <a:ea typeface="Meiryo UI" panose="020B0604030504040204" pitchFamily="50" charset="-128"/>
              </a:rPr>
              <a:t>貸借対照表の</a:t>
            </a:r>
            <a:r>
              <a:rPr lang="ja-JP" altLang="en-US" b="1" u="sng" dirty="0">
                <a:solidFill>
                  <a:srgbClr val="FF0000"/>
                </a:solidFill>
                <a:latin typeface="Meiryo UI" panose="020B0604030504040204" pitchFamily="50" charset="-128"/>
                <a:ea typeface="Meiryo UI" panose="020B0604030504040204" pitchFamily="50" charset="-128"/>
              </a:rPr>
              <a:t>正味財産合計</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は、</a:t>
            </a:r>
            <a:r>
              <a:rPr lang="ja-JP" altLang="en-US" b="1" dirty="0">
                <a:solidFill>
                  <a:srgbClr val="FF0000"/>
                </a:solidFill>
                <a:latin typeface="Meiryo UI" panose="020B0604030504040204" pitchFamily="50" charset="-128"/>
                <a:ea typeface="Meiryo UI" panose="020B0604030504040204" pitchFamily="50" charset="-128"/>
              </a:rPr>
              <a:t>正味財産増減計算書の正味財産</a:t>
            </a:r>
            <a:r>
              <a:rPr lang="ja-JP" altLang="en-US" b="1" u="sng" dirty="0">
                <a:solidFill>
                  <a:srgbClr val="FF0000"/>
                </a:solidFill>
                <a:latin typeface="Meiryo UI" panose="020B0604030504040204" pitchFamily="50" charset="-128"/>
                <a:ea typeface="Meiryo UI" panose="020B0604030504040204" pitchFamily="50" charset="-128"/>
              </a:rPr>
              <a:t>期末残高</a:t>
            </a:r>
            <a:r>
              <a:rPr lang="ja-JP" altLang="en-US" b="1" dirty="0">
                <a:solidFill>
                  <a:srgbClr val="FF0000"/>
                </a:solidFill>
                <a:latin typeface="Meiryo UI" panose="020B0604030504040204" pitchFamily="50" charset="-128"/>
                <a:ea typeface="Meiryo UI" panose="020B0604030504040204" pitchFamily="50" charset="-128"/>
              </a:rPr>
              <a:t>と一致</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16</a:t>
            </a:fld>
            <a:endParaRPr kumimoji="1" lang="ja-JP" altLang="en-US"/>
          </a:p>
        </p:txBody>
      </p:sp>
    </p:spTree>
    <p:extLst>
      <p:ext uri="{BB962C8B-B14F-4D97-AF65-F5344CB8AC3E}">
        <p14:creationId xmlns:p14="http://schemas.microsoft.com/office/powerpoint/2010/main" val="31870741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収支予算書･決算書の収入・支出科目との収入・支出科目が連動しているような科目は、収支決算書、正味財産増減計算書上で同じ金額になりますが、これらの科目であっても</a:t>
            </a:r>
            <a:r>
              <a:rPr lang="ja-JP" altLang="en-US" b="1" dirty="0">
                <a:solidFill>
                  <a:srgbClr val="FF0000"/>
                </a:solidFill>
                <a:latin typeface="Meiryo UI" panose="020B0604030504040204" pitchFamily="50" charset="-128"/>
                <a:ea typeface="Meiryo UI" panose="020B0604030504040204" pitchFamily="50" charset="-128"/>
              </a:rPr>
              <a:t>資金収支整理期間末日までに決済が発生するような科目は不一致となります。</a:t>
            </a:r>
            <a:endParaRPr lang="en-US" altLang="ja-JP" b="1" dirty="0">
              <a:solidFill>
                <a:srgbClr val="FF0000"/>
              </a:solidFill>
              <a:latin typeface="Meiryo UI" panose="020B0604030504040204" pitchFamily="50" charset="-128"/>
              <a:ea typeface="Meiryo UI" panose="020B0604030504040204" pitchFamily="50" charset="-128"/>
            </a:endParaRPr>
          </a:p>
          <a:p>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また、収支の科目と複式簿記仕訳の資産・負債科目が連動する科目などは、</a:t>
            </a:r>
            <a:r>
              <a:rPr lang="ja-JP" altLang="en-US" b="1" dirty="0">
                <a:solidFill>
                  <a:srgbClr val="FF0000"/>
                </a:solidFill>
                <a:latin typeface="Meiryo UI" panose="020B0604030504040204" pitchFamily="50" charset="-128"/>
                <a:ea typeface="Meiryo UI" panose="020B0604030504040204" pitchFamily="50" charset="-128"/>
              </a:rPr>
              <a:t>収支決算書、正味財産増減計算書で異なった動き</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となります。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17</a:t>
            </a:fld>
            <a:endParaRPr kumimoji="1" lang="ja-JP" altLang="en-US"/>
          </a:p>
        </p:txBody>
      </p:sp>
    </p:spTree>
    <p:extLst>
      <p:ext uri="{BB962C8B-B14F-4D97-AF65-F5344CB8AC3E}">
        <p14:creationId xmlns:p14="http://schemas.microsoft.com/office/powerpoint/2010/main" val="4216250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収支決算書の収入、支出は現金主義</a:t>
            </a:r>
            <a:r>
              <a:rPr kumimoji="1" lang="ja-JP" altLang="en-US" b="1" dirty="0">
                <a:latin typeface="Meiryo UI" panose="020B0604030504040204" pitchFamily="50" charset="-128"/>
                <a:ea typeface="Meiryo UI" panose="020B0604030504040204" pitchFamily="50" charset="-128"/>
              </a:rPr>
              <a:t>、</a:t>
            </a:r>
            <a:r>
              <a:rPr kumimoji="1" lang="ja-JP" altLang="en-US" b="1" dirty="0">
                <a:solidFill>
                  <a:srgbClr val="FF0000"/>
                </a:solidFill>
                <a:latin typeface="Meiryo UI" panose="020B0604030504040204" pitchFamily="50" charset="-128"/>
                <a:ea typeface="Meiryo UI" panose="020B0604030504040204" pitchFamily="50" charset="-128"/>
              </a:rPr>
              <a:t>正味財産増減計算書の収入・支出は発生主義であるとおり</a:t>
            </a:r>
            <a:r>
              <a:rPr kumimoji="1" lang="ja-JP" altLang="en-US" b="1" dirty="0">
                <a:latin typeface="Meiryo UI" panose="020B0604030504040204" pitchFamily="50" charset="-128"/>
                <a:ea typeface="Meiryo UI" panose="020B0604030504040204" pitchFamily="50" charset="-128"/>
              </a:rPr>
              <a:t>、</a:t>
            </a:r>
            <a:r>
              <a:rPr kumimoji="1" lang="ja-JP" altLang="en-US" b="1" dirty="0">
                <a:solidFill>
                  <a:srgbClr val="FF0000"/>
                </a:solidFill>
                <a:latin typeface="Meiryo UI" panose="020B0604030504040204" pitchFamily="50" charset="-128"/>
                <a:ea typeface="Meiryo UI" panose="020B0604030504040204" pitchFamily="50" charset="-128"/>
              </a:rPr>
              <a:t>会計方式による差異</a:t>
            </a:r>
            <a:r>
              <a:rPr kumimoji="1" lang="ja-JP" altLang="en-US" dirty="0">
                <a:latin typeface="Meiryo UI" panose="020B0604030504040204" pitchFamily="50" charset="-128"/>
                <a:ea typeface="Meiryo UI" panose="020B0604030504040204" pitchFamily="50" charset="-128"/>
              </a:rPr>
              <a:t>があります。</a:t>
            </a:r>
            <a:endParaRPr kumimoji="1" lang="en-US" altLang="ja-JP" dirty="0">
              <a:latin typeface="Meiryo UI" panose="020B0604030504040204" pitchFamily="50" charset="-128"/>
              <a:ea typeface="Meiryo UI" panose="020B0604030504040204" pitchFamily="50" charset="-128"/>
            </a:endParaRPr>
          </a:p>
          <a:p>
            <a:pPr defTabSz="883068">
              <a:defRPr/>
            </a:pPr>
            <a:r>
              <a:rPr lang="ja-JP" altLang="en-US" dirty="0">
                <a:latin typeface="Meiryo UI" panose="020B0604030504040204" pitchFamily="50" charset="-128"/>
                <a:ea typeface="Meiryo UI" panose="020B0604030504040204" pitchFamily="50" charset="-128"/>
              </a:rPr>
              <a:t>　収支計算は会計細則例第</a:t>
            </a:r>
            <a:r>
              <a:rPr lang="en-US" altLang="ja-JP" dirty="0">
                <a:latin typeface="Meiryo UI" panose="020B0604030504040204" pitchFamily="50" charset="-128"/>
                <a:ea typeface="Meiryo UI" panose="020B0604030504040204" pitchFamily="50" charset="-128"/>
              </a:rPr>
              <a:t>57</a:t>
            </a:r>
            <a:r>
              <a:rPr lang="ja-JP" altLang="en-US" dirty="0">
                <a:latin typeface="Meiryo UI" panose="020B0604030504040204" pitchFamily="50" charset="-128"/>
                <a:ea typeface="Meiryo UI" panose="020B0604030504040204" pitchFamily="50" charset="-128"/>
              </a:rPr>
              <a:t>条に基づき、収入･支出命令書を起票し、複式簿記は仕訳を起こします。</a:t>
            </a:r>
            <a:endParaRPr lang="en-US" altLang="ja-JP" dirty="0">
              <a:latin typeface="Meiryo UI" panose="020B0604030504040204" pitchFamily="50" charset="-128"/>
              <a:ea typeface="Meiryo UI" panose="020B0604030504040204" pitchFamily="50" charset="-128"/>
            </a:endParaRPr>
          </a:p>
          <a:p>
            <a:pPr defTabSz="883068">
              <a:defRPr/>
            </a:pPr>
            <a:r>
              <a:rPr lang="ja-JP" altLang="en-US" dirty="0">
                <a:latin typeface="Meiryo UI" panose="020B0604030504040204" pitchFamily="50" charset="-128"/>
                <a:ea typeface="Meiryo UI" panose="020B0604030504040204" pitchFamily="50" charset="-128"/>
              </a:rPr>
              <a:t>　</a:t>
            </a:r>
            <a:endParaRPr lang="en-US" altLang="ja-JP"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18</a:t>
            </a:fld>
            <a:endParaRPr kumimoji="1" lang="ja-JP" altLang="en-US"/>
          </a:p>
        </p:txBody>
      </p:sp>
    </p:spTree>
    <p:extLst>
      <p:ext uri="{BB962C8B-B14F-4D97-AF65-F5344CB8AC3E}">
        <p14:creationId xmlns:p14="http://schemas.microsoft.com/office/powerpoint/2010/main" val="1741480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ここでは、収支仕訳と複式簿記仕訳が連動しない取引の例を挙げています。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19</a:t>
            </a:fld>
            <a:endParaRPr kumimoji="1" lang="ja-JP" altLang="en-US"/>
          </a:p>
        </p:txBody>
      </p:sp>
    </p:spTree>
    <p:extLst>
      <p:ext uri="{BB962C8B-B14F-4D97-AF65-F5344CB8AC3E}">
        <p14:creationId xmlns:p14="http://schemas.microsoft.com/office/powerpoint/2010/main" val="59934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2</a:t>
            </a:fld>
            <a:endParaRPr kumimoji="1" lang="ja-JP" altLang="en-US"/>
          </a:p>
        </p:txBody>
      </p:sp>
    </p:spTree>
    <p:extLst>
      <p:ext uri="{BB962C8B-B14F-4D97-AF65-F5344CB8AC3E}">
        <p14:creationId xmlns:p14="http://schemas.microsoft.com/office/powerpoint/2010/main" val="11523258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各会計区分の収支決算書の科目・金額と総括表の各会計区分の科目・金額があっているかチェックします。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20</a:t>
            </a:fld>
            <a:endParaRPr kumimoji="1" lang="ja-JP" altLang="en-US"/>
          </a:p>
        </p:txBody>
      </p:sp>
    </p:spTree>
    <p:extLst>
      <p:ext uri="{BB962C8B-B14F-4D97-AF65-F5344CB8AC3E}">
        <p14:creationId xmlns:p14="http://schemas.microsoft.com/office/powerpoint/2010/main" val="3381597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0" y="4719966"/>
            <a:ext cx="5445760" cy="4472702"/>
          </a:xfrm>
        </p:spPr>
        <p:txBody>
          <a:bodyPr/>
          <a:lstStyle/>
          <a:p>
            <a:pPr marL="165575" indent="-165575">
              <a:buFont typeface="Arial" panose="020B0604020202020204" pitchFamily="34" charset="0"/>
              <a:buChar char="•"/>
            </a:pPr>
            <a:r>
              <a:rPr lang="ja-JP" altLang="en-US" dirty="0">
                <a:solidFill>
                  <a:srgbClr val="FF0000"/>
                </a:solidFill>
                <a:latin typeface="Meiryo UI" panose="020B0604030504040204" pitchFamily="50" charset="-128"/>
                <a:ea typeface="Meiryo UI" panose="020B0604030504040204" pitchFamily="50" charset="-128"/>
              </a:rPr>
              <a:t>財産目録は、土地改良区会計で１つ</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作成します。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88900" indent="-88900">
              <a:buFont typeface="Arial" panose="020B0604020202020204" pitchFamily="34" charset="0"/>
              <a:buChar char="•"/>
            </a:pPr>
            <a:r>
              <a:rPr lang="ja-JP" altLang="en-US" dirty="0">
                <a:solidFill>
                  <a:srgbClr val="FF0000"/>
                </a:solidFill>
                <a:latin typeface="Meiryo UI" panose="020B0604030504040204" pitchFamily="50" charset="-128"/>
                <a:ea typeface="Meiryo UI" panose="020B0604030504040204" pitchFamily="50" charset="-128"/>
              </a:rPr>
              <a:t> 財産目録は、土地改良区会計基準第</a:t>
            </a:r>
            <a:r>
              <a:rPr lang="en-US" altLang="ja-JP" dirty="0">
                <a:solidFill>
                  <a:srgbClr val="FF0000"/>
                </a:solidFill>
                <a:latin typeface="Meiryo UI" panose="020B0604030504040204" pitchFamily="50" charset="-128"/>
                <a:ea typeface="Meiryo UI" panose="020B0604030504040204" pitchFamily="50" charset="-128"/>
              </a:rPr>
              <a:t>7</a:t>
            </a:r>
            <a:r>
              <a:rPr lang="ja-JP" altLang="en-US" dirty="0">
                <a:solidFill>
                  <a:srgbClr val="FF0000"/>
                </a:solidFill>
                <a:latin typeface="Meiryo UI" panose="020B0604030504040204" pitchFamily="50" charset="-128"/>
                <a:ea typeface="Meiryo UI" panose="020B0604030504040204" pitchFamily="50" charset="-128"/>
              </a:rPr>
              <a:t>に基づき貸借対照表と同様</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３月</a:t>
            </a:r>
            <a:r>
              <a:rPr lang="en-US" altLang="ja-JP" dirty="0">
                <a:solidFill>
                  <a:schemeClr val="tx1">
                    <a:lumMod val="85000"/>
                    <a:lumOff val="15000"/>
                  </a:schemeClr>
                </a:solidFill>
                <a:latin typeface="Meiryo UI" panose="020B0604030504040204" pitchFamily="50" charset="-128"/>
                <a:ea typeface="Meiryo UI" panose="020B0604030504040204" pitchFamily="50" charset="-128"/>
              </a:rPr>
              <a:t>31</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日時点で作成します。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貸借対照表総括表の</a:t>
            </a:r>
            <a:r>
              <a:rPr lang="ja-JP" altLang="en-US" dirty="0">
                <a:solidFill>
                  <a:srgbClr val="FF0000"/>
                </a:solidFill>
                <a:latin typeface="Meiryo UI" panose="020B0604030504040204" pitchFamily="50" charset="-128"/>
                <a:ea typeface="Meiryo UI" panose="020B0604030504040204" pitchFamily="50" charset="-128"/>
              </a:rPr>
              <a:t>各科目の合計欄の金額と一致</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財産目録は、貸借対照表総括表の</a:t>
            </a:r>
            <a:r>
              <a:rPr lang="ja-JP" altLang="en-US" dirty="0">
                <a:solidFill>
                  <a:srgbClr val="FF0000"/>
                </a:solidFill>
                <a:latin typeface="Meiryo UI" panose="020B0604030504040204" pitchFamily="50" charset="-128"/>
                <a:ea typeface="Meiryo UI" panose="020B0604030504040204" pitchFamily="50" charset="-128"/>
              </a:rPr>
              <a:t>各科目の明細</a:t>
            </a:r>
            <a:r>
              <a:rPr lang="ja-JP" altLang="en-US" dirty="0">
                <a:latin typeface="Meiryo UI" panose="020B0604030504040204" pitchFamily="50" charset="-128"/>
                <a:ea typeface="Meiryo UI" panose="020B0604030504040204" pitchFamily="50" charset="-128"/>
              </a:rPr>
              <a:t>となります</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21</a:t>
            </a:fld>
            <a:endParaRPr kumimoji="1" lang="ja-JP" altLang="en-US"/>
          </a:p>
        </p:txBody>
      </p:sp>
    </p:spTree>
    <p:extLst>
      <p:ext uri="{BB962C8B-B14F-4D97-AF65-F5344CB8AC3E}">
        <p14:creationId xmlns:p14="http://schemas.microsoft.com/office/powerpoint/2010/main" val="2044082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総括表で、内部取引が消去されているかどうかチェックします。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会計区分間の取引は、総括表上で消去</a:t>
            </a:r>
            <a:r>
              <a:rPr kumimoji="1" lang="ja-JP" altLang="en-US" dirty="0">
                <a:latin typeface="Meiryo UI" panose="020B0604030504040204" pitchFamily="50" charset="-128"/>
                <a:ea typeface="Meiryo UI" panose="020B0604030504040204" pitchFamily="50" charset="-128"/>
              </a:rPr>
              <a:t>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内部取引とは、</a:t>
            </a:r>
            <a:r>
              <a:rPr lang="ja-JP" altLang="en-US" dirty="0">
                <a:solidFill>
                  <a:srgbClr val="FF0000"/>
                </a:solidFill>
                <a:latin typeface="Meiryo UI" panose="020B0604030504040204" pitchFamily="50" charset="-128"/>
                <a:ea typeface="Meiryo UI" panose="020B0604030504040204" pitchFamily="50" charset="-128"/>
              </a:rPr>
              <a:t>他会計との取引</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のことをいい、具体的には</a:t>
            </a:r>
            <a:r>
              <a:rPr lang="ja-JP" altLang="en-US" dirty="0">
                <a:solidFill>
                  <a:srgbClr val="FF0000"/>
                </a:solidFill>
                <a:latin typeface="Meiryo UI" panose="020B0604030504040204" pitchFamily="50" charset="-128"/>
                <a:ea typeface="Meiryo UI" panose="020B0604030504040204" pitchFamily="50" charset="-128"/>
              </a:rPr>
              <a:t>他会計繰入金、他会計繰出金、他会計貸付金、他会計借入金</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が該当します。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内部取引は、総括表の「内部取引消去」欄において消去します。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spc="30" dirty="0">
                <a:solidFill>
                  <a:schemeClr val="tx1">
                    <a:lumMod val="85000"/>
                    <a:lumOff val="15000"/>
                  </a:schemeClr>
                </a:solidFill>
                <a:latin typeface="Meiryo UI" panose="020B0604030504040204" pitchFamily="50" charset="-128"/>
                <a:ea typeface="Meiryo UI" panose="020B0604030504040204" pitchFamily="50" charset="-128"/>
              </a:rPr>
              <a:t>内部取引で</a:t>
            </a:r>
            <a:r>
              <a:rPr lang="ja-JP" altLang="en-US" spc="30" dirty="0">
                <a:solidFill>
                  <a:srgbClr val="FF0000"/>
                </a:solidFill>
                <a:latin typeface="Meiryo UI" panose="020B0604030504040204" pitchFamily="50" charset="-128"/>
                <a:ea typeface="Meiryo UI" panose="020B0604030504040204" pitchFamily="50" charset="-128"/>
              </a:rPr>
              <a:t>未収金</a:t>
            </a:r>
            <a:r>
              <a:rPr lang="ja-JP" altLang="en-US" spc="30" dirty="0">
                <a:solidFill>
                  <a:schemeClr val="tx1">
                    <a:lumMod val="85000"/>
                    <a:lumOff val="15000"/>
                  </a:schemeClr>
                </a:solidFill>
                <a:latin typeface="Meiryo UI" panose="020B0604030504040204" pitchFamily="50" charset="-128"/>
                <a:ea typeface="Meiryo UI" panose="020B0604030504040204" pitchFamily="50" charset="-128"/>
              </a:rPr>
              <a:t>や</a:t>
            </a:r>
            <a:r>
              <a:rPr lang="ja-JP" altLang="en-US" spc="30" dirty="0">
                <a:solidFill>
                  <a:srgbClr val="FF0000"/>
                </a:solidFill>
                <a:latin typeface="Meiryo UI" panose="020B0604030504040204" pitchFamily="50" charset="-128"/>
                <a:ea typeface="Meiryo UI" panose="020B0604030504040204" pitchFamily="50" charset="-128"/>
              </a:rPr>
              <a:t>未払金</a:t>
            </a:r>
            <a:r>
              <a:rPr lang="ja-JP" altLang="en-US" spc="30" dirty="0">
                <a:solidFill>
                  <a:schemeClr val="tx1">
                    <a:lumMod val="85000"/>
                    <a:lumOff val="15000"/>
                  </a:schemeClr>
                </a:solidFill>
                <a:latin typeface="Meiryo UI" panose="020B0604030504040204" pitchFamily="50" charset="-128"/>
                <a:ea typeface="Meiryo UI" panose="020B0604030504040204" pitchFamily="50" charset="-128"/>
              </a:rPr>
              <a:t>がある場合も、同様に消去します。</a:t>
            </a:r>
            <a:endParaRPr lang="en-US" altLang="ja-JP" spc="30"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endParaRPr lang="en-US" altLang="ja-JP" spc="30"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b="1" dirty="0">
                <a:solidFill>
                  <a:srgbClr val="FF0000"/>
                </a:solidFill>
                <a:latin typeface="Meiryo UI" panose="020B0604030504040204" pitchFamily="50" charset="-128"/>
                <a:ea typeface="Meiryo UI" panose="020B0604030504040204" pitchFamily="50" charset="-128"/>
              </a:rPr>
              <a:t>総括表の合計欄は、純粋な外部との取引のみが計上</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されます。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22</a:t>
            </a:fld>
            <a:endParaRPr kumimoji="1" lang="ja-JP" altLang="en-US"/>
          </a:p>
        </p:txBody>
      </p:sp>
    </p:spTree>
    <p:extLst>
      <p:ext uri="{BB962C8B-B14F-4D97-AF65-F5344CB8AC3E}">
        <p14:creationId xmlns:p14="http://schemas.microsoft.com/office/powerpoint/2010/main" val="38544912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前年度との比較</a:t>
            </a:r>
            <a:r>
              <a:rPr kumimoji="1" lang="ja-JP" altLang="en-US" dirty="0">
                <a:latin typeface="Meiryo UI" panose="020B0604030504040204" pitchFamily="50" charset="-128"/>
                <a:ea typeface="Meiryo UI" panose="020B0604030504040204" pitchFamily="50" charset="-128"/>
              </a:rPr>
              <a:t>による</a:t>
            </a:r>
            <a:r>
              <a:rPr kumimoji="1" lang="ja-JP" altLang="en-US" dirty="0">
                <a:solidFill>
                  <a:srgbClr val="FF0000"/>
                </a:solidFill>
                <a:latin typeface="Meiryo UI" panose="020B0604030504040204" pitchFamily="50" charset="-128"/>
                <a:ea typeface="Meiryo UI" panose="020B0604030504040204" pitchFamily="50" charset="-128"/>
              </a:rPr>
              <a:t>異常値チェック</a:t>
            </a:r>
            <a:r>
              <a:rPr kumimoji="1" lang="ja-JP" altLang="en-US" dirty="0">
                <a:latin typeface="Meiryo UI" panose="020B0604030504040204" pitchFamily="50" charset="-128"/>
                <a:ea typeface="Meiryo UI" panose="020B0604030504040204" pitchFamily="50" charset="-128"/>
              </a:rPr>
              <a:t>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前年度の数値と比較して異常な増減となっていないかチェックします。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88900">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貸借対照表、正味財産増減計算書は前年度欄及び増減欄があります。異常な増減となっていませんか。</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88900">
              <a:buFont typeface="Arial" panose="020B0604020202020204" pitchFamily="34" charset="0"/>
              <a:buChar char="•"/>
              <a:tabLst>
                <a:tab pos="88900" algn="l"/>
              </a:tabLst>
            </a:pPr>
            <a:r>
              <a:rPr lang="ja-JP" altLang="en-US" dirty="0">
                <a:solidFill>
                  <a:srgbClr val="FF0000"/>
                </a:solidFill>
                <a:latin typeface="Meiryo UI" panose="020B0604030504040204" pitchFamily="50" charset="-128"/>
                <a:ea typeface="Meiryo UI" panose="020B0604030504040204" pitchFamily="50" charset="-128"/>
              </a:rPr>
              <a:t>増減欄は、土地改良区運営状況の把握</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にも役立ちます。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88900">
              <a:buFont typeface="Arial" panose="020B0604020202020204" pitchFamily="34" charset="0"/>
              <a:buChar char="•"/>
              <a:tabLst>
                <a:tab pos="88900" algn="l"/>
              </a:tabLst>
            </a:pP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23</a:t>
            </a:fld>
            <a:endParaRPr kumimoji="1" lang="ja-JP" altLang="en-US"/>
          </a:p>
        </p:txBody>
      </p:sp>
    </p:spTree>
    <p:extLst>
      <p:ext uri="{BB962C8B-B14F-4D97-AF65-F5344CB8AC3E}">
        <p14:creationId xmlns:p14="http://schemas.microsoft.com/office/powerpoint/2010/main" val="2424808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財務諸表に対する</a:t>
            </a:r>
            <a:r>
              <a:rPr kumimoji="1" lang="ja-JP" altLang="en-US" dirty="0">
                <a:solidFill>
                  <a:srgbClr val="FF0000"/>
                </a:solidFill>
                <a:latin typeface="Meiryo UI" panose="020B0604030504040204" pitchFamily="50" charset="-128"/>
                <a:ea typeface="Meiryo UI" panose="020B0604030504040204" pitchFamily="50" charset="-128"/>
              </a:rPr>
              <a:t>注記との整合性をチェック</a:t>
            </a:r>
            <a:r>
              <a:rPr kumimoji="1" lang="ja-JP" altLang="en-US" dirty="0">
                <a:latin typeface="Meiryo UI" panose="020B0604030504040204" pitchFamily="50" charset="-128"/>
                <a:ea typeface="Meiryo UI" panose="020B0604030504040204" pitchFamily="50" charset="-128"/>
              </a:rPr>
              <a:t>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１．</a:t>
            </a:r>
            <a:r>
              <a:rPr kumimoji="1" lang="ja-JP" altLang="en-US" b="1" dirty="0">
                <a:solidFill>
                  <a:srgbClr val="FF0000"/>
                </a:solidFill>
                <a:latin typeface="Meiryo UI" panose="020B0604030504040204" pitchFamily="50" charset="-128"/>
                <a:ea typeface="Meiryo UI" panose="020B0604030504040204" pitchFamily="50" charset="-128"/>
              </a:rPr>
              <a:t>重要な会計方針が会計処理の実態と合致</a:t>
            </a:r>
            <a:r>
              <a:rPr kumimoji="1" lang="ja-JP" altLang="en-US" dirty="0">
                <a:latin typeface="Meiryo UI" panose="020B0604030504040204" pitchFamily="50" charset="-128"/>
                <a:ea typeface="Meiryo UI" panose="020B0604030504040204" pitchFamily="50" charset="-128"/>
              </a:rPr>
              <a:t>しているかどうかチェックします。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「重要な会計方針」 は、</a:t>
            </a:r>
            <a:r>
              <a:rPr lang="ja-JP" altLang="en-US" dirty="0">
                <a:solidFill>
                  <a:srgbClr val="FF0000"/>
                </a:solidFill>
                <a:latin typeface="Meiryo UI" panose="020B0604030504040204" pitchFamily="50" charset="-128"/>
                <a:ea typeface="Meiryo UI" panose="020B0604030504040204" pitchFamily="50" charset="-128"/>
              </a:rPr>
              <a:t>土地改良区が決めた会計方針が</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記載されます。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財務諸表に対する注記に記載した重要な会計方針が、</a:t>
            </a:r>
            <a:r>
              <a:rPr lang="ja-JP" altLang="en-US" dirty="0">
                <a:solidFill>
                  <a:srgbClr val="FF0000"/>
                </a:solidFill>
                <a:latin typeface="Meiryo UI" panose="020B0604030504040204" pitchFamily="50" charset="-128"/>
                <a:ea typeface="Meiryo UI" panose="020B0604030504040204" pitchFamily="50" charset="-128"/>
              </a:rPr>
              <a:t>土地改良区の会計処理の実態と合致しているか、矛盾がないか</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必ず確認します。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24</a:t>
            </a:fld>
            <a:endParaRPr kumimoji="1" lang="ja-JP" altLang="en-US"/>
          </a:p>
        </p:txBody>
      </p:sp>
    </p:spTree>
    <p:extLst>
      <p:ext uri="{BB962C8B-B14F-4D97-AF65-F5344CB8AC3E}">
        <p14:creationId xmlns:p14="http://schemas.microsoft.com/office/powerpoint/2010/main" val="28502466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財務諸表に対する注記の「３．</a:t>
            </a:r>
            <a:r>
              <a:rPr kumimoji="1" lang="ja-JP" altLang="en-US" dirty="0">
                <a:solidFill>
                  <a:srgbClr val="FF0000"/>
                </a:solidFill>
                <a:latin typeface="Meiryo UI" panose="020B0604030504040204" pitchFamily="50" charset="-128"/>
                <a:ea typeface="Meiryo UI" panose="020B0604030504040204" pitchFamily="50" charset="-128"/>
              </a:rPr>
              <a:t>基本財産及び特定資産の増減及びその残高</a:t>
            </a:r>
            <a:r>
              <a:rPr kumimoji="1" lang="ja-JP" altLang="en-US" dirty="0">
                <a:latin typeface="Meiryo UI" panose="020B0604030504040204" pitchFamily="50" charset="-128"/>
                <a:ea typeface="Meiryo UI" panose="020B0604030504040204" pitchFamily="50" charset="-128"/>
              </a:rPr>
              <a:t>」についてチェックします。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defTabSz="883068">
              <a:defRP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r>
              <a:rPr lang="ja-JP" altLang="en-US" b="1" dirty="0">
                <a:solidFill>
                  <a:srgbClr val="FF0000"/>
                </a:solidFill>
                <a:latin typeface="Meiryo UI" panose="020B0604030504040204" pitchFamily="50" charset="-128"/>
                <a:ea typeface="Meiryo UI" panose="020B0604030504040204" pitchFamily="50" charset="-128"/>
              </a:rPr>
              <a:t>基本財産及び特定資産の増減額及びその残高</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の 「</a:t>
            </a:r>
            <a:r>
              <a:rPr lang="ja-JP" altLang="en-US" dirty="0">
                <a:solidFill>
                  <a:srgbClr val="FF0000"/>
                </a:solidFill>
                <a:latin typeface="Meiryo UI" panose="020B0604030504040204" pitchFamily="50" charset="-128"/>
                <a:ea typeface="Meiryo UI" panose="020B0604030504040204" pitchFamily="50" charset="-128"/>
              </a:rPr>
              <a:t>当期末残高</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が、</a:t>
            </a:r>
            <a:r>
              <a:rPr lang="ja-JP" altLang="en-US" dirty="0">
                <a:solidFill>
                  <a:srgbClr val="FF0000"/>
                </a:solidFill>
                <a:latin typeface="Meiryo UI" panose="020B0604030504040204" pitchFamily="50" charset="-128"/>
                <a:ea typeface="Meiryo UI" panose="020B0604030504040204" pitchFamily="50" charset="-128"/>
              </a:rPr>
              <a:t>貸借対照表の基本財産及び特定資産のそれぞれの科目の金額と一致</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defTabSz="883068">
              <a:defRPr/>
            </a:pPr>
            <a:endParaRPr lang="en-US" altLang="ja-JP" sz="1000" dirty="0">
              <a:solidFill>
                <a:schemeClr val="tx1">
                  <a:lumMod val="85000"/>
                  <a:lumOff val="15000"/>
                </a:schemeClr>
              </a:solidFill>
              <a:latin typeface="Meiryo UI" panose="020B0604030504040204" pitchFamily="50" charset="-128"/>
              <a:ea typeface="Meiryo UI" panose="020B0604030504040204" pitchFamily="50" charset="-128"/>
            </a:endParaRPr>
          </a:p>
          <a:p>
            <a:pPr defTabSz="883068">
              <a:defRPr/>
            </a:pPr>
            <a:endParaRPr lang="en-US" altLang="ja-JP" sz="1000"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25</a:t>
            </a:fld>
            <a:endParaRPr kumimoji="1" lang="ja-JP" altLang="en-US"/>
          </a:p>
        </p:txBody>
      </p:sp>
    </p:spTree>
    <p:extLst>
      <p:ext uri="{BB962C8B-B14F-4D97-AF65-F5344CB8AC3E}">
        <p14:creationId xmlns:p14="http://schemas.microsoft.com/office/powerpoint/2010/main" val="33631846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財務諸表に対する注記の「</a:t>
            </a:r>
            <a:r>
              <a:rPr kumimoji="1" lang="ja-JP" altLang="en-US" dirty="0">
                <a:solidFill>
                  <a:srgbClr val="FF0000"/>
                </a:solidFill>
                <a:latin typeface="Meiryo UI" panose="020B0604030504040204" pitchFamily="50" charset="-128"/>
                <a:ea typeface="Meiryo UI" panose="020B0604030504040204" pitchFamily="50" charset="-128"/>
              </a:rPr>
              <a:t>４．基本財産及び特定資産の財源等の内訳</a:t>
            </a:r>
            <a:r>
              <a:rPr kumimoji="1" lang="ja-JP" altLang="en-US" dirty="0">
                <a:latin typeface="Meiryo UI" panose="020B0604030504040204" pitchFamily="50" charset="-128"/>
                <a:ea typeface="Meiryo UI" panose="020B0604030504040204" pitchFamily="50" charset="-128"/>
              </a:rPr>
              <a:t>」についてチェックします。</a:t>
            </a:r>
            <a:endParaRPr kumimoji="1" lang="en-US" altLang="ja-JP" dirty="0">
              <a:latin typeface="Meiryo UI" panose="020B0604030504040204" pitchFamily="50" charset="-128"/>
              <a:ea typeface="Meiryo UI" panose="020B0604030504040204" pitchFamily="50" charset="-128"/>
            </a:endParaRPr>
          </a:p>
          <a:p>
            <a:pPr defTabSz="883068">
              <a:defRPr/>
            </a:pPr>
            <a:endParaRPr kumimoji="1" lang="en-US" altLang="ja-JP" dirty="0">
              <a:solidFill>
                <a:schemeClr val="tx1"/>
              </a:solidFill>
              <a:latin typeface="Meiryo UI" panose="020B0604030504040204" pitchFamily="50" charset="-128"/>
              <a:ea typeface="Meiryo UI" panose="020B0604030504040204" pitchFamily="50" charset="-128"/>
            </a:endParaRPr>
          </a:p>
          <a:p>
            <a:pPr defTabSz="883068">
              <a:defRP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「基本財産及び特定資産の財源等の内訳」 のうち書きの金額と、貸借対照表の正味財産の部のうち書きの金額が一致しているかのチェックします。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defTabSz="883068">
              <a:defRPr/>
            </a:pPr>
            <a:r>
              <a:rPr lang="ja-JP" altLang="en-US" dirty="0">
                <a:solidFill>
                  <a:srgbClr val="FF0000"/>
                </a:solidFill>
                <a:latin typeface="Meiryo UI" panose="020B0604030504040204" pitchFamily="50" charset="-128"/>
                <a:ea typeface="Meiryo UI" panose="020B0604030504040204" pitchFamily="50" charset="-128"/>
              </a:rPr>
              <a:t>　指定正味財産の場合、その合計額と「うち基本財産への充当額」及び「うち特定資産への充当額」は必ず一致</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defTabSz="883068">
              <a:defRP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r>
              <a:rPr lang="ja-JP" altLang="en-US" b="1" dirty="0">
                <a:solidFill>
                  <a:srgbClr val="FF0000"/>
                </a:solidFill>
                <a:latin typeface="Meiryo UI" panose="020B0604030504040204" pitchFamily="50" charset="-128"/>
                <a:ea typeface="Meiryo UI" panose="020B0604030504040204" pitchFamily="50" charset="-128"/>
              </a:rPr>
              <a:t>一般正味財産</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の場合、</a:t>
            </a:r>
            <a:r>
              <a:rPr lang="ja-JP" altLang="en-US" dirty="0">
                <a:solidFill>
                  <a:srgbClr val="FF0000"/>
                </a:solidFill>
                <a:latin typeface="Meiryo UI" panose="020B0604030504040204" pitchFamily="50" charset="-128"/>
                <a:ea typeface="Meiryo UI" panose="020B0604030504040204" pitchFamily="50" charset="-128"/>
              </a:rPr>
              <a:t>基本財産又は特定資産の減少を伴わない事業費及び管理費等の発生により支出が発生</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r>
              <a:rPr lang="ja-JP" altLang="en-US" dirty="0">
                <a:solidFill>
                  <a:srgbClr val="FF0000"/>
                </a:solidFill>
                <a:latin typeface="Meiryo UI" panose="020B0604030504040204" pitchFamily="50" charset="-128"/>
                <a:ea typeface="Meiryo UI" panose="020B0604030504040204" pitchFamily="50" charset="-128"/>
              </a:rPr>
              <a:t>これにより一般正味財産が減少</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しますが、</a:t>
            </a:r>
            <a:r>
              <a:rPr lang="ja-JP" altLang="en-US" dirty="0">
                <a:solidFill>
                  <a:srgbClr val="FF0000"/>
                </a:solidFill>
                <a:latin typeface="Meiryo UI" panose="020B0604030504040204" pitchFamily="50" charset="-128"/>
                <a:ea typeface="Meiryo UI" panose="020B0604030504040204" pitchFamily="50" charset="-128"/>
              </a:rPr>
              <a:t>基本財産や特定資産を取り崩さない限り「うち基本財産への充当額」または「うち特定資産への充当額」が減少することはなく、結果として「うち基本財産への充当額」または「うち特定資産への充当額」の額が一般正味財産の額を上回る</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こともあります。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defTabSz="883068">
              <a:defRP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この括弧書きの数字は、</a:t>
            </a:r>
            <a:r>
              <a:rPr lang="ja-JP" altLang="en-US" b="1" dirty="0">
                <a:solidFill>
                  <a:srgbClr val="FF0000"/>
                </a:solidFill>
                <a:latin typeface="Meiryo UI" panose="020B0604030504040204" pitchFamily="50" charset="-128"/>
                <a:ea typeface="Meiryo UI" panose="020B0604030504040204" pitchFamily="50" charset="-128"/>
              </a:rPr>
              <a:t>内数ではなく内書き</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であると理解ください。</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defTabSz="883068">
              <a:defRP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endParaRPr lang="en-US" altLang="ja-JP" sz="1000"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26</a:t>
            </a:fld>
            <a:endParaRPr kumimoji="1" lang="ja-JP" altLang="en-US"/>
          </a:p>
        </p:txBody>
      </p:sp>
    </p:spTree>
    <p:extLst>
      <p:ext uri="{BB962C8B-B14F-4D97-AF65-F5344CB8AC3E}">
        <p14:creationId xmlns:p14="http://schemas.microsoft.com/office/powerpoint/2010/main" val="4304371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基本財産及び特定資産の財源等の内訳</a:t>
            </a:r>
            <a:r>
              <a:rPr kumimoji="1" lang="ja-JP" altLang="en-US" dirty="0">
                <a:latin typeface="Meiryo UI" panose="020B0604030504040204" pitchFamily="50" charset="-128"/>
                <a:ea typeface="Meiryo UI" panose="020B0604030504040204" pitchFamily="50" charset="-128"/>
              </a:rPr>
              <a:t>の考え方」について説明します。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defTabSz="883068">
              <a:defRPr/>
            </a:pPr>
            <a:r>
              <a:rPr kumimoji="1" lang="ja-JP" altLang="en-US" dirty="0">
                <a:latin typeface="Meiryo UI" panose="020B0604030504040204" pitchFamily="50" charset="-128"/>
                <a:ea typeface="Meiryo UI" panose="020B0604030504040204" pitchFamily="50" charset="-128"/>
              </a:rPr>
              <a:t>　財務諸表に対する注記の、「うち指定正味財産からの充当額」は、</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基本財産や特定資産が使途の制約がある公費で賄われている場合、</a:t>
            </a:r>
            <a:r>
              <a:rPr lang="ja-JP" altLang="en-US" b="1" dirty="0">
                <a:solidFill>
                  <a:srgbClr val="FF0000"/>
                </a:solidFill>
                <a:latin typeface="Meiryo UI" panose="020B0604030504040204" pitchFamily="50" charset="-128"/>
                <a:ea typeface="Meiryo UI" panose="020B0604030504040204" pitchFamily="50" charset="-128"/>
              </a:rPr>
              <a:t>受取補助金や所有土地改良施設受贈益などの合計額</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となります。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defTabSz="883068">
              <a:defRP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残りが「</a:t>
            </a:r>
            <a:r>
              <a:rPr lang="ja-JP" altLang="en-US" dirty="0">
                <a:solidFill>
                  <a:srgbClr val="FF0000"/>
                </a:solidFill>
                <a:latin typeface="Meiryo UI" panose="020B0604030504040204" pitchFamily="50" charset="-128"/>
                <a:ea typeface="Meiryo UI" panose="020B0604030504040204" pitchFamily="50" charset="-128"/>
              </a:rPr>
              <a:t>うち一般正味財産からの充当額</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」となります。</a:t>
            </a:r>
            <a:r>
              <a:rPr lang="ja-JP" altLang="en-US" b="1" dirty="0">
                <a:solidFill>
                  <a:srgbClr val="FF0000"/>
                </a:solidFill>
                <a:latin typeface="Meiryo UI" panose="020B0604030504040204" pitchFamily="50" charset="-128"/>
                <a:ea typeface="Meiryo UI" panose="020B0604030504040204" pitchFamily="50" charset="-128"/>
              </a:rPr>
              <a:t>土地改良施設台帳等と一致</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しているか確認しましょう。</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defTabSz="883068">
              <a:defRP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27</a:t>
            </a:fld>
            <a:endParaRPr kumimoji="1" lang="ja-JP" altLang="en-US"/>
          </a:p>
        </p:txBody>
      </p:sp>
    </p:spTree>
    <p:extLst>
      <p:ext uri="{BB962C8B-B14F-4D97-AF65-F5344CB8AC3E}">
        <p14:creationId xmlns:p14="http://schemas.microsoft.com/office/powerpoint/2010/main" val="1742208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財務諸表に対する注記の「</a:t>
            </a:r>
            <a:r>
              <a:rPr kumimoji="1" lang="ja-JP" altLang="en-US" dirty="0">
                <a:solidFill>
                  <a:srgbClr val="FF0000"/>
                </a:solidFill>
                <a:latin typeface="Meiryo UI" panose="020B0604030504040204" pitchFamily="50" charset="-128"/>
                <a:ea typeface="Meiryo UI" panose="020B0604030504040204" pitchFamily="50" charset="-128"/>
              </a:rPr>
              <a:t>６．固定資産の取得価額、減価償却累計額及び当期末残高</a:t>
            </a:r>
            <a:r>
              <a:rPr kumimoji="1" lang="ja-JP" altLang="en-US" dirty="0">
                <a:latin typeface="Meiryo UI" panose="020B0604030504040204" pitchFamily="50" charset="-128"/>
                <a:ea typeface="Meiryo UI" panose="020B0604030504040204" pitchFamily="50" charset="-128"/>
              </a:rPr>
              <a:t>」のチェックです。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この注記では、</a:t>
            </a:r>
            <a:r>
              <a:rPr kumimoji="1" lang="ja-JP" altLang="en-US" b="1" dirty="0">
                <a:solidFill>
                  <a:srgbClr val="FF0000"/>
                </a:solidFill>
                <a:latin typeface="Meiryo UI" panose="020B0604030504040204" pitchFamily="50" charset="-128"/>
                <a:ea typeface="Meiryo UI" panose="020B0604030504040204" pitchFamily="50" charset="-128"/>
              </a:rPr>
              <a:t>建物や車両、器具備品などの固定資産</a:t>
            </a:r>
            <a:r>
              <a:rPr kumimoji="1" lang="ja-JP" altLang="en-US" dirty="0">
                <a:latin typeface="Meiryo UI" panose="020B0604030504040204" pitchFamily="50" charset="-128"/>
                <a:ea typeface="Meiryo UI" panose="020B0604030504040204" pitchFamily="50" charset="-128"/>
              </a:rPr>
              <a:t>、</a:t>
            </a:r>
            <a:r>
              <a:rPr kumimoji="1" lang="ja-JP" altLang="en-US" b="1" dirty="0">
                <a:solidFill>
                  <a:srgbClr val="FF0000"/>
                </a:solidFill>
                <a:latin typeface="Meiryo UI" panose="020B0604030504040204" pitchFamily="50" charset="-128"/>
                <a:ea typeface="Meiryo UI" panose="020B0604030504040204" pitchFamily="50" charset="-128"/>
              </a:rPr>
              <a:t>所有土地改良施設</a:t>
            </a:r>
            <a:r>
              <a:rPr kumimoji="1" lang="ja-JP" altLang="en-US" dirty="0">
                <a:latin typeface="Meiryo UI" panose="020B0604030504040204" pitchFamily="50" charset="-128"/>
                <a:ea typeface="Meiryo UI" panose="020B0604030504040204" pitchFamily="50" charset="-128"/>
              </a:rPr>
              <a:t>、</a:t>
            </a:r>
            <a:r>
              <a:rPr kumimoji="1" lang="ja-JP" altLang="en-US" b="1" dirty="0">
                <a:solidFill>
                  <a:srgbClr val="FF0000"/>
                </a:solidFill>
                <a:latin typeface="Meiryo UI" panose="020B0604030504040204" pitchFamily="50" charset="-128"/>
                <a:ea typeface="Meiryo UI" panose="020B0604030504040204" pitchFamily="50" charset="-128"/>
              </a:rPr>
              <a:t>受託土地改良施設使用収益権</a:t>
            </a:r>
            <a:r>
              <a:rPr kumimoji="1" lang="ja-JP" altLang="en-US" dirty="0">
                <a:latin typeface="Meiryo UI" panose="020B0604030504040204" pitchFamily="50" charset="-128"/>
                <a:ea typeface="Meiryo UI" panose="020B0604030504040204" pitchFamily="50" charset="-128"/>
              </a:rPr>
              <a:t>、</a:t>
            </a:r>
            <a:r>
              <a:rPr kumimoji="1" lang="ja-JP" altLang="en-US" b="1" dirty="0">
                <a:solidFill>
                  <a:srgbClr val="FF0000"/>
                </a:solidFill>
                <a:latin typeface="Meiryo UI" panose="020B0604030504040204" pitchFamily="50" charset="-128"/>
                <a:ea typeface="Meiryo UI" panose="020B0604030504040204" pitchFamily="50" charset="-128"/>
              </a:rPr>
              <a:t>土地改良施設建設仮勘定</a:t>
            </a:r>
            <a:r>
              <a:rPr kumimoji="1" lang="ja-JP" altLang="en-US" b="1"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の４項目があります。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財務諸表に対する注記の、各固定資産の当期末残高は、貸借対照表の各固定資産の金額と一致します。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土地改良区会計基準第</a:t>
            </a:r>
            <a:r>
              <a:rPr lang="en-US" altLang="ja-JP" dirty="0">
                <a:solidFill>
                  <a:schemeClr val="tx1">
                    <a:lumMod val="85000"/>
                    <a:lumOff val="15000"/>
                  </a:schemeClr>
                </a:solidFill>
                <a:latin typeface="Meiryo UI" panose="020B0604030504040204" pitchFamily="50" charset="-128"/>
                <a:ea typeface="Meiryo UI" panose="020B0604030504040204" pitchFamily="50" charset="-128"/>
              </a:rPr>
              <a:t>2</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の４の規定に基づき、</a:t>
            </a:r>
            <a:r>
              <a:rPr lang="ja-JP" altLang="en-US" b="1" dirty="0">
                <a:solidFill>
                  <a:srgbClr val="FF0000"/>
                </a:solidFill>
                <a:latin typeface="Meiryo UI" panose="020B0604030504040204" pitchFamily="50" charset="-128"/>
                <a:ea typeface="Meiryo UI" panose="020B0604030504040204" pitchFamily="50" charset="-128"/>
              </a:rPr>
              <a:t>所有土地改良施設は補助金等を含めた総額</a:t>
            </a:r>
            <a:r>
              <a:rPr lang="ja-JP" altLang="en-US" b="1" dirty="0">
                <a:solidFill>
                  <a:schemeClr val="tx1">
                    <a:lumMod val="85000"/>
                    <a:lumOff val="15000"/>
                  </a:schemeClr>
                </a:solidFill>
                <a:latin typeface="Meiryo UI" panose="020B0604030504040204" pitchFamily="50" charset="-128"/>
                <a:ea typeface="Meiryo UI" panose="020B0604030504040204" pitchFamily="50" charset="-128"/>
              </a:rPr>
              <a:t>で、</a:t>
            </a:r>
            <a:r>
              <a:rPr lang="ja-JP" altLang="en-US" b="1" dirty="0">
                <a:solidFill>
                  <a:srgbClr val="FF0000"/>
                </a:solidFill>
                <a:latin typeface="Meiryo UI" panose="020B0604030504040204" pitchFamily="50" charset="-128"/>
                <a:ea typeface="Meiryo UI" panose="020B0604030504040204" pitchFamily="50" charset="-128"/>
              </a:rPr>
              <a:t>受託土地改良施設使用収益権は土地改良区負担額</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で計上します。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28</a:t>
            </a:fld>
            <a:endParaRPr kumimoji="1" lang="ja-JP" altLang="en-US"/>
          </a:p>
        </p:txBody>
      </p:sp>
    </p:spTree>
    <p:extLst>
      <p:ext uri="{BB962C8B-B14F-4D97-AF65-F5344CB8AC3E}">
        <p14:creationId xmlns:p14="http://schemas.microsoft.com/office/powerpoint/2010/main" val="13085160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財務諸表に対する注記の「</a:t>
            </a:r>
            <a:r>
              <a:rPr kumimoji="1" lang="ja-JP" altLang="en-US" dirty="0">
                <a:solidFill>
                  <a:srgbClr val="FF0000"/>
                </a:solidFill>
                <a:latin typeface="Meiryo UI" panose="020B0604030504040204" pitchFamily="50" charset="-128"/>
                <a:ea typeface="Meiryo UI" panose="020B0604030504040204" pitchFamily="50" charset="-128"/>
              </a:rPr>
              <a:t>７．満期保有目的の債券の内訳並びに帳簿価額、時価及び評価損益</a:t>
            </a:r>
            <a:r>
              <a:rPr kumimoji="1" lang="ja-JP" altLang="en-US" dirty="0">
                <a:latin typeface="Meiryo UI" panose="020B0604030504040204" pitchFamily="50" charset="-128"/>
                <a:ea typeface="Meiryo UI" panose="020B0604030504040204" pitchFamily="50" charset="-128"/>
              </a:rPr>
              <a:t>」のチェックです。</a:t>
            </a:r>
            <a:endParaRPr kumimoji="1" lang="en-US" altLang="ja-JP" dirty="0">
              <a:latin typeface="Meiryo UI" panose="020B0604030504040204" pitchFamily="50" charset="-128"/>
              <a:ea typeface="Meiryo UI" panose="020B0604030504040204" pitchFamily="50" charset="-128"/>
            </a:endParaRPr>
          </a:p>
          <a:p>
            <a:pPr defTabSz="883068">
              <a:defRPr/>
            </a:pP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defTabSz="883068">
              <a:defRP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rPr>
              <a:t>国債や地方債</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など満期保有目的の債券を保有している場合、</a:t>
            </a:r>
            <a:r>
              <a:rPr lang="ja-JP" altLang="en-US" dirty="0">
                <a:solidFill>
                  <a:srgbClr val="FF0000"/>
                </a:solidFill>
                <a:latin typeface="Meiryo UI" panose="020B0604030504040204" pitchFamily="50" charset="-128"/>
                <a:ea typeface="Meiryo UI" panose="020B0604030504040204" pitchFamily="50" charset="-128"/>
              </a:rPr>
              <a:t>帳簿価額とともに時価を記載する必要</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があります。評価方法は、</a:t>
            </a:r>
            <a:r>
              <a:rPr lang="ja-JP" altLang="en-US" dirty="0">
                <a:solidFill>
                  <a:srgbClr val="FF0000"/>
                </a:solidFill>
                <a:latin typeface="Meiryo UI" panose="020B0604030504040204" pitchFamily="50" charset="-128"/>
                <a:ea typeface="Meiryo UI" panose="020B0604030504040204" pitchFamily="50" charset="-128"/>
              </a:rPr>
              <a:t>償却原価法により評価</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defTabSz="883068">
              <a:defRP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29</a:t>
            </a:fld>
            <a:endParaRPr kumimoji="1" lang="ja-JP" altLang="en-US"/>
          </a:p>
        </p:txBody>
      </p:sp>
    </p:spTree>
    <p:extLst>
      <p:ext uri="{BB962C8B-B14F-4D97-AF65-F5344CB8AC3E}">
        <p14:creationId xmlns:p14="http://schemas.microsoft.com/office/powerpoint/2010/main" val="2042390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3</a:t>
            </a:fld>
            <a:endParaRPr kumimoji="1" lang="ja-JP" altLang="en-US"/>
          </a:p>
        </p:txBody>
      </p:sp>
    </p:spTree>
    <p:extLst>
      <p:ext uri="{BB962C8B-B14F-4D97-AF65-F5344CB8AC3E}">
        <p14:creationId xmlns:p14="http://schemas.microsoft.com/office/powerpoint/2010/main" val="40589119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3232150" cy="2424113"/>
          </a:xfrm>
        </p:spPr>
      </p:sp>
      <p:sp>
        <p:nvSpPr>
          <p:cNvPr id="3" name="ノート プレースホルダー 2"/>
          <p:cNvSpPr>
            <a:spLocks noGrp="1"/>
          </p:cNvSpPr>
          <p:nvPr>
            <p:ph type="body" idx="1"/>
          </p:nvPr>
        </p:nvSpPr>
        <p:spPr>
          <a:xfrm>
            <a:off x="680720" y="3313485"/>
            <a:ext cx="5445760" cy="5880405"/>
          </a:xfrm>
        </p:spPr>
        <p:txBody>
          <a:bodyPr/>
          <a:lstStyle/>
          <a:p>
            <a:pPr defTabSz="883068">
              <a:defRPr/>
            </a:pPr>
            <a:r>
              <a:rPr kumimoji="1" lang="ja-JP" altLang="en-US" dirty="0">
                <a:latin typeface="Meiryo UI" panose="020B0604030504040204" pitchFamily="50" charset="-128"/>
                <a:ea typeface="Meiryo UI" panose="020B0604030504040204" pitchFamily="50" charset="-128"/>
              </a:rPr>
              <a:t>　財務諸表に対する注記の「</a:t>
            </a:r>
            <a:r>
              <a:rPr kumimoji="1" lang="ja-JP" altLang="en-US" dirty="0">
                <a:solidFill>
                  <a:srgbClr val="FF0000"/>
                </a:solidFill>
                <a:latin typeface="Meiryo UI" panose="020B0604030504040204" pitchFamily="50" charset="-128"/>
                <a:ea typeface="Meiryo UI" panose="020B0604030504040204" pitchFamily="50" charset="-128"/>
              </a:rPr>
              <a:t>８．</a:t>
            </a:r>
            <a:r>
              <a:rPr kumimoji="1" lang="ja-JP" altLang="en-US" b="1" dirty="0">
                <a:solidFill>
                  <a:srgbClr val="FF0000"/>
                </a:solidFill>
                <a:latin typeface="Meiryo UI" panose="020B0604030504040204" pitchFamily="50" charset="-128"/>
                <a:ea typeface="Meiryo UI" panose="020B0604030504040204" pitchFamily="50" charset="-128"/>
              </a:rPr>
              <a:t>受取補助金</a:t>
            </a:r>
            <a:r>
              <a:rPr kumimoji="1" lang="ja-JP" altLang="en-US" dirty="0">
                <a:solidFill>
                  <a:srgbClr val="FF0000"/>
                </a:solidFill>
                <a:latin typeface="Meiryo UI" panose="020B0604030504040204" pitchFamily="50" charset="-128"/>
                <a:ea typeface="Meiryo UI" panose="020B0604030504040204" pitchFamily="50" charset="-128"/>
              </a:rPr>
              <a:t>等及び</a:t>
            </a:r>
            <a:r>
              <a:rPr kumimoji="1" lang="ja-JP" altLang="en-US" b="1" dirty="0">
                <a:solidFill>
                  <a:srgbClr val="FF0000"/>
                </a:solidFill>
                <a:latin typeface="Meiryo UI" panose="020B0604030504040204" pitchFamily="50" charset="-128"/>
                <a:ea typeface="Meiryo UI" panose="020B0604030504040204" pitchFamily="50" charset="-128"/>
              </a:rPr>
              <a:t>受取助成金</a:t>
            </a:r>
            <a:r>
              <a:rPr kumimoji="1" lang="ja-JP" altLang="en-US" dirty="0">
                <a:solidFill>
                  <a:srgbClr val="FF0000"/>
                </a:solidFill>
                <a:latin typeface="Meiryo UI" panose="020B0604030504040204" pitchFamily="50" charset="-128"/>
                <a:ea typeface="Meiryo UI" panose="020B0604030504040204" pitchFamily="50" charset="-128"/>
              </a:rPr>
              <a:t>の内訳並びに交付者、当期の増減及び残高</a:t>
            </a:r>
            <a:r>
              <a:rPr kumimoji="1" lang="ja-JP" altLang="en-US" dirty="0">
                <a:latin typeface="Meiryo UI" panose="020B0604030504040204" pitchFamily="50" charset="-128"/>
                <a:ea typeface="Meiryo UI" panose="020B0604030504040204" pitchFamily="50" charset="-128"/>
              </a:rPr>
              <a:t>」のチェックです。</a:t>
            </a:r>
            <a:r>
              <a:rPr kumimoji="1" lang="ja-JP" altLang="en-US" b="1" u="sng" dirty="0">
                <a:solidFill>
                  <a:srgbClr val="FF0000"/>
                </a:solidFill>
                <a:latin typeface="Meiryo UI" panose="020B0604030504040204" pitchFamily="50" charset="-128"/>
                <a:ea typeface="Meiryo UI" panose="020B0604030504040204" pitchFamily="50" charset="-128"/>
              </a:rPr>
              <a:t>土地改良区営事業で受け取った</a:t>
            </a:r>
            <a:r>
              <a:rPr kumimoji="1" lang="ja-JP" altLang="en-US" b="1" dirty="0">
                <a:solidFill>
                  <a:srgbClr val="FF0000"/>
                </a:solidFill>
                <a:latin typeface="Meiryo UI" panose="020B0604030504040204" pitchFamily="50" charset="-128"/>
                <a:ea typeface="Meiryo UI" panose="020B0604030504040204" pitchFamily="50" charset="-128"/>
              </a:rPr>
              <a:t>補助金及び助成金等</a:t>
            </a:r>
            <a:r>
              <a:rPr kumimoji="1" lang="ja-JP" altLang="en-US" dirty="0">
                <a:latin typeface="Meiryo UI" panose="020B0604030504040204" pitchFamily="50" charset="-128"/>
                <a:ea typeface="Meiryo UI" panose="020B0604030504040204" pitchFamily="50" charset="-128"/>
              </a:rPr>
              <a:t>について記載します。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補助金等を受け入れた場合、</a:t>
            </a:r>
            <a:r>
              <a:rPr lang="ja-JP" altLang="en-US" b="1" dirty="0">
                <a:solidFill>
                  <a:srgbClr val="FF0000"/>
                </a:solidFill>
                <a:latin typeface="Meiryo UI" panose="020B0604030504040204" pitchFamily="50" charset="-128"/>
                <a:ea typeface="Meiryo UI" panose="020B0604030504040204" pitchFamily="50" charset="-128"/>
              </a:rPr>
              <a:t>当該受入額は指定正味財産に計上</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することが原則とされていますが、</a:t>
            </a:r>
            <a:r>
              <a:rPr lang="ja-JP" altLang="en-US" b="1" dirty="0">
                <a:solidFill>
                  <a:srgbClr val="FF0000"/>
                </a:solidFill>
                <a:latin typeface="Meiryo UI" panose="020B0604030504040204" pitchFamily="50" charset="-128"/>
                <a:ea typeface="Meiryo UI" panose="020B0604030504040204" pitchFamily="50" charset="-128"/>
              </a:rPr>
              <a:t>同一年度末までに消費されることが予定されている補助金等については、直接一般正味財産増減の部に計上</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することができます。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原則どおり指定正味財産に計上し、年内で全額支出した場合、</a:t>
            </a:r>
            <a:r>
              <a:rPr lang="ja-JP" altLang="en-US" dirty="0">
                <a:solidFill>
                  <a:srgbClr val="FF0000"/>
                </a:solidFill>
                <a:latin typeface="Meiryo UI" panose="020B0604030504040204" pitchFamily="50" charset="-128"/>
                <a:ea typeface="Meiryo UI" panose="020B0604030504040204" pitchFamily="50" charset="-128"/>
              </a:rPr>
              <a:t>その指定正味財産を全額一般正味財産に振り替える処理をすることから、直接一般正味財産増減の部に計上した場合と同じ結果となります。</a:t>
            </a:r>
            <a:endParaRPr lang="en-US" altLang="ja-JP" dirty="0">
              <a:solidFill>
                <a:srgbClr val="FF0000"/>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r>
              <a:rPr kumimoji="1" lang="ja-JP" altLang="en-US" spc="40" dirty="0">
                <a:latin typeface="Meiryo UI" panose="020B0604030504040204" pitchFamily="50" charset="-128"/>
                <a:ea typeface="Meiryo UI" panose="020B0604030504040204" pitchFamily="50" charset="-128"/>
              </a:rPr>
              <a:t>注記では、補助金、助成金、交付金の科目毎に、補助金名及び交付者を記載します。</a:t>
            </a:r>
            <a:endParaRPr kumimoji="1" lang="en-US" altLang="ja-JP" spc="40"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0000FF"/>
                </a:solidFill>
                <a:latin typeface="Meiryo UI" panose="020B0604030504040204" pitchFamily="50" charset="-128"/>
                <a:ea typeface="Meiryo UI" panose="020B0604030504040204" pitchFamily="50" charset="-128"/>
              </a:rPr>
              <a:t>前期末残高は、貸借対照表の前年度から繰り越してきた指定正味財産の受取補助金などの科目と一致します。</a:t>
            </a:r>
            <a:endParaRPr kumimoji="1" lang="en-US" altLang="ja-JP" dirty="0">
              <a:solidFill>
                <a:srgbClr val="0000FF"/>
              </a:solidFill>
              <a:latin typeface="Meiryo UI" panose="020B0604030504040204" pitchFamily="50" charset="-128"/>
              <a:ea typeface="Meiryo UI" panose="020B0604030504040204" pitchFamily="50" charset="-128"/>
            </a:endParaRPr>
          </a:p>
          <a:p>
            <a:r>
              <a:rPr kumimoji="1" lang="ja-JP" altLang="en-US" dirty="0">
                <a:solidFill>
                  <a:srgbClr val="0000FF"/>
                </a:solidFill>
                <a:latin typeface="Meiryo UI" panose="020B0604030504040204" pitchFamily="50" charset="-128"/>
                <a:ea typeface="Meiryo UI" panose="020B0604030504040204" pitchFamily="50" charset="-128"/>
              </a:rPr>
              <a:t>　当期増加額は、当年度に実際に入金される補助金などの金額と一致します。</a:t>
            </a:r>
            <a:endParaRPr kumimoji="1" lang="en-US" altLang="ja-JP" dirty="0">
              <a:solidFill>
                <a:srgbClr val="0000FF"/>
              </a:solidFill>
              <a:latin typeface="Meiryo UI" panose="020B0604030504040204" pitchFamily="50" charset="-128"/>
              <a:ea typeface="Meiryo UI" panose="020B0604030504040204" pitchFamily="50" charset="-128"/>
            </a:endParaRPr>
          </a:p>
          <a:p>
            <a:endParaRPr kumimoji="1" lang="en-US" altLang="ja-JP" dirty="0">
              <a:solidFill>
                <a:srgbClr val="0000FF"/>
              </a:solidFill>
              <a:latin typeface="Meiryo UI" panose="020B0604030504040204" pitchFamily="50" charset="-128"/>
              <a:ea typeface="Meiryo UI" panose="020B0604030504040204" pitchFamily="50" charset="-128"/>
            </a:endParaRPr>
          </a:p>
          <a:p>
            <a:r>
              <a:rPr kumimoji="1" lang="ja-JP" altLang="en-US" dirty="0">
                <a:solidFill>
                  <a:srgbClr val="0000FF"/>
                </a:solidFill>
                <a:latin typeface="Meiryo UI" panose="020B0604030504040204" pitchFamily="50" charset="-128"/>
                <a:ea typeface="Meiryo UI" panose="020B0604030504040204" pitchFamily="50" charset="-128"/>
              </a:rPr>
              <a:t>　当期減少額は、過去から繰り越してきた補助金と当期に入金されるべき補助金のうち、当年度に消費した額が計上され、具体的には正味財産増減計算書指定正味財産のの受取補助金、受取助成金、受取交付金の金額と一致します。</a:t>
            </a:r>
            <a:endParaRPr kumimoji="1" lang="en-US" altLang="ja-JP" dirty="0">
              <a:solidFill>
                <a:srgbClr val="0000FF"/>
              </a:solidFill>
              <a:latin typeface="Meiryo UI" panose="020B0604030504040204" pitchFamily="50" charset="-128"/>
              <a:ea typeface="Meiryo UI" panose="020B0604030504040204" pitchFamily="50" charset="-128"/>
            </a:endParaRPr>
          </a:p>
          <a:p>
            <a:r>
              <a:rPr kumimoji="1" lang="ja-JP" altLang="en-US" dirty="0">
                <a:solidFill>
                  <a:srgbClr val="0000FF"/>
                </a:solidFill>
                <a:latin typeface="Meiryo UI" panose="020B0604030504040204" pitchFamily="50" charset="-128"/>
                <a:ea typeface="Meiryo UI" panose="020B0604030504040204" pitchFamily="50" charset="-128"/>
              </a:rPr>
              <a:t>　当期末残高は、固定資産に含まれる補助金などのうち、当該固定資産の未償却分に含まれる補助金など、貸借対照表の指定正味財産の部の受取補助金などの金額と一致します。</a:t>
            </a:r>
            <a:endParaRPr kumimoji="1" lang="en-US" altLang="ja-JP" dirty="0">
              <a:solidFill>
                <a:srgbClr val="0000FF"/>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財務諸表に対する注記の「指定正味財産から一般正味財産への振替額」です。</a:t>
            </a:r>
            <a:endParaRPr kumimoji="1" lang="en-US" altLang="ja-JP" dirty="0">
              <a:latin typeface="Meiryo UI" panose="020B0604030504040204" pitchFamily="50" charset="-128"/>
              <a:ea typeface="Meiryo UI" panose="020B0604030504040204" pitchFamily="50" charset="-128"/>
            </a:endParaRPr>
          </a:p>
          <a:p>
            <a:pPr defTabSz="883068">
              <a:defRPr/>
            </a:pPr>
            <a:r>
              <a:rPr kumimoji="1" lang="ja-JP" altLang="en-US" dirty="0">
                <a:latin typeface="Meiryo UI" panose="020B0604030504040204" pitchFamily="50" charset="-128"/>
                <a:ea typeface="Meiryo UI" panose="020B0604030504040204" pitchFamily="50" charset="-128"/>
              </a:rPr>
              <a:t>　注記に記載された一般正味財産への振替額は、正味財産増減計算書の指定正味財産増減の部の一般正味財産への振替額と一致します。</a:t>
            </a:r>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30</a:t>
            </a:fld>
            <a:endParaRPr kumimoji="1" lang="ja-JP" altLang="en-US"/>
          </a:p>
        </p:txBody>
      </p:sp>
    </p:spTree>
    <p:extLst>
      <p:ext uri="{BB962C8B-B14F-4D97-AF65-F5344CB8AC3E}">
        <p14:creationId xmlns:p14="http://schemas.microsoft.com/office/powerpoint/2010/main" val="27522349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財務諸表に対する注記の「</a:t>
            </a:r>
            <a:r>
              <a:rPr kumimoji="1" lang="ja-JP" altLang="en-US" dirty="0">
                <a:solidFill>
                  <a:srgbClr val="FF0000"/>
                </a:solidFill>
                <a:latin typeface="Meiryo UI" panose="020B0604030504040204" pitchFamily="50" charset="-128"/>
                <a:ea typeface="Meiryo UI" panose="020B0604030504040204" pitchFamily="50" charset="-128"/>
              </a:rPr>
              <a:t>１３．その他</a:t>
            </a:r>
            <a:r>
              <a:rPr kumimoji="1" lang="ja-JP" altLang="en-US" dirty="0">
                <a:latin typeface="Meiryo UI" panose="020B0604030504040204" pitchFamily="50" charset="-128"/>
                <a:ea typeface="Meiryo UI" panose="020B0604030504040204" pitchFamily="50" charset="-128"/>
              </a:rPr>
              <a:t>」のチェックです。</a:t>
            </a:r>
            <a:endParaRPr kumimoji="1" lang="en-US" altLang="ja-JP" dirty="0">
              <a:latin typeface="Meiryo UI" panose="020B0604030504040204" pitchFamily="50" charset="-128"/>
              <a:ea typeface="Meiryo UI" panose="020B0604030504040204" pitchFamily="50" charset="-128"/>
            </a:endParaRPr>
          </a:p>
          <a:p>
            <a:pPr defTabSz="883068">
              <a:defRPr/>
            </a:pPr>
            <a:endParaRPr kumimoji="1" lang="en-US" altLang="ja-JP" dirty="0">
              <a:latin typeface="Meiryo UI" panose="020B0604030504040204" pitchFamily="50" charset="-128"/>
              <a:ea typeface="Meiryo UI" panose="020B0604030504040204" pitchFamily="50" charset="-128"/>
            </a:endParaRPr>
          </a:p>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その他は、（１）長期借入金の内訳、（２）長期借入金の償還方法、（３）未収賦課金の明細、（４）引当金の明細　の４項目があります。</a:t>
            </a:r>
            <a:endParaRPr kumimoji="1" lang="en-US" altLang="ja-JP" b="1" dirty="0">
              <a:solidFill>
                <a:srgbClr val="FF0000"/>
              </a:solidFill>
              <a:latin typeface="Meiryo UI" panose="020B0604030504040204" pitchFamily="50" charset="-128"/>
              <a:ea typeface="Meiryo UI" panose="020B0604030504040204" pitchFamily="50" charset="-128"/>
            </a:endParaRPr>
          </a:p>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土地改良区会計基準で認められている引当金は、賞与引当金、職員退職給付引当金、役員退任慰労引当金及び不納欠損引当金だけです。</a:t>
            </a:r>
            <a:endParaRPr kumimoji="1" lang="en-US" altLang="ja-JP" dirty="0">
              <a:solidFill>
                <a:srgbClr val="FF0000"/>
              </a:solidFill>
              <a:latin typeface="Meiryo UI" panose="020B0604030504040204" pitchFamily="50" charset="-128"/>
              <a:ea typeface="Meiryo UI" panose="020B0604030504040204" pitchFamily="50" charset="-128"/>
            </a:endParaRPr>
          </a:p>
          <a:p>
            <a:pPr defTabSz="883068">
              <a:defRPr/>
            </a:pPr>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31</a:t>
            </a:fld>
            <a:endParaRPr kumimoji="1" lang="ja-JP" altLang="en-US"/>
          </a:p>
        </p:txBody>
      </p:sp>
    </p:spTree>
    <p:extLst>
      <p:ext uri="{BB962C8B-B14F-4D97-AF65-F5344CB8AC3E}">
        <p14:creationId xmlns:p14="http://schemas.microsoft.com/office/powerpoint/2010/main" val="741750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収支決算書に対する注記との整合</a:t>
            </a:r>
            <a:r>
              <a:rPr kumimoji="1" lang="ja-JP" altLang="en-US" dirty="0">
                <a:latin typeface="Meiryo UI" panose="020B0604030504040204" pitchFamily="50" charset="-128"/>
                <a:ea typeface="Meiryo UI" panose="020B0604030504040204" pitchFamily="50" charset="-128"/>
              </a:rPr>
              <a:t>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資金の範囲は、会計処理の実態と合致しているか確認します。決算書の資金について規定しています。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資金収支整理期間を設けている場合は、その旨を記載します。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次期繰越収支差額に含まれる貸借対照表の資産及び負債の内訳と、決算書の次年度繰越金が整合しているか確認します。このため３．では預かり金を含めた額で表示しています。</a:t>
            </a:r>
            <a:endParaRPr kumimoji="1" lang="en-US" altLang="ja-JP" b="1" dirty="0">
              <a:solidFill>
                <a:srgbClr val="FF0000"/>
              </a:solidFill>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予算額と決算額の差異が著しい科目</a:t>
            </a:r>
            <a:r>
              <a:rPr kumimoji="1" lang="ja-JP" altLang="en-US" dirty="0">
                <a:latin typeface="Meiryo UI" panose="020B0604030504040204" pitchFamily="50" charset="-128"/>
                <a:ea typeface="Meiryo UI" panose="020B0604030504040204" pitchFamily="50" charset="-128"/>
              </a:rPr>
              <a:t>について、該当する場合に注記しているか確認してください。款に計上されている科目について、</a:t>
            </a:r>
            <a:r>
              <a:rPr kumimoji="1" lang="ja-JP" altLang="en-US" b="1" dirty="0">
                <a:solidFill>
                  <a:srgbClr val="FF0000"/>
                </a:solidFill>
                <a:latin typeface="Meiryo UI" panose="020B0604030504040204" pitchFamily="50" charset="-128"/>
                <a:ea typeface="Meiryo UI" panose="020B0604030504040204" pitchFamily="50" charset="-128"/>
              </a:rPr>
              <a:t>その款の予算総額の</a:t>
            </a:r>
            <a:r>
              <a:rPr kumimoji="1" lang="en-US" altLang="ja-JP" b="1" dirty="0">
                <a:solidFill>
                  <a:srgbClr val="FF0000"/>
                </a:solidFill>
                <a:latin typeface="Meiryo UI" panose="020B0604030504040204" pitchFamily="50" charset="-128"/>
                <a:ea typeface="Meiryo UI" panose="020B0604030504040204" pitchFamily="50" charset="-128"/>
              </a:rPr>
              <a:t>10%</a:t>
            </a:r>
            <a:r>
              <a:rPr kumimoji="1" lang="ja-JP" altLang="en-US" b="1" dirty="0">
                <a:solidFill>
                  <a:srgbClr val="FF0000"/>
                </a:solidFill>
                <a:latin typeface="Meiryo UI" panose="020B0604030504040204" pitchFamily="50" charset="-128"/>
                <a:ea typeface="Meiryo UI" panose="020B0604030504040204" pitchFamily="50" charset="-128"/>
              </a:rPr>
              <a:t>を超える増減</a:t>
            </a:r>
            <a:r>
              <a:rPr kumimoji="1" lang="ja-JP" altLang="en-US" dirty="0">
                <a:latin typeface="Meiryo UI" panose="020B0604030504040204" pitchFamily="50" charset="-128"/>
                <a:ea typeface="Meiryo UI" panose="020B0604030504040204" pitchFamily="50" charset="-128"/>
              </a:rPr>
              <a:t>が発生した場合には、その内容を注記します。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予算の流用や予備費の充用</a:t>
            </a:r>
            <a:r>
              <a:rPr kumimoji="1" lang="ja-JP" altLang="en-US" dirty="0">
                <a:latin typeface="Meiryo UI" panose="020B0604030504040204" pitchFamily="50" charset="-128"/>
                <a:ea typeface="Meiryo UI" panose="020B0604030504040204" pitchFamily="50" charset="-128"/>
              </a:rPr>
              <a:t>がある場合には、その内容を注記しているか確認します。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32</a:t>
            </a:fld>
            <a:endParaRPr kumimoji="1" lang="ja-JP" altLang="en-US"/>
          </a:p>
        </p:txBody>
      </p:sp>
    </p:spTree>
    <p:extLst>
      <p:ext uri="{BB962C8B-B14F-4D97-AF65-F5344CB8AC3E}">
        <p14:creationId xmlns:p14="http://schemas.microsoft.com/office/powerpoint/2010/main" val="8248314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資金収支整理期間とは、単式簿記の出納整理期間</a:t>
            </a:r>
            <a:r>
              <a:rPr kumimoji="1" lang="ja-JP" altLang="en-US" dirty="0">
                <a:latin typeface="Meiryo UI" panose="020B0604030504040204" pitchFamily="50" charset="-128"/>
                <a:ea typeface="Meiryo UI" panose="020B0604030504040204" pitchFamily="50" charset="-128"/>
              </a:rPr>
              <a:t>と同じ意味合いで、収支決算書を作成するためには必要な期間としています。</a:t>
            </a:r>
            <a:endParaRPr kumimoji="1" lang="en-US" altLang="ja-JP" dirty="0">
              <a:latin typeface="Meiryo UI" panose="020B0604030504040204" pitchFamily="50" charset="-128"/>
              <a:ea typeface="Meiryo UI" panose="020B0604030504040204" pitchFamily="50" charset="-128"/>
            </a:endParaRPr>
          </a:p>
          <a:p>
            <a:pPr defTabSz="883068">
              <a:defRPr/>
            </a:pPr>
            <a:endParaRPr lang="en-US" altLang="ja-JP"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defTabSz="883068">
              <a:defRPr/>
            </a:pPr>
            <a:r>
              <a:rPr lang="ja-JP" altLang="en-US" dirty="0">
                <a:latin typeface="Meiryo UI" panose="020B0604030504040204" pitchFamily="50" charset="-128"/>
                <a:ea typeface="Meiryo UI" panose="020B0604030504040204" pitchFamily="50" charset="-128"/>
              </a:rPr>
              <a:t>　単式簿記の出納整理期間同様、資金収支整理期間を</a:t>
            </a:r>
            <a:r>
              <a:rPr kumimoji="1" lang="ja-JP" altLang="en-US" dirty="0">
                <a:latin typeface="Meiryo UI" panose="020B0604030504040204" pitchFamily="50" charset="-128"/>
                <a:ea typeface="Meiryo UI" panose="020B0604030504040204" pitchFamily="50" charset="-128"/>
              </a:rPr>
              <a:t>４月</a:t>
            </a:r>
            <a:r>
              <a:rPr lang="ja-JP" altLang="en-US" dirty="0">
                <a:latin typeface="Meiryo UI" panose="020B0604030504040204" pitchFamily="50" charset="-128"/>
                <a:ea typeface="Meiryo UI" panose="020B0604030504040204" pitchFamily="50" charset="-128"/>
              </a:rPr>
              <a:t>１</a:t>
            </a:r>
            <a:r>
              <a:rPr kumimoji="1" lang="ja-JP" altLang="en-US" dirty="0">
                <a:latin typeface="Meiryo UI" panose="020B0604030504040204" pitchFamily="50" charset="-128"/>
                <a:ea typeface="Meiryo UI" panose="020B0604030504040204" pitchFamily="50" charset="-128"/>
              </a:rPr>
              <a:t>日から</a:t>
            </a:r>
            <a:r>
              <a:rPr lang="ja-JP" altLang="en-US" dirty="0">
                <a:latin typeface="Meiryo UI" panose="020B0604030504040204" pitchFamily="50" charset="-128"/>
                <a:ea typeface="Meiryo UI" panose="020B0604030504040204" pitchFamily="50" charset="-128"/>
              </a:rPr>
              <a:t>５</a:t>
            </a:r>
            <a:r>
              <a:rPr kumimoji="1" lang="ja-JP" altLang="en-US" dirty="0">
                <a:latin typeface="Meiryo UI" panose="020B0604030504040204" pitchFamily="50" charset="-128"/>
                <a:ea typeface="Meiryo UI" panose="020B0604030504040204" pitchFamily="50" charset="-128"/>
              </a:rPr>
              <a:t>月</a:t>
            </a:r>
            <a:r>
              <a:rPr kumimoji="1" lang="en-US" altLang="ja-JP" dirty="0">
                <a:latin typeface="Meiryo UI" panose="020B0604030504040204" pitchFamily="50" charset="-128"/>
                <a:ea typeface="Meiryo UI" panose="020B0604030504040204" pitchFamily="50" charset="-128"/>
              </a:rPr>
              <a:t>31</a:t>
            </a:r>
            <a:r>
              <a:rPr kumimoji="1" lang="ja-JP" altLang="en-US" dirty="0">
                <a:latin typeface="Meiryo UI" panose="020B0604030504040204" pitchFamily="50" charset="-128"/>
                <a:ea typeface="Meiryo UI" panose="020B0604030504040204" pitchFamily="50" charset="-128"/>
              </a:rPr>
              <a:t>日までの</a:t>
            </a:r>
            <a:r>
              <a:rPr lang="ja-JP" altLang="en-US" dirty="0">
                <a:latin typeface="Meiryo UI" panose="020B0604030504040204" pitchFamily="50" charset="-128"/>
                <a:ea typeface="Meiryo UI" panose="020B0604030504040204" pitchFamily="50" charset="-128"/>
              </a:rPr>
              <a:t>２</a:t>
            </a:r>
            <a:r>
              <a:rPr kumimoji="1" lang="ja-JP" altLang="en-US" dirty="0">
                <a:latin typeface="Meiryo UI" panose="020B0604030504040204" pitchFamily="50" charset="-128"/>
                <a:ea typeface="Meiryo UI" panose="020B0604030504040204" pitchFamily="50" charset="-128"/>
              </a:rPr>
              <a:t>か月間とした場合、会計年度経過後であっても、決算書作成にあたり執行済みの収支予算に基づく収入、支出の整理を行うことができます。</a:t>
            </a:r>
            <a:endParaRPr kumimoji="1" lang="en-US" altLang="ja-JP" dirty="0">
              <a:latin typeface="Meiryo UI" panose="020B0604030504040204" pitchFamily="50" charset="-128"/>
              <a:ea typeface="Meiryo UI" panose="020B0604030504040204" pitchFamily="50" charset="-128"/>
            </a:endParaRPr>
          </a:p>
          <a:p>
            <a:pPr defTabSz="883068">
              <a:defRPr/>
            </a:pPr>
            <a:r>
              <a:rPr lang="ja-JP" altLang="en-US" b="0" dirty="0">
                <a:latin typeface="Meiryo UI" panose="020B0604030504040204" pitchFamily="50" charset="-128"/>
                <a:ea typeface="Meiryo UI" panose="020B0604030504040204" pitchFamily="50" charset="-128"/>
              </a:rPr>
              <a:t>　</a:t>
            </a:r>
            <a:endParaRPr kumimoji="1" lang="en-US" altLang="ja-JP" b="0" dirty="0">
              <a:latin typeface="Meiryo UI" panose="020B0604030504040204" pitchFamily="50" charset="-128"/>
              <a:ea typeface="Meiryo UI" panose="020B0604030504040204" pitchFamily="50" charset="-128"/>
            </a:endParaRPr>
          </a:p>
          <a:p>
            <a:pPr defTabSz="883068">
              <a:defRPr/>
            </a:pPr>
            <a:endParaRPr kumimoji="1" lang="en-US" altLang="ja-JP" b="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33</a:t>
            </a:fld>
            <a:endParaRPr kumimoji="1" lang="ja-JP" altLang="en-US"/>
          </a:p>
        </p:txBody>
      </p:sp>
    </p:spTree>
    <p:extLst>
      <p:ext uri="{BB962C8B-B14F-4D97-AF65-F5344CB8AC3E}">
        <p14:creationId xmlns:p14="http://schemas.microsoft.com/office/powerpoint/2010/main" val="25016488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0" y="4681637"/>
            <a:ext cx="5445760" cy="4472702"/>
          </a:xfrm>
        </p:spPr>
        <p:txBody>
          <a:bodyPr/>
          <a:lstStyle/>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現金預金の残高</a:t>
            </a:r>
            <a:r>
              <a:rPr kumimoji="1" lang="ja-JP" altLang="en-US" dirty="0">
                <a:latin typeface="Meiryo UI" panose="020B0604030504040204" pitchFamily="50" charset="-128"/>
                <a:ea typeface="Meiryo UI" panose="020B0604030504040204" pitchFamily="50" charset="-128"/>
              </a:rPr>
              <a:t>チェックです。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貸借対照表の「現金及び預金」の残高や、積立資産の残高が、実際の通帳残高などと一致しているか確認します。</a:t>
            </a:r>
            <a:endParaRPr kumimoji="1" lang="en-US" altLang="ja-JP" dirty="0">
              <a:solidFill>
                <a:srgbClr val="FF0000"/>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貸借対照表は３月</a:t>
            </a:r>
            <a:r>
              <a:rPr lang="en-US" altLang="ja-JP" dirty="0">
                <a:solidFill>
                  <a:schemeClr val="tx1">
                    <a:lumMod val="85000"/>
                    <a:lumOff val="15000"/>
                  </a:schemeClr>
                </a:solidFill>
                <a:latin typeface="Meiryo UI" panose="020B0604030504040204" pitchFamily="50" charset="-128"/>
                <a:ea typeface="Meiryo UI" panose="020B0604030504040204" pitchFamily="50" charset="-128"/>
              </a:rPr>
              <a:t>31</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日時点の残高を表すため</a:t>
            </a:r>
            <a:r>
              <a:rPr lang="ja-JP" altLang="en-US" b="1" dirty="0">
                <a:solidFill>
                  <a:srgbClr val="FF0000"/>
                </a:solidFill>
                <a:latin typeface="Meiryo UI" panose="020B0604030504040204" pitchFamily="50" charset="-128"/>
                <a:ea typeface="Meiryo UI" panose="020B0604030504040204" pitchFamily="50" charset="-128"/>
              </a:rPr>
              <a:t>、同日の預金残高等と必ず一致</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流動資産の 「現金及び預金」 だけではなく、各種積立資産も同様に確認する必要があります。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満期保有目的の債券は、取得価額</a:t>
            </a:r>
            <a:r>
              <a:rPr lang="ja-JP" altLang="en-US" b="1" dirty="0">
                <a:solidFill>
                  <a:srgbClr val="FF0000"/>
                </a:solidFill>
                <a:latin typeface="Meiryo UI" panose="020B0604030504040204" pitchFamily="50" charset="-128"/>
                <a:ea typeface="Meiryo UI" panose="020B0604030504040204" pitchFamily="50" charset="-128"/>
              </a:rPr>
              <a:t>（償却原価法を適用している場合には償却原価法適用後の価額）が貸借対照表価額と一致</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金融機関から</a:t>
            </a:r>
            <a:r>
              <a:rPr lang="ja-JP" altLang="en-US" b="1" dirty="0">
                <a:solidFill>
                  <a:srgbClr val="FF0000"/>
                </a:solidFill>
                <a:latin typeface="Meiryo UI" panose="020B0604030504040204" pitchFamily="50" charset="-128"/>
                <a:ea typeface="Meiryo UI" panose="020B0604030504040204" pitchFamily="50" charset="-128"/>
              </a:rPr>
              <a:t>残高証明を取得する場合、３月</a:t>
            </a:r>
            <a:r>
              <a:rPr lang="en-US" altLang="ja-JP" b="1" dirty="0">
                <a:solidFill>
                  <a:srgbClr val="FF0000"/>
                </a:solidFill>
                <a:latin typeface="Meiryo UI" panose="020B0604030504040204" pitchFamily="50" charset="-128"/>
                <a:ea typeface="Meiryo UI" panose="020B0604030504040204" pitchFamily="50" charset="-128"/>
              </a:rPr>
              <a:t>31</a:t>
            </a:r>
            <a:r>
              <a:rPr lang="ja-JP" altLang="en-US" b="1" dirty="0">
                <a:solidFill>
                  <a:srgbClr val="FF0000"/>
                </a:solidFill>
                <a:latin typeface="Meiryo UI" panose="020B0604030504040204" pitchFamily="50" charset="-128"/>
                <a:ea typeface="Meiryo UI" panose="020B0604030504040204" pitchFamily="50" charset="-128"/>
              </a:rPr>
              <a:t>日時点のものを取得し貸借対照表と照合します。</a:t>
            </a:r>
            <a:endParaRPr kumimoji="1" lang="en-US" altLang="ja-JP" b="1" dirty="0">
              <a:solidFill>
                <a:srgbClr val="FF0000"/>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34</a:t>
            </a:fld>
            <a:endParaRPr kumimoji="1" lang="ja-JP" altLang="en-US"/>
          </a:p>
        </p:txBody>
      </p:sp>
    </p:spTree>
    <p:extLst>
      <p:ext uri="{BB962C8B-B14F-4D97-AF65-F5344CB8AC3E}">
        <p14:creationId xmlns:p14="http://schemas.microsoft.com/office/powerpoint/2010/main" val="29874267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未収賦課金の残高</a:t>
            </a:r>
            <a:r>
              <a:rPr kumimoji="1" lang="ja-JP" altLang="en-US" dirty="0">
                <a:latin typeface="Meiryo UI" panose="020B0604030504040204" pitchFamily="50" charset="-128"/>
                <a:ea typeface="Meiryo UI" panose="020B0604030504040204" pitchFamily="50" charset="-128"/>
              </a:rPr>
              <a:t>チェックです。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貸借対照表の流動資産の未収賦課金等の金額、固定資産の長期未収賦課金等の金額が、賦課金台帳の徴収未済額の合計と一致</a:t>
            </a:r>
            <a:r>
              <a:rPr kumimoji="1" lang="ja-JP" altLang="en-US" dirty="0">
                <a:latin typeface="Meiryo UI" panose="020B0604030504040204" pitchFamily="50" charset="-128"/>
                <a:ea typeface="Meiryo UI" panose="020B0604030504040204" pitchFamily="50" charset="-128"/>
              </a:rPr>
              <a:t>しているか確認します。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b="1" dirty="0">
                <a:solidFill>
                  <a:srgbClr val="FF0000"/>
                </a:solidFill>
                <a:latin typeface="Meiryo UI" panose="020B0604030504040204" pitchFamily="50" charset="-128"/>
                <a:ea typeface="Meiryo UI" panose="020B0604030504040204" pitchFamily="50" charset="-128"/>
              </a:rPr>
              <a:t>賦課金台帳で３月</a:t>
            </a:r>
            <a:r>
              <a:rPr lang="en-US" altLang="ja-JP" b="1" dirty="0">
                <a:solidFill>
                  <a:srgbClr val="FF0000"/>
                </a:solidFill>
                <a:latin typeface="Meiryo UI" panose="020B0604030504040204" pitchFamily="50" charset="-128"/>
                <a:ea typeface="Meiryo UI" panose="020B0604030504040204" pitchFamily="50" charset="-128"/>
              </a:rPr>
              <a:t>31</a:t>
            </a:r>
            <a:r>
              <a:rPr lang="ja-JP" altLang="en-US" b="1" dirty="0">
                <a:solidFill>
                  <a:srgbClr val="FF0000"/>
                </a:solidFill>
                <a:latin typeface="Meiryo UI" panose="020B0604030504040204" pitchFamily="50" charset="-128"/>
                <a:ea typeface="Meiryo UI" panose="020B0604030504040204" pitchFamily="50" charset="-128"/>
              </a:rPr>
              <a:t>日時点で未収となっている当期の賦課金の額の合計が貸借対照表の未収賦課金と一致</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長期未収賦課金も同様です。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b="1" dirty="0">
                <a:solidFill>
                  <a:srgbClr val="FF0000"/>
                </a:solidFill>
                <a:latin typeface="Meiryo UI" panose="020B0604030504040204" pitchFamily="50" charset="-128"/>
                <a:ea typeface="Meiryo UI" panose="020B0604030504040204" pitchFamily="50" charset="-128"/>
              </a:rPr>
              <a:t>時効などによって消滅してしまった長期未収賦課金は貸借対照表に計上できません</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経常賦課金だけではなく、特別賦課金、転用決済金、加入金なども、未収がある場合には同じようにチェックします。</a:t>
            </a:r>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35</a:t>
            </a:fld>
            <a:endParaRPr kumimoji="1" lang="ja-JP" altLang="en-US"/>
          </a:p>
        </p:txBody>
      </p:sp>
    </p:spTree>
    <p:extLst>
      <p:ext uri="{BB962C8B-B14F-4D97-AF65-F5344CB8AC3E}">
        <p14:creationId xmlns:p14="http://schemas.microsoft.com/office/powerpoint/2010/main" val="40365165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土地改良施設の残高</a:t>
            </a:r>
            <a:r>
              <a:rPr kumimoji="1" lang="ja-JP" altLang="en-US" dirty="0">
                <a:latin typeface="Meiryo UI" panose="020B0604030504040204" pitchFamily="50" charset="-128"/>
                <a:ea typeface="Meiryo UI" panose="020B0604030504040204" pitchFamily="50" charset="-128"/>
              </a:rPr>
              <a:t>チェックです。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ここでは、</a:t>
            </a:r>
            <a:r>
              <a:rPr kumimoji="1" lang="ja-JP" altLang="en-US" b="1" dirty="0">
                <a:solidFill>
                  <a:srgbClr val="FF0000"/>
                </a:solidFill>
                <a:latin typeface="Meiryo UI" panose="020B0604030504040204" pitchFamily="50" charset="-128"/>
                <a:ea typeface="Meiryo UI" panose="020B0604030504040204" pitchFamily="50" charset="-128"/>
              </a:rPr>
              <a:t>土地改良施設用地等</a:t>
            </a:r>
            <a:r>
              <a:rPr kumimoji="1" lang="ja-JP" altLang="en-US" dirty="0">
                <a:latin typeface="Meiryo UI" panose="020B0604030504040204" pitchFamily="50" charset="-128"/>
                <a:ea typeface="Meiryo UI" panose="020B0604030504040204" pitchFamily="50" charset="-128"/>
              </a:rPr>
              <a:t>についてのチェックポイントです。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貸借対照表の土地改良施設用地等の残高が、土地改良施設台帳の土地の明細の合計と一致しているか確認します。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また、</a:t>
            </a:r>
            <a:r>
              <a:rPr kumimoji="1" lang="ja-JP" altLang="en-US" dirty="0">
                <a:solidFill>
                  <a:srgbClr val="FF0000"/>
                </a:solidFill>
                <a:latin typeface="Meiryo UI" panose="020B0604030504040204" pitchFamily="50" charset="-128"/>
                <a:ea typeface="Meiryo UI" panose="020B0604030504040204" pitchFamily="50" charset="-128"/>
              </a:rPr>
              <a:t>当該土地に公費が含まれている場合は、譲与された土地の場合は貸借対照表の指定正味財産の部の土地改良施設用地等受贈益</a:t>
            </a:r>
            <a:r>
              <a:rPr kumimoji="1" lang="ja-JP" altLang="en-US" dirty="0">
                <a:latin typeface="Meiryo UI" panose="020B0604030504040204" pitchFamily="50" charset="-128"/>
                <a:ea typeface="Meiryo UI" panose="020B0604030504040204" pitchFamily="50" charset="-128"/>
              </a:rPr>
              <a:t>、土地改良</a:t>
            </a:r>
            <a:r>
              <a:rPr kumimoji="1" lang="ja-JP" altLang="en-US" dirty="0">
                <a:solidFill>
                  <a:srgbClr val="FF0000"/>
                </a:solidFill>
                <a:latin typeface="Meiryo UI" panose="020B0604030504040204" pitchFamily="50" charset="-128"/>
                <a:ea typeface="Meiryo UI" panose="020B0604030504040204" pitchFamily="50" charset="-128"/>
              </a:rPr>
              <a:t>区営事業で取得した土地の場合は貸借対照表の指定正味財産の受取補助金の残高</a:t>
            </a:r>
            <a:r>
              <a:rPr kumimoji="1" lang="ja-JP" altLang="en-US" dirty="0">
                <a:latin typeface="Meiryo UI" panose="020B0604030504040204" pitchFamily="50" charset="-128"/>
                <a:ea typeface="Meiryo UI" panose="020B0604030504040204" pitchFamily="50" charset="-128"/>
              </a:rPr>
              <a:t>と、土地改良施設台帳の土地の明細の公費と一致しているか確認します。</a:t>
            </a:r>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36</a:t>
            </a:fld>
            <a:endParaRPr kumimoji="1" lang="ja-JP" altLang="en-US"/>
          </a:p>
        </p:txBody>
      </p:sp>
    </p:spTree>
    <p:extLst>
      <p:ext uri="{BB962C8B-B14F-4D97-AF65-F5344CB8AC3E}">
        <p14:creationId xmlns:p14="http://schemas.microsoft.com/office/powerpoint/2010/main" val="41990695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0" y="4681637"/>
            <a:ext cx="5445760" cy="4472702"/>
          </a:xfrm>
        </p:spPr>
        <p:txBody>
          <a:bodyPr/>
          <a:lstStyle/>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所有土地改良施設、土地改良施設建設仮勘定</a:t>
            </a:r>
            <a:r>
              <a:rPr kumimoji="1" lang="ja-JP" altLang="en-US" dirty="0">
                <a:latin typeface="Meiryo UI" panose="020B0604030504040204" pitchFamily="50" charset="-128"/>
                <a:ea typeface="Meiryo UI" panose="020B0604030504040204" pitchFamily="50" charset="-128"/>
              </a:rPr>
              <a:t>のチェックポイントです。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貸借対照表の所有土地改良施設が土地改良施設台帳と一致しているかチェックします。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b="1" dirty="0">
                <a:solidFill>
                  <a:srgbClr val="FF0000"/>
                </a:solidFill>
                <a:latin typeface="Meiryo UI" panose="020B0604030504040204" pitchFamily="50" charset="-128"/>
                <a:ea typeface="Meiryo UI" panose="020B0604030504040204" pitchFamily="50" charset="-128"/>
              </a:rPr>
              <a:t>所有土地改良施設は国・都道府県等の公費負担分を含めた金額で評価</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譲与など、当期に新たに取得したものは反映されていますか？</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当期に処分したものは反映されていますか？</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減価償却費が正しく計上されているかどうかも一緒にチェックします。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b="1" dirty="0">
                <a:solidFill>
                  <a:srgbClr val="FF0000"/>
                </a:solidFill>
                <a:latin typeface="Meiryo UI" panose="020B0604030504040204" pitchFamily="50" charset="-128"/>
                <a:ea typeface="Meiryo UI" panose="020B0604030504040204" pitchFamily="50" charset="-128"/>
              </a:rPr>
              <a:t>所有土地改良施設の公費負担分は貸借対照表の指定正味財産の部の金額と一致</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rgbClr val="FF0000"/>
                </a:solidFill>
                <a:latin typeface="Meiryo UI" panose="020B0604030504040204" pitchFamily="50" charset="-128"/>
                <a:ea typeface="Meiryo UI" panose="020B0604030504040204" pitchFamily="50" charset="-128"/>
              </a:rPr>
              <a:t>造成主体、事業の内容によって公費負担の指定正味財産の科目は異なります。</a:t>
            </a:r>
            <a:endParaRPr lang="en-US" altLang="ja-JP" dirty="0">
              <a:solidFill>
                <a:srgbClr val="FF0000"/>
              </a:solidFill>
              <a:latin typeface="Meiryo UI" panose="020B0604030504040204" pitchFamily="50" charset="-128"/>
              <a:ea typeface="Meiryo UI" panose="020B0604030504040204" pitchFamily="50" charset="-128"/>
            </a:endParaRPr>
          </a:p>
          <a:p>
            <a:pPr indent="180975"/>
            <a:r>
              <a:rPr lang="ja-JP" altLang="en-US" b="1" dirty="0">
                <a:solidFill>
                  <a:srgbClr val="FF0000"/>
                </a:solidFill>
                <a:latin typeface="Meiryo UI" panose="020B0604030504040204" pitchFamily="50" charset="-128"/>
                <a:ea typeface="Meiryo UI" panose="020B0604030504040204" pitchFamily="50" charset="-128"/>
              </a:rPr>
              <a:t>土地改良区営事業で整備したものは「お金でもらっている」ので受取補助金</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になり　ます。　　</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indent="180975"/>
            <a:r>
              <a:rPr lang="ja-JP" altLang="en-US" b="1" dirty="0">
                <a:solidFill>
                  <a:srgbClr val="FF0000"/>
                </a:solidFill>
                <a:latin typeface="Meiryo UI" panose="020B0604030504040204" pitchFamily="50" charset="-128"/>
                <a:ea typeface="Meiryo UI" panose="020B0604030504040204" pitchFamily="50" charset="-128"/>
              </a:rPr>
              <a:t>譲与の場合は、「物でもらっている」ので所有土地改良施設受贈益</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になります。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37</a:t>
            </a:fld>
            <a:endParaRPr kumimoji="1" lang="ja-JP" altLang="en-US"/>
          </a:p>
        </p:txBody>
      </p:sp>
    </p:spTree>
    <p:extLst>
      <p:ext uri="{BB962C8B-B14F-4D97-AF65-F5344CB8AC3E}">
        <p14:creationId xmlns:p14="http://schemas.microsoft.com/office/powerpoint/2010/main" val="18730470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0" y="4673431"/>
            <a:ext cx="5445760" cy="4472702"/>
          </a:xfrm>
        </p:spPr>
        <p:txBody>
          <a:bodyPr/>
          <a:lstStyle/>
          <a:p>
            <a:r>
              <a:rPr kumimoji="1" lang="ja-JP" altLang="en-US" dirty="0">
                <a:latin typeface="Meiryo UI" panose="020B0604030504040204" pitchFamily="50" charset="-128"/>
                <a:ea typeface="Meiryo UI" panose="020B0604030504040204" pitchFamily="50" charset="-128"/>
              </a:rPr>
              <a:t>　次は、</a:t>
            </a:r>
            <a:r>
              <a:rPr kumimoji="1" lang="ja-JP" altLang="en-US" b="1" dirty="0">
                <a:solidFill>
                  <a:srgbClr val="FF0000"/>
                </a:solidFill>
                <a:latin typeface="Meiryo UI" panose="020B0604030504040204" pitchFamily="50" charset="-128"/>
                <a:ea typeface="Meiryo UI" panose="020B0604030504040204" pitchFamily="50" charset="-128"/>
              </a:rPr>
              <a:t>受託土地改良施設使用収益権</a:t>
            </a:r>
            <a:r>
              <a:rPr kumimoji="1" lang="ja-JP" altLang="en-US" dirty="0">
                <a:latin typeface="Meiryo UI" panose="020B0604030504040204" pitchFamily="50" charset="-128"/>
                <a:ea typeface="Meiryo UI" panose="020B0604030504040204" pitchFamily="50" charset="-128"/>
              </a:rPr>
              <a:t>のチェックです。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貸借対照表の受託土地改良施設使用収益権が、土地改良施設台帳と一致しているか確認します。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rPr>
              <a:t>   管理受託施設は土地改良区負担分のみ</a:t>
            </a:r>
            <a:r>
              <a:rPr lang="ja-JP" altLang="en-US" dirty="0">
                <a:solidFill>
                  <a:srgbClr val="FF0000"/>
                </a:solidFill>
                <a:latin typeface="Meiryo UI" panose="020B0604030504040204" pitchFamily="50" charset="-128"/>
                <a:ea typeface="Meiryo UI" panose="020B0604030504040204" pitchFamily="50" charset="-128"/>
              </a:rPr>
              <a:t>を計上</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します。この部分が所有土地改良施設と取り扱いが異なる部分です。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当期に新たに管理受託したものは反映されているかチェックします。</a:t>
            </a:r>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38</a:t>
            </a:fld>
            <a:endParaRPr kumimoji="1" lang="ja-JP" altLang="en-US"/>
          </a:p>
        </p:txBody>
      </p:sp>
    </p:spTree>
    <p:extLst>
      <p:ext uri="{BB962C8B-B14F-4D97-AF65-F5344CB8AC3E}">
        <p14:creationId xmlns:p14="http://schemas.microsoft.com/office/powerpoint/2010/main" val="67139582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その他の減価償却資産</a:t>
            </a:r>
            <a:r>
              <a:rPr kumimoji="1" lang="ja-JP" altLang="en-US" dirty="0">
                <a:latin typeface="Meiryo UI" panose="020B0604030504040204" pitchFamily="50" charset="-128"/>
                <a:ea typeface="Meiryo UI" panose="020B0604030504040204" pitchFamily="50" charset="-128"/>
              </a:rPr>
              <a:t>の残高チェックです。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土地は減価償却しません。</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当期に新たに購入したものは台帳に反映されているか？</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当期に処分したものも台帳に反映されているか？</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減価償却費は正しく計上されているか？</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39</a:t>
            </a:fld>
            <a:endParaRPr kumimoji="1" lang="ja-JP" altLang="en-US"/>
          </a:p>
        </p:txBody>
      </p:sp>
    </p:spTree>
    <p:extLst>
      <p:ext uri="{BB962C8B-B14F-4D97-AF65-F5344CB8AC3E}">
        <p14:creationId xmlns:p14="http://schemas.microsoft.com/office/powerpoint/2010/main" val="1140390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本資料の目的は、</a:t>
            </a:r>
            <a:endParaRPr kumimoji="1" lang="en-US" altLang="ja-JP" dirty="0">
              <a:latin typeface="Meiryo UI" panose="020B0604030504040204" pitchFamily="50" charset="-128"/>
              <a:ea typeface="Meiryo UI" panose="020B0604030504040204" pitchFamily="50" charset="-128"/>
            </a:endParaRPr>
          </a:p>
          <a:p>
            <a:pPr defTabSz="883068">
              <a:defRPr/>
            </a:pPr>
            <a:r>
              <a:rPr lang="ja-JP" altLang="en-US" dirty="0">
                <a:solidFill>
                  <a:srgbClr val="FF0000"/>
                </a:solidFill>
                <a:latin typeface="Meiryo UI" panose="020B0604030504040204" pitchFamily="50" charset="-128"/>
                <a:ea typeface="Meiryo UI" panose="020B0604030504040204" pitchFamily="50" charset="-128"/>
              </a:rPr>
              <a:t>会計のポイントを押さえた自己点検と会計の重要ポイントを押さえた監査の実施です。</a:t>
            </a:r>
            <a:endParaRPr lang="en-US" altLang="ja-JP" dirty="0">
              <a:solidFill>
                <a:srgbClr val="FF0000"/>
              </a:solidFill>
              <a:latin typeface="Meiryo UI" panose="020B0604030504040204" pitchFamily="50" charset="-128"/>
              <a:ea typeface="Meiryo UI" panose="020B0604030504040204" pitchFamily="50" charset="-128"/>
            </a:endParaRPr>
          </a:p>
          <a:p>
            <a:pPr defTabSz="883068">
              <a:defRPr/>
            </a:pPr>
            <a:endParaRPr lang="en-US" altLang="ja-JP" dirty="0">
              <a:solidFill>
                <a:srgbClr val="FF0000"/>
              </a:solidFill>
              <a:latin typeface="Meiryo UI" panose="020B0604030504040204" pitchFamily="50" charset="-128"/>
              <a:ea typeface="Meiryo UI" panose="020B0604030504040204" pitchFamily="50" charset="-128"/>
            </a:endParaRPr>
          </a:p>
          <a:p>
            <a:pPr defTabSz="883068">
              <a:defRPr/>
            </a:pPr>
            <a:r>
              <a:rPr lang="ja-JP" altLang="en-US" dirty="0">
                <a:latin typeface="Meiryo UI" panose="020B0604030504040204" pitchFamily="50" charset="-128"/>
                <a:ea typeface="Meiryo UI" panose="020B0604030504040204" pitchFamily="50" charset="-128"/>
              </a:rPr>
              <a:t>方針は、</a:t>
            </a:r>
            <a:r>
              <a:rPr lang="ja-JP" altLang="en-US" dirty="0">
                <a:solidFill>
                  <a:srgbClr val="FF0000"/>
                </a:solidFill>
                <a:latin typeface="Meiryo UI" panose="020B0604030504040204" pitchFamily="50" charset="-128"/>
                <a:ea typeface="Meiryo UI" panose="020B0604030504040204" pitchFamily="50" charset="-128"/>
              </a:rPr>
              <a:t>担当者が実務に近い視点でチェックできる。</a:t>
            </a:r>
            <a:r>
              <a:rPr lang="ja-JP" altLang="en-US" dirty="0">
                <a:latin typeface="Meiryo UI" panose="020B0604030504040204" pitchFamily="50" charset="-128"/>
                <a:ea typeface="Meiryo UI" panose="020B0604030504040204" pitchFamily="50" charset="-128"/>
              </a:rPr>
              <a:t>ことです。</a:t>
            </a: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4</a:t>
            </a:fld>
            <a:endParaRPr kumimoji="1" lang="ja-JP" altLang="en-US"/>
          </a:p>
        </p:txBody>
      </p:sp>
    </p:spTree>
    <p:extLst>
      <p:ext uri="{BB962C8B-B14F-4D97-AF65-F5344CB8AC3E}">
        <p14:creationId xmlns:p14="http://schemas.microsoft.com/office/powerpoint/2010/main" val="4105318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適正化事業拠出金、未払金の残高</a:t>
            </a:r>
            <a:r>
              <a:rPr kumimoji="1" lang="ja-JP" altLang="en-US" dirty="0">
                <a:latin typeface="Meiryo UI" panose="020B0604030504040204" pitchFamily="50" charset="-128"/>
                <a:ea typeface="Meiryo UI" panose="020B0604030504040204" pitchFamily="50" charset="-128"/>
              </a:rPr>
              <a:t>チェックです。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適正化事業拠出金の土地改良区負担分は、</a:t>
            </a:r>
            <a:r>
              <a:rPr kumimoji="1" lang="ja-JP" altLang="en-US" b="1" dirty="0">
                <a:solidFill>
                  <a:srgbClr val="FF0000"/>
                </a:solidFill>
                <a:latin typeface="Meiryo UI" panose="020B0604030504040204" pitchFamily="50" charset="-128"/>
                <a:ea typeface="Meiryo UI" panose="020B0604030504040204" pitchFamily="50" charset="-128"/>
              </a:rPr>
              <a:t>事業実施年度までの拠出金は資産</a:t>
            </a:r>
            <a:r>
              <a:rPr kumimoji="1" lang="ja-JP" altLang="en-US" dirty="0">
                <a:latin typeface="Meiryo UI" panose="020B0604030504040204" pitchFamily="50" charset="-128"/>
                <a:ea typeface="Meiryo UI" panose="020B0604030504040204" pitchFamily="50" charset="-128"/>
              </a:rPr>
              <a:t>として、</a:t>
            </a:r>
            <a:r>
              <a:rPr kumimoji="1" lang="ja-JP" altLang="en-US" b="1" dirty="0">
                <a:solidFill>
                  <a:srgbClr val="FF0000"/>
                </a:solidFill>
                <a:latin typeface="Meiryo UI" panose="020B0604030504040204" pitchFamily="50" charset="-128"/>
                <a:ea typeface="Meiryo UI" panose="020B0604030504040204" pitchFamily="50" charset="-128"/>
              </a:rPr>
              <a:t>事業を実施し、前受けした土地改良区拠出金分は負債</a:t>
            </a:r>
            <a:r>
              <a:rPr kumimoji="1" lang="ja-JP" altLang="en-US" dirty="0">
                <a:latin typeface="Meiryo UI" panose="020B0604030504040204" pitchFamily="50" charset="-128"/>
                <a:ea typeface="Meiryo UI" panose="020B0604030504040204" pitchFamily="50" charset="-128"/>
              </a:rPr>
              <a:t>に該当します。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この資料では、</a:t>
            </a:r>
            <a:r>
              <a:rPr kumimoji="1" lang="ja-JP" altLang="en-US" b="1" dirty="0">
                <a:solidFill>
                  <a:srgbClr val="FF0000"/>
                </a:solidFill>
                <a:latin typeface="Meiryo UI" panose="020B0604030504040204" pitchFamily="50" charset="-128"/>
                <a:ea typeface="Meiryo UI" panose="020B0604030504040204" pitchFamily="50" charset="-128"/>
              </a:rPr>
              <a:t>頭首工</a:t>
            </a:r>
            <a:r>
              <a:rPr kumimoji="1" lang="ja-JP" altLang="en-US" dirty="0">
                <a:latin typeface="Meiryo UI" panose="020B0604030504040204" pitchFamily="50" charset="-128"/>
                <a:ea typeface="Meiryo UI" panose="020B0604030504040204" pitchFamily="50" charset="-128"/>
              </a:rPr>
              <a:t>の工事についてのみ事業実施前の状況であるため、　　</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既に支払済の</a:t>
            </a:r>
            <a:r>
              <a:rPr kumimoji="1" lang="ja-JP" altLang="en-US" b="1" dirty="0">
                <a:solidFill>
                  <a:srgbClr val="FF0000"/>
                </a:solidFill>
                <a:latin typeface="Meiryo UI" panose="020B0604030504040204" pitchFamily="50" charset="-128"/>
                <a:ea typeface="Meiryo UI" panose="020B0604030504040204" pitchFamily="50" charset="-128"/>
              </a:rPr>
              <a:t>令和５年度分及び令和６年度分の拠出金は資産</a:t>
            </a:r>
            <a:r>
              <a:rPr kumimoji="1" lang="ja-JP" altLang="en-US" dirty="0">
                <a:latin typeface="Meiryo UI" panose="020B0604030504040204" pitchFamily="50" charset="-128"/>
                <a:ea typeface="Meiryo UI" panose="020B0604030504040204" pitchFamily="50" charset="-128"/>
              </a:rPr>
              <a:t>の適正化事業拠出金となります。</a:t>
            </a:r>
            <a:r>
              <a:rPr kumimoji="1" lang="ja-JP" altLang="en-US" b="1" dirty="0">
                <a:solidFill>
                  <a:srgbClr val="FF0000"/>
                </a:solidFill>
                <a:latin typeface="Meiryo UI" panose="020B0604030504040204" pitchFamily="50" charset="-128"/>
                <a:ea typeface="Meiryo UI" panose="020B0604030504040204" pitchFamily="50" charset="-128"/>
              </a:rPr>
              <a:t>事業を実施していないので負債の計上はありません</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Ｈ揚水機場の工事は令和</a:t>
            </a:r>
            <a:r>
              <a:rPr kumimoji="1" lang="en-US" altLang="ja-JP" b="1" dirty="0">
                <a:solidFill>
                  <a:srgbClr val="FF0000"/>
                </a:solidFill>
                <a:latin typeface="Meiryo UI" panose="020B0604030504040204" pitchFamily="50" charset="-128"/>
                <a:ea typeface="Meiryo UI" panose="020B0604030504040204" pitchFamily="50" charset="-128"/>
              </a:rPr>
              <a:t>5</a:t>
            </a:r>
            <a:r>
              <a:rPr kumimoji="1" lang="ja-JP" altLang="en-US" b="1" dirty="0">
                <a:solidFill>
                  <a:srgbClr val="FF0000"/>
                </a:solidFill>
                <a:latin typeface="Meiryo UI" panose="020B0604030504040204" pitchFamily="50" charset="-128"/>
                <a:ea typeface="Meiryo UI" panose="020B0604030504040204" pitchFamily="50" charset="-128"/>
              </a:rPr>
              <a:t>年度で着手済み</a:t>
            </a:r>
            <a:r>
              <a:rPr kumimoji="1" lang="ja-JP" altLang="en-US" dirty="0">
                <a:latin typeface="Meiryo UI" panose="020B0604030504040204" pitchFamily="50" charset="-128"/>
                <a:ea typeface="Meiryo UI" panose="020B0604030504040204" pitchFamily="50" charset="-128"/>
              </a:rPr>
              <a:t>で令和６年度以降の土地改良区の拠出金が拠出前に交付金として交付されているため、これらは負債になります。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翌年度支払予定分が流動負債の適正化事業拠出金短期未払金、翌々年度以降支払予定分が固定負債の適正化事業拠出金長期未払金となります。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40</a:t>
            </a:fld>
            <a:endParaRPr kumimoji="1" lang="ja-JP" altLang="en-US"/>
          </a:p>
        </p:txBody>
      </p:sp>
    </p:spTree>
    <p:extLst>
      <p:ext uri="{BB962C8B-B14F-4D97-AF65-F5344CB8AC3E}">
        <p14:creationId xmlns:p14="http://schemas.microsoft.com/office/powerpoint/2010/main" val="1386715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2989262" cy="2241550"/>
          </a:xfrm>
        </p:spPr>
      </p:sp>
      <p:sp>
        <p:nvSpPr>
          <p:cNvPr id="3" name="ノート プレースホルダー 2"/>
          <p:cNvSpPr>
            <a:spLocks noGrp="1"/>
          </p:cNvSpPr>
          <p:nvPr>
            <p:ph type="body" idx="1"/>
          </p:nvPr>
        </p:nvSpPr>
        <p:spPr>
          <a:xfrm>
            <a:off x="680720" y="3169469"/>
            <a:ext cx="5445760" cy="6024421"/>
          </a:xfrm>
        </p:spPr>
        <p:txBody>
          <a:bodyPr/>
          <a:lstStyle/>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借入金、リース債務の残高</a:t>
            </a:r>
            <a:r>
              <a:rPr kumimoji="1" lang="ja-JP" altLang="en-US" dirty="0">
                <a:latin typeface="Meiryo UI" panose="020B0604030504040204" pitchFamily="50" charset="-128"/>
                <a:ea typeface="Meiryo UI" panose="020B0604030504040204" pitchFamily="50" charset="-128"/>
              </a:rPr>
              <a:t>チェックです。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借入金がある場合は、貸借対照表の借入金残高と、金融機関から発行される借入金返済予定表と一致しているかを確認します。ファイナンシャルリースの場合、名前の通りファイナンスですからローンを組んで固定資産等を入手する形になり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b="1" dirty="0">
                <a:solidFill>
                  <a:srgbClr val="FF0000"/>
                </a:solidFill>
                <a:latin typeface="Meiryo UI" panose="020B0604030504040204" pitchFamily="50" charset="-128"/>
                <a:ea typeface="Meiryo UI" panose="020B0604030504040204" pitchFamily="50" charset="-128"/>
              </a:rPr>
              <a:t>リース契約を売買処理により資産、負債計上した場合には、借入金と同様、貸借対照表のリース債務とリース会社からの支払予定表が一致</a:t>
            </a:r>
            <a:r>
              <a:rPr kumimoji="1" lang="ja-JP" altLang="en-US" dirty="0">
                <a:latin typeface="Meiryo UI" panose="020B0604030504040204" pitchFamily="50" charset="-128"/>
                <a:ea typeface="Meiryo UI" panose="020B0604030504040204" pitchFamily="50" charset="-128"/>
              </a:rPr>
              <a:t>しているか確認します。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借入金の償還は償還予定表と一致していますか？</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リース債務を負債計上した場合、リース会社から発行される支払予定表と一致していますか？</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翌年度の支払額は固定負債から流動負債に振替えていますか。</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残高に計上されるのは元本のみで利息は含めません。</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lang="en-US" altLang="ja-JP" sz="1000" dirty="0">
              <a:solidFill>
                <a:schemeClr val="tx1">
                  <a:lumMod val="85000"/>
                  <a:lumOff val="15000"/>
                </a:schemeClr>
              </a:solidFill>
              <a:latin typeface="Meiryo UI" panose="020B0604030504040204" pitchFamily="50" charset="-128"/>
              <a:ea typeface="Meiryo UI" panose="020B0604030504040204" pitchFamily="50" charset="-128"/>
            </a:endParaRPr>
          </a:p>
          <a:p>
            <a:endParaRPr lang="en-US" altLang="ja-JP" sz="1000"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＜参考＞</a:t>
            </a:r>
            <a:endParaRPr lang="en-US" altLang="ja-JP" sz="1000"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ファイナンスリースのメリット</a:t>
            </a:r>
            <a:endParaRPr lang="en-US" altLang="ja-JP" sz="1000"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　　・初期投資を抑えられる</a:t>
            </a:r>
          </a:p>
          <a:p>
            <a:pPr marL="180975" indent="-180975"/>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　　・物件の購入に必要な多額の資金を一括で用意する必要がなく、リース料を分割して支払うことができます。</a:t>
            </a:r>
          </a:p>
          <a:p>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　　・税務上の優遇措置が受けられる</a:t>
            </a:r>
          </a:p>
          <a:p>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　　・リース料の支払いを経費として計上でき、課税所得を減らすことができます。</a:t>
            </a:r>
          </a:p>
          <a:p>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　　・物件の所有権が移転する</a:t>
            </a:r>
          </a:p>
          <a:p>
            <a:pPr marL="180975" indent="-180975"/>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　　・リース期間終了後に物件の所有権が借り手に移転する場合もあるため、長期的に使用する設備の導入に適しています。</a:t>
            </a:r>
            <a:endParaRPr lang="en-US" altLang="ja-JP" sz="1000" dirty="0">
              <a:solidFill>
                <a:schemeClr val="tx1">
                  <a:lumMod val="85000"/>
                  <a:lumOff val="15000"/>
                </a:schemeClr>
              </a:solidFill>
              <a:latin typeface="Meiryo UI" panose="020B0604030504040204" pitchFamily="50" charset="-128"/>
              <a:ea typeface="Meiryo UI" panose="020B0604030504040204" pitchFamily="50" charset="-128"/>
            </a:endParaRPr>
          </a:p>
          <a:p>
            <a:pPr marL="165575" indent="-165575">
              <a:buFont typeface="Arial" panose="020B0604020202020204" pitchFamily="34" charset="0"/>
              <a:buChar char="•"/>
            </a:pPr>
            <a:endParaRPr lang="ja-JP" altLang="en-US" sz="1000"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一方、ファイナンスリースのデメリット</a:t>
            </a:r>
          </a:p>
          <a:p>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　・中途解約ができない</a:t>
            </a:r>
          </a:p>
          <a:p>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　・リース期間中の解約は原則として認められず、リース料の支払い義務が残ります。</a:t>
            </a:r>
          </a:p>
          <a:p>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　・物件の選択肢が限られる</a:t>
            </a:r>
          </a:p>
          <a:p>
            <a:pPr marL="90488" indent="-90488"/>
            <a:r>
              <a:rPr lang="ja-JP" altLang="en-US" sz="1000" dirty="0">
                <a:solidFill>
                  <a:schemeClr val="tx1">
                    <a:lumMod val="85000"/>
                    <a:lumOff val="15000"/>
                  </a:schemeClr>
                </a:solidFill>
                <a:latin typeface="Meiryo UI" panose="020B0604030504040204" pitchFamily="50" charset="-128"/>
                <a:ea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41</a:t>
            </a:fld>
            <a:endParaRPr kumimoji="1" lang="ja-JP" altLang="en-US"/>
          </a:p>
        </p:txBody>
      </p:sp>
    </p:spTree>
    <p:extLst>
      <p:ext uri="{BB962C8B-B14F-4D97-AF65-F5344CB8AC3E}">
        <p14:creationId xmlns:p14="http://schemas.microsoft.com/office/powerpoint/2010/main" val="36290609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預り金の残高、納付もれのチェックです。</a:t>
            </a:r>
            <a:endParaRPr kumimoji="1" lang="en-US" altLang="ja-JP" dirty="0">
              <a:latin typeface="Meiryo UI" panose="020B0604030504040204" pitchFamily="50" charset="-128"/>
              <a:ea typeface="Meiryo UI" panose="020B0604030504040204" pitchFamily="50" charset="-128"/>
            </a:endParaRPr>
          </a:p>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spc="40" dirty="0">
                <a:latin typeface="Meiryo UI" panose="020B0604030504040204" pitchFamily="50" charset="-128"/>
                <a:ea typeface="Meiryo UI" panose="020B0604030504040204" pitchFamily="50" charset="-128"/>
              </a:rPr>
              <a:t>貸借対照表に預り金の残高がある場合には、その金額が正しい金額かどうか確認します。</a:t>
            </a:r>
            <a:endParaRPr kumimoji="1" lang="en-US" altLang="ja-JP" spc="40" dirty="0">
              <a:latin typeface="Meiryo UI" panose="020B0604030504040204" pitchFamily="50" charset="-128"/>
              <a:ea typeface="Meiryo UI" panose="020B0604030504040204" pitchFamily="50" charset="-128"/>
            </a:endParaRPr>
          </a:p>
          <a:p>
            <a:pPr defTabSz="883068">
              <a:defRPr/>
            </a:pPr>
            <a:r>
              <a:rPr kumimoji="1" lang="ja-JP" altLang="en-US" spc="40"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社会保険料は、原則当月天引分を当月末に支払うため、預り金は残らないはずです。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源泉所得税や住民税は、原則当月天引分を、翌月</a:t>
            </a:r>
            <a:r>
              <a:rPr kumimoji="1" lang="en-US" altLang="ja-JP" dirty="0">
                <a:solidFill>
                  <a:srgbClr val="FF0000"/>
                </a:solidFill>
                <a:latin typeface="Meiryo UI" panose="020B0604030504040204" pitchFamily="50" charset="-128"/>
                <a:ea typeface="Meiryo UI" panose="020B0604030504040204" pitchFamily="50" charset="-128"/>
              </a:rPr>
              <a:t>10</a:t>
            </a:r>
            <a:r>
              <a:rPr kumimoji="1" lang="ja-JP" altLang="en-US" dirty="0">
                <a:solidFill>
                  <a:srgbClr val="FF0000"/>
                </a:solidFill>
                <a:latin typeface="Meiryo UI" panose="020B0604030504040204" pitchFamily="50" charset="-128"/>
                <a:ea typeface="Meiryo UI" panose="020B0604030504040204" pitchFamily="50" charset="-128"/>
              </a:rPr>
              <a:t>日までに納付するため、翌月支払いの場合は、１ヶ月分が残ります。納期の特例を受けている場合は、未納月の分だけが残ります。</a:t>
            </a:r>
            <a:endParaRPr kumimoji="1" lang="en-US" altLang="ja-JP" dirty="0">
              <a:solidFill>
                <a:srgbClr val="FF0000"/>
              </a:solidFill>
              <a:latin typeface="Meiryo UI" panose="020B0604030504040204" pitchFamily="50" charset="-128"/>
              <a:ea typeface="Meiryo UI" panose="020B0604030504040204" pitchFamily="50" charset="-128"/>
            </a:endParaRPr>
          </a:p>
          <a:p>
            <a:r>
              <a:rPr kumimoji="1" lang="ja-JP" altLang="en-US" dirty="0">
                <a:solidFill>
                  <a:srgbClr val="FF0000"/>
                </a:solidFill>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また、雇用保険料を預り金で処理している場合は、土地改良区が支払う労働保険料と相殺するまでの分が残ります。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今回の例では、３月給与分の源泉所得税</a:t>
            </a:r>
            <a:r>
              <a:rPr kumimoji="1" lang="en-US" altLang="ja-JP" dirty="0">
                <a:solidFill>
                  <a:srgbClr val="FF0000"/>
                </a:solidFill>
                <a:latin typeface="Meiryo UI" panose="020B0604030504040204" pitchFamily="50" charset="-128"/>
                <a:ea typeface="Meiryo UI" panose="020B0604030504040204" pitchFamily="50" charset="-128"/>
              </a:rPr>
              <a:t>30,000</a:t>
            </a:r>
            <a:r>
              <a:rPr kumimoji="1" lang="ja-JP" altLang="en-US" dirty="0">
                <a:solidFill>
                  <a:srgbClr val="FF0000"/>
                </a:solidFill>
                <a:latin typeface="Meiryo UI" panose="020B0604030504040204" pitchFamily="50" charset="-128"/>
                <a:ea typeface="Meiryo UI" panose="020B0604030504040204" pitchFamily="50" charset="-128"/>
              </a:rPr>
              <a:t>円と、３月給与分の住民税</a:t>
            </a:r>
            <a:r>
              <a:rPr kumimoji="1" lang="en-US" altLang="ja-JP" dirty="0">
                <a:solidFill>
                  <a:srgbClr val="FF0000"/>
                </a:solidFill>
                <a:latin typeface="Meiryo UI" panose="020B0604030504040204" pitchFamily="50" charset="-128"/>
                <a:ea typeface="Meiryo UI" panose="020B0604030504040204" pitchFamily="50" charset="-128"/>
              </a:rPr>
              <a:t>70,000</a:t>
            </a:r>
            <a:r>
              <a:rPr kumimoji="1" lang="ja-JP" altLang="en-US" dirty="0">
                <a:solidFill>
                  <a:srgbClr val="FF0000"/>
                </a:solidFill>
                <a:latin typeface="Meiryo UI" panose="020B0604030504040204" pitchFamily="50" charset="-128"/>
                <a:ea typeface="Meiryo UI" panose="020B0604030504040204" pitchFamily="50" charset="-128"/>
              </a:rPr>
              <a:t>円が残高として残っており、あるべき金額となっていることがわかります。預り金元丁で確認できます。</a:t>
            </a:r>
            <a:endParaRPr kumimoji="1" lang="en-US" altLang="ja-JP" dirty="0">
              <a:solidFill>
                <a:srgbClr val="FF0000"/>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42</a:t>
            </a:fld>
            <a:endParaRPr kumimoji="1" lang="ja-JP" altLang="en-US"/>
          </a:p>
        </p:txBody>
      </p:sp>
    </p:spTree>
    <p:extLst>
      <p:ext uri="{BB962C8B-B14F-4D97-AF65-F5344CB8AC3E}">
        <p14:creationId xmlns:p14="http://schemas.microsoft.com/office/powerpoint/2010/main" val="34065786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　収支計算外出納とは、収支予算書に計上されない収入及び支出のことをいい、例えば、一時借入金、源泉所得税など給与から法定控除するもの、入札保証金、契約保証金、他の改良区から委託され代行して受領する賦課金などがあり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通常の収入、支出については、図の左側のとおり、命令書から整理簿や現金預金出納帳に転記され、最終的には収支決算書に表示されますが、</a:t>
            </a:r>
            <a:r>
              <a:rPr kumimoji="1" lang="ja-JP" altLang="en-US" dirty="0">
                <a:solidFill>
                  <a:srgbClr val="FF0000"/>
                </a:solidFill>
                <a:latin typeface="Meiryo UI" panose="020B0604030504040204" pitchFamily="50" charset="-128"/>
                <a:ea typeface="Meiryo UI" panose="020B0604030504040204" pitchFamily="50" charset="-128"/>
              </a:rPr>
              <a:t>収支計算外出納は、図の右側のとおり、命令書から現金預金出納帳に転記はされますが、整理簿や収支決算書には表示されません</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43</a:t>
            </a:fld>
            <a:endParaRPr kumimoji="1" lang="ja-JP" altLang="en-US"/>
          </a:p>
        </p:txBody>
      </p:sp>
    </p:spTree>
    <p:extLst>
      <p:ext uri="{BB962C8B-B14F-4D97-AF65-F5344CB8AC3E}">
        <p14:creationId xmlns:p14="http://schemas.microsoft.com/office/powerpoint/2010/main" val="2216269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0" y="4673431"/>
            <a:ext cx="5445760" cy="4472702"/>
          </a:xfrm>
        </p:spPr>
        <p:txBody>
          <a:bodyPr/>
          <a:lstStyle/>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退職給付引当金の残高</a:t>
            </a:r>
            <a:r>
              <a:rPr kumimoji="1" lang="ja-JP" altLang="en-US" dirty="0">
                <a:latin typeface="Meiryo UI" panose="020B0604030504040204" pitchFamily="50" charset="-128"/>
                <a:ea typeface="Meiryo UI" panose="020B0604030504040204" pitchFamily="50" charset="-128"/>
              </a:rPr>
              <a:t>チェックです。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貸借対照表の退職給付引当金の残高が、退職給与金要支給額台帳と一致しているかを確認します。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この資料の例では、貸借対照表の退職給付引当金</a:t>
            </a:r>
            <a:r>
              <a:rPr kumimoji="1" lang="en-US" altLang="ja-JP" dirty="0">
                <a:latin typeface="Meiryo UI" panose="020B0604030504040204" pitchFamily="50" charset="-128"/>
                <a:ea typeface="Meiryo UI" panose="020B0604030504040204" pitchFamily="50" charset="-128"/>
              </a:rPr>
              <a:t>5,715,000</a:t>
            </a:r>
            <a:r>
              <a:rPr kumimoji="1" lang="ja-JP" altLang="en-US" dirty="0">
                <a:latin typeface="Meiryo UI" panose="020B0604030504040204" pitchFamily="50" charset="-128"/>
                <a:ea typeface="Meiryo UI" panose="020B0604030504040204" pitchFamily="50" charset="-128"/>
              </a:rPr>
              <a:t>円が、令和６年度末時点の退職金要支給額と一致していることが確認できます。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新規に採用した職員がいる場合は、退職給与金要支給額台帳に反映されているか確認します。金額の計上については、土地改良区職員の退職金にかかる規定により計算します。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44</a:t>
            </a:fld>
            <a:endParaRPr kumimoji="1" lang="ja-JP" altLang="en-US"/>
          </a:p>
        </p:txBody>
      </p:sp>
    </p:spTree>
    <p:extLst>
      <p:ext uri="{BB962C8B-B14F-4D97-AF65-F5344CB8AC3E}">
        <p14:creationId xmlns:p14="http://schemas.microsoft.com/office/powerpoint/2010/main" val="1707944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その他資産・負債の残高</a:t>
            </a:r>
            <a:r>
              <a:rPr kumimoji="1" lang="ja-JP" altLang="en-US" dirty="0">
                <a:latin typeface="Meiryo UI" panose="020B0604030504040204" pitchFamily="50" charset="-128"/>
                <a:ea typeface="Meiryo UI" panose="020B0604030504040204" pitchFamily="50" charset="-128"/>
              </a:rPr>
              <a:t>チェックです。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例えば、未収賦課金等以外にも、未収補助金や未収他目的使用料などがある場合はその内訳、未払金の内訳、</a:t>
            </a:r>
            <a:r>
              <a:rPr kumimoji="1" lang="ja-JP" altLang="en-US" dirty="0">
                <a:solidFill>
                  <a:srgbClr val="FF0000"/>
                </a:solidFill>
                <a:latin typeface="Meiryo UI" panose="020B0604030504040204" pitchFamily="50" charset="-128"/>
                <a:ea typeface="Meiryo UI" panose="020B0604030504040204" pitchFamily="50" charset="-128"/>
              </a:rPr>
              <a:t>前払費用や前受収益などの経過勘定</a:t>
            </a:r>
            <a:r>
              <a:rPr kumimoji="1" lang="ja-JP" altLang="en-US" dirty="0">
                <a:latin typeface="Meiryo UI" panose="020B0604030504040204" pitchFamily="50" charset="-128"/>
                <a:ea typeface="Meiryo UI" panose="020B0604030504040204" pitchFamily="50" charset="-128"/>
              </a:rPr>
              <a:t>の内訳、特例業務負担金長期前納金がある場合の残高、負債として計上した未処理用地補償金の残高などです。</a:t>
            </a:r>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＜参考＞</a:t>
            </a:r>
          </a:p>
          <a:p>
            <a:r>
              <a:rPr kumimoji="1" lang="ja-JP" altLang="en-US" dirty="0">
                <a:latin typeface="Meiryo UI" panose="020B0604030504040204" pitchFamily="50" charset="-128"/>
                <a:ea typeface="Meiryo UI" panose="020B0604030504040204" pitchFamily="50" charset="-128"/>
              </a:rPr>
              <a:t>　経過勘定科目には、「未払費用」、「未収収益」、「前払費用」、「前受収益」の</a:t>
            </a:r>
            <a:r>
              <a:rPr kumimoji="1" lang="en-US" altLang="ja-JP" dirty="0">
                <a:latin typeface="Meiryo UI" panose="020B0604030504040204" pitchFamily="50" charset="-128"/>
                <a:ea typeface="Meiryo UI" panose="020B0604030504040204" pitchFamily="50" charset="-128"/>
              </a:rPr>
              <a:t>4</a:t>
            </a:r>
            <a:r>
              <a:rPr kumimoji="1" lang="ja-JP" altLang="en-US" dirty="0">
                <a:latin typeface="Meiryo UI" panose="020B0604030504040204" pitchFamily="50" charset="-128"/>
                <a:ea typeface="Meiryo UI" panose="020B0604030504040204" pitchFamily="50" charset="-128"/>
              </a:rPr>
              <a:t>種類があります。このうち、未払費用と未収収益は、当期中に現金の収支がないものの、発生分を見越して当期分の収益・費用として計上する見越勘定です。また、前払費用と前受収益は、当期中に収入・支出のあった金額のうち未発生分を翌期以降に繰り延べて計上する、繰延勘定です。</a:t>
            </a:r>
          </a:p>
          <a:p>
            <a:endParaRPr kumimoji="1" lang="ja-JP" altLang="en-US"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経過勘定科目と似たものに、「未決済項目」という勘定科目があります。未決済項目は、主に、未払金、未収金、前受金、前払金の</a:t>
            </a:r>
            <a:r>
              <a:rPr kumimoji="1" lang="en-US" altLang="ja-JP" dirty="0">
                <a:latin typeface="Meiryo UI" panose="020B0604030504040204" pitchFamily="50" charset="-128"/>
                <a:ea typeface="Meiryo UI" panose="020B0604030504040204" pitchFamily="50" charset="-128"/>
              </a:rPr>
              <a:t>4</a:t>
            </a:r>
            <a:r>
              <a:rPr kumimoji="1" lang="ja-JP" altLang="en-US" dirty="0">
                <a:latin typeface="Meiryo UI" panose="020B0604030504040204" pitchFamily="50" charset="-128"/>
                <a:ea typeface="Meiryo UI" panose="020B0604030504040204" pitchFamily="50" charset="-128"/>
              </a:rPr>
              <a:t>種類です。未決済項目も、代金の支払いや回収がまだ終わっていないときに使われる勘定科目ですが、経過勘定科目とは性質が異なります。</a:t>
            </a:r>
          </a:p>
          <a:p>
            <a:r>
              <a:rPr kumimoji="1" lang="ja-JP" altLang="en-US" dirty="0">
                <a:latin typeface="Meiryo UI" panose="020B0604030504040204" pitchFamily="50" charset="-128"/>
                <a:ea typeface="Meiryo UI" panose="020B0604030504040204" pitchFamily="50" charset="-128"/>
              </a:rPr>
              <a:t>経過勘定科目と未決済項目の大きな違いは、継続性の有無です。経過勘定科目を計上するのは、継続したサービス等を利用、または提供するときです。それに対し、未決済項目の計上について、継続性は関係ありません。また、経過勘定科目はサービスの提供が前提となりますが、未決済項目はサービス（役務）に限らず、物の売買に対しても使われる勘定科目です。</a:t>
            </a: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45</a:t>
            </a:fld>
            <a:endParaRPr kumimoji="1" lang="ja-JP" altLang="en-US"/>
          </a:p>
        </p:txBody>
      </p:sp>
    </p:spTree>
    <p:extLst>
      <p:ext uri="{BB962C8B-B14F-4D97-AF65-F5344CB8AC3E}">
        <p14:creationId xmlns:p14="http://schemas.microsoft.com/office/powerpoint/2010/main" val="199528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収支決算書、正味財産増減計算書のチェックポイントの説明に移ります。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収支決算書のチェック</a:t>
            </a:r>
            <a:r>
              <a:rPr kumimoji="1" lang="ja-JP" altLang="en-US" dirty="0">
                <a:latin typeface="Meiryo UI" panose="020B0604030504040204" pitchFamily="50" charset="-128"/>
                <a:ea typeface="Meiryo UI" panose="020B0604030504040204" pitchFamily="50" charset="-128"/>
              </a:rPr>
              <a:t>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収支決算書の支出の部の各科目について、予算超過がないかチェックしましょう。</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次年度繰越金を除き、予算額を上回る支出はできません。</a:t>
            </a:r>
            <a:endParaRPr kumimoji="1" lang="en-US" altLang="ja-JP" dirty="0">
              <a:solidFill>
                <a:srgbClr val="FF0000"/>
              </a:solidFill>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予算額を上回る場合は、予算の流用、予備費の充用、補正予算のいずれかの手続きが必要です。</a:t>
            </a:r>
            <a:endParaRPr kumimoji="1"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46</a:t>
            </a:fld>
            <a:endParaRPr kumimoji="1" lang="ja-JP" altLang="en-US"/>
          </a:p>
        </p:txBody>
      </p:sp>
    </p:spTree>
    <p:extLst>
      <p:ext uri="{BB962C8B-B14F-4D97-AF65-F5344CB8AC3E}">
        <p14:creationId xmlns:p14="http://schemas.microsoft.com/office/powerpoint/2010/main" val="17404789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収支決算書の科目選定チェック</a:t>
            </a:r>
            <a:r>
              <a:rPr kumimoji="1" lang="ja-JP" altLang="en-US" dirty="0">
                <a:latin typeface="Meiryo UI" panose="020B0604030504040204" pitchFamily="50" charset="-128"/>
                <a:ea typeface="Meiryo UI" panose="020B0604030504040204" pitchFamily="50" charset="-128"/>
              </a:rPr>
              <a:t>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収支決算書全体を見て過去と比較し大きな差異がある科目がないか、土地改良区で制定した会計細則で定められていない科目が使用されていないかなど、</a:t>
            </a:r>
            <a:r>
              <a:rPr kumimoji="1" lang="ja-JP" altLang="en-US" dirty="0">
                <a:solidFill>
                  <a:srgbClr val="FF0000"/>
                </a:solidFill>
                <a:latin typeface="Meiryo UI" panose="020B0604030504040204" pitchFamily="50" charset="-128"/>
                <a:ea typeface="Meiryo UI" panose="020B0604030504040204" pitchFamily="50" charset="-128"/>
              </a:rPr>
              <a:t>まず全体を俯瞰し、次に各科目の整理簿で、摘要に記載された取引内容と科目に誤りがないか、収入・支出の計上年度に誤りがないかなどを確認します。</a:t>
            </a:r>
            <a:endParaRPr kumimoji="1" lang="en-US" altLang="ja-JP" dirty="0">
              <a:solidFill>
                <a:srgbClr val="FF0000"/>
              </a:solidFill>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科目選定の誤りでよく見かける例としては、固定資産取得支出として処理すべきものが、消耗品費支出や修繕費支出となっているケースです。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複式簿記に移行後は、</a:t>
            </a:r>
            <a:r>
              <a:rPr kumimoji="1" lang="ja-JP" altLang="en-US" b="1" dirty="0">
                <a:solidFill>
                  <a:srgbClr val="FF0000"/>
                </a:solidFill>
                <a:latin typeface="Meiryo UI" panose="020B0604030504040204" pitchFamily="50" charset="-128"/>
                <a:ea typeface="Meiryo UI" panose="020B0604030504040204" pitchFamily="50" charset="-128"/>
              </a:rPr>
              <a:t>固定資産を取得した場合の予算執行科目</a:t>
            </a:r>
            <a:r>
              <a:rPr kumimoji="1" lang="ja-JP" altLang="en-US" dirty="0">
                <a:latin typeface="Meiryo UI" panose="020B0604030504040204" pitchFamily="50" charset="-128"/>
                <a:ea typeface="Meiryo UI" panose="020B0604030504040204" pitchFamily="50" charset="-128"/>
              </a:rPr>
              <a:t>は、（款）固定資産取得支出　となるため注意が必要です。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47</a:t>
            </a:fld>
            <a:endParaRPr kumimoji="1" lang="ja-JP" altLang="en-US"/>
          </a:p>
        </p:txBody>
      </p:sp>
    </p:spTree>
    <p:extLst>
      <p:ext uri="{BB962C8B-B14F-4D97-AF65-F5344CB8AC3E}">
        <p14:creationId xmlns:p14="http://schemas.microsoft.com/office/powerpoint/2010/main" val="40896613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正味財産増減計算書の科目選定チェックです。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正味財産増減計算書の各科目について、科目の誤りがないかチェックします。</a:t>
            </a:r>
            <a:endParaRPr kumimoji="1" lang="en-US" altLang="ja-JP"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FF0000"/>
                </a:solidFill>
                <a:latin typeface="Meiryo UI" panose="020B0604030504040204" pitchFamily="50" charset="-128"/>
                <a:ea typeface="Meiryo UI" panose="020B0604030504040204" pitchFamily="50" charset="-128"/>
              </a:rPr>
              <a:t>取引は適切な科目で処理されていますか？土地改良事業費と一般管理費は同じ名前の勘定があります。注意が必要です。</a:t>
            </a:r>
            <a:endParaRPr lang="en-US" altLang="ja-JP" sz="1200" dirty="0">
              <a:solidFill>
                <a:srgbClr val="FF0000"/>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200" dirty="0">
                <a:solidFill>
                  <a:srgbClr val="FF0000"/>
                </a:solidFill>
                <a:latin typeface="Meiryo UI" panose="020B0604030504040204" pitchFamily="50" charset="-128"/>
                <a:ea typeface="Meiryo UI" panose="020B0604030504040204" pitchFamily="50" charset="-128"/>
              </a:rPr>
              <a:t>　</a:t>
            </a:r>
            <a:endParaRPr lang="en-US" altLang="ja-JP" dirty="0">
              <a:solidFill>
                <a:srgbClr val="FF0000"/>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1200" dirty="0">
              <a:solidFill>
                <a:srgbClr val="FF0000"/>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200" dirty="0">
                <a:latin typeface="Meiryo UI" panose="020B0604030504040204" pitchFamily="50" charset="-128"/>
                <a:ea typeface="Meiryo UI" panose="020B0604030504040204" pitchFamily="50" charset="-128"/>
              </a:rPr>
              <a:t>＜参考＞</a:t>
            </a:r>
            <a:endParaRPr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200" dirty="0">
                <a:latin typeface="Meiryo UI" panose="020B0604030504040204" pitchFamily="50" charset="-128"/>
                <a:ea typeface="Meiryo UI" panose="020B0604030504040204" pitchFamily="50" charset="-128"/>
              </a:rPr>
              <a:t>会計細則例第</a:t>
            </a:r>
            <a:r>
              <a:rPr lang="en-US" altLang="ja-JP" sz="1200" dirty="0">
                <a:latin typeface="Meiryo UI" panose="020B0604030504040204" pitchFamily="50" charset="-128"/>
                <a:ea typeface="Meiryo UI" panose="020B0604030504040204" pitchFamily="50" charset="-128"/>
              </a:rPr>
              <a:t>9</a:t>
            </a:r>
            <a:r>
              <a:rPr lang="ja-JP" altLang="en-US" sz="1200" dirty="0">
                <a:latin typeface="Meiryo UI" panose="020B0604030504040204" pitchFamily="50" charset="-128"/>
                <a:ea typeface="Meiryo UI" panose="020B0604030504040204" pitchFamily="50" charset="-128"/>
              </a:rPr>
              <a:t>条第</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項（抄）</a:t>
            </a:r>
            <a:endParaRPr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200" dirty="0">
                <a:latin typeface="Meiryo UI" panose="020B0604030504040204" pitchFamily="50" charset="-128"/>
                <a:ea typeface="Meiryo UI" panose="020B0604030504040204" pitchFamily="50" charset="-128"/>
              </a:rPr>
              <a:t>　款の新設・廃止・款相互間の予算流用：総代会の議決を経なければならない。</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項以下</a:t>
            </a:r>
            <a:r>
              <a:rPr lang="ja-JP" altLang="en-US" dirty="0">
                <a:latin typeface="Meiryo UI" panose="020B0604030504040204" pitchFamily="50" charset="-128"/>
                <a:ea typeface="Meiryo UI" panose="020B0604030504040204" pitchFamily="50" charset="-128"/>
              </a:rPr>
              <a:t>の新設・廃止・相互間の予算流用、予備費の充用</a:t>
            </a:r>
            <a:endParaRPr lang="en-US" altLang="ja-JP" dirty="0">
              <a:latin typeface="Meiryo UI" panose="020B0604030504040204" pitchFamily="50" charset="-128"/>
              <a:ea typeface="Meiryo UI" panose="020B0604030504040204" pitchFamily="50" charset="-128"/>
            </a:endParaRPr>
          </a:p>
          <a:p>
            <a:pPr algn="r"/>
            <a:r>
              <a:rPr lang="ja-JP" altLang="en-US" dirty="0">
                <a:latin typeface="Meiryo UI" panose="020B0604030504040204" pitchFamily="50" charset="-128"/>
                <a:ea typeface="Meiryo UI" panose="020B0604030504040204" pitchFamily="50" charset="-128"/>
              </a:rPr>
              <a:t>：理事会の議決を経なければならない。</a:t>
            </a:r>
            <a:endParaRPr lang="en-US" altLang="ja-JP"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12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1200" dirty="0">
              <a:latin typeface="Meiryo UI" panose="020B0604030504040204" pitchFamily="50" charset="-128"/>
              <a:ea typeface="Meiryo UI" panose="020B0604030504040204" pitchFamily="50" charset="-128"/>
            </a:endParaRPr>
          </a:p>
          <a:p>
            <a:endParaRPr lang="en-US" altLang="ja-JP" sz="1200" dirty="0">
              <a:solidFill>
                <a:srgbClr val="0000FF"/>
              </a:solidFill>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48</a:t>
            </a:fld>
            <a:endParaRPr kumimoji="1" lang="ja-JP" altLang="en-US"/>
          </a:p>
        </p:txBody>
      </p:sp>
    </p:spTree>
    <p:extLst>
      <p:ext uri="{BB962C8B-B14F-4D97-AF65-F5344CB8AC3E}">
        <p14:creationId xmlns:p14="http://schemas.microsoft.com/office/powerpoint/2010/main" val="201297285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賦課金収入のチェック</a:t>
            </a:r>
            <a:r>
              <a:rPr kumimoji="1" lang="ja-JP" altLang="en-US" dirty="0">
                <a:latin typeface="Meiryo UI" panose="020B0604030504040204" pitchFamily="50" charset="-128"/>
                <a:ea typeface="Meiryo UI" panose="020B0604030504040204" pitchFamily="50" charset="-128"/>
              </a:rPr>
              <a:t>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経常賦課金などが、収支決算書、正味財産増減計算書に適切に計上されているか</a:t>
            </a:r>
            <a:r>
              <a:rPr kumimoji="1" lang="ja-JP" altLang="en-US" dirty="0">
                <a:latin typeface="Meiryo UI" panose="020B0604030504040204" pitchFamily="50" charset="-128"/>
                <a:ea typeface="Meiryo UI" panose="020B0604030504040204" pitchFamily="50" charset="-128"/>
              </a:rPr>
              <a:t>チェックします。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rPr>
              <a:t>収支決算書の経常賦課金収入は、賦課金台帳の当年度の資金収支整理期間末までの徴収済額と一致します。</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ただし、資金収支整理期間を設けている場合であっても経常賦課金については３月</a:t>
            </a:r>
            <a:r>
              <a:rPr lang="en-US" altLang="ja-JP" dirty="0">
                <a:solidFill>
                  <a:schemeClr val="tx1">
                    <a:lumMod val="85000"/>
                    <a:lumOff val="15000"/>
                  </a:schemeClr>
                </a:solidFill>
                <a:latin typeface="Meiryo UI" panose="020B0604030504040204" pitchFamily="50" charset="-128"/>
                <a:ea typeface="Meiryo UI" panose="020B0604030504040204" pitchFamily="50" charset="-128"/>
              </a:rPr>
              <a:t>31</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日で締め、翌年度４月１日以降の入金は翌年度の過年度収入として処理している場合は、３月</a:t>
            </a:r>
            <a:r>
              <a:rPr lang="en-US" altLang="ja-JP" dirty="0">
                <a:solidFill>
                  <a:schemeClr val="tx1">
                    <a:lumMod val="85000"/>
                    <a:lumOff val="15000"/>
                  </a:schemeClr>
                </a:solidFill>
                <a:latin typeface="Meiryo UI" panose="020B0604030504040204" pitchFamily="50" charset="-128"/>
                <a:ea typeface="Meiryo UI" panose="020B0604030504040204" pitchFamily="50" charset="-128"/>
              </a:rPr>
              <a:t>31</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日までの徴収済額と一致します。資金の範囲をどうするかにより変わってきます。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rPr>
              <a:t>正味財産増減計算書の経常賦課金は当年度の調定額と一致します。</a:t>
            </a:r>
            <a:endParaRPr lang="en-US" altLang="ja-JP" dirty="0">
              <a:solidFill>
                <a:srgbClr val="FF0000"/>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rPr>
              <a:t>正味財産増減計算書は発生主義で処理しますから、たとえ未収があっても、その年度に“徴収すべき”金額が計上される点が収支決算書と異なります。この差額は、貸借対照表の未収経常賦課金として資産計上されます。</a:t>
            </a:r>
            <a:endParaRPr lang="en-US" altLang="ja-JP" dirty="0">
              <a:solidFill>
                <a:srgbClr val="FF0000"/>
              </a:solidFill>
              <a:latin typeface="Meiryo UI" panose="020B0604030504040204" pitchFamily="50" charset="-128"/>
              <a:ea typeface="Meiryo UI" panose="020B0604030504040204" pitchFamily="50" charset="-128"/>
            </a:endParaRPr>
          </a:p>
          <a:p>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また、補助金や受託料、他目的使用料や雑収入など他の収入についても、収支決算書は資金収支整理期間末日までの入金額が計上され、正味財産増減計算書は発生主義により、その年度に収入すべき金額が計上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49</a:t>
            </a:fld>
            <a:endParaRPr kumimoji="1" lang="ja-JP" altLang="en-US"/>
          </a:p>
        </p:txBody>
      </p:sp>
    </p:spTree>
    <p:extLst>
      <p:ext uri="{BB962C8B-B14F-4D97-AF65-F5344CB8AC3E}">
        <p14:creationId xmlns:p14="http://schemas.microsoft.com/office/powerpoint/2010/main" val="2359621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土地改良区の財務諸表の構成について説明します。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5</a:t>
            </a:fld>
            <a:endParaRPr kumimoji="1" lang="ja-JP" altLang="en-US"/>
          </a:p>
        </p:txBody>
      </p:sp>
    </p:spTree>
    <p:extLst>
      <p:ext uri="{BB962C8B-B14F-4D97-AF65-F5344CB8AC3E}">
        <p14:creationId xmlns:p14="http://schemas.microsoft.com/office/powerpoint/2010/main" val="300979147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補助金、助成金等のチェック</a:t>
            </a:r>
            <a:r>
              <a:rPr kumimoji="1" lang="ja-JP" altLang="en-US" dirty="0">
                <a:latin typeface="Meiryo UI" panose="020B0604030504040204" pitchFamily="50" charset="-128"/>
                <a:ea typeface="Meiryo UI" panose="020B0604030504040204" pitchFamily="50" charset="-128"/>
              </a:rPr>
              <a:t>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補助金、助成金などが、交付決定通知書や交付確定通知書通りに収支決算書や正味財産増減計算書に適切に計上されているかチェックしましょう</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pPr defTabSz="88306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まず、</a:t>
            </a: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収支決算書の補助金収入や助成金収入は、当年度の資金収支整理期間末日までに実際に入金された額が計上</a:t>
            </a:r>
            <a:r>
              <a:rPr lang="ja-JP" altLang="en-US" dirty="0">
                <a:latin typeface="Meiryo UI" panose="020B0604030504040204" pitchFamily="50" charset="-128"/>
                <a:ea typeface="Meiryo UI" panose="020B0604030504040204" pitchFamily="50" charset="-128"/>
                <a:cs typeface="Meiryo UI" panose="020B0604030504040204" pitchFamily="50" charset="-128"/>
              </a:rPr>
              <a:t>されます。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883068">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正味財産増減計算書の受取補助金や受取助成金の科目は、一般正味財産増減の部と指定正味財産増減の部にそれぞれ計上</a:t>
            </a:r>
            <a:r>
              <a:rPr lang="ja-JP" altLang="en-US" dirty="0">
                <a:latin typeface="Meiryo UI" panose="020B0604030504040204" pitchFamily="50" charset="-128"/>
                <a:ea typeface="Meiryo UI" panose="020B0604030504040204" pitchFamily="50" charset="-128"/>
                <a:cs typeface="Meiryo UI" panose="020B0604030504040204" pitchFamily="50" charset="-128"/>
              </a:rPr>
              <a:t>されます。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rPr>
              <a:t>一般正味財産増減の部の受取補助金等の金額は、当年度中に全額が消費される補助金等 ＋ 貸借対照表の指定正味財産の補助金等のうち、一般正味財産に振り替えられた補助金等の合計が計上</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されます。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rPr>
              <a:t>指定正味財産増減の部の受取補助金等の金額は、当年度に計上されるべき補助金等のうち、当年度中に全額が消費されない補助金等が計上</a:t>
            </a:r>
            <a:r>
              <a:rPr lang="ja-JP" altLang="en-US" dirty="0">
                <a:solidFill>
                  <a:schemeClr val="tx1">
                    <a:lumMod val="85000"/>
                    <a:lumOff val="15000"/>
                  </a:schemeClr>
                </a:solidFill>
                <a:latin typeface="Meiryo UI" panose="020B0604030504040204" pitchFamily="50" charset="-128"/>
                <a:ea typeface="Meiryo UI" panose="020B0604030504040204" pitchFamily="50" charset="-128"/>
              </a:rPr>
              <a:t>されます。</a:t>
            </a:r>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a:p>
            <a:pPr defTabSz="883068">
              <a:defRPr/>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defTabSz="883068">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50</a:t>
            </a:fld>
            <a:endParaRPr kumimoji="1" lang="ja-JP" altLang="en-US"/>
          </a:p>
        </p:txBody>
      </p:sp>
    </p:spTree>
    <p:extLst>
      <p:ext uri="{BB962C8B-B14F-4D97-AF65-F5344CB8AC3E}">
        <p14:creationId xmlns:p14="http://schemas.microsoft.com/office/powerpoint/2010/main" val="276381021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減価償却費のチェック</a:t>
            </a:r>
            <a:r>
              <a:rPr kumimoji="1" lang="ja-JP" altLang="en-US" dirty="0">
                <a:latin typeface="Meiryo UI" panose="020B0604030504040204" pitchFamily="50" charset="-128"/>
                <a:ea typeface="Meiryo UI" panose="020B0604030504040204" pitchFamily="50" charset="-128"/>
              </a:rPr>
              <a:t>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正味財産増減計算書の減価償却費の金額が、土地改良施設台帳や、固定資産台帳の減価償却費と一致しているかをチェック</a:t>
            </a:r>
            <a:r>
              <a:rPr kumimoji="1" lang="ja-JP" altLang="en-US" dirty="0">
                <a:latin typeface="Meiryo UI" panose="020B0604030504040204" pitchFamily="50" charset="-128"/>
                <a:ea typeface="Meiryo UI" panose="020B0604030504040204" pitchFamily="50" charset="-128"/>
              </a:rPr>
              <a:t>します。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所有土地改良施設の減価償却費は、事業費総額を基本に計算し、指定正味財産分を一般正味財産へ振替ます。管理受託施設の減価償却費は、土地改良区負担分のみを基本に計算する点に注意</a:t>
            </a:r>
            <a:r>
              <a:rPr kumimoji="1" lang="ja-JP" altLang="en-US" dirty="0">
                <a:latin typeface="Meiryo UI" panose="020B0604030504040204" pitchFamily="50" charset="-128"/>
                <a:ea typeface="Meiryo UI" panose="020B0604030504040204" pitchFamily="50" charset="-128"/>
              </a:rPr>
              <a:t>してください。</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51</a:t>
            </a:fld>
            <a:endParaRPr kumimoji="1" lang="ja-JP" altLang="en-US"/>
          </a:p>
        </p:txBody>
      </p:sp>
    </p:spTree>
    <p:extLst>
      <p:ext uri="{BB962C8B-B14F-4D97-AF65-F5344CB8AC3E}">
        <p14:creationId xmlns:p14="http://schemas.microsoft.com/office/powerpoint/2010/main" val="262035652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83068">
              <a:defRPr/>
            </a:pPr>
            <a:endParaRPr kumimoji="1" lang="en-US" altLang="ja-JP" dirty="0">
              <a:latin typeface="Meiryo UI" panose="020B0604030504040204" pitchFamily="50" charset="-128"/>
              <a:ea typeface="Meiryo UI" panose="020B0604030504040204" pitchFamily="50" charset="-128"/>
            </a:endParaRPr>
          </a:p>
          <a:p>
            <a:pPr defTabSz="883068">
              <a:defRPr/>
            </a:pPr>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一般正味財産への振替額のチェック</a:t>
            </a:r>
            <a:r>
              <a:rPr kumimoji="1" lang="ja-JP" altLang="en-US" dirty="0">
                <a:latin typeface="Meiryo UI" panose="020B0604030504040204" pitchFamily="50" charset="-128"/>
                <a:ea typeface="Meiryo UI" panose="020B0604030504040204" pitchFamily="50" charset="-128"/>
              </a:rPr>
              <a:t>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正味財産増減計算書の指定正味財産増減の部の一般正味財産への振替額の金額が、土地改良施設台帳と一致しているかをチェック</a:t>
            </a:r>
            <a:r>
              <a:rPr kumimoji="1" lang="ja-JP" altLang="en-US" dirty="0">
                <a:latin typeface="Meiryo UI" panose="020B0604030504040204" pitchFamily="50" charset="-128"/>
                <a:ea typeface="Meiryo UI" panose="020B0604030504040204" pitchFamily="50" charset="-128"/>
              </a:rPr>
              <a:t>します。</a:t>
            </a:r>
            <a:endParaRPr kumimoji="1" lang="en-US" altLang="ja-JP" dirty="0">
              <a:latin typeface="Meiryo UI" panose="020B0604030504040204" pitchFamily="50" charset="-128"/>
              <a:ea typeface="Meiryo UI" panose="020B0604030504040204" pitchFamily="50" charset="-128"/>
            </a:endParaRPr>
          </a:p>
          <a:p>
            <a:endParaRPr lang="en-US" altLang="ja-JP"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52</a:t>
            </a:fld>
            <a:endParaRPr kumimoji="1" lang="ja-JP" altLang="en-US"/>
          </a:p>
        </p:txBody>
      </p:sp>
    </p:spTree>
    <p:extLst>
      <p:ext uri="{BB962C8B-B14F-4D97-AF65-F5344CB8AC3E}">
        <p14:creationId xmlns:p14="http://schemas.microsoft.com/office/powerpoint/2010/main" val="2454116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土地改良区の財務諸表等の構成</a:t>
            </a:r>
            <a:r>
              <a:rPr kumimoji="1" lang="ja-JP" altLang="en-US" dirty="0">
                <a:latin typeface="Meiryo UI" panose="020B0604030504040204" pitchFamily="50" charset="-128"/>
                <a:ea typeface="Meiryo UI" panose="020B0604030504040204" pitchFamily="50" charset="-128"/>
              </a:rPr>
              <a:t>について確認します。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a:solidFill>
                  <a:srgbClr val="FF0000"/>
                </a:solidFill>
                <a:latin typeface="Meiryo UI" panose="020B0604030504040204" pitchFamily="50" charset="-128"/>
                <a:ea typeface="Meiryo UI" panose="020B0604030504040204" pitchFamily="50" charset="-128"/>
              </a:rPr>
              <a:t>７種類</a:t>
            </a:r>
            <a:r>
              <a:rPr kumimoji="1" lang="ja-JP" altLang="en-US" dirty="0">
                <a:latin typeface="Meiryo UI" panose="020B0604030504040204" pitchFamily="50" charset="-128"/>
                <a:ea typeface="Meiryo UI" panose="020B0604030504040204" pitchFamily="50" charset="-128"/>
              </a:rPr>
              <a:t>あります。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また、土地改良区会計基準第１の規定に基づき、特別会計がある場合には、これらに加え、総括表の作成が必要です。</a:t>
            </a:r>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6</a:t>
            </a:fld>
            <a:endParaRPr kumimoji="1" lang="ja-JP" altLang="en-US"/>
          </a:p>
        </p:txBody>
      </p:sp>
    </p:spTree>
    <p:extLst>
      <p:ext uri="{BB962C8B-B14F-4D97-AF65-F5344CB8AC3E}">
        <p14:creationId xmlns:p14="http://schemas.microsoft.com/office/powerpoint/2010/main" val="3934843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eiryo UI" panose="020B0604030504040204" pitchFamily="50" charset="-128"/>
                <a:ea typeface="Meiryo UI" panose="020B0604030504040204" pitchFamily="50" charset="-128"/>
              </a:rPr>
              <a:t>　これは、財務諸表等と帳簿の関係について整理してあります。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会計主要簿は、仕訳帳、総勘定元帳、現金預金出納帳、</a:t>
            </a:r>
            <a:r>
              <a:rPr lang="ja-JP" altLang="en-US" dirty="0">
                <a:latin typeface="Meiryo UI" panose="020B0604030504040204" pitchFamily="50" charset="-128"/>
                <a:ea typeface="Meiryo UI" panose="020B0604030504040204" pitchFamily="50" charset="-128"/>
              </a:rPr>
              <a:t>整理簿です。必要に応じて</a:t>
            </a:r>
            <a:r>
              <a:rPr kumimoji="1" lang="ja-JP" altLang="en-US" dirty="0">
                <a:latin typeface="Meiryo UI" panose="020B0604030504040204" pitchFamily="50" charset="-128"/>
                <a:ea typeface="Meiryo UI" panose="020B0604030504040204" pitchFamily="50" charset="-128"/>
              </a:rPr>
              <a:t>補助簿があります。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7</a:t>
            </a:fld>
            <a:endParaRPr kumimoji="1" lang="ja-JP" altLang="en-US"/>
          </a:p>
        </p:txBody>
      </p:sp>
    </p:spTree>
    <p:extLst>
      <p:ext uri="{BB962C8B-B14F-4D97-AF65-F5344CB8AC3E}">
        <p14:creationId xmlns:p14="http://schemas.microsoft.com/office/powerpoint/2010/main" val="756401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2650" y="585788"/>
            <a:ext cx="5076825" cy="3808412"/>
          </a:xfrm>
        </p:spPr>
      </p:sp>
      <p:sp>
        <p:nvSpPr>
          <p:cNvPr id="3" name="ノート プレースホルダー 2"/>
          <p:cNvSpPr>
            <a:spLocks noGrp="1"/>
          </p:cNvSpPr>
          <p:nvPr>
            <p:ph type="body" idx="1"/>
          </p:nvPr>
        </p:nvSpPr>
        <p:spPr>
          <a:xfrm>
            <a:off x="680720" y="4561872"/>
            <a:ext cx="5445760" cy="4728277"/>
          </a:xfrm>
        </p:spPr>
        <p:txBody>
          <a:bodyPr/>
          <a:lstStyle/>
          <a:p>
            <a:r>
              <a:rPr kumimoji="1" lang="ja-JP" altLang="en-US" dirty="0">
                <a:latin typeface="Meiryo UI" panose="020B0604030504040204" pitchFamily="50" charset="-128"/>
                <a:ea typeface="Meiryo UI" panose="020B0604030504040204" pitchFamily="50" charset="-128"/>
              </a:rPr>
              <a:t>　土地改良区の財務</a:t>
            </a:r>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表に</a:t>
            </a:r>
            <a:r>
              <a:rPr lang="ja-JP" altLang="en-US" dirty="0">
                <a:latin typeface="Meiryo UI" panose="020B0604030504040204" pitchFamily="50" charset="-128"/>
                <a:ea typeface="Meiryo UI" panose="020B0604030504040204" pitchFamily="50" charset="-128"/>
              </a:rPr>
              <a:t>ついて確認します。</a:t>
            </a:r>
            <a:endParaRPr lang="en-GB"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貸借対照表は、</a:t>
            </a:r>
            <a:r>
              <a:rPr lang="ja-JP" altLang="en-US" b="1" dirty="0">
                <a:solidFill>
                  <a:srgbClr val="FF0000"/>
                </a:solidFill>
                <a:latin typeface="Meiryo UI" panose="020B0604030504040204" pitchFamily="50" charset="-128"/>
                <a:ea typeface="Meiryo UI" panose="020B0604030504040204" pitchFamily="50" charset="-128"/>
              </a:rPr>
              <a:t>発生主義</a:t>
            </a:r>
            <a:r>
              <a:rPr lang="ja-JP" altLang="en-US" dirty="0">
                <a:latin typeface="Meiryo UI" panose="020B0604030504040204" pitchFamily="50" charset="-128"/>
                <a:ea typeface="Meiryo UI" panose="020B0604030504040204" pitchFamily="50" charset="-128"/>
              </a:rPr>
              <a:t>で作成され、</a:t>
            </a:r>
            <a:r>
              <a:rPr kumimoji="1" lang="ja-JP" altLang="en-US" b="1" dirty="0">
                <a:solidFill>
                  <a:srgbClr val="FF0000"/>
                </a:solidFill>
                <a:latin typeface="Meiryo UI" panose="020B0604030504040204" pitchFamily="50" charset="-128"/>
                <a:ea typeface="Meiryo UI" panose="020B0604030504040204" pitchFamily="50" charset="-128"/>
              </a:rPr>
              <a:t>期末時点の土地改良区の財政状態</a:t>
            </a:r>
            <a:r>
              <a:rPr kumimoji="1" lang="ja-JP" altLang="en-US" dirty="0">
                <a:latin typeface="Meiryo UI" panose="020B0604030504040204" pitchFamily="50" charset="-128"/>
                <a:ea typeface="Meiryo UI" panose="020B0604030504040204" pitchFamily="50" charset="-128"/>
              </a:rPr>
              <a:t>を表しています。</a:t>
            </a:r>
            <a:endParaRPr kumimoji="1" lang="en-US" altLang="ja-JP" dirty="0">
              <a:latin typeface="Meiryo UI" panose="020B0604030504040204" pitchFamily="50" charset="-128"/>
              <a:ea typeface="Meiryo UI" panose="020B0604030504040204" pitchFamily="50" charset="-128"/>
            </a:endParaRPr>
          </a:p>
          <a:p>
            <a:pPr defTabSz="883068">
              <a:buClr>
                <a:srgbClr val="00CC99"/>
              </a:buClr>
              <a:defRPr/>
            </a:pPr>
            <a:r>
              <a:rPr lang="ja-JP" altLang="en-US" dirty="0">
                <a:latin typeface="Meiryo UI" panose="020B0604030504040204" pitchFamily="50" charset="-128"/>
                <a:ea typeface="Meiryo UI" panose="020B0604030504040204" pitchFamily="50" charset="-128"/>
              </a:rPr>
              <a:t>　正味財産増減計算書は</a:t>
            </a:r>
            <a:r>
              <a:rPr lang="ja-JP" altLang="en-US" b="1" dirty="0">
                <a:solidFill>
                  <a:srgbClr val="FF0000"/>
                </a:solidFill>
                <a:latin typeface="Meiryo UI" panose="020B0604030504040204" pitchFamily="50" charset="-128"/>
                <a:ea typeface="Meiryo UI" panose="020B0604030504040204" pitchFamily="50" charset="-128"/>
              </a:rPr>
              <a:t>発生主義</a:t>
            </a:r>
            <a:r>
              <a:rPr lang="ja-JP" altLang="en-US" dirty="0">
                <a:latin typeface="Meiryo UI" panose="020B0604030504040204" pitchFamily="50" charset="-128"/>
                <a:ea typeface="Meiryo UI" panose="020B0604030504040204" pitchFamily="50" charset="-128"/>
              </a:rPr>
              <a:t>で作成され、</a:t>
            </a:r>
            <a:endParaRPr lang="en-US" altLang="ja-JP" dirty="0">
              <a:latin typeface="Meiryo UI" panose="020B0604030504040204" pitchFamily="50" charset="-128"/>
              <a:ea typeface="Meiryo UI" panose="020B0604030504040204" pitchFamily="50" charset="-128"/>
            </a:endParaRPr>
          </a:p>
          <a:p>
            <a:pPr defTabSz="883068">
              <a:buClr>
                <a:srgbClr val="00CC99"/>
              </a:buClr>
              <a:defRPr/>
            </a:pPr>
            <a:r>
              <a:rPr lang="ja-JP" altLang="en-US" b="1" dirty="0">
                <a:solidFill>
                  <a:srgbClr val="FF0000"/>
                </a:solidFill>
                <a:latin typeface="Meiryo UI" panose="020B0604030504040204" pitchFamily="50" charset="-128"/>
                <a:ea typeface="Meiryo UI" panose="020B0604030504040204" pitchFamily="50" charset="-128"/>
              </a:rPr>
              <a:t>一事業年度の正味財産の増減の原因</a:t>
            </a:r>
            <a:r>
              <a:rPr lang="ja-JP" altLang="en-US" dirty="0">
                <a:latin typeface="Meiryo UI" panose="020B0604030504040204" pitchFamily="50" charset="-128"/>
                <a:ea typeface="Meiryo UI" panose="020B0604030504040204" pitchFamily="50" charset="-128"/>
              </a:rPr>
              <a:t>を表しています。</a:t>
            </a:r>
            <a:endParaRPr lang="en-US" altLang="ja-JP" dirty="0">
              <a:latin typeface="Meiryo UI" panose="020B0604030504040204" pitchFamily="50" charset="-128"/>
              <a:ea typeface="Meiryo UI" panose="020B0604030504040204" pitchFamily="50" charset="-128"/>
            </a:endParaRPr>
          </a:p>
          <a:p>
            <a:pPr defTabSz="883068">
              <a:buClr>
                <a:srgbClr val="00CC99"/>
              </a:buClr>
              <a:defRPr/>
            </a:pPr>
            <a:endParaRPr lang="en-US" altLang="ja-JP" dirty="0">
              <a:latin typeface="Meiryo UI" panose="020B0604030504040204" pitchFamily="50" charset="-128"/>
              <a:ea typeface="Meiryo UI" panose="020B0604030504040204" pitchFamily="50" charset="-128"/>
            </a:endParaRPr>
          </a:p>
          <a:p>
            <a:pPr defTabSz="883068">
              <a:buClr>
                <a:srgbClr val="00CC99"/>
              </a:buClr>
              <a:defRPr/>
            </a:pPr>
            <a:r>
              <a:rPr kumimoji="1" lang="ja-JP" altLang="en-US" dirty="0">
                <a:latin typeface="Meiryo UI" panose="020B0604030504040204" pitchFamily="50" charset="-128"/>
                <a:ea typeface="Meiryo UI" panose="020B0604030504040204" pitchFamily="50" charset="-128"/>
              </a:rPr>
              <a:t>　収支決算書は、</a:t>
            </a:r>
            <a:r>
              <a:rPr kumimoji="1" lang="ja-JP" altLang="en-US" b="1" dirty="0">
                <a:solidFill>
                  <a:srgbClr val="FF0000"/>
                </a:solidFill>
                <a:latin typeface="Meiryo UI" panose="020B0604030504040204" pitchFamily="50" charset="-128"/>
                <a:ea typeface="Meiryo UI" panose="020B0604030504040204" pitchFamily="50" charset="-128"/>
              </a:rPr>
              <a:t>現金主義</a:t>
            </a:r>
            <a:r>
              <a:rPr kumimoji="1" lang="ja-JP" altLang="en-US" dirty="0">
                <a:latin typeface="Meiryo UI" panose="020B0604030504040204" pitchFamily="50" charset="-128"/>
                <a:ea typeface="Meiryo UI" panose="020B0604030504040204" pitchFamily="50" charset="-128"/>
              </a:rPr>
              <a:t>で作成され、</a:t>
            </a:r>
            <a:r>
              <a:rPr kumimoji="1" lang="ja-JP" altLang="en-US" b="1" dirty="0">
                <a:solidFill>
                  <a:srgbClr val="FF0000"/>
                </a:solidFill>
                <a:latin typeface="Meiryo UI" panose="020B0604030504040204" pitchFamily="50" charset="-128"/>
                <a:ea typeface="Meiryo UI" panose="020B0604030504040204" pitchFamily="50" charset="-128"/>
              </a:rPr>
              <a:t>一会計年度のお金だけの増減</a:t>
            </a:r>
            <a:r>
              <a:rPr kumimoji="1" lang="ja-JP" altLang="en-US" dirty="0">
                <a:latin typeface="Meiryo UI" panose="020B0604030504040204" pitchFamily="50" charset="-128"/>
                <a:ea typeface="Meiryo UI" panose="020B0604030504040204" pitchFamily="50" charset="-128"/>
              </a:rPr>
              <a:t>を表しています。</a:t>
            </a:r>
            <a:endParaRPr kumimoji="1" lang="en-US" altLang="ja-JP" dirty="0">
              <a:latin typeface="Meiryo UI" panose="020B0604030504040204" pitchFamily="50" charset="-128"/>
              <a:ea typeface="Meiryo UI" panose="020B0604030504040204" pitchFamily="50" charset="-128"/>
            </a:endParaRPr>
          </a:p>
          <a:p>
            <a:pPr defTabSz="883068">
              <a:buClr>
                <a:srgbClr val="00CC99"/>
              </a:buClr>
              <a:defRPr/>
            </a:pPr>
            <a:r>
              <a:rPr kumimoji="1" lang="ja-JP" altLang="en-US" dirty="0">
                <a:latin typeface="Meiryo UI" panose="020B0604030504040204" pitchFamily="50" charset="-128"/>
                <a:ea typeface="Meiryo UI" panose="020B0604030504040204" pitchFamily="50" charset="-128"/>
              </a:rPr>
              <a:t>　収支決算書の次年度繰越金は、事業年度末時点の現金及び預金に、資金の範囲によりますが</a:t>
            </a:r>
            <a:r>
              <a:rPr kumimoji="1" lang="ja-JP" altLang="en-US" b="1" dirty="0">
                <a:solidFill>
                  <a:srgbClr val="FF0000"/>
                </a:solidFill>
                <a:latin typeface="Meiryo UI" panose="020B0604030504040204" pitchFamily="50" charset="-128"/>
                <a:ea typeface="Meiryo UI" panose="020B0604030504040204" pitchFamily="50" charset="-128"/>
              </a:rPr>
              <a:t>翌期の入金・出金を反映</a:t>
            </a:r>
            <a:r>
              <a:rPr kumimoji="1" lang="ja-JP" altLang="en-US" dirty="0">
                <a:latin typeface="Meiryo UI" panose="020B0604030504040204" pitchFamily="50" charset="-128"/>
                <a:ea typeface="Meiryo UI" panose="020B0604030504040204" pitchFamily="50" charset="-128"/>
              </a:rPr>
              <a:t>させているため、</a:t>
            </a:r>
            <a:r>
              <a:rPr kumimoji="1" lang="ja-JP" altLang="en-US" b="1" dirty="0">
                <a:solidFill>
                  <a:srgbClr val="FF0000"/>
                </a:solidFill>
                <a:latin typeface="Meiryo UI" panose="020B0604030504040204" pitchFamily="50" charset="-128"/>
                <a:ea typeface="Meiryo UI" panose="020B0604030504040204" pitchFamily="50" charset="-128"/>
              </a:rPr>
              <a:t>貸借対照表の現金及び預金の金額とは一致しません。</a:t>
            </a:r>
            <a:r>
              <a:rPr kumimoji="1" lang="ja-JP" altLang="en-US" dirty="0">
                <a:latin typeface="Meiryo UI" panose="020B0604030504040204" pitchFamily="50" charset="-128"/>
                <a:ea typeface="Meiryo UI" panose="020B0604030504040204" pitchFamily="50" charset="-128"/>
              </a:rPr>
              <a:t>そのため、</a:t>
            </a:r>
            <a:r>
              <a:rPr kumimoji="1" lang="ja-JP" altLang="en-US" b="1" dirty="0">
                <a:solidFill>
                  <a:srgbClr val="FF0000"/>
                </a:solidFill>
                <a:latin typeface="Meiryo UI" panose="020B0604030504040204" pitchFamily="50" charset="-128"/>
                <a:ea typeface="Meiryo UI" panose="020B0604030504040204" pitchFamily="50" charset="-128"/>
              </a:rPr>
              <a:t>収支決算書に対する注記を作成してその差額を明らかにします。</a:t>
            </a:r>
            <a:endParaRPr kumimoji="1" lang="en-US" altLang="ja-JP" b="1" dirty="0">
              <a:solidFill>
                <a:srgbClr val="FF0000"/>
              </a:solidFill>
              <a:latin typeface="Meiryo UI" panose="020B0604030504040204" pitchFamily="50" charset="-128"/>
              <a:ea typeface="Meiryo UI" panose="020B0604030504040204" pitchFamily="50" charset="-128"/>
            </a:endParaRPr>
          </a:p>
          <a:p>
            <a:pPr defTabSz="883068">
              <a:buClr>
                <a:srgbClr val="00CC99"/>
              </a:buClr>
              <a:defRPr/>
            </a:pPr>
            <a:endParaRPr kumimoji="1" lang="en-US" altLang="ja-JP" b="1" dirty="0">
              <a:solidFill>
                <a:srgbClr val="FF0000"/>
              </a:solidFill>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貸借対照表と正味財産増減計算書の関係について説明します。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正味財産増減計算書の</a:t>
            </a:r>
            <a:r>
              <a:rPr kumimoji="1" lang="ja-JP" altLang="en-US" b="1" dirty="0">
                <a:solidFill>
                  <a:srgbClr val="FF0000"/>
                </a:solidFill>
                <a:latin typeface="Meiryo UI" panose="020B0604030504040204" pitchFamily="50" charset="-128"/>
                <a:ea typeface="Meiryo UI" panose="020B0604030504040204" pitchFamily="50" charset="-128"/>
              </a:rPr>
              <a:t>「正味財産期末残高」</a:t>
            </a:r>
            <a:r>
              <a:rPr kumimoji="1" lang="ja-JP" altLang="en-US" dirty="0">
                <a:latin typeface="Meiryo UI" panose="020B0604030504040204" pitchFamily="50" charset="-128"/>
                <a:ea typeface="Meiryo UI" panose="020B0604030504040204" pitchFamily="50" charset="-128"/>
              </a:rPr>
              <a:t>は、</a:t>
            </a:r>
            <a:r>
              <a:rPr kumimoji="1" lang="ja-JP" altLang="en-US" b="1" dirty="0">
                <a:solidFill>
                  <a:srgbClr val="FF0000"/>
                </a:solidFill>
                <a:latin typeface="Meiryo UI" panose="020B0604030504040204" pitchFamily="50" charset="-128"/>
                <a:ea typeface="Meiryo UI" panose="020B0604030504040204" pitchFamily="50" charset="-128"/>
              </a:rPr>
              <a:t>貸借対照表の正味財産の合計と一致</a:t>
            </a:r>
            <a:r>
              <a:rPr kumimoji="1" lang="ja-JP" altLang="en-US" dirty="0">
                <a:latin typeface="Meiryo UI" panose="020B0604030504040204" pitchFamily="50" charset="-128"/>
                <a:ea typeface="Meiryo UI" panose="020B0604030504040204" pitchFamily="50" charset="-128"/>
              </a:rPr>
              <a:t>します。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収支決算書と正味財産増減計算書は、ほとんどの取引について、同じような動きをしますが、</a:t>
            </a:r>
            <a:r>
              <a:rPr lang="ja-JP" altLang="en-US" dirty="0">
                <a:solidFill>
                  <a:srgbClr val="FF0000"/>
                </a:solidFill>
                <a:latin typeface="Meiryo UI" panose="020B0604030504040204" pitchFamily="50" charset="-128"/>
                <a:ea typeface="Meiryo UI" panose="020B0604030504040204" pitchFamily="50" charset="-128"/>
              </a:rPr>
              <a:t>借入金</a:t>
            </a:r>
            <a:r>
              <a:rPr lang="ja-JP" altLang="en-US" dirty="0">
                <a:latin typeface="Meiryo UI" panose="020B0604030504040204" pitchFamily="50" charset="-128"/>
                <a:ea typeface="Meiryo UI" panose="020B0604030504040204" pitchFamily="50" charset="-128"/>
              </a:rPr>
              <a:t>などの場合、</a:t>
            </a:r>
            <a:r>
              <a:rPr lang="ja-JP" altLang="en-US" dirty="0">
                <a:solidFill>
                  <a:srgbClr val="FF0000"/>
                </a:solidFill>
                <a:latin typeface="Meiryo UI" panose="020B0604030504040204" pitchFamily="50" charset="-128"/>
                <a:ea typeface="Meiryo UI" panose="020B0604030504040204" pitchFamily="50" charset="-128"/>
              </a:rPr>
              <a:t>決算書では収入の増加</a:t>
            </a:r>
            <a:r>
              <a:rPr lang="ja-JP" altLang="en-US" dirty="0">
                <a:latin typeface="Meiryo UI" panose="020B0604030504040204" pitchFamily="50" charset="-128"/>
                <a:ea typeface="Meiryo UI" panose="020B0604030504040204" pitchFamily="50" charset="-128"/>
              </a:rPr>
              <a:t>として計上しますが、複式簿記では現金という</a:t>
            </a:r>
            <a:r>
              <a:rPr lang="ja-JP" altLang="en-US" dirty="0">
                <a:solidFill>
                  <a:srgbClr val="FF0000"/>
                </a:solidFill>
                <a:latin typeface="Meiryo UI" panose="020B0604030504040204" pitchFamily="50" charset="-128"/>
                <a:ea typeface="Meiryo UI" panose="020B0604030504040204" pitchFamily="50" charset="-128"/>
              </a:rPr>
              <a:t>資産の増加と借入金という負債の増加</a:t>
            </a:r>
            <a:r>
              <a:rPr lang="ja-JP" altLang="en-US" dirty="0">
                <a:latin typeface="Meiryo UI" panose="020B0604030504040204" pitchFamily="50" charset="-128"/>
                <a:ea typeface="Meiryo UI" panose="020B0604030504040204" pitchFamily="50" charset="-128"/>
              </a:rPr>
              <a:t>として計上するなど</a:t>
            </a:r>
            <a:r>
              <a:rPr lang="ja-JP" altLang="en-US" b="1" dirty="0">
                <a:latin typeface="Meiryo UI" panose="020B0604030504040204" pitchFamily="50" charset="-128"/>
                <a:ea typeface="Meiryo UI" panose="020B0604030504040204" pitchFamily="50" charset="-128"/>
              </a:rPr>
              <a:t>、</a:t>
            </a:r>
            <a:r>
              <a:rPr lang="ja-JP" altLang="en-US" b="1" dirty="0">
                <a:solidFill>
                  <a:srgbClr val="FF0000"/>
                </a:solidFill>
                <a:latin typeface="Meiryo UI" panose="020B0604030504040204" pitchFamily="50" charset="-128"/>
                <a:ea typeface="Meiryo UI" panose="020B0604030504040204" pitchFamily="50" charset="-128"/>
              </a:rPr>
              <a:t>正味財産増減計算に影響しない</a:t>
            </a:r>
            <a:r>
              <a:rPr lang="ja-JP" altLang="en-US" dirty="0">
                <a:latin typeface="Meiryo UI" panose="020B0604030504040204" pitchFamily="50" charset="-128"/>
                <a:ea typeface="Meiryo UI" panose="020B0604030504040204" pitchFamily="50" charset="-128"/>
              </a:rPr>
              <a:t>処理が行われていることに注意が必要です。</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8</a:t>
            </a:fld>
            <a:endParaRPr kumimoji="1" lang="ja-JP" altLang="en-US"/>
          </a:p>
        </p:txBody>
      </p:sp>
    </p:spTree>
    <p:extLst>
      <p:ext uri="{BB962C8B-B14F-4D97-AF65-F5344CB8AC3E}">
        <p14:creationId xmlns:p14="http://schemas.microsoft.com/office/powerpoint/2010/main" val="511125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0720" y="4719966"/>
            <a:ext cx="5445760" cy="4472702"/>
          </a:xfrm>
        </p:spPr>
        <p:txBody>
          <a:bodyPr/>
          <a:lstStyle/>
          <a:p>
            <a:pPr defTabSz="883068">
              <a:buClr>
                <a:srgbClr val="00CC99"/>
              </a:buClr>
              <a:defRPr/>
            </a:pPr>
            <a:r>
              <a:rPr kumimoji="1" lang="ja-JP" altLang="en-US" dirty="0">
                <a:latin typeface="Meiryo UI" panose="020B0604030504040204" pitchFamily="50" charset="-128"/>
                <a:ea typeface="Meiryo UI" panose="020B0604030504040204" pitchFamily="50" charset="-128"/>
              </a:rPr>
              <a:t>　これは、時間軸で財務三票のつながりを説明したものです。</a:t>
            </a:r>
            <a:endParaRPr kumimoji="1" lang="en-US" altLang="ja-JP" dirty="0">
              <a:latin typeface="Meiryo UI" panose="020B0604030504040204" pitchFamily="50" charset="-128"/>
              <a:ea typeface="Meiryo UI" panose="020B0604030504040204" pitchFamily="50" charset="-128"/>
            </a:endParaRPr>
          </a:p>
          <a:p>
            <a:pPr defTabSz="883068">
              <a:buClr>
                <a:srgbClr val="00CC99"/>
              </a:buClr>
              <a:defRPr/>
            </a:pPr>
            <a:endParaRPr kumimoji="1" lang="en-US" altLang="ja-JP" dirty="0">
              <a:latin typeface="Meiryo UI" panose="020B0604030504040204" pitchFamily="50" charset="-128"/>
              <a:ea typeface="Meiryo UI" panose="020B0604030504040204" pitchFamily="50" charset="-128"/>
            </a:endParaRPr>
          </a:p>
          <a:p>
            <a:pPr defTabSz="883068">
              <a:buClr>
                <a:srgbClr val="00CC99"/>
              </a:buClr>
              <a:defRPr/>
            </a:pPr>
            <a:r>
              <a:rPr kumimoji="1" lang="ja-JP" altLang="en-US" dirty="0">
                <a:latin typeface="Meiryo UI" panose="020B0604030504040204" pitchFamily="50" charset="-128"/>
                <a:ea typeface="Meiryo UI" panose="020B0604030504040204" pitchFamily="50" charset="-128"/>
              </a:rPr>
              <a:t>　ページの中央にある収支決算書をご覧ください。</a:t>
            </a:r>
            <a:endParaRPr kumimoji="1" lang="en-US" altLang="ja-JP" dirty="0">
              <a:latin typeface="Meiryo UI" panose="020B0604030504040204" pitchFamily="50" charset="-128"/>
              <a:ea typeface="Meiryo UI" panose="020B0604030504040204" pitchFamily="50" charset="-128"/>
            </a:endParaRPr>
          </a:p>
          <a:p>
            <a:pPr defTabSz="883068">
              <a:buClr>
                <a:srgbClr val="00CC99"/>
              </a:buClr>
              <a:defRPr/>
            </a:pPr>
            <a:r>
              <a:rPr kumimoji="1" lang="ja-JP" altLang="en-US" dirty="0">
                <a:latin typeface="Meiryo UI" panose="020B0604030504040204" pitchFamily="50" charset="-128"/>
                <a:ea typeface="Meiryo UI" panose="020B0604030504040204" pitchFamily="50" charset="-128"/>
              </a:rPr>
              <a:t>　収支決算書の繰越金は、前期及び当期の貸借対照表の「現金及び預金」と関係があります。</a:t>
            </a:r>
            <a:r>
              <a:rPr kumimoji="1" lang="en-US" altLang="ja-JP" b="1" dirty="0">
                <a:solidFill>
                  <a:srgbClr val="FF0000"/>
                </a:solidFill>
                <a:latin typeface="Meiryo UI" panose="020B0604030504040204" pitchFamily="50" charset="-128"/>
                <a:ea typeface="Meiryo UI" panose="020B0604030504040204" pitchFamily="50" charset="-128"/>
              </a:rPr>
              <a:t>3</a:t>
            </a:r>
            <a:r>
              <a:rPr kumimoji="1" lang="ja-JP" altLang="en-US" b="1" dirty="0">
                <a:solidFill>
                  <a:srgbClr val="FF0000"/>
                </a:solidFill>
                <a:latin typeface="Meiryo UI" panose="020B0604030504040204" pitchFamily="50" charset="-128"/>
                <a:ea typeface="Meiryo UI" panose="020B0604030504040204" pitchFamily="50" charset="-128"/>
              </a:rPr>
              <a:t>月</a:t>
            </a:r>
            <a:r>
              <a:rPr kumimoji="1" lang="en-US" altLang="ja-JP" b="1" dirty="0">
                <a:solidFill>
                  <a:srgbClr val="FF0000"/>
                </a:solidFill>
                <a:latin typeface="Meiryo UI" panose="020B0604030504040204" pitchFamily="50" charset="-128"/>
                <a:ea typeface="Meiryo UI" panose="020B0604030504040204" pitchFamily="50" charset="-128"/>
              </a:rPr>
              <a:t>31</a:t>
            </a:r>
            <a:r>
              <a:rPr kumimoji="1" lang="ja-JP" altLang="en-US" b="1" dirty="0">
                <a:solidFill>
                  <a:srgbClr val="FF0000"/>
                </a:solidFill>
                <a:latin typeface="Meiryo UI" panose="020B0604030504040204" pitchFamily="50" charset="-128"/>
                <a:ea typeface="Meiryo UI" panose="020B0604030504040204" pitchFamily="50" charset="-128"/>
              </a:rPr>
              <a:t>日現在の金額は一致</a:t>
            </a:r>
            <a:r>
              <a:rPr kumimoji="1" lang="ja-JP" altLang="en-US" dirty="0">
                <a:latin typeface="Meiryo UI" panose="020B0604030504040204" pitchFamily="50" charset="-128"/>
                <a:ea typeface="Meiryo UI" panose="020B0604030504040204" pitchFamily="50" charset="-128"/>
              </a:rPr>
              <a:t>します。</a:t>
            </a:r>
            <a:endParaRPr kumimoji="1" lang="en-US" altLang="ja-JP" dirty="0">
              <a:latin typeface="Meiryo UI" panose="020B0604030504040204" pitchFamily="50" charset="-128"/>
              <a:ea typeface="Meiryo UI" panose="020B0604030504040204" pitchFamily="50" charset="-128"/>
            </a:endParaRPr>
          </a:p>
          <a:p>
            <a:pPr defTabSz="883068">
              <a:buClr>
                <a:srgbClr val="00CC99"/>
              </a:buClr>
              <a:defRPr/>
            </a:pPr>
            <a:r>
              <a:rPr kumimoji="1" lang="ja-JP" altLang="en-US" dirty="0">
                <a:latin typeface="Meiryo UI" panose="020B0604030504040204" pitchFamily="50" charset="-128"/>
                <a:ea typeface="Meiryo UI" panose="020B0604030504040204" pitchFamily="50" charset="-128"/>
              </a:rPr>
              <a:t>　次に、正味財産増減計算書をご覧ください。</a:t>
            </a:r>
            <a:endParaRPr kumimoji="1" lang="en-US" altLang="ja-JP" dirty="0">
              <a:latin typeface="Meiryo UI" panose="020B0604030504040204" pitchFamily="50" charset="-128"/>
              <a:ea typeface="Meiryo UI" panose="020B0604030504040204" pitchFamily="50" charset="-128"/>
            </a:endParaRPr>
          </a:p>
          <a:p>
            <a:pPr defTabSz="883068">
              <a:buClr>
                <a:srgbClr val="00CC99"/>
              </a:buClr>
              <a:defRPr/>
            </a:pPr>
            <a:r>
              <a:rPr kumimoji="1" lang="ja-JP" altLang="en-US" dirty="0">
                <a:latin typeface="Meiryo UI" panose="020B0604030504040204" pitchFamily="50" charset="-128"/>
                <a:ea typeface="Meiryo UI" panose="020B0604030504040204" pitchFamily="50" charset="-128"/>
              </a:rPr>
              <a:t>　正味財産増減計算書の正味財産期首残高、正味財産期末残高は、前期及び当期の貸借対照表の「正味財産の部」と一致します。</a:t>
            </a:r>
            <a:endParaRPr kumimoji="1" lang="en-US" altLang="ja-JP" dirty="0">
              <a:latin typeface="Meiryo UI" panose="020B0604030504040204" pitchFamily="50" charset="-128"/>
              <a:ea typeface="Meiryo UI" panose="020B0604030504040204" pitchFamily="50" charset="-128"/>
            </a:endParaRPr>
          </a:p>
          <a:p>
            <a:pPr defTabSz="883068">
              <a:buClr>
                <a:srgbClr val="00CC99"/>
              </a:buClr>
              <a:defRPr/>
            </a:pPr>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9F7C298A-65E8-4C3A-B8FA-43B30D491D01}" type="slidenum">
              <a:rPr kumimoji="1" lang="ja-JP" altLang="en-US" smtClean="0"/>
              <a:t>9</a:t>
            </a:fld>
            <a:endParaRPr kumimoji="1" lang="ja-JP" altLang="en-US"/>
          </a:p>
        </p:txBody>
      </p:sp>
    </p:spTree>
    <p:extLst>
      <p:ext uri="{BB962C8B-B14F-4D97-AF65-F5344CB8AC3E}">
        <p14:creationId xmlns:p14="http://schemas.microsoft.com/office/powerpoint/2010/main" val="567693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5229200"/>
            <a:ext cx="6400800" cy="838944"/>
          </a:xfrm>
          <a:prstGeom prst="rect">
            <a:avLst/>
          </a:prstGeom>
        </p:spPr>
        <p:txBody>
          <a:bodyPr anchor="ctr">
            <a:normAutofit/>
          </a:bodyPr>
          <a:lstStyle>
            <a:lvl1pPr marL="0" indent="0" algn="ctr">
              <a:buNone/>
              <a:defRPr sz="180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12" name="タイトル 11"/>
          <p:cNvSpPr>
            <a:spLocks noGrp="1"/>
          </p:cNvSpPr>
          <p:nvPr>
            <p:ph type="title"/>
          </p:nvPr>
        </p:nvSpPr>
        <p:spPr>
          <a:xfrm>
            <a:off x="419819" y="2564904"/>
            <a:ext cx="8229600" cy="1728192"/>
          </a:xfrm>
          <a:prstGeom prst="rect">
            <a:avLst/>
          </a:prstGeom>
        </p:spPr>
        <p:txBody>
          <a:bodyPr/>
          <a:lstStyle>
            <a:lvl1pPr algn="ct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11" name="正方形/長方形 10"/>
          <p:cNvSpPr/>
          <p:nvPr userDrawn="1"/>
        </p:nvSpPr>
        <p:spPr>
          <a:xfrm>
            <a:off x="0" y="6309320"/>
            <a:ext cx="914400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Tree>
    <p:extLst>
      <p:ext uri="{BB962C8B-B14F-4D97-AF65-F5344CB8AC3E}">
        <p14:creationId xmlns:p14="http://schemas.microsoft.com/office/powerpoint/2010/main" val="700806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648072"/>
            <a:ext cx="8640960" cy="5661243"/>
          </a:xfrm>
          <a:prstGeom prst="rect">
            <a:avLst/>
          </a:prstGeo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vl2pPr marL="742950" indent="-285750">
              <a:buFont typeface="Wingdings" pitchFamily="2" charset="2"/>
              <a:buChar char="Ø"/>
              <a:defRPr>
                <a:latin typeface="Meiryo UI" panose="020B0604030504040204" pitchFamily="50" charset="-128"/>
                <a:ea typeface="Meiryo UI" panose="020B0604030504040204" pitchFamily="50" charset="-128"/>
                <a:cs typeface="Meiryo UI" panose="020B0604030504040204" pitchFamily="50" charset="-128"/>
              </a:defRPr>
            </a:lvl2pPr>
            <a:lvl3pPr marL="1143000" indent="-228600">
              <a:buFont typeface="Wingdings" pitchFamily="2" charset="2"/>
              <a:buChar char="ü"/>
              <a:defRPr>
                <a:latin typeface="Meiryo UI" panose="020B0604030504040204" pitchFamily="50" charset="-128"/>
                <a:ea typeface="Meiryo UI" panose="020B0604030504040204" pitchFamily="50" charset="-128"/>
                <a:cs typeface="Meiryo UI" panose="020B0604030504040204" pitchFamily="50" charset="-128"/>
              </a:defRPr>
            </a:lvl3pPr>
            <a:lvl4pPr marL="1600200" indent="-228600">
              <a:buFont typeface="Arial" pitchFamily="34" charset="0"/>
              <a:buChar char="•"/>
              <a:defRPr>
                <a:latin typeface="Meiryo UI" panose="020B0604030504040204" pitchFamily="50" charset="-128"/>
                <a:ea typeface="Meiryo UI" panose="020B0604030504040204" pitchFamily="50" charset="-128"/>
                <a:cs typeface="Meiryo UI" panose="020B0604030504040204" pitchFamily="50" charset="-128"/>
              </a:defRPr>
            </a:lvl4pPr>
            <a:lvl5pPr marL="2057400" indent="-228600">
              <a:buFont typeface="Arial" pitchFamily="34" charset="0"/>
              <a:buChar char="•"/>
              <a:defRPr>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タイトル 10"/>
          <p:cNvSpPr>
            <a:spLocks noGrp="1"/>
          </p:cNvSpPr>
          <p:nvPr>
            <p:ph type="title"/>
          </p:nvPr>
        </p:nvSpPr>
        <p:spPr>
          <a:xfrm>
            <a:off x="251520" y="0"/>
            <a:ext cx="8640960" cy="490066"/>
          </a:xfrm>
          <a:prstGeom prst="rect">
            <a:avLst/>
          </a:prstGeo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cxnSp>
        <p:nvCxnSpPr>
          <p:cNvPr id="14" name="直線コネクタ 13"/>
          <p:cNvCxnSpPr/>
          <p:nvPr userDrawn="1"/>
        </p:nvCxnSpPr>
        <p:spPr>
          <a:xfrm>
            <a:off x="0" y="548680"/>
            <a:ext cx="91440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スライド番号プレースホルダー 5"/>
          <p:cNvSpPr>
            <a:spLocks noGrp="1"/>
          </p:cNvSpPr>
          <p:nvPr>
            <p:ph type="sldNum" sz="quarter" idx="4"/>
          </p:nvPr>
        </p:nvSpPr>
        <p:spPr>
          <a:xfrm>
            <a:off x="8028384" y="6453336"/>
            <a:ext cx="1115616" cy="404664"/>
          </a:xfrm>
          <a:prstGeom prst="rect">
            <a:avLst/>
          </a:prstGeom>
        </p:spPr>
        <p:txBody>
          <a:bodyPr vert="horz" lIns="91440" tIns="45720" rIns="91440" bIns="45720" rtlCol="0" anchor="ctr"/>
          <a:lstStyle>
            <a:lvl1pPr algn="r">
              <a:defRPr sz="1200" b="0">
                <a:solidFill>
                  <a:schemeClr val="tx1">
                    <a:lumMod val="50000"/>
                    <a:lumOff val="50000"/>
                  </a:schemeClr>
                </a:solidFill>
                <a:latin typeface="Meiryo UI" panose="020B0604030504040204" pitchFamily="50" charset="-128"/>
                <a:ea typeface="Meiryo UI" panose="020B0604030504040204" pitchFamily="50" charset="-128"/>
                <a:cs typeface="Segoe UI" panose="020B0502040204020203" pitchFamily="34" charset="0"/>
              </a:defRPr>
            </a:lvl1pPr>
          </a:lstStyle>
          <a:p>
            <a:fld id="{5263FA20-C340-4DF6-8F1F-34B9EF7D1B2A}" type="slidenum">
              <a:rPr lang="ja-JP" altLang="en-US" smtClean="0"/>
              <a:pPr/>
              <a:t>‹#›</a:t>
            </a:fld>
            <a:endParaRPr lang="ja-JP" altLang="en-US" dirty="0"/>
          </a:p>
        </p:txBody>
      </p:sp>
    </p:spTree>
    <p:extLst>
      <p:ext uri="{BB962C8B-B14F-4D97-AF65-F5344CB8AC3E}">
        <p14:creationId xmlns:p14="http://schemas.microsoft.com/office/powerpoint/2010/main" val="36245684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7366928"/>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spcBef>
          <a:spcPct val="0"/>
        </a:spcBef>
        <a:buNone/>
        <a:defRPr kumimoji="1" sz="2800" kern="1200">
          <a:solidFill>
            <a:schemeClr val="tx1">
              <a:lumMod val="85000"/>
              <a:lumOff val="15000"/>
            </a:schemeClr>
          </a:solidFill>
          <a:latin typeface="Arial" pitchFamily="34" charset="0"/>
          <a:ea typeface="HGP創英角ｺﾞｼｯｸUB" pitchFamily="50" charset="-128"/>
          <a:cs typeface="Arial" pitchFamily="34" charset="0"/>
        </a:defRPr>
      </a:lvl1pPr>
    </p:titleStyle>
    <p:bodyStyle>
      <a:lvl1pPr marL="342900" indent="-342900" algn="l" defTabSz="914400" rtl="0" eaLnBrk="1" latinLnBrk="0" hangingPunct="1">
        <a:spcBef>
          <a:spcPct val="20000"/>
        </a:spcBef>
        <a:buClr>
          <a:srgbClr val="00CC99"/>
        </a:buClr>
        <a:buFont typeface="Wingdings" pitchFamily="2" charset="2"/>
        <a:buChar char="l"/>
        <a:defRPr kumimoji="1" sz="2400" kern="1200">
          <a:solidFill>
            <a:schemeClr val="tx1">
              <a:lumMod val="85000"/>
              <a:lumOff val="15000"/>
            </a:schemeClr>
          </a:solidFill>
          <a:latin typeface="Arial" pitchFamily="34" charset="0"/>
          <a:ea typeface="HGP創英角ｺﾞｼｯｸUB" pitchFamily="50" charset="-128"/>
          <a:cs typeface="Arial" pitchFamily="34" charset="0"/>
        </a:defRPr>
      </a:lvl1pPr>
      <a:lvl2pPr marL="742950" indent="-285750" algn="l" defTabSz="914400" rtl="0" eaLnBrk="1" latinLnBrk="0" hangingPunct="1">
        <a:spcBef>
          <a:spcPct val="20000"/>
        </a:spcBef>
        <a:buClr>
          <a:srgbClr val="00CC99"/>
        </a:buClr>
        <a:buFont typeface="Wingdings" pitchFamily="2" charset="2"/>
        <a:buChar char="l"/>
        <a:defRPr kumimoji="1" sz="2000" kern="1200">
          <a:solidFill>
            <a:schemeClr val="tx1">
              <a:lumMod val="85000"/>
              <a:lumOff val="15000"/>
            </a:schemeClr>
          </a:solidFill>
          <a:latin typeface="Arial" pitchFamily="34" charset="0"/>
          <a:ea typeface="HGP創英角ｺﾞｼｯｸUB" pitchFamily="50" charset="-128"/>
          <a:cs typeface="Arial" pitchFamily="34" charset="0"/>
        </a:defRPr>
      </a:lvl2pPr>
      <a:lvl3pPr marL="1143000" indent="-228600" algn="l" defTabSz="914400" rtl="0" eaLnBrk="1" latinLnBrk="0" hangingPunct="1">
        <a:spcBef>
          <a:spcPct val="20000"/>
        </a:spcBef>
        <a:buClr>
          <a:srgbClr val="00CC99"/>
        </a:buClr>
        <a:buFont typeface="Wingdings" pitchFamily="2" charset="2"/>
        <a:buChar char="l"/>
        <a:defRPr kumimoji="1" sz="1600" kern="1200">
          <a:solidFill>
            <a:schemeClr val="tx1">
              <a:lumMod val="85000"/>
              <a:lumOff val="15000"/>
            </a:schemeClr>
          </a:solidFill>
          <a:latin typeface="Arial" pitchFamily="34" charset="0"/>
          <a:ea typeface="HGP創英角ｺﾞｼｯｸUB" pitchFamily="50" charset="-128"/>
          <a:cs typeface="Arial" pitchFamily="34" charset="0"/>
        </a:defRPr>
      </a:lvl3pPr>
      <a:lvl4pPr marL="1600200" indent="-228600" algn="l" defTabSz="914400" rtl="0" eaLnBrk="1" latinLnBrk="0" hangingPunct="1">
        <a:spcBef>
          <a:spcPct val="20000"/>
        </a:spcBef>
        <a:buClr>
          <a:srgbClr val="00CC99"/>
        </a:buClr>
        <a:buFont typeface="Wingdings" pitchFamily="2" charset="2"/>
        <a:buChar char="l"/>
        <a:defRPr kumimoji="1" sz="1600" kern="1200">
          <a:solidFill>
            <a:schemeClr val="tx1">
              <a:lumMod val="85000"/>
              <a:lumOff val="15000"/>
            </a:schemeClr>
          </a:solidFill>
          <a:latin typeface="Arial" pitchFamily="34" charset="0"/>
          <a:ea typeface="HGP創英角ｺﾞｼｯｸUB" pitchFamily="50" charset="-128"/>
          <a:cs typeface="Arial" pitchFamily="34" charset="0"/>
        </a:defRPr>
      </a:lvl4pPr>
      <a:lvl5pPr marL="2057400" indent="-228600" algn="l" defTabSz="914400" rtl="0" eaLnBrk="1" latinLnBrk="0" hangingPunct="1">
        <a:spcBef>
          <a:spcPct val="20000"/>
        </a:spcBef>
        <a:buClr>
          <a:srgbClr val="00CC99"/>
        </a:buClr>
        <a:buFont typeface="Wingdings" pitchFamily="2" charset="2"/>
        <a:buChar char="l"/>
        <a:defRPr kumimoji="1" sz="1600" kern="1200">
          <a:solidFill>
            <a:schemeClr val="tx1">
              <a:lumMod val="85000"/>
              <a:lumOff val="15000"/>
            </a:schemeClr>
          </a:solidFill>
          <a:latin typeface="Arial" pitchFamily="34" charset="0"/>
          <a:ea typeface="HGP創英角ｺﾞｼｯｸUB" pitchFamily="50" charset="-128"/>
          <a:cs typeface="Arial" pitchFamily="34" charset="0"/>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2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14.emf"/></Relationships>
</file>

<file path=ppt/slides/_rels/slide2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2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25.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1.emf"/></Relationships>
</file>

<file path=ppt/slides/_rels/slide26.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24.emf"/><Relationship Id="rId4" Type="http://schemas.openxmlformats.org/officeDocument/2006/relationships/image" Target="../media/image23.emf"/></Relationships>
</file>

<file path=ppt/slides/_rels/slide27.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22.emf"/><Relationship Id="rId5" Type="http://schemas.openxmlformats.org/officeDocument/2006/relationships/image" Target="../media/image27.emf"/><Relationship Id="rId4" Type="http://schemas.openxmlformats.org/officeDocument/2006/relationships/image" Target="../media/image26.emf"/></Relationships>
</file>

<file path=ppt/slides/_rels/slide28.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9.emf"/></Relationships>
</file>

<file path=ppt/slides/_rels/slide29.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32.emf"/><Relationship Id="rId4" Type="http://schemas.openxmlformats.org/officeDocument/2006/relationships/image" Target="../media/image3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image" Target="../media/image35.emf"/><Relationship Id="rId4" Type="http://schemas.openxmlformats.org/officeDocument/2006/relationships/image" Target="../media/image34.emf"/></Relationships>
</file>

<file path=ppt/slides/_rels/slide31.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7.emf"/></Relationships>
</file>

<file path=ppt/slides/_rels/slide32.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39.emf"/></Relationships>
</file>

<file path=ppt/slides/_rels/slide35.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image" Target="../media/image42.emf"/><Relationship Id="rId4" Type="http://schemas.openxmlformats.org/officeDocument/2006/relationships/image" Target="../media/image41.emf"/></Relationships>
</file>

<file path=ppt/slides/_rels/slide36.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image" Target="../media/image27.emf"/><Relationship Id="rId4" Type="http://schemas.openxmlformats.org/officeDocument/2006/relationships/image" Target="../media/image44.emf"/></Relationships>
</file>

<file path=ppt/slides/_rels/slide37.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image" Target="../media/image44.emf"/><Relationship Id="rId5" Type="http://schemas.openxmlformats.org/officeDocument/2006/relationships/image" Target="../media/image43.emf"/><Relationship Id="rId4" Type="http://schemas.openxmlformats.org/officeDocument/2006/relationships/image" Target="../media/image26.emf"/></Relationships>
</file>

<file path=ppt/slides/_rels/slide38.xml.rels><?xml version="1.0" encoding="UTF-8" standalone="yes"?>
<Relationships xmlns="http://schemas.openxmlformats.org/package/2006/relationships"><Relationship Id="rId3" Type="http://schemas.openxmlformats.org/officeDocument/2006/relationships/image" Target="../media/image45.emf"/><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44.emf"/></Relationships>
</file>

<file path=ppt/slides/_rels/slide39.x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47.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image" Target="../media/image50.emf"/><Relationship Id="rId4" Type="http://schemas.openxmlformats.org/officeDocument/2006/relationships/image" Target="../media/image49.emf"/></Relationships>
</file>

<file path=ppt/slides/_rels/slide41.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image" Target="../media/image53.emf"/><Relationship Id="rId4" Type="http://schemas.openxmlformats.org/officeDocument/2006/relationships/image" Target="../media/image52.emf"/></Relationships>
</file>

<file path=ppt/slides/_rels/slide42.xml.rels><?xml version="1.0" encoding="UTF-8" standalone="yes"?>
<Relationships xmlns="http://schemas.openxmlformats.org/package/2006/relationships"><Relationship Id="rId3" Type="http://schemas.openxmlformats.org/officeDocument/2006/relationships/image" Target="../media/image54.emf"/><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52.emf"/></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5.emf"/><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56.emf"/></Relationships>
</file>

<file path=ppt/slides/_rels/slide45.xml.rels><?xml version="1.0" encoding="UTF-8" standalone="yes"?>
<Relationships xmlns="http://schemas.openxmlformats.org/package/2006/relationships"><Relationship Id="rId3" Type="http://schemas.openxmlformats.org/officeDocument/2006/relationships/image" Target="../media/image57.emf"/><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58.emf"/></Relationships>
</file>

<file path=ppt/slides/_rels/slide46.xml.rels><?xml version="1.0" encoding="UTF-8" standalone="yes"?>
<Relationships xmlns="http://schemas.openxmlformats.org/package/2006/relationships"><Relationship Id="rId3" Type="http://schemas.openxmlformats.org/officeDocument/2006/relationships/image" Target="../media/image59.emf"/><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9.emf"/><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1.emf"/><Relationship Id="rId2" Type="http://schemas.openxmlformats.org/officeDocument/2006/relationships/notesSlide" Target="../notesSlides/notesSlide49.xml"/><Relationship Id="rId1" Type="http://schemas.openxmlformats.org/officeDocument/2006/relationships/slideLayout" Target="../slideLayouts/slideLayout2.xml"/><Relationship Id="rId5" Type="http://schemas.openxmlformats.org/officeDocument/2006/relationships/image" Target="../media/image63.emf"/><Relationship Id="rId4" Type="http://schemas.openxmlformats.org/officeDocument/2006/relationships/image" Target="../media/image62.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64.emf"/><Relationship Id="rId2" Type="http://schemas.openxmlformats.org/officeDocument/2006/relationships/notesSlide" Target="../notesSlides/notesSlide50.xml"/><Relationship Id="rId1" Type="http://schemas.openxmlformats.org/officeDocument/2006/relationships/slideLayout" Target="../slideLayouts/slideLayout2.xml"/><Relationship Id="rId5" Type="http://schemas.openxmlformats.org/officeDocument/2006/relationships/image" Target="../media/image66.emf"/><Relationship Id="rId4" Type="http://schemas.openxmlformats.org/officeDocument/2006/relationships/image" Target="../media/image65.emf"/></Relationships>
</file>

<file path=ppt/slides/_rels/slide51.x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notesSlide" Target="../notesSlides/notesSlide51.xml"/><Relationship Id="rId1" Type="http://schemas.openxmlformats.org/officeDocument/2006/relationships/slideLayout" Target="../slideLayouts/slideLayout2.xml"/><Relationship Id="rId5" Type="http://schemas.openxmlformats.org/officeDocument/2006/relationships/image" Target="../media/image45.emf"/><Relationship Id="rId4" Type="http://schemas.openxmlformats.org/officeDocument/2006/relationships/image" Target="../media/image25.emf"/></Relationships>
</file>

<file path=ppt/slides/_rels/slide52.xml.rels><?xml version="1.0" encoding="UTF-8" standalone="yes"?>
<Relationships xmlns="http://schemas.openxmlformats.org/package/2006/relationships"><Relationship Id="rId3" Type="http://schemas.openxmlformats.org/officeDocument/2006/relationships/image" Target="../media/image67.emf"/><Relationship Id="rId2" Type="http://schemas.openxmlformats.org/officeDocument/2006/relationships/notesSlide" Target="../notesSlides/notesSlide52.xml"/><Relationship Id="rId1" Type="http://schemas.openxmlformats.org/officeDocument/2006/relationships/slideLayout" Target="../slideLayouts/slideLayout2.xml"/><Relationship Id="rId5" Type="http://schemas.openxmlformats.org/officeDocument/2006/relationships/image" Target="../media/image25.emf"/><Relationship Id="rId4" Type="http://schemas.openxmlformats.org/officeDocument/2006/relationships/image" Target="../media/image68.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355202E-29AB-46BD-9172-D384D7FC2226}"/>
              </a:ext>
            </a:extLst>
          </p:cNvPr>
          <p:cNvSpPr>
            <a:spLocks noGrp="1"/>
          </p:cNvSpPr>
          <p:nvPr>
            <p:ph type="title"/>
          </p:nvPr>
        </p:nvSpPr>
        <p:spPr>
          <a:xfrm>
            <a:off x="457200" y="1412776"/>
            <a:ext cx="8229600" cy="1728192"/>
          </a:xfrm>
        </p:spPr>
        <p:txBody>
          <a:bodyPr/>
          <a:lstStyle/>
          <a:p>
            <a:r>
              <a:rPr kumimoji="1" lang="ja-JP" altLang="en-US" sz="4000" dirty="0">
                <a:solidFill>
                  <a:srgbClr val="0000FF"/>
                </a:solidFill>
              </a:rPr>
              <a:t>土地改良区</a:t>
            </a:r>
            <a:r>
              <a:rPr lang="ja-JP" altLang="en-US" sz="4000" dirty="0">
                <a:solidFill>
                  <a:srgbClr val="0000FF"/>
                </a:solidFill>
              </a:rPr>
              <a:t>の財務諸表の</a:t>
            </a:r>
            <a:br>
              <a:rPr kumimoji="1" lang="en-US" altLang="ja-JP" sz="4000" dirty="0">
                <a:solidFill>
                  <a:srgbClr val="0000FF"/>
                </a:solidFill>
              </a:rPr>
            </a:br>
            <a:r>
              <a:rPr lang="ja-JP" altLang="en-US" sz="4000" dirty="0">
                <a:solidFill>
                  <a:srgbClr val="0000FF"/>
                </a:solidFill>
              </a:rPr>
              <a:t>チェックポイント</a:t>
            </a:r>
            <a:endParaRPr kumimoji="1" lang="ja-JP" altLang="en-US" sz="4000" dirty="0">
              <a:solidFill>
                <a:srgbClr val="0000FF"/>
              </a:solidFill>
            </a:endParaRPr>
          </a:p>
        </p:txBody>
      </p:sp>
      <p:sp>
        <p:nvSpPr>
          <p:cNvPr id="5" name="字幕 4">
            <a:extLst>
              <a:ext uri="{FF2B5EF4-FFF2-40B4-BE49-F238E27FC236}">
                <a16:creationId xmlns:a16="http://schemas.microsoft.com/office/drawing/2014/main" id="{D66C7AEE-4198-3620-8DF6-24EF0A8D7C48}"/>
              </a:ext>
            </a:extLst>
          </p:cNvPr>
          <p:cNvSpPr>
            <a:spLocks noGrp="1"/>
          </p:cNvSpPr>
          <p:nvPr>
            <p:ph type="subTitle" idx="1"/>
          </p:nvPr>
        </p:nvSpPr>
        <p:spPr/>
        <p:txBody>
          <a:bodyPr/>
          <a:lstStyle/>
          <a:p>
            <a:r>
              <a:rPr lang="ja-JP" altLang="en-US" dirty="0">
                <a:solidFill>
                  <a:srgbClr val="0000FF"/>
                </a:solidFill>
              </a:rPr>
              <a:t>全国土地改良事業団体連合会</a:t>
            </a:r>
          </a:p>
        </p:txBody>
      </p:sp>
    </p:spTree>
    <p:extLst>
      <p:ext uri="{BB962C8B-B14F-4D97-AF65-F5344CB8AC3E}">
        <p14:creationId xmlns:p14="http://schemas.microsoft.com/office/powerpoint/2010/main" val="3374775526"/>
      </p:ext>
    </p:extLst>
  </p:cSld>
  <p:clrMapOvr>
    <a:masterClrMapping/>
  </p:clrMapOvr>
  <mc:AlternateContent xmlns:mc="http://schemas.openxmlformats.org/markup-compatibility/2006" xmlns:p14="http://schemas.microsoft.com/office/powerpoint/2010/main">
    <mc:Choice Requires="p14">
      <p:transition spd="slow" p14:dur="2000" advTm="2270"/>
    </mc:Choice>
    <mc:Fallback xmlns="">
      <p:transition spd="slow" advTm="227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355202E-29AB-46BD-9172-D384D7FC2226}"/>
              </a:ext>
            </a:extLst>
          </p:cNvPr>
          <p:cNvSpPr>
            <a:spLocks noGrp="1"/>
          </p:cNvSpPr>
          <p:nvPr>
            <p:ph type="title"/>
          </p:nvPr>
        </p:nvSpPr>
        <p:spPr>
          <a:xfrm>
            <a:off x="419819" y="1052736"/>
            <a:ext cx="8229600" cy="1728192"/>
          </a:xfrm>
        </p:spPr>
        <p:txBody>
          <a:bodyPr/>
          <a:lstStyle/>
          <a:p>
            <a:r>
              <a:rPr lang="ja-JP" altLang="en-US" sz="3800" b="1" dirty="0">
                <a:solidFill>
                  <a:srgbClr val="0000FF"/>
                </a:solidFill>
              </a:rPr>
              <a:t>３．土地改良区の財務諸表等の</a:t>
            </a:r>
            <a:br>
              <a:rPr lang="en-US" altLang="ja-JP" sz="3800" b="1" dirty="0">
                <a:solidFill>
                  <a:srgbClr val="0000FF"/>
                </a:solidFill>
              </a:rPr>
            </a:br>
            <a:r>
              <a:rPr lang="ja-JP" altLang="en-US" sz="3800" b="1" dirty="0">
                <a:solidFill>
                  <a:srgbClr val="0000FF"/>
                </a:solidFill>
              </a:rPr>
              <a:t>チェックポイント</a:t>
            </a:r>
            <a:endParaRPr kumimoji="1" lang="ja-JP" altLang="en-US" sz="3800" b="1" dirty="0">
              <a:solidFill>
                <a:srgbClr val="0000FF"/>
              </a:solidFill>
            </a:endParaRPr>
          </a:p>
        </p:txBody>
      </p:sp>
      <p:sp>
        <p:nvSpPr>
          <p:cNvPr id="4" name="テキスト ボックス 3">
            <a:extLst>
              <a:ext uri="{FF2B5EF4-FFF2-40B4-BE49-F238E27FC236}">
                <a16:creationId xmlns:a16="http://schemas.microsoft.com/office/drawing/2014/main" id="{771BDE73-92C2-44AB-BD8C-78A6DB63EA81}"/>
              </a:ext>
            </a:extLst>
          </p:cNvPr>
          <p:cNvSpPr txBox="1"/>
          <p:nvPr/>
        </p:nvSpPr>
        <p:spPr>
          <a:xfrm>
            <a:off x="2303748" y="2420888"/>
            <a:ext cx="6156684" cy="1477328"/>
          </a:xfrm>
          <a:prstGeom prst="rect">
            <a:avLst/>
          </a:prstGeom>
          <a:noFill/>
        </p:spPr>
        <p:txBody>
          <a:bodyPr wrap="square" rtlCol="0">
            <a:spAutoFit/>
          </a:bodyPr>
          <a:lstStyle/>
          <a:p>
            <a:r>
              <a:rPr kumimoji="1" lang="ja-JP" altLang="en-US" dirty="0">
                <a:solidFill>
                  <a:srgbClr val="0000FF"/>
                </a:solidFill>
                <a:latin typeface="Meiryo UI" panose="020B0604030504040204" pitchFamily="50" charset="-128"/>
                <a:ea typeface="Meiryo UI" panose="020B0604030504040204" pitchFamily="50" charset="-128"/>
              </a:rPr>
              <a:t>（</a:t>
            </a:r>
            <a:r>
              <a:rPr lang="ja-JP" altLang="en-US" dirty="0">
                <a:solidFill>
                  <a:srgbClr val="0000FF"/>
                </a:solidFill>
                <a:latin typeface="Meiryo UI" panose="020B0604030504040204" pitchFamily="50" charset="-128"/>
                <a:ea typeface="Meiryo UI" panose="020B0604030504040204" pitchFamily="50" charset="-128"/>
              </a:rPr>
              <a:t>１</a:t>
            </a:r>
            <a:r>
              <a:rPr kumimoji="1" lang="ja-JP" altLang="en-US" dirty="0">
                <a:solidFill>
                  <a:srgbClr val="0000FF"/>
                </a:solidFill>
                <a:latin typeface="Meiryo UI" panose="020B0604030504040204" pitchFamily="50" charset="-128"/>
                <a:ea typeface="Meiryo UI" panose="020B0604030504040204" pitchFamily="50" charset="-128"/>
              </a:rPr>
              <a:t>）</a:t>
            </a:r>
            <a:r>
              <a:rPr lang="ja-JP" altLang="en-US" dirty="0">
                <a:solidFill>
                  <a:srgbClr val="0000FF"/>
                </a:solidFill>
                <a:latin typeface="Meiryo UI" panose="020B0604030504040204" pitchFamily="50" charset="-128"/>
                <a:ea typeface="Meiryo UI" panose="020B0604030504040204" pitchFamily="50" charset="-128"/>
              </a:rPr>
              <a:t>本資料でモデルとなっている土地改良区の概要</a:t>
            </a:r>
            <a:endParaRPr kumimoji="1" lang="en-US" altLang="ja-JP" dirty="0">
              <a:solidFill>
                <a:srgbClr val="0000FF"/>
              </a:solidFill>
              <a:latin typeface="Meiryo UI" panose="020B0604030504040204" pitchFamily="50" charset="-128"/>
              <a:ea typeface="Meiryo UI" panose="020B0604030504040204" pitchFamily="50" charset="-128"/>
            </a:endParaRPr>
          </a:p>
          <a:p>
            <a:r>
              <a:rPr lang="ja-JP" altLang="en-US" dirty="0">
                <a:solidFill>
                  <a:srgbClr val="0000FF"/>
                </a:solidFill>
                <a:latin typeface="Meiryo UI" panose="020B0604030504040204" pitchFamily="50" charset="-128"/>
                <a:ea typeface="Meiryo UI" panose="020B0604030504040204" pitchFamily="50" charset="-128"/>
              </a:rPr>
              <a:t>（２）チェックの基本的な考え方</a:t>
            </a:r>
            <a:endParaRPr lang="en-US" altLang="ja-JP" dirty="0">
              <a:solidFill>
                <a:srgbClr val="0000FF"/>
              </a:solidFill>
              <a:latin typeface="Meiryo UI" panose="020B0604030504040204" pitchFamily="50" charset="-128"/>
              <a:ea typeface="Meiryo UI" panose="020B0604030504040204" pitchFamily="50" charset="-128"/>
            </a:endParaRPr>
          </a:p>
          <a:p>
            <a:r>
              <a:rPr lang="ja-JP" altLang="en-US" dirty="0">
                <a:solidFill>
                  <a:srgbClr val="0000FF"/>
                </a:solidFill>
                <a:latin typeface="Meiryo UI" panose="020B0604030504040204" pitchFamily="50" charset="-128"/>
                <a:ea typeface="Meiryo UI" panose="020B0604030504040204" pitchFamily="50" charset="-128"/>
              </a:rPr>
              <a:t>（３）財務諸表全体の形式・整合性チェック</a:t>
            </a:r>
            <a:endParaRPr lang="en-US" altLang="ja-JP" dirty="0">
              <a:solidFill>
                <a:srgbClr val="0000FF"/>
              </a:solidFill>
              <a:latin typeface="Meiryo UI" panose="020B0604030504040204" pitchFamily="50" charset="-128"/>
              <a:ea typeface="Meiryo UI" panose="020B0604030504040204" pitchFamily="50" charset="-128"/>
            </a:endParaRPr>
          </a:p>
          <a:p>
            <a:r>
              <a:rPr lang="ja-JP" altLang="en-US" dirty="0">
                <a:solidFill>
                  <a:srgbClr val="0000FF"/>
                </a:solidFill>
                <a:latin typeface="Meiryo UI" panose="020B0604030504040204" pitchFamily="50" charset="-128"/>
                <a:ea typeface="Meiryo UI" panose="020B0604030504040204" pitchFamily="50" charset="-128"/>
              </a:rPr>
              <a:t>（４）貸借対照表科目のチェック</a:t>
            </a:r>
            <a:endParaRPr lang="en-US" altLang="ja-JP" dirty="0">
              <a:solidFill>
                <a:srgbClr val="0000FF"/>
              </a:solidFill>
              <a:latin typeface="Meiryo UI" panose="020B0604030504040204" pitchFamily="50" charset="-128"/>
              <a:ea typeface="Meiryo UI" panose="020B0604030504040204" pitchFamily="50" charset="-128"/>
            </a:endParaRPr>
          </a:p>
          <a:p>
            <a:r>
              <a:rPr lang="ja-JP" altLang="en-US" dirty="0">
                <a:solidFill>
                  <a:srgbClr val="0000FF"/>
                </a:solidFill>
                <a:latin typeface="Meiryo UI" panose="020B0604030504040204" pitchFamily="50" charset="-128"/>
                <a:ea typeface="Meiryo UI" panose="020B0604030504040204" pitchFamily="50" charset="-128"/>
              </a:rPr>
              <a:t>（５）収支決算書・正味財産増減計算書科目のチェック</a:t>
            </a:r>
            <a:endParaRPr lang="en-US" altLang="ja-JP" dirty="0">
              <a:solidFill>
                <a:srgbClr val="0000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5608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436A2D40-42F9-4CAD-AFA5-C6E1AEBD75CE}"/>
              </a:ext>
            </a:extLst>
          </p:cNvPr>
          <p:cNvSpPr>
            <a:spLocks noGrp="1"/>
          </p:cNvSpPr>
          <p:nvPr>
            <p:ph idx="1"/>
          </p:nvPr>
        </p:nvSpPr>
        <p:spPr>
          <a:xfrm>
            <a:off x="251520" y="648072"/>
            <a:ext cx="8640960" cy="5085183"/>
          </a:xfrm>
        </p:spPr>
        <p:txBody>
          <a:bodyPr>
            <a:normAutofit fontScale="85000" lnSpcReduction="20000"/>
          </a:bodyPr>
          <a:lstStyle/>
          <a:p>
            <a:r>
              <a:rPr lang="ja-JP" altLang="en-US" dirty="0"/>
              <a:t>事業年度</a:t>
            </a:r>
            <a:endParaRPr lang="en-US" altLang="ja-JP" dirty="0"/>
          </a:p>
          <a:p>
            <a:pPr lvl="1"/>
            <a:r>
              <a:rPr lang="ja-JP" altLang="en-US" dirty="0">
                <a:solidFill>
                  <a:srgbClr val="FF0000"/>
                </a:solidFill>
              </a:rPr>
              <a:t>令和６年４月１日から令和７年３月</a:t>
            </a:r>
            <a:r>
              <a:rPr lang="en-US" altLang="ja-JP" dirty="0">
                <a:solidFill>
                  <a:srgbClr val="FF0000"/>
                </a:solidFill>
              </a:rPr>
              <a:t>31</a:t>
            </a:r>
            <a:r>
              <a:rPr lang="ja-JP" altLang="en-US" dirty="0">
                <a:solidFill>
                  <a:srgbClr val="FF0000"/>
                </a:solidFill>
              </a:rPr>
              <a:t>日まで</a:t>
            </a:r>
            <a:r>
              <a:rPr lang="ja-JP" altLang="en-US" dirty="0"/>
              <a:t>（令和６年度（</a:t>
            </a:r>
            <a:r>
              <a:rPr lang="en-US" altLang="ja-JP" dirty="0"/>
              <a:t>2024</a:t>
            </a:r>
            <a:r>
              <a:rPr lang="ja-JP" altLang="en-US" dirty="0"/>
              <a:t>年度））</a:t>
            </a:r>
            <a:endParaRPr lang="en-US" altLang="ja-JP" dirty="0"/>
          </a:p>
          <a:p>
            <a:r>
              <a:rPr lang="ja-JP" altLang="en-US" dirty="0"/>
              <a:t>会計区分</a:t>
            </a:r>
            <a:endParaRPr lang="en-US" altLang="ja-JP" dirty="0"/>
          </a:p>
          <a:p>
            <a:pPr lvl="1"/>
            <a:r>
              <a:rPr lang="ja-JP" altLang="en-US" dirty="0">
                <a:solidFill>
                  <a:srgbClr val="FF0000"/>
                </a:solidFill>
              </a:rPr>
              <a:t>一般会計</a:t>
            </a:r>
            <a:endParaRPr lang="en-US" altLang="ja-JP" dirty="0">
              <a:solidFill>
                <a:srgbClr val="FF0000"/>
              </a:solidFill>
            </a:endParaRPr>
          </a:p>
          <a:p>
            <a:pPr lvl="1"/>
            <a:r>
              <a:rPr lang="ja-JP" altLang="en-US" dirty="0">
                <a:solidFill>
                  <a:srgbClr val="FF0000"/>
                </a:solidFill>
              </a:rPr>
              <a:t>○○東部工区特別会計</a:t>
            </a:r>
            <a:endParaRPr lang="en-US" altLang="ja-JP" dirty="0">
              <a:solidFill>
                <a:srgbClr val="FF0000"/>
              </a:solidFill>
            </a:endParaRPr>
          </a:p>
          <a:p>
            <a:r>
              <a:rPr lang="ja-JP" altLang="en-US" dirty="0"/>
              <a:t>事業内容</a:t>
            </a:r>
            <a:endParaRPr lang="en-US" altLang="ja-JP" dirty="0"/>
          </a:p>
          <a:p>
            <a:pPr lvl="1"/>
            <a:r>
              <a:rPr lang="ja-JP" altLang="en-US" dirty="0"/>
              <a:t>施設（別添６　６－４）</a:t>
            </a:r>
            <a:endParaRPr lang="en-US" altLang="ja-JP" dirty="0"/>
          </a:p>
          <a:p>
            <a:pPr lvl="2"/>
            <a:r>
              <a:rPr lang="ja-JP" altLang="en-US" dirty="0"/>
              <a:t>Ｈ揚水機場</a:t>
            </a:r>
            <a:r>
              <a:rPr lang="en-US" altLang="ja-JP" dirty="0"/>
              <a:t>	</a:t>
            </a:r>
            <a:r>
              <a:rPr lang="ja-JP" altLang="en-US" dirty="0"/>
              <a:t>（県営事業、</a:t>
            </a:r>
            <a:r>
              <a:rPr lang="ja-JP" altLang="en-US" b="1" dirty="0">
                <a:solidFill>
                  <a:srgbClr val="0000FF"/>
                </a:solidFill>
              </a:rPr>
              <a:t>過年度に譲与</a:t>
            </a:r>
            <a:r>
              <a:rPr lang="ja-JP" altLang="en-US" dirty="0"/>
              <a:t>）</a:t>
            </a:r>
            <a:endParaRPr lang="en-US" altLang="ja-JP" dirty="0"/>
          </a:p>
          <a:p>
            <a:pPr lvl="2"/>
            <a:r>
              <a:rPr lang="ja-JP" altLang="en-US" dirty="0"/>
              <a:t>Ｉ水門</a:t>
            </a:r>
            <a:r>
              <a:rPr lang="en-US" altLang="ja-JP" dirty="0"/>
              <a:t>		</a:t>
            </a:r>
            <a:r>
              <a:rPr lang="ja-JP" altLang="en-US" dirty="0"/>
              <a:t>（県営事業、</a:t>
            </a:r>
            <a:r>
              <a:rPr lang="ja-JP" altLang="en-US" b="1" dirty="0">
                <a:solidFill>
                  <a:srgbClr val="0000FF"/>
                </a:solidFill>
              </a:rPr>
              <a:t>当期に譲与</a:t>
            </a:r>
            <a:r>
              <a:rPr lang="ja-JP" altLang="en-US" dirty="0"/>
              <a:t>）</a:t>
            </a:r>
            <a:endParaRPr lang="en-US" altLang="ja-JP" dirty="0"/>
          </a:p>
          <a:p>
            <a:pPr lvl="2"/>
            <a:r>
              <a:rPr lang="ja-JP" altLang="en-US" dirty="0"/>
              <a:t>Ｊ頭首工</a:t>
            </a:r>
            <a:r>
              <a:rPr lang="en-US" altLang="ja-JP" dirty="0"/>
              <a:t>	</a:t>
            </a:r>
            <a:r>
              <a:rPr lang="ja-JP" altLang="en-US" dirty="0"/>
              <a:t>（補助事業、</a:t>
            </a:r>
            <a:r>
              <a:rPr lang="ja-JP" altLang="en-US" b="1" dirty="0">
                <a:solidFill>
                  <a:srgbClr val="0000FF"/>
                </a:solidFill>
              </a:rPr>
              <a:t>当期に完成</a:t>
            </a:r>
            <a:r>
              <a:rPr lang="ja-JP" altLang="en-US" dirty="0"/>
              <a:t>）</a:t>
            </a:r>
            <a:endParaRPr lang="en-US" altLang="ja-JP" dirty="0"/>
          </a:p>
          <a:p>
            <a:pPr lvl="2"/>
            <a:r>
              <a:rPr lang="ja-JP" altLang="en-US" dirty="0"/>
              <a:t>Ｋ排水路</a:t>
            </a:r>
            <a:r>
              <a:rPr lang="en-US" altLang="ja-JP" dirty="0"/>
              <a:t>	</a:t>
            </a:r>
            <a:r>
              <a:rPr lang="ja-JP" altLang="en-US" dirty="0"/>
              <a:t>（補助事業、当期に起工、</a:t>
            </a:r>
            <a:r>
              <a:rPr lang="ja-JP" altLang="en-US" b="1" dirty="0">
                <a:solidFill>
                  <a:srgbClr val="0000FF"/>
                </a:solidFill>
              </a:rPr>
              <a:t>来年度に完成予定</a:t>
            </a:r>
            <a:r>
              <a:rPr lang="ja-JP" altLang="en-US" dirty="0"/>
              <a:t>）</a:t>
            </a:r>
            <a:endParaRPr lang="en-US" altLang="ja-JP" dirty="0"/>
          </a:p>
          <a:p>
            <a:pPr lvl="2"/>
            <a:r>
              <a:rPr lang="ja-JP" altLang="en-US" dirty="0"/>
              <a:t>Ｌ頭首工</a:t>
            </a:r>
            <a:r>
              <a:rPr lang="en-US" altLang="ja-JP" dirty="0"/>
              <a:t>	</a:t>
            </a:r>
            <a:r>
              <a:rPr lang="ja-JP" altLang="en-US" dirty="0"/>
              <a:t>（国営、</a:t>
            </a:r>
            <a:r>
              <a:rPr lang="ja-JP" altLang="en-US" b="1" dirty="0">
                <a:solidFill>
                  <a:srgbClr val="0000FF"/>
                </a:solidFill>
              </a:rPr>
              <a:t>過年度に管理受託</a:t>
            </a:r>
            <a:r>
              <a:rPr lang="ja-JP" altLang="en-US" dirty="0"/>
              <a:t>）</a:t>
            </a:r>
            <a:endParaRPr lang="en-US" altLang="ja-JP" dirty="0"/>
          </a:p>
          <a:p>
            <a:pPr lvl="1"/>
            <a:r>
              <a:rPr lang="ja-JP" altLang="en-US" dirty="0"/>
              <a:t>令和６年度の財務諸表等</a:t>
            </a:r>
            <a:endParaRPr lang="en-US" altLang="ja-JP" dirty="0"/>
          </a:p>
          <a:p>
            <a:pPr lvl="2"/>
            <a:r>
              <a:rPr lang="ja-JP" altLang="en-US" dirty="0"/>
              <a:t>期首貸借対照表</a:t>
            </a:r>
            <a:r>
              <a:rPr lang="en-US" altLang="ja-JP" dirty="0"/>
              <a:t>		</a:t>
            </a:r>
            <a:r>
              <a:rPr lang="ja-JP" altLang="en-US" dirty="0"/>
              <a:t>・・・別添２　２－１</a:t>
            </a:r>
            <a:endParaRPr lang="en-US" altLang="ja-JP" dirty="0"/>
          </a:p>
          <a:p>
            <a:pPr lvl="2"/>
            <a:r>
              <a:rPr lang="ja-JP" altLang="en-US" dirty="0"/>
              <a:t>財務諸表等モデル</a:t>
            </a:r>
            <a:r>
              <a:rPr lang="en-US" altLang="ja-JP" dirty="0"/>
              <a:t>		</a:t>
            </a:r>
            <a:r>
              <a:rPr lang="ja-JP" altLang="en-US" dirty="0"/>
              <a:t>・・・別添２　２－２　～　２－</a:t>
            </a:r>
            <a:r>
              <a:rPr lang="en-US" altLang="ja-JP" dirty="0"/>
              <a:t>16</a:t>
            </a:r>
          </a:p>
          <a:p>
            <a:pPr lvl="2"/>
            <a:r>
              <a:rPr lang="ja-JP" altLang="en-US" dirty="0"/>
              <a:t>財務諸表等モデル　根拠資料</a:t>
            </a:r>
            <a:r>
              <a:rPr lang="en-US" altLang="ja-JP" dirty="0"/>
              <a:t>	</a:t>
            </a:r>
            <a:r>
              <a:rPr lang="ja-JP" altLang="en-US" dirty="0"/>
              <a:t>・・・別添６</a:t>
            </a:r>
            <a:endParaRPr lang="en-US" altLang="ja-JP" dirty="0"/>
          </a:p>
          <a:p>
            <a:pPr lvl="2"/>
            <a:r>
              <a:rPr lang="ja-JP" altLang="en-US" dirty="0"/>
              <a:t>令和６年度諸帳簿</a:t>
            </a:r>
            <a:endParaRPr lang="en-US" altLang="ja-JP" dirty="0"/>
          </a:p>
          <a:p>
            <a:pPr lvl="3"/>
            <a:r>
              <a:rPr lang="ja-JP" altLang="en-US" dirty="0"/>
              <a:t>仕訳帳（取引一覧）</a:t>
            </a:r>
            <a:r>
              <a:rPr lang="en-US" altLang="ja-JP" dirty="0"/>
              <a:t>	</a:t>
            </a:r>
            <a:r>
              <a:rPr lang="ja-JP" altLang="en-US" dirty="0"/>
              <a:t>・・・別添１</a:t>
            </a:r>
            <a:endParaRPr lang="en-US" altLang="ja-JP" dirty="0"/>
          </a:p>
          <a:p>
            <a:pPr lvl="3"/>
            <a:r>
              <a:rPr lang="ja-JP" altLang="en-US" dirty="0"/>
              <a:t>整理簿</a:t>
            </a:r>
            <a:r>
              <a:rPr lang="en-US" altLang="ja-JP" dirty="0"/>
              <a:t>		</a:t>
            </a:r>
            <a:r>
              <a:rPr lang="ja-JP" altLang="en-US" dirty="0"/>
              <a:t>・・・別添３</a:t>
            </a:r>
            <a:endParaRPr lang="en-US" altLang="ja-JP" dirty="0"/>
          </a:p>
          <a:p>
            <a:pPr lvl="3"/>
            <a:r>
              <a:rPr lang="ja-JP" altLang="en-US" dirty="0"/>
              <a:t>総勘定元帳</a:t>
            </a:r>
            <a:r>
              <a:rPr lang="en-US" altLang="ja-JP" dirty="0"/>
              <a:t>		</a:t>
            </a:r>
            <a:r>
              <a:rPr lang="ja-JP" altLang="en-US" dirty="0"/>
              <a:t>・・・別添４</a:t>
            </a:r>
            <a:endParaRPr lang="en-US" altLang="ja-JP" dirty="0"/>
          </a:p>
          <a:p>
            <a:pPr lvl="3"/>
            <a:r>
              <a:rPr lang="ja-JP" altLang="en-US" dirty="0"/>
              <a:t>現金預金出納帳</a:t>
            </a:r>
            <a:r>
              <a:rPr lang="en-US" altLang="ja-JP" dirty="0"/>
              <a:t>	</a:t>
            </a:r>
            <a:r>
              <a:rPr lang="ja-JP" altLang="en-US" dirty="0"/>
              <a:t>・・・別添５</a:t>
            </a:r>
            <a:endParaRPr lang="en-US" altLang="ja-JP" dirty="0"/>
          </a:p>
        </p:txBody>
      </p:sp>
      <p:sp>
        <p:nvSpPr>
          <p:cNvPr id="3" name="タイトル 2">
            <a:extLst>
              <a:ext uri="{FF2B5EF4-FFF2-40B4-BE49-F238E27FC236}">
                <a16:creationId xmlns:a16="http://schemas.microsoft.com/office/drawing/2014/main" id="{48BBE8FB-7658-4993-8EE9-3AC5CF820D20}"/>
              </a:ext>
            </a:extLst>
          </p:cNvPr>
          <p:cNvSpPr>
            <a:spLocks noGrp="1"/>
          </p:cNvSpPr>
          <p:nvPr>
            <p:ph type="title"/>
          </p:nvPr>
        </p:nvSpPr>
        <p:spPr/>
        <p:txBody>
          <a:bodyPr/>
          <a:lstStyle/>
          <a:p>
            <a:r>
              <a:rPr kumimoji="1" lang="ja-JP" altLang="en-US" dirty="0">
                <a:solidFill>
                  <a:srgbClr val="0000FF"/>
                </a:solidFill>
              </a:rPr>
              <a:t>（１）本資料でモデルとなっている土地改良区の概要</a:t>
            </a:r>
          </a:p>
        </p:txBody>
      </p:sp>
      <p:sp>
        <p:nvSpPr>
          <p:cNvPr id="4" name="スライド番号プレースホルダー 3">
            <a:extLst>
              <a:ext uri="{FF2B5EF4-FFF2-40B4-BE49-F238E27FC236}">
                <a16:creationId xmlns:a16="http://schemas.microsoft.com/office/drawing/2014/main" id="{40D13CF7-B19C-4190-9792-0AE561A6443D}"/>
              </a:ext>
            </a:extLst>
          </p:cNvPr>
          <p:cNvSpPr>
            <a:spLocks noGrp="1"/>
          </p:cNvSpPr>
          <p:nvPr>
            <p:ph type="sldNum" sz="quarter" idx="4"/>
          </p:nvPr>
        </p:nvSpPr>
        <p:spPr/>
        <p:txBody>
          <a:bodyPr/>
          <a:lstStyle/>
          <a:p>
            <a:fld id="{5263FA20-C340-4DF6-8F1F-34B9EF7D1B2A}" type="slidenum">
              <a:rPr lang="ja-JP" altLang="en-US" smtClean="0"/>
              <a:pPr/>
              <a:t>11</a:t>
            </a:fld>
            <a:endParaRPr lang="ja-JP" altLang="en-US" dirty="0"/>
          </a:p>
        </p:txBody>
      </p:sp>
      <p:sp>
        <p:nvSpPr>
          <p:cNvPr id="6" name="正方形/長方形 5">
            <a:extLst>
              <a:ext uri="{FF2B5EF4-FFF2-40B4-BE49-F238E27FC236}">
                <a16:creationId xmlns:a16="http://schemas.microsoft.com/office/drawing/2014/main" id="{21CB5FA4-5282-4DEC-B0C8-247B401A16D0}"/>
              </a:ext>
            </a:extLst>
          </p:cNvPr>
          <p:cNvSpPr/>
          <p:nvPr/>
        </p:nvSpPr>
        <p:spPr>
          <a:xfrm>
            <a:off x="223056" y="5733255"/>
            <a:ext cx="8741432" cy="648072"/>
          </a:xfrm>
          <a:prstGeom prst="rect">
            <a:avLst/>
          </a:prstGeom>
          <a:solidFill>
            <a:schemeClr val="bg1"/>
          </a:solidFill>
          <a:ln w="19050">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marL="285750" indent="-285750">
              <a:buFont typeface="Arial" panose="020B0604020202020204" pitchFamily="34" charset="0"/>
              <a:buChar cha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本資料上でモデルとなっている土地改良区の事業内容、取引内容、財務諸表等の内容は、全て架空のものです。</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本資料上で引用している別添資料は、必要な部分のみを抜粋して表示しています。</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733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0D13CF7-B19C-4190-9792-0AE561A6443D}"/>
              </a:ext>
            </a:extLst>
          </p:cNvPr>
          <p:cNvSpPr>
            <a:spLocks noGrp="1"/>
          </p:cNvSpPr>
          <p:nvPr>
            <p:ph type="sldNum" sz="quarter" idx="4"/>
          </p:nvPr>
        </p:nvSpPr>
        <p:spPr/>
        <p:txBody>
          <a:bodyPr/>
          <a:lstStyle/>
          <a:p>
            <a:fld id="{5263FA20-C340-4DF6-8F1F-34B9EF7D1B2A}" type="slidenum">
              <a:rPr lang="ja-JP" altLang="en-US" smtClean="0"/>
              <a:pPr/>
              <a:t>12</a:t>
            </a:fld>
            <a:endParaRPr lang="ja-JP" altLang="en-US" dirty="0"/>
          </a:p>
        </p:txBody>
      </p:sp>
      <p:sp>
        <p:nvSpPr>
          <p:cNvPr id="8" name="タイトル 2">
            <a:extLst>
              <a:ext uri="{FF2B5EF4-FFF2-40B4-BE49-F238E27FC236}">
                <a16:creationId xmlns:a16="http://schemas.microsoft.com/office/drawing/2014/main" id="{DA0C0FE5-6051-402F-BFEC-7456A29A7198}"/>
              </a:ext>
            </a:extLst>
          </p:cNvPr>
          <p:cNvSpPr>
            <a:spLocks noGrp="1"/>
          </p:cNvSpPr>
          <p:nvPr>
            <p:ph type="title"/>
          </p:nvPr>
        </p:nvSpPr>
        <p:spPr>
          <a:xfrm>
            <a:off x="251520" y="0"/>
            <a:ext cx="8640960" cy="490066"/>
          </a:xfrm>
        </p:spPr>
        <p:txBody>
          <a:bodyPr/>
          <a:lstStyle/>
          <a:p>
            <a:r>
              <a:rPr kumimoji="1" lang="ja-JP" altLang="en-US" dirty="0">
                <a:solidFill>
                  <a:srgbClr val="0000FF"/>
                </a:solidFill>
              </a:rPr>
              <a:t>（２）</a:t>
            </a:r>
            <a:r>
              <a:rPr lang="ja-JP" altLang="en-US" dirty="0">
                <a:solidFill>
                  <a:srgbClr val="0000FF"/>
                </a:solidFill>
              </a:rPr>
              <a:t>チェックの基本的な考え方</a:t>
            </a:r>
            <a:endParaRPr kumimoji="1" lang="ja-JP" altLang="en-US" dirty="0">
              <a:solidFill>
                <a:srgbClr val="0000FF"/>
              </a:solidFill>
            </a:endParaRPr>
          </a:p>
        </p:txBody>
      </p:sp>
      <p:sp>
        <p:nvSpPr>
          <p:cNvPr id="7" name="コンテンツ プレースホルダー 5">
            <a:extLst>
              <a:ext uri="{FF2B5EF4-FFF2-40B4-BE49-F238E27FC236}">
                <a16:creationId xmlns:a16="http://schemas.microsoft.com/office/drawing/2014/main" id="{52009498-DAD5-4E56-B579-18ACC07E7327}"/>
              </a:ext>
            </a:extLst>
          </p:cNvPr>
          <p:cNvSpPr>
            <a:spLocks noGrp="1"/>
          </p:cNvSpPr>
          <p:nvPr>
            <p:ph idx="1"/>
          </p:nvPr>
        </p:nvSpPr>
        <p:spPr>
          <a:xfrm>
            <a:off x="283592" y="627311"/>
            <a:ext cx="8640960" cy="5661243"/>
          </a:xfrm>
        </p:spPr>
        <p:txBody>
          <a:bodyPr>
            <a:normAutofit fontScale="62500" lnSpcReduction="20000"/>
          </a:bodyPr>
          <a:lstStyle/>
          <a:p>
            <a:r>
              <a:rPr lang="ja-JP" altLang="en-US" b="1" dirty="0">
                <a:solidFill>
                  <a:srgbClr val="FF0000"/>
                </a:solidFill>
              </a:rPr>
              <a:t>必ず集計表を出力する</a:t>
            </a:r>
            <a:endParaRPr lang="en-US" altLang="ja-JP" b="1" dirty="0">
              <a:solidFill>
                <a:srgbClr val="FF0000"/>
              </a:solidFill>
            </a:endParaRPr>
          </a:p>
          <a:p>
            <a:pPr lvl="1"/>
            <a:r>
              <a:rPr lang="ja-JP" altLang="en-US" sz="2200" dirty="0"/>
              <a:t>チェック時点の貸借対照表、正味財産増減計算書、収支決算書を出力</a:t>
            </a:r>
            <a:endParaRPr lang="en-US" altLang="ja-JP" sz="2200" dirty="0"/>
          </a:p>
          <a:p>
            <a:pPr lvl="1"/>
            <a:r>
              <a:rPr lang="ja-JP" altLang="en-US" sz="2200" dirty="0"/>
              <a:t>現金預金出納帳、収入支出整理簿、伝票だけのチェックで終わらせない</a:t>
            </a:r>
            <a:endParaRPr lang="en-US" altLang="ja-JP" sz="2200" dirty="0"/>
          </a:p>
          <a:p>
            <a:pPr lvl="1"/>
            <a:r>
              <a:rPr lang="ja-JP" altLang="en-US" sz="2200" dirty="0"/>
              <a:t>集計表を出力し俯瞰的にチェックすることで思わぬ間違いが見つかることも</a:t>
            </a:r>
            <a:endParaRPr lang="en-US" altLang="ja-JP" sz="2200" dirty="0"/>
          </a:p>
          <a:p>
            <a:pPr lvl="1"/>
            <a:endParaRPr lang="en-US" altLang="ja-JP" dirty="0"/>
          </a:p>
          <a:p>
            <a:r>
              <a:rPr lang="ja-JP" altLang="en-US" b="1" dirty="0">
                <a:solidFill>
                  <a:srgbClr val="FF0000"/>
                </a:solidFill>
              </a:rPr>
              <a:t>あるべき数値からチェック</a:t>
            </a:r>
            <a:endParaRPr lang="en-US" altLang="ja-JP" b="1" dirty="0">
              <a:solidFill>
                <a:srgbClr val="FF0000"/>
              </a:solidFill>
            </a:endParaRPr>
          </a:p>
          <a:p>
            <a:pPr lvl="1"/>
            <a:r>
              <a:rPr lang="ja-JP" altLang="en-US" sz="2200" dirty="0"/>
              <a:t>チェックはゴールからさかのぼって確認</a:t>
            </a:r>
            <a:endParaRPr lang="en-US" altLang="ja-JP" sz="2200" dirty="0"/>
          </a:p>
          <a:p>
            <a:pPr lvl="2"/>
            <a:r>
              <a:rPr lang="ja-JP" altLang="en-US" sz="2200" dirty="0"/>
              <a:t>どのような数字になっているべきかをまず把握し、実際にそのようになっているかをチェック</a:t>
            </a:r>
            <a:endParaRPr lang="en-US" altLang="ja-JP" sz="2200" dirty="0"/>
          </a:p>
          <a:p>
            <a:pPr lvl="1"/>
            <a:r>
              <a:rPr lang="ja-JP" altLang="en-US" sz="2200" b="1" dirty="0">
                <a:solidFill>
                  <a:srgbClr val="FF0000"/>
                </a:solidFill>
              </a:rPr>
              <a:t>チェックは、できるだけ領収書、請求書などの原始証憑と突き合わせる</a:t>
            </a:r>
            <a:endParaRPr lang="en-US" altLang="ja-JP" sz="2200" b="1" dirty="0">
              <a:solidFill>
                <a:srgbClr val="FF0000"/>
              </a:solidFill>
            </a:endParaRPr>
          </a:p>
          <a:p>
            <a:pPr lvl="2"/>
            <a:r>
              <a:rPr lang="ja-JP" altLang="en-US" sz="2200" dirty="0"/>
              <a:t>台帳類との突き合わせも大切だが、原始証憑から</a:t>
            </a:r>
            <a:r>
              <a:rPr lang="ja-JP" altLang="en-US" sz="2200" b="1" dirty="0">
                <a:solidFill>
                  <a:srgbClr val="FF0000"/>
                </a:solidFill>
              </a:rPr>
              <a:t>台帳への転記ミスがありえる</a:t>
            </a:r>
            <a:endParaRPr lang="en-US" altLang="ja-JP" sz="2200" b="1" dirty="0">
              <a:solidFill>
                <a:srgbClr val="FF0000"/>
              </a:solidFill>
            </a:endParaRPr>
          </a:p>
          <a:p>
            <a:pPr lvl="2"/>
            <a:r>
              <a:rPr lang="ja-JP" altLang="en-US" sz="2200" dirty="0"/>
              <a:t>第三者が作成した原始証憑は最も信頼性が高い証拠書類</a:t>
            </a:r>
            <a:endParaRPr lang="en-US" altLang="ja-JP" sz="2200" dirty="0"/>
          </a:p>
          <a:p>
            <a:pPr lvl="2"/>
            <a:endParaRPr lang="en-US" altLang="ja-JP" dirty="0"/>
          </a:p>
          <a:p>
            <a:r>
              <a:rPr lang="ja-JP" altLang="en-US" b="1" dirty="0">
                <a:solidFill>
                  <a:srgbClr val="FF0000"/>
                </a:solidFill>
              </a:rPr>
              <a:t>残高科目（貸借対照表の科目）をまず優先してチェック</a:t>
            </a:r>
            <a:endParaRPr lang="en-US" altLang="ja-JP" b="1" dirty="0">
              <a:solidFill>
                <a:srgbClr val="FF0000"/>
              </a:solidFill>
            </a:endParaRPr>
          </a:p>
          <a:p>
            <a:pPr lvl="1"/>
            <a:r>
              <a:rPr lang="ja-JP" altLang="en-US" sz="2200" dirty="0"/>
              <a:t>収支・損益科目はその年度限りだが、残高科目はそのまま翌年度に繰り越されてしまう</a:t>
            </a:r>
            <a:endParaRPr lang="en-US" altLang="ja-JP" sz="2200" dirty="0"/>
          </a:p>
          <a:p>
            <a:pPr lvl="1"/>
            <a:r>
              <a:rPr lang="ja-JP" altLang="en-US" sz="2200" dirty="0"/>
              <a:t>貸借対照表の全ての科目（特に現金預金）は実際の残高と一致しているか？</a:t>
            </a:r>
            <a:endParaRPr lang="en-US" altLang="ja-JP" sz="2200" dirty="0"/>
          </a:p>
          <a:p>
            <a:pPr lvl="2"/>
            <a:endParaRPr lang="en-US" altLang="ja-JP" dirty="0"/>
          </a:p>
          <a:p>
            <a:r>
              <a:rPr lang="ja-JP" altLang="en-US" b="1" dirty="0">
                <a:solidFill>
                  <a:srgbClr val="FF0000"/>
                </a:solidFill>
              </a:rPr>
              <a:t>収支・損益科目は科目の重要度が高いもの、金額の大きいものから優先してチェック</a:t>
            </a:r>
            <a:endParaRPr lang="en-US" altLang="ja-JP" b="1" dirty="0">
              <a:solidFill>
                <a:srgbClr val="FF0000"/>
              </a:solidFill>
            </a:endParaRPr>
          </a:p>
          <a:p>
            <a:pPr lvl="1"/>
            <a:r>
              <a:rPr lang="ja-JP" altLang="en-US" sz="2200" dirty="0"/>
              <a:t>賦課金、補助金、工事費、委託費、土地改良事業負担金など</a:t>
            </a:r>
            <a:endParaRPr lang="en-US" altLang="ja-JP" sz="2200" dirty="0"/>
          </a:p>
          <a:p>
            <a:pPr lvl="1"/>
            <a:r>
              <a:rPr lang="ja-JP" altLang="en-US" sz="2200" dirty="0"/>
              <a:t>原始証憑と実際の入出金に差異はないか？科目の誤りはないか？</a:t>
            </a:r>
            <a:endParaRPr lang="en-US" altLang="ja-JP" sz="2200" dirty="0"/>
          </a:p>
          <a:p>
            <a:pPr lvl="1"/>
            <a:r>
              <a:rPr lang="ja-JP" altLang="en-US" sz="2200" dirty="0"/>
              <a:t>計上年度は適正か？未収、未払の漏れはないか？処理の継続性は確保されているか？</a:t>
            </a:r>
            <a:endParaRPr lang="en-US" altLang="ja-JP" sz="2200" dirty="0"/>
          </a:p>
          <a:p>
            <a:pPr lvl="1"/>
            <a:endParaRPr lang="en-US" altLang="ja-JP" dirty="0"/>
          </a:p>
          <a:p>
            <a:r>
              <a:rPr lang="ja-JP" altLang="en-US" b="1" dirty="0">
                <a:solidFill>
                  <a:srgbClr val="FF0000"/>
                </a:solidFill>
              </a:rPr>
              <a:t>チェックは形式・整合性→ 現金預金残高→他の残高科目→ 収支・損益科目の順が効率的</a:t>
            </a:r>
            <a:endParaRPr lang="en-US" altLang="ja-JP" b="1" dirty="0">
              <a:solidFill>
                <a:srgbClr val="FF0000"/>
              </a:solidFill>
            </a:endParaRPr>
          </a:p>
          <a:p>
            <a:pPr lvl="1"/>
            <a:r>
              <a:rPr lang="ja-JP" altLang="en-US" sz="2200" dirty="0"/>
              <a:t>形式・整合性チェック</a:t>
            </a:r>
            <a:r>
              <a:rPr lang="en-US" altLang="ja-JP" sz="2200" dirty="0"/>
              <a:t>	</a:t>
            </a:r>
            <a:r>
              <a:rPr lang="ja-JP" altLang="en-US" sz="2200" dirty="0"/>
              <a:t>・・・ </a:t>
            </a:r>
            <a:r>
              <a:rPr lang="en-US" altLang="ja-JP" sz="2200" dirty="0"/>
              <a:t>P.13 - P.33</a:t>
            </a:r>
          </a:p>
          <a:p>
            <a:pPr lvl="1"/>
            <a:r>
              <a:rPr lang="ja-JP" altLang="en-US" sz="2200" dirty="0"/>
              <a:t>現金預金残高チェック</a:t>
            </a:r>
            <a:r>
              <a:rPr lang="en-US" altLang="ja-JP" sz="2200" dirty="0"/>
              <a:t>	</a:t>
            </a:r>
            <a:r>
              <a:rPr lang="ja-JP" altLang="en-US" sz="2200" dirty="0"/>
              <a:t>・・・ </a:t>
            </a:r>
            <a:r>
              <a:rPr lang="en-US" altLang="ja-JP" sz="2200" dirty="0"/>
              <a:t>P.34</a:t>
            </a:r>
          </a:p>
          <a:p>
            <a:pPr lvl="1"/>
            <a:r>
              <a:rPr lang="ja-JP" altLang="en-US" sz="2200" dirty="0"/>
              <a:t>他の残高科目チェック</a:t>
            </a:r>
            <a:r>
              <a:rPr lang="en-US" altLang="ja-JP" sz="2200" dirty="0"/>
              <a:t>	</a:t>
            </a:r>
            <a:r>
              <a:rPr lang="ja-JP" altLang="en-US" sz="2200" dirty="0"/>
              <a:t>・・・ </a:t>
            </a:r>
            <a:r>
              <a:rPr lang="en-US" altLang="ja-JP" sz="2200" dirty="0"/>
              <a:t>P.35 - P.45</a:t>
            </a:r>
          </a:p>
          <a:p>
            <a:pPr lvl="1"/>
            <a:r>
              <a:rPr lang="ja-JP" altLang="en-US" sz="2200" dirty="0"/>
              <a:t>収支・損益科目チェック</a:t>
            </a:r>
            <a:r>
              <a:rPr lang="en-US" altLang="ja-JP" sz="2200" dirty="0"/>
              <a:t>	</a:t>
            </a:r>
            <a:r>
              <a:rPr lang="ja-JP" altLang="en-US" sz="2200" dirty="0"/>
              <a:t>・・・ </a:t>
            </a:r>
            <a:r>
              <a:rPr lang="en-US" altLang="ja-JP" sz="2200" dirty="0"/>
              <a:t>P.46 - P.52</a:t>
            </a:r>
          </a:p>
          <a:p>
            <a:endParaRPr lang="ja-JP" altLang="en-US" dirty="0"/>
          </a:p>
        </p:txBody>
      </p:sp>
    </p:spTree>
    <p:extLst>
      <p:ext uri="{BB962C8B-B14F-4D97-AF65-F5344CB8AC3E}">
        <p14:creationId xmlns:p14="http://schemas.microsoft.com/office/powerpoint/2010/main" val="724581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892480" cy="5661243"/>
          </a:xfrm>
        </p:spPr>
        <p:txBody>
          <a:bodyPr/>
          <a:lstStyle/>
          <a:p>
            <a:r>
              <a:rPr lang="ja-JP" altLang="en-US" b="1" dirty="0">
                <a:solidFill>
                  <a:srgbClr val="FF0000"/>
                </a:solidFill>
              </a:rPr>
              <a:t>財務諸表等の構成</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33" name="テキスト ボックス 32">
            <a:extLst>
              <a:ext uri="{FF2B5EF4-FFF2-40B4-BE49-F238E27FC236}">
                <a16:creationId xmlns:a16="http://schemas.microsoft.com/office/drawing/2014/main" id="{17CDCCC6-6B3A-4C82-8517-6631B2EFC9D0}"/>
              </a:ext>
            </a:extLst>
          </p:cNvPr>
          <p:cNvSpPr txBox="1"/>
          <p:nvPr/>
        </p:nvSpPr>
        <p:spPr>
          <a:xfrm>
            <a:off x="4675684" y="1340768"/>
            <a:ext cx="4106126" cy="1754326"/>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作成が必要な書類は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全て揃っていますか？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収支決算書に対する注記、財務諸表に対する注記も必ず作</a:t>
            </a:r>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 成が必要です。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会計区分が複数ある場合は総括表の作成が必要です。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財務諸表の数値は、全て円単位となっていますか？（千円単</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位ではありません。）</a:t>
            </a:r>
            <a:endParaRPr lang="en-US" altLang="ja-JP" sz="1200" dirty="0">
              <a:solidFill>
                <a:srgbClr val="0000FF"/>
              </a:solidFill>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B33C43AE-4F8D-9DD6-FE36-5C1BBCCF7C89}"/>
              </a:ext>
            </a:extLst>
          </p:cNvPr>
          <p:cNvGraphicFramePr>
            <a:graphicFrameLocks noGrp="1"/>
          </p:cNvGraphicFramePr>
          <p:nvPr>
            <p:extLst>
              <p:ext uri="{D42A27DB-BD31-4B8C-83A1-F6EECF244321}">
                <p14:modId xmlns:p14="http://schemas.microsoft.com/office/powerpoint/2010/main" val="1743812702"/>
              </p:ext>
            </p:extLst>
          </p:nvPr>
        </p:nvGraphicFramePr>
        <p:xfrm>
          <a:off x="362191" y="1268759"/>
          <a:ext cx="4106126" cy="4800045"/>
        </p:xfrm>
        <a:graphic>
          <a:graphicData uri="http://schemas.openxmlformats.org/drawingml/2006/table">
            <a:tbl>
              <a:tblPr/>
              <a:tblGrid>
                <a:gridCol w="1910771">
                  <a:extLst>
                    <a:ext uri="{9D8B030D-6E8A-4147-A177-3AD203B41FA5}">
                      <a16:colId xmlns:a16="http://schemas.microsoft.com/office/drawing/2014/main" val="1238531835"/>
                    </a:ext>
                  </a:extLst>
                </a:gridCol>
                <a:gridCol w="1084126">
                  <a:extLst>
                    <a:ext uri="{9D8B030D-6E8A-4147-A177-3AD203B41FA5}">
                      <a16:colId xmlns:a16="http://schemas.microsoft.com/office/drawing/2014/main" val="3247720150"/>
                    </a:ext>
                  </a:extLst>
                </a:gridCol>
                <a:gridCol w="1111229">
                  <a:extLst>
                    <a:ext uri="{9D8B030D-6E8A-4147-A177-3AD203B41FA5}">
                      <a16:colId xmlns:a16="http://schemas.microsoft.com/office/drawing/2014/main" val="763243841"/>
                    </a:ext>
                  </a:extLst>
                </a:gridCol>
              </a:tblGrid>
              <a:tr h="444837">
                <a:tc>
                  <a:txBody>
                    <a:bodyPr/>
                    <a:lstStyle/>
                    <a:p>
                      <a:pPr algn="ctr" fontAlgn="ctr"/>
                      <a:r>
                        <a:rPr lang="ja-JP" altLang="en-US"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書類名</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99"/>
                    </a:solidFill>
                  </a:tcPr>
                </a:tc>
                <a:tc>
                  <a:txBody>
                    <a:bodyPr/>
                    <a:lstStyle/>
                    <a:p>
                      <a:pPr algn="ctr" fontAlgn="ctr"/>
                      <a:r>
                        <a:rPr lang="ja-JP" altLang="en-US"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会計区分が</a:t>
                      </a:r>
                      <a:endParaRPr lang="en-US" altLang="ja-JP"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ja-JP" altLang="en-US"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一つ</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99"/>
                    </a:solidFill>
                  </a:tcPr>
                </a:tc>
                <a:tc>
                  <a:txBody>
                    <a:bodyPr/>
                    <a:lstStyle/>
                    <a:p>
                      <a:pPr algn="ctr" fontAlgn="ctr"/>
                      <a:r>
                        <a:rPr lang="ja-JP" altLang="en-US"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会計区分が</a:t>
                      </a:r>
                      <a:endParaRPr lang="en-US" altLang="ja-JP"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ja-JP" altLang="en-US"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複数</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99"/>
                    </a:solidFill>
                  </a:tcPr>
                </a:tc>
                <a:extLst>
                  <a:ext uri="{0D108BD9-81ED-4DB2-BD59-A6C34878D82A}">
                    <a16:rowId xmlns:a16="http://schemas.microsoft.com/office/drawing/2014/main" val="1525127801"/>
                  </a:ext>
                </a:extLst>
              </a:tr>
              <a:tr h="395928">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収支予算書</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◯（会計ごと）</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8623451"/>
                  </a:ext>
                </a:extLst>
              </a:tr>
              <a:tr h="395928">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収支決算書</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◯（会計ごと）</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7655296"/>
                  </a:ext>
                </a:extLst>
              </a:tr>
              <a:tr h="395928">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収支決算書に対する注記</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◯（会計ごと）</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67291961"/>
                  </a:ext>
                </a:extLst>
              </a:tr>
              <a:tr h="395928">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貸借対照表</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◯（会計ごと）</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6728765"/>
                  </a:ext>
                </a:extLst>
              </a:tr>
              <a:tr h="395928">
                <a:tc>
                  <a:txBody>
                    <a:bodyPr/>
                    <a:lstStyle/>
                    <a:p>
                      <a:pPr algn="ctr" fontAlgn="ctr"/>
                      <a:r>
                        <a:rPr lang="zh-TW"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正味財産増減計算書</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（会計ごと）</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6988807"/>
                  </a:ext>
                </a:extLst>
              </a:tr>
              <a:tr h="395928">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財務諸表に対する注記</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１）</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12605431"/>
                  </a:ext>
                </a:extLst>
              </a:tr>
              <a:tr h="395928">
                <a:tc>
                  <a:txBody>
                    <a:bodyPr/>
                    <a:lstStyle/>
                    <a:p>
                      <a:pPr algn="ctr" fontAlgn="ctr"/>
                      <a:r>
                        <a:rPr lang="zh-TW"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収支予算書</a:t>
                      </a:r>
                      <a:endParaRPr lang="en-US" altLang="zh-TW"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zh-TW"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総括表</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ー</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9492024"/>
                  </a:ext>
                </a:extLst>
              </a:tr>
              <a:tr h="395928">
                <a:tc>
                  <a:txBody>
                    <a:bodyPr/>
                    <a:lstStyle/>
                    <a:p>
                      <a:pPr algn="ctr" fontAlgn="ctr"/>
                      <a:r>
                        <a:rPr lang="zh-TW"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収支決算書</a:t>
                      </a:r>
                      <a:endParaRPr lang="en-US" altLang="zh-TW"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zh-TW"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総括表</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ー</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57129607"/>
                  </a:ext>
                </a:extLst>
              </a:tr>
              <a:tr h="395928">
                <a:tc>
                  <a:txBody>
                    <a:bodyPr/>
                    <a:lstStyle/>
                    <a:p>
                      <a:pPr algn="ctr" fontAlgn="ctr"/>
                      <a:r>
                        <a:rPr lang="zh-TW"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貸借対照表</a:t>
                      </a:r>
                      <a:endParaRPr lang="en-US" altLang="zh-TW"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zh-TW"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総括表</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ー</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50070700"/>
                  </a:ext>
                </a:extLst>
              </a:tr>
              <a:tr h="395928">
                <a:tc>
                  <a:txBody>
                    <a:bodyPr/>
                    <a:lstStyle/>
                    <a:p>
                      <a:pPr algn="ctr" fontAlgn="ctr"/>
                      <a:r>
                        <a:rPr lang="zh-TW"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正味財産増減計算書</a:t>
                      </a:r>
                      <a:endParaRPr lang="en-US" altLang="zh-TW"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zh-TW"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総括表</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ー</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4451295"/>
                  </a:ext>
                </a:extLst>
              </a:tr>
              <a:tr h="395928">
                <a:tc>
                  <a:txBody>
                    <a:bodyPr/>
                    <a:lstStyle/>
                    <a:p>
                      <a:pPr algn="ctr" fontAlgn="ctr"/>
                      <a:r>
                        <a:rPr lang="ja-JP" altLang="en-US" sz="12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財産目録</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２）</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5788282"/>
                  </a:ext>
                </a:extLst>
              </a:tr>
            </a:tbl>
          </a:graphicData>
        </a:graphic>
      </p:graphicFrame>
      <p:sp>
        <p:nvSpPr>
          <p:cNvPr id="6" name="テキスト ボックス 5">
            <a:extLst>
              <a:ext uri="{FF2B5EF4-FFF2-40B4-BE49-F238E27FC236}">
                <a16:creationId xmlns:a16="http://schemas.microsoft.com/office/drawing/2014/main" id="{2147369A-AEBD-41A3-F4B5-EE670130B3A4}"/>
              </a:ext>
            </a:extLst>
          </p:cNvPr>
          <p:cNvSpPr txBox="1"/>
          <p:nvPr/>
        </p:nvSpPr>
        <p:spPr>
          <a:xfrm>
            <a:off x="539552" y="6068808"/>
            <a:ext cx="8477416" cy="692691"/>
          </a:xfrm>
          <a:prstGeom prst="rect">
            <a:avLst/>
          </a:prstGeom>
          <a:noFill/>
        </p:spPr>
        <p:txBody>
          <a:bodyPr wrap="square" rtlCol="0">
            <a:noAutofit/>
          </a:bodyPr>
          <a:lstStyle/>
          <a:p>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（注１）財務諸表に対する注記は、総括表に対して作成することにより、会計区分ごとに作成する必要はありません。ただし、左記にかかわ</a:t>
            </a:r>
            <a:endParaRPr kumimoji="1"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　　　　　らず、会計区分毎に作成しても構いません。</a:t>
            </a:r>
            <a:endParaRPr kumimoji="1"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rPr>
              <a:t>（注２）財産目録は法人全体に対して１つ作成します。</a:t>
            </a:r>
            <a:endParaRPr kumimoji="1"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5" name="スライド番号プレースホルダー 3">
            <a:extLst>
              <a:ext uri="{FF2B5EF4-FFF2-40B4-BE49-F238E27FC236}">
                <a16:creationId xmlns:a16="http://schemas.microsoft.com/office/drawing/2014/main" id="{C53FB8C7-8CAE-CA36-64AD-35686A79B431}"/>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13</a:t>
            </a:fld>
            <a:endParaRPr lang="ja-JP" altLang="en-US" dirty="0"/>
          </a:p>
        </p:txBody>
      </p:sp>
    </p:spTree>
    <p:extLst>
      <p:ext uri="{BB962C8B-B14F-4D97-AF65-F5344CB8AC3E}">
        <p14:creationId xmlns:p14="http://schemas.microsoft.com/office/powerpoint/2010/main" val="1940193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8A5941AB-CB1B-FA0B-3913-6E60A8BDB7D8}"/>
              </a:ext>
            </a:extLst>
          </p:cNvPr>
          <p:cNvPicPr>
            <a:picLocks noChangeAspect="1"/>
          </p:cNvPicPr>
          <p:nvPr/>
        </p:nvPicPr>
        <p:blipFill>
          <a:blip r:embed="rId3"/>
          <a:stretch>
            <a:fillRect/>
          </a:stretch>
        </p:blipFill>
        <p:spPr>
          <a:xfrm>
            <a:off x="60025" y="3131070"/>
            <a:ext cx="4462949" cy="2299191"/>
          </a:xfrm>
          <a:prstGeom prst="rect">
            <a:avLst/>
          </a:prstGeom>
          <a:solidFill>
            <a:schemeClr val="bg1"/>
          </a:solidFill>
          <a:ln>
            <a:noFill/>
          </a:ln>
        </p:spPr>
      </p:pic>
      <p:pic>
        <p:nvPicPr>
          <p:cNvPr id="10" name="図 9">
            <a:extLst>
              <a:ext uri="{FF2B5EF4-FFF2-40B4-BE49-F238E27FC236}">
                <a16:creationId xmlns:a16="http://schemas.microsoft.com/office/drawing/2014/main" id="{74630CCC-D63A-597F-D9B0-A9FF89D39E98}"/>
              </a:ext>
            </a:extLst>
          </p:cNvPr>
          <p:cNvPicPr>
            <a:picLocks noChangeAspect="1"/>
          </p:cNvPicPr>
          <p:nvPr/>
        </p:nvPicPr>
        <p:blipFill>
          <a:blip r:embed="rId4"/>
          <a:stretch>
            <a:fillRect/>
          </a:stretch>
        </p:blipFill>
        <p:spPr>
          <a:xfrm>
            <a:off x="65361" y="1221104"/>
            <a:ext cx="4462949" cy="1824313"/>
          </a:xfrm>
          <a:prstGeom prst="rect">
            <a:avLst/>
          </a:prstGeom>
          <a:ln>
            <a:noFill/>
          </a:ln>
        </p:spPr>
      </p:pic>
      <p:pic>
        <p:nvPicPr>
          <p:cNvPr id="5" name="図 4">
            <a:extLst>
              <a:ext uri="{FF2B5EF4-FFF2-40B4-BE49-F238E27FC236}">
                <a16:creationId xmlns:a16="http://schemas.microsoft.com/office/drawing/2014/main" id="{7FC61B8C-CD6E-332E-6588-DF743E1F2444}"/>
              </a:ext>
            </a:extLst>
          </p:cNvPr>
          <p:cNvPicPr>
            <a:picLocks noChangeAspect="1"/>
          </p:cNvPicPr>
          <p:nvPr/>
        </p:nvPicPr>
        <p:blipFill>
          <a:blip r:embed="rId5"/>
          <a:stretch>
            <a:fillRect/>
          </a:stretch>
        </p:blipFill>
        <p:spPr>
          <a:xfrm>
            <a:off x="4628718" y="1219950"/>
            <a:ext cx="4449922" cy="1948257"/>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892480" cy="5661243"/>
          </a:xfrm>
        </p:spPr>
        <p:txBody>
          <a:bodyPr/>
          <a:lstStyle/>
          <a:p>
            <a:r>
              <a:rPr lang="ja-JP" altLang="en-US" b="1" dirty="0">
                <a:solidFill>
                  <a:srgbClr val="FF0000"/>
                </a:solidFill>
              </a:rPr>
              <a:t>貸借対照表の 現金及び預金 と収支決算書の 次年度繰越金</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17" name="正方形/長方形 16">
            <a:extLst>
              <a:ext uri="{FF2B5EF4-FFF2-40B4-BE49-F238E27FC236}">
                <a16:creationId xmlns:a16="http://schemas.microsoft.com/office/drawing/2014/main" id="{FE53BF24-4891-4C44-8AE7-93CAD2C1DA46}"/>
              </a:ext>
            </a:extLst>
          </p:cNvPr>
          <p:cNvSpPr/>
          <p:nvPr/>
        </p:nvSpPr>
        <p:spPr>
          <a:xfrm>
            <a:off x="5166097" y="2294757"/>
            <a:ext cx="2376355" cy="151455"/>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a:extLst>
              <a:ext uri="{FF2B5EF4-FFF2-40B4-BE49-F238E27FC236}">
                <a16:creationId xmlns:a16="http://schemas.microsoft.com/office/drawing/2014/main" id="{2F97D1C0-5CDF-401B-AB4C-D75CCFA88EA9}"/>
              </a:ext>
            </a:extLst>
          </p:cNvPr>
          <p:cNvSpPr/>
          <p:nvPr/>
        </p:nvSpPr>
        <p:spPr>
          <a:xfrm>
            <a:off x="2627784" y="4065960"/>
            <a:ext cx="1390195" cy="150365"/>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コネクタ: カギ線 28">
            <a:extLst>
              <a:ext uri="{FF2B5EF4-FFF2-40B4-BE49-F238E27FC236}">
                <a16:creationId xmlns:a16="http://schemas.microsoft.com/office/drawing/2014/main" id="{88B057EA-0CB6-4B41-9A19-39AC8C6904B9}"/>
              </a:ext>
            </a:extLst>
          </p:cNvPr>
          <p:cNvCxnSpPr>
            <a:cxnSpLocks/>
            <a:stCxn id="17" idx="1"/>
            <a:endCxn id="21" idx="3"/>
          </p:cNvCxnSpPr>
          <p:nvPr/>
        </p:nvCxnSpPr>
        <p:spPr>
          <a:xfrm rot="10800000" flipV="1">
            <a:off x="4017979" y="2370485"/>
            <a:ext cx="1148118" cy="1770658"/>
          </a:xfrm>
          <a:prstGeom prst="bentConnector3">
            <a:avLst>
              <a:gd name="adj1" fmla="val 32613"/>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51" name="正方形/長方形 50">
            <a:extLst>
              <a:ext uri="{FF2B5EF4-FFF2-40B4-BE49-F238E27FC236}">
                <a16:creationId xmlns:a16="http://schemas.microsoft.com/office/drawing/2014/main" id="{224113EA-13F7-47F3-B2C4-5F8E52B316D4}"/>
              </a:ext>
            </a:extLst>
          </p:cNvPr>
          <p:cNvSpPr/>
          <p:nvPr/>
        </p:nvSpPr>
        <p:spPr>
          <a:xfrm>
            <a:off x="2401043" y="2228837"/>
            <a:ext cx="547492" cy="161053"/>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a:extLst>
              <a:ext uri="{FF2B5EF4-FFF2-40B4-BE49-F238E27FC236}">
                <a16:creationId xmlns:a16="http://schemas.microsoft.com/office/drawing/2014/main" id="{1CC68007-FB7F-416E-A47D-20D2023FDE85}"/>
              </a:ext>
            </a:extLst>
          </p:cNvPr>
          <p:cNvSpPr/>
          <p:nvPr/>
        </p:nvSpPr>
        <p:spPr>
          <a:xfrm>
            <a:off x="2627784" y="5114974"/>
            <a:ext cx="1390194" cy="150365"/>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4" name="コネクタ: カギ線 53">
            <a:extLst>
              <a:ext uri="{FF2B5EF4-FFF2-40B4-BE49-F238E27FC236}">
                <a16:creationId xmlns:a16="http://schemas.microsoft.com/office/drawing/2014/main" id="{4BD8722D-59B4-48BB-8E58-B89371C533E1}"/>
              </a:ext>
            </a:extLst>
          </p:cNvPr>
          <p:cNvCxnSpPr>
            <a:cxnSpLocks/>
          </p:cNvCxnSpPr>
          <p:nvPr/>
        </p:nvCxnSpPr>
        <p:spPr>
          <a:xfrm>
            <a:off x="2948535" y="2290314"/>
            <a:ext cx="1069443" cy="2880793"/>
          </a:xfrm>
          <a:prstGeom prst="bentConnector3">
            <a:avLst>
              <a:gd name="adj1" fmla="val 145127"/>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3">
            <a:extLst>
              <a:ext uri="{FF2B5EF4-FFF2-40B4-BE49-F238E27FC236}">
                <a16:creationId xmlns:a16="http://schemas.microsoft.com/office/drawing/2014/main" id="{CE7ECEC1-255D-77B9-178F-11FCA319462C}"/>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14</a:t>
            </a:fld>
            <a:endParaRPr lang="ja-JP" altLang="en-US" dirty="0"/>
          </a:p>
        </p:txBody>
      </p:sp>
      <p:sp>
        <p:nvSpPr>
          <p:cNvPr id="4" name="吹き出し: 折線 3">
            <a:extLst>
              <a:ext uri="{FF2B5EF4-FFF2-40B4-BE49-F238E27FC236}">
                <a16:creationId xmlns:a16="http://schemas.microsoft.com/office/drawing/2014/main" id="{72670218-D94C-A2DC-8D61-C6E854097065}"/>
              </a:ext>
            </a:extLst>
          </p:cNvPr>
          <p:cNvSpPr/>
          <p:nvPr/>
        </p:nvSpPr>
        <p:spPr>
          <a:xfrm>
            <a:off x="395536" y="5698822"/>
            <a:ext cx="3672408" cy="470378"/>
          </a:xfrm>
          <a:prstGeom prst="borderCallout2">
            <a:avLst>
              <a:gd name="adj1" fmla="val 25761"/>
              <a:gd name="adj2" fmla="val 319"/>
              <a:gd name="adj3" fmla="val 25878"/>
              <a:gd name="adj4" fmla="val -3084"/>
              <a:gd name="adj5" fmla="val -291210"/>
              <a:gd name="adj6" fmla="val 5941"/>
            </a:avLst>
          </a:prstGeom>
          <a:solidFill>
            <a:schemeClr val="bg1"/>
          </a:solidFill>
          <a:ln w="19050">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貸借対照表残高：</a:t>
            </a:r>
            <a:r>
              <a:rPr kumimoji="1"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85,000</a:t>
            </a:r>
          </a:p>
          <a:p>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収支決算書注記：</a:t>
            </a:r>
            <a:r>
              <a:rPr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5,000</a:t>
            </a:r>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→前年度の</a:t>
            </a:r>
            <a:r>
              <a:rPr lang="ja-JP" altLang="en-US" sz="8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資金収支整理期間末日までに入金された額</a:t>
            </a:r>
            <a:endParaRPr lang="en-US" altLang="ja-JP" sz="800"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差額：</a:t>
            </a:r>
            <a:r>
              <a:rPr kumimoji="1"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80,000</a:t>
            </a:r>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　前年度の</a:t>
            </a:r>
            <a:r>
              <a:rPr kumimoji="1" lang="ja-JP" altLang="en-US" sz="8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資金収支整理期間末日までに入金されなかった額</a:t>
            </a:r>
          </a:p>
        </p:txBody>
      </p:sp>
      <p:sp>
        <p:nvSpPr>
          <p:cNvPr id="13" name="正方形/長方形 12">
            <a:extLst>
              <a:ext uri="{FF2B5EF4-FFF2-40B4-BE49-F238E27FC236}">
                <a16:creationId xmlns:a16="http://schemas.microsoft.com/office/drawing/2014/main" id="{FE176685-9CC0-4408-E2D7-745179E9FADC}"/>
              </a:ext>
            </a:extLst>
          </p:cNvPr>
          <p:cNvSpPr/>
          <p:nvPr/>
        </p:nvSpPr>
        <p:spPr>
          <a:xfrm>
            <a:off x="611559" y="4219038"/>
            <a:ext cx="2016223" cy="137539"/>
          </a:xfrm>
          <a:prstGeom prst="rect">
            <a:avLst/>
          </a:prstGeom>
          <a:noFill/>
          <a:ln>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793D3DCC-89A4-F4DD-0932-01C20E5EBEF7}"/>
              </a:ext>
            </a:extLst>
          </p:cNvPr>
          <p:cNvSpPr/>
          <p:nvPr/>
        </p:nvSpPr>
        <p:spPr>
          <a:xfrm>
            <a:off x="5166097" y="2437247"/>
            <a:ext cx="2376355" cy="137539"/>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a:extLst>
              <a:ext uri="{FF2B5EF4-FFF2-40B4-BE49-F238E27FC236}">
                <a16:creationId xmlns:a16="http://schemas.microsoft.com/office/drawing/2014/main" id="{7F85925E-DC25-B6E4-C317-CC065F6906C9}"/>
              </a:ext>
            </a:extLst>
          </p:cNvPr>
          <p:cNvSpPr/>
          <p:nvPr/>
        </p:nvSpPr>
        <p:spPr>
          <a:xfrm>
            <a:off x="2642429" y="4220271"/>
            <a:ext cx="1375549" cy="137236"/>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670DD1F2-932B-758B-5A31-A37FB401B904}"/>
              </a:ext>
            </a:extLst>
          </p:cNvPr>
          <p:cNvSpPr/>
          <p:nvPr/>
        </p:nvSpPr>
        <p:spPr>
          <a:xfrm>
            <a:off x="7544574" y="2437550"/>
            <a:ext cx="720080" cy="137236"/>
          </a:xfrm>
          <a:prstGeom prst="rect">
            <a:avLst/>
          </a:prstGeom>
          <a:noFill/>
          <a:ln>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コネクタ: カギ線 19">
            <a:extLst>
              <a:ext uri="{FF2B5EF4-FFF2-40B4-BE49-F238E27FC236}">
                <a16:creationId xmlns:a16="http://schemas.microsoft.com/office/drawing/2014/main" id="{26186307-EDB1-D63F-1A2A-FA0DDBD444CE}"/>
              </a:ext>
            </a:extLst>
          </p:cNvPr>
          <p:cNvCxnSpPr>
            <a:cxnSpLocks/>
            <a:stCxn id="14" idx="2"/>
            <a:endCxn id="15" idx="3"/>
          </p:cNvCxnSpPr>
          <p:nvPr/>
        </p:nvCxnSpPr>
        <p:spPr>
          <a:xfrm rot="5400000">
            <a:off x="4329076" y="2263689"/>
            <a:ext cx="1714103" cy="2336297"/>
          </a:xfrm>
          <a:prstGeom prst="bentConnector2">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コネクタ: カギ線 26">
            <a:extLst>
              <a:ext uri="{FF2B5EF4-FFF2-40B4-BE49-F238E27FC236}">
                <a16:creationId xmlns:a16="http://schemas.microsoft.com/office/drawing/2014/main" id="{4949C8FD-5468-40A5-4609-49612647EB44}"/>
              </a:ext>
            </a:extLst>
          </p:cNvPr>
          <p:cNvCxnSpPr>
            <a:cxnSpLocks/>
            <a:stCxn id="16" idx="2"/>
            <a:endCxn id="13" idx="0"/>
          </p:cNvCxnSpPr>
          <p:nvPr/>
        </p:nvCxnSpPr>
        <p:spPr>
          <a:xfrm rot="5400000">
            <a:off x="3940017" y="254441"/>
            <a:ext cx="1644252" cy="6284943"/>
          </a:xfrm>
          <a:prstGeom prst="bentConnector3">
            <a:avLst>
              <a:gd name="adj1" fmla="val 58607"/>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17CDCCC6-6B3A-4C82-8517-6631B2EFC9D0}"/>
              </a:ext>
            </a:extLst>
          </p:cNvPr>
          <p:cNvSpPr txBox="1"/>
          <p:nvPr/>
        </p:nvSpPr>
        <p:spPr>
          <a:xfrm>
            <a:off x="4932040" y="4360209"/>
            <a:ext cx="4106126" cy="1846659"/>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貸借対照表の 「</a:t>
            </a:r>
            <a:r>
              <a:rPr lang="ja-JP" altLang="en-US" b="1" u="sng" dirty="0">
                <a:solidFill>
                  <a:srgbClr val="FF0000"/>
                </a:solidFill>
                <a:latin typeface="Meiryo UI" panose="020B0604030504040204" pitchFamily="50" charset="-128"/>
                <a:ea typeface="Meiryo UI" panose="020B0604030504040204" pitchFamily="50" charset="-128"/>
              </a:rPr>
              <a:t>現金及び預金</a:t>
            </a:r>
            <a:r>
              <a:rPr lang="ja-JP" altLang="en-US" b="1" dirty="0">
                <a:solidFill>
                  <a:srgbClr val="FF0000"/>
                </a:solidFill>
                <a:latin typeface="Meiryo UI" panose="020B0604030504040204" pitchFamily="50" charset="-128"/>
                <a:ea typeface="Meiryo UI" panose="020B0604030504040204" pitchFamily="50" charset="-128"/>
              </a:rPr>
              <a:t>」 と</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収支決算書の 「</a:t>
            </a:r>
            <a:r>
              <a:rPr lang="ja-JP" altLang="en-US" b="1" u="sng" dirty="0">
                <a:solidFill>
                  <a:srgbClr val="FF0000"/>
                </a:solidFill>
                <a:latin typeface="Meiryo UI" panose="020B0604030504040204" pitchFamily="50" charset="-128"/>
                <a:ea typeface="Meiryo UI" panose="020B0604030504040204" pitchFamily="50" charset="-128"/>
              </a:rPr>
              <a:t>次年度繰越金</a:t>
            </a:r>
            <a:r>
              <a:rPr lang="ja-JP" altLang="en-US" b="1" dirty="0">
                <a:solidFill>
                  <a:srgbClr val="FF0000"/>
                </a:solidFill>
                <a:latin typeface="Meiryo UI" panose="020B0604030504040204" pitchFamily="50" charset="-128"/>
                <a:ea typeface="Meiryo UI" panose="020B0604030504040204" pitchFamily="50" charset="-128"/>
              </a:rPr>
              <a:t>」 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整合していますか？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収支決算書の繰越金は資金収支整理期間までの入出金を</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調整した後の額であり、貸借対照表の現金及び預金は３月</a:t>
            </a:r>
            <a:r>
              <a:rPr lang="en-US" altLang="ja-JP" sz="1200" dirty="0">
                <a:solidFill>
                  <a:srgbClr val="0000FF"/>
                </a:solidFill>
                <a:latin typeface="Meiryo UI" panose="020B0604030504040204" pitchFamily="50" charset="-128"/>
                <a:ea typeface="Meiryo UI" panose="020B0604030504040204" pitchFamily="50" charset="-128"/>
              </a:rPr>
              <a:t>31 </a:t>
            </a: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日時点の残高であるため、原則一致しませんが、当該不一致の</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原因を収支決算書に対する注記で明らかにする必要があります。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36" name="吹き出し: 折線 35">
            <a:extLst>
              <a:ext uri="{FF2B5EF4-FFF2-40B4-BE49-F238E27FC236}">
                <a16:creationId xmlns:a16="http://schemas.microsoft.com/office/drawing/2014/main" id="{1C1D6EC4-0F7A-B90F-DCD5-2FF1C143E2C4}"/>
              </a:ext>
            </a:extLst>
          </p:cNvPr>
          <p:cNvSpPr/>
          <p:nvPr/>
        </p:nvSpPr>
        <p:spPr>
          <a:xfrm>
            <a:off x="4405412" y="6270990"/>
            <a:ext cx="3672408" cy="470378"/>
          </a:xfrm>
          <a:prstGeom prst="borderCallout2">
            <a:avLst>
              <a:gd name="adj1" fmla="val 25761"/>
              <a:gd name="adj2" fmla="val 319"/>
              <a:gd name="adj3" fmla="val 25878"/>
              <a:gd name="adj4" fmla="val -3084"/>
              <a:gd name="adj5" fmla="val -427653"/>
              <a:gd name="adj6" fmla="val -11018"/>
            </a:avLst>
          </a:prstGeom>
          <a:solidFill>
            <a:schemeClr val="bg1"/>
          </a:solidFill>
          <a:ln w="1905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貸借対照表残高：</a:t>
            </a:r>
            <a:r>
              <a:rPr kumimoji="1"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85,000</a:t>
            </a:r>
          </a:p>
          <a:p>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収支決算書注記：</a:t>
            </a:r>
            <a:r>
              <a:rPr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0</a:t>
            </a:r>
          </a:p>
          <a:p>
            <a:r>
              <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差額：</a:t>
            </a:r>
            <a:r>
              <a:rPr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85,000</a:t>
            </a:r>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　当年度の</a:t>
            </a:r>
            <a:r>
              <a:rPr kumimoji="1" lang="ja-JP" altLang="en-US" sz="8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資金収支整理期間末日までに入金されなかった額</a:t>
            </a:r>
          </a:p>
        </p:txBody>
      </p:sp>
    </p:spTree>
    <p:extLst>
      <p:ext uri="{BB962C8B-B14F-4D97-AF65-F5344CB8AC3E}">
        <p14:creationId xmlns:p14="http://schemas.microsoft.com/office/powerpoint/2010/main" val="2780818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8540558D-059F-48FD-4CBE-4CD01B42AFE4}"/>
              </a:ext>
            </a:extLst>
          </p:cNvPr>
          <p:cNvSpPr/>
          <p:nvPr/>
        </p:nvSpPr>
        <p:spPr>
          <a:xfrm>
            <a:off x="448744" y="5985140"/>
            <a:ext cx="1030329" cy="160286"/>
          </a:xfrm>
          <a:prstGeom prst="rec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a:extLst>
              <a:ext uri="{FF2B5EF4-FFF2-40B4-BE49-F238E27FC236}">
                <a16:creationId xmlns:a16="http://schemas.microsoft.com/office/drawing/2014/main" id="{3022A49A-D93F-9488-4C7F-13023A87CBD2}"/>
              </a:ext>
            </a:extLst>
          </p:cNvPr>
          <p:cNvSpPr/>
          <p:nvPr/>
        </p:nvSpPr>
        <p:spPr>
          <a:xfrm>
            <a:off x="296345" y="3735250"/>
            <a:ext cx="520926" cy="144016"/>
          </a:xfrm>
          <a:prstGeom prst="rec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a:extLst>
              <a:ext uri="{FF2B5EF4-FFF2-40B4-BE49-F238E27FC236}">
                <a16:creationId xmlns:a16="http://schemas.microsoft.com/office/drawing/2014/main" id="{219DB855-2387-B5CA-76B4-946FA0668D34}"/>
              </a:ext>
            </a:extLst>
          </p:cNvPr>
          <p:cNvPicPr>
            <a:picLocks noChangeAspect="1"/>
          </p:cNvPicPr>
          <p:nvPr/>
        </p:nvPicPr>
        <p:blipFill>
          <a:blip r:embed="rId3"/>
          <a:stretch>
            <a:fillRect/>
          </a:stretch>
        </p:blipFill>
        <p:spPr>
          <a:xfrm>
            <a:off x="116181" y="1129111"/>
            <a:ext cx="4413496" cy="5183851"/>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貸借対照表の 資産合計 と 負債及び正味財産合計</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17" name="正方形/長方形 16">
            <a:extLst>
              <a:ext uri="{FF2B5EF4-FFF2-40B4-BE49-F238E27FC236}">
                <a16:creationId xmlns:a16="http://schemas.microsoft.com/office/drawing/2014/main" id="{FE53BF24-4891-4C44-8AE7-93CAD2C1DA46}"/>
              </a:ext>
            </a:extLst>
          </p:cNvPr>
          <p:cNvSpPr/>
          <p:nvPr/>
        </p:nvSpPr>
        <p:spPr>
          <a:xfrm>
            <a:off x="2291482" y="3751807"/>
            <a:ext cx="710482" cy="144016"/>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3" name="コネクタ: カギ線 22">
            <a:extLst>
              <a:ext uri="{FF2B5EF4-FFF2-40B4-BE49-F238E27FC236}">
                <a16:creationId xmlns:a16="http://schemas.microsoft.com/office/drawing/2014/main" id="{E3CA010D-B4A6-4898-AE10-4A9783DFFA06}"/>
              </a:ext>
            </a:extLst>
          </p:cNvPr>
          <p:cNvCxnSpPr>
            <a:cxnSpLocks/>
            <a:stCxn id="22" idx="3"/>
            <a:endCxn id="17" idx="3"/>
          </p:cNvCxnSpPr>
          <p:nvPr/>
        </p:nvCxnSpPr>
        <p:spPr>
          <a:xfrm flipV="1">
            <a:off x="2998110" y="3823815"/>
            <a:ext cx="3854" cy="2259994"/>
          </a:xfrm>
          <a:prstGeom prst="bentConnector3">
            <a:avLst>
              <a:gd name="adj1" fmla="val 171767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0EC82E09-6E29-42AE-AB0B-FC9C62DBA3C2}"/>
              </a:ext>
            </a:extLst>
          </p:cNvPr>
          <p:cNvSpPr/>
          <p:nvPr/>
        </p:nvSpPr>
        <p:spPr>
          <a:xfrm>
            <a:off x="2287628" y="6011801"/>
            <a:ext cx="710482" cy="144016"/>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9CAFF892-C8FA-49EE-8F19-EB568A13B543}"/>
              </a:ext>
            </a:extLst>
          </p:cNvPr>
          <p:cNvSpPr txBox="1"/>
          <p:nvPr/>
        </p:nvSpPr>
        <p:spPr>
          <a:xfrm>
            <a:off x="4910920" y="1500988"/>
            <a:ext cx="3890104" cy="1846659"/>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貸借対照表の 「資産合計」 と</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「負債及び正味財産合計」 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一致していますか？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貸借対照表の資産の部の合計は、負債の部と正味財産</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の部の合計と必ず一致します。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各会計区分の貸借対照表、貸借対照表総括表それぞれ</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で一致しているか確認しましょう。</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518F800F-A79B-5C34-0A40-A75BCF03CDE5}"/>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15</a:t>
            </a:fld>
            <a:endParaRPr lang="ja-JP" altLang="en-US" dirty="0"/>
          </a:p>
        </p:txBody>
      </p:sp>
      <p:grpSp>
        <p:nvGrpSpPr>
          <p:cNvPr id="10" name="グループ化 9">
            <a:extLst>
              <a:ext uri="{FF2B5EF4-FFF2-40B4-BE49-F238E27FC236}">
                <a16:creationId xmlns:a16="http://schemas.microsoft.com/office/drawing/2014/main" id="{2E6960E1-93CB-A0AF-0D2D-2CC403DCF84C}"/>
              </a:ext>
            </a:extLst>
          </p:cNvPr>
          <p:cNvGrpSpPr/>
          <p:nvPr/>
        </p:nvGrpSpPr>
        <p:grpSpPr>
          <a:xfrm>
            <a:off x="4811851" y="3789040"/>
            <a:ext cx="3993401" cy="369332"/>
            <a:chOff x="4811851" y="3639149"/>
            <a:chExt cx="3993401" cy="369332"/>
          </a:xfrm>
        </p:grpSpPr>
        <p:sp>
          <p:nvSpPr>
            <p:cNvPr id="4" name="テキスト ボックス 3">
              <a:extLst>
                <a:ext uri="{FF2B5EF4-FFF2-40B4-BE49-F238E27FC236}">
                  <a16:creationId xmlns:a16="http://schemas.microsoft.com/office/drawing/2014/main" id="{13AA60C6-6F33-8081-BA6C-919AA104B42C}"/>
                </a:ext>
              </a:extLst>
            </p:cNvPr>
            <p:cNvSpPr txBox="1"/>
            <p:nvPr/>
          </p:nvSpPr>
          <p:spPr>
            <a:xfrm>
              <a:off x="4811851" y="3639149"/>
              <a:ext cx="3993401" cy="369332"/>
            </a:xfrm>
            <a:prstGeom prst="rect">
              <a:avLst/>
            </a:prstGeom>
            <a:noFill/>
          </p:spPr>
          <p:txBody>
            <a:bodyPr wrap="none" rtlCol="0">
              <a:spAutoFit/>
            </a:bodyPr>
            <a:lstStyle/>
            <a:p>
              <a:r>
                <a:rPr kumimoji="1" lang="ja-JP" altLang="en-US" b="1" dirty="0">
                  <a:solidFill>
                    <a:srgbClr val="FF0000"/>
                  </a:solidFill>
                  <a:latin typeface="Meiryo UI" panose="020B0604030504040204" pitchFamily="50" charset="-128"/>
                  <a:ea typeface="Meiryo UI" panose="020B0604030504040204" pitchFamily="50" charset="-128"/>
                </a:rPr>
                <a:t>資産＝負債</a:t>
              </a:r>
              <a:r>
                <a:rPr kumimoji="1" lang="en-US" altLang="ja-JP" b="1" dirty="0">
                  <a:solidFill>
                    <a:srgbClr val="FF0000"/>
                  </a:solidFill>
                  <a:latin typeface="Meiryo UI" panose="020B0604030504040204" pitchFamily="50" charset="-128"/>
                  <a:ea typeface="Meiryo UI" panose="020B0604030504040204" pitchFamily="50" charset="-128"/>
                </a:rPr>
                <a:t>+</a:t>
              </a:r>
              <a:r>
                <a:rPr kumimoji="1" lang="ja-JP" altLang="en-US" b="1" dirty="0">
                  <a:solidFill>
                    <a:srgbClr val="FF0000"/>
                  </a:solidFill>
                  <a:latin typeface="Meiryo UI" panose="020B0604030504040204" pitchFamily="50" charset="-128"/>
                  <a:ea typeface="Meiryo UI" panose="020B0604030504040204" pitchFamily="50" charset="-128"/>
                </a:rPr>
                <a:t>正味財産　　　　資本等式</a:t>
              </a:r>
            </a:p>
          </p:txBody>
        </p:sp>
        <p:sp>
          <p:nvSpPr>
            <p:cNvPr id="9" name="矢印: 右 8">
              <a:extLst>
                <a:ext uri="{FF2B5EF4-FFF2-40B4-BE49-F238E27FC236}">
                  <a16:creationId xmlns:a16="http://schemas.microsoft.com/office/drawing/2014/main" id="{76E9B088-E6A8-95FF-E673-E95932255A71}"/>
                </a:ext>
              </a:extLst>
            </p:cNvPr>
            <p:cNvSpPr/>
            <p:nvPr/>
          </p:nvSpPr>
          <p:spPr>
            <a:xfrm>
              <a:off x="7276267" y="3642513"/>
              <a:ext cx="392077" cy="360040"/>
            </a:xfrm>
            <a:prstGeom prst="rightArrow">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a:extLst>
              <a:ext uri="{FF2B5EF4-FFF2-40B4-BE49-F238E27FC236}">
                <a16:creationId xmlns:a16="http://schemas.microsoft.com/office/drawing/2014/main" id="{5CBB170F-2B69-0050-1A80-4F63FB15A93C}"/>
              </a:ext>
            </a:extLst>
          </p:cNvPr>
          <p:cNvGrpSpPr/>
          <p:nvPr/>
        </p:nvGrpSpPr>
        <p:grpSpPr>
          <a:xfrm>
            <a:off x="4910920" y="4592613"/>
            <a:ext cx="3675272" cy="1572691"/>
            <a:chOff x="4910920" y="4448597"/>
            <a:chExt cx="3675272" cy="1572691"/>
          </a:xfrm>
        </p:grpSpPr>
        <p:cxnSp>
          <p:nvCxnSpPr>
            <p:cNvPr id="11" name="直線コネクタ 10">
              <a:extLst>
                <a:ext uri="{FF2B5EF4-FFF2-40B4-BE49-F238E27FC236}">
                  <a16:creationId xmlns:a16="http://schemas.microsoft.com/office/drawing/2014/main" id="{5A76A2C1-F27B-DA9B-769F-B00A9E0223A2}"/>
                </a:ext>
              </a:extLst>
            </p:cNvPr>
            <p:cNvCxnSpPr/>
            <p:nvPr/>
          </p:nvCxnSpPr>
          <p:spPr>
            <a:xfrm>
              <a:off x="4910920" y="4797152"/>
              <a:ext cx="3675272" cy="0"/>
            </a:xfrm>
            <a:prstGeom prst="line">
              <a:avLst/>
            </a:prstGeom>
          </p:spPr>
          <p:style>
            <a:lnRef idx="1">
              <a:schemeClr val="dk1"/>
            </a:lnRef>
            <a:fillRef idx="0">
              <a:schemeClr val="dk1"/>
            </a:fillRef>
            <a:effectRef idx="0">
              <a:schemeClr val="dk1"/>
            </a:effectRef>
            <a:fontRef idx="minor">
              <a:schemeClr val="tx1"/>
            </a:fontRef>
          </p:style>
        </p:cxnSp>
        <p:cxnSp>
          <p:nvCxnSpPr>
            <p:cNvPr id="13" name="直線コネクタ 12">
              <a:extLst>
                <a:ext uri="{FF2B5EF4-FFF2-40B4-BE49-F238E27FC236}">
                  <a16:creationId xmlns:a16="http://schemas.microsoft.com/office/drawing/2014/main" id="{F9BC3285-6E2A-B908-9F6B-E0CE9E84F5BE}"/>
                </a:ext>
              </a:extLst>
            </p:cNvPr>
            <p:cNvCxnSpPr>
              <a:cxnSpLocks/>
            </p:cNvCxnSpPr>
            <p:nvPr/>
          </p:nvCxnSpPr>
          <p:spPr>
            <a:xfrm>
              <a:off x="6660232" y="4797152"/>
              <a:ext cx="0" cy="1224136"/>
            </a:xfrm>
            <a:prstGeom prst="line">
              <a:avLst/>
            </a:prstGeom>
          </p:spPr>
          <p:style>
            <a:lnRef idx="1">
              <a:schemeClr val="dk1"/>
            </a:lnRef>
            <a:fillRef idx="0">
              <a:schemeClr val="dk1"/>
            </a:fillRef>
            <a:effectRef idx="0">
              <a:schemeClr val="dk1"/>
            </a:effectRef>
            <a:fontRef idx="minor">
              <a:schemeClr val="tx1"/>
            </a:fontRef>
          </p:style>
        </p:cxnSp>
        <p:sp>
          <p:nvSpPr>
            <p:cNvPr id="14" name="テキスト ボックス 13">
              <a:extLst>
                <a:ext uri="{FF2B5EF4-FFF2-40B4-BE49-F238E27FC236}">
                  <a16:creationId xmlns:a16="http://schemas.microsoft.com/office/drawing/2014/main" id="{EE357B17-5CE3-7620-34B0-80BC1A58EFE7}"/>
                </a:ext>
              </a:extLst>
            </p:cNvPr>
            <p:cNvSpPr txBox="1"/>
            <p:nvPr/>
          </p:nvSpPr>
          <p:spPr>
            <a:xfrm>
              <a:off x="5990818" y="4448597"/>
              <a:ext cx="1338828" cy="369332"/>
            </a:xfrm>
            <a:prstGeom prst="rect">
              <a:avLst/>
            </a:prstGeom>
            <a:noFill/>
          </p:spPr>
          <p:txBody>
            <a:bodyPr wrap="none" rtlCol="0">
              <a:spAutoFit/>
            </a:bodyPr>
            <a:lstStyle/>
            <a:p>
              <a:r>
                <a:rPr kumimoji="1" lang="ja-JP" altLang="en-US" b="1" dirty="0">
                  <a:solidFill>
                    <a:srgbClr val="FF0000"/>
                  </a:solidFill>
                  <a:latin typeface="Meiryo UI" panose="020B0604030504040204" pitchFamily="50" charset="-128"/>
                  <a:ea typeface="Meiryo UI" panose="020B0604030504040204" pitchFamily="50" charset="-128"/>
                </a:rPr>
                <a:t>貸借対照表</a:t>
              </a:r>
            </a:p>
          </p:txBody>
        </p:sp>
        <p:sp>
          <p:nvSpPr>
            <p:cNvPr id="15" name="テキスト ボックス 14">
              <a:extLst>
                <a:ext uri="{FF2B5EF4-FFF2-40B4-BE49-F238E27FC236}">
                  <a16:creationId xmlns:a16="http://schemas.microsoft.com/office/drawing/2014/main" id="{BAC9B093-5249-A599-2774-DF60B17F461F}"/>
                </a:ext>
              </a:extLst>
            </p:cNvPr>
            <p:cNvSpPr txBox="1"/>
            <p:nvPr/>
          </p:nvSpPr>
          <p:spPr>
            <a:xfrm>
              <a:off x="5679194" y="4935701"/>
              <a:ext cx="646331" cy="369332"/>
            </a:xfrm>
            <a:prstGeom prst="rect">
              <a:avLst/>
            </a:prstGeom>
            <a:noFill/>
          </p:spPr>
          <p:txBody>
            <a:bodyPr wrap="none" rtlCol="0">
              <a:spAutoFit/>
            </a:bodyPr>
            <a:lstStyle/>
            <a:p>
              <a:r>
                <a:rPr lang="ja-JP" altLang="en-US" b="1" dirty="0">
                  <a:solidFill>
                    <a:srgbClr val="FF0000"/>
                  </a:solidFill>
                  <a:latin typeface="Meiryo UI" panose="020B0604030504040204" pitchFamily="50" charset="-128"/>
                  <a:ea typeface="Meiryo UI" panose="020B0604030504040204" pitchFamily="50" charset="-128"/>
                </a:rPr>
                <a:t>資産</a:t>
              </a:r>
              <a:endParaRPr kumimoji="1" lang="ja-JP" altLang="en-US" b="1"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464135D1-9D9E-31CB-666D-12A00E429A45}"/>
                </a:ext>
              </a:extLst>
            </p:cNvPr>
            <p:cNvSpPr txBox="1"/>
            <p:nvPr/>
          </p:nvSpPr>
          <p:spPr>
            <a:xfrm>
              <a:off x="6905580" y="4934112"/>
              <a:ext cx="646331" cy="369332"/>
            </a:xfrm>
            <a:prstGeom prst="rect">
              <a:avLst/>
            </a:prstGeom>
            <a:noFill/>
          </p:spPr>
          <p:txBody>
            <a:bodyPr wrap="none" rtlCol="0">
              <a:spAutoFit/>
            </a:bodyPr>
            <a:lstStyle/>
            <a:p>
              <a:r>
                <a:rPr kumimoji="1" lang="ja-JP" altLang="en-US" b="1" dirty="0">
                  <a:solidFill>
                    <a:srgbClr val="FF0000"/>
                  </a:solidFill>
                  <a:latin typeface="Meiryo UI" panose="020B0604030504040204" pitchFamily="50" charset="-128"/>
                  <a:ea typeface="Meiryo UI" panose="020B0604030504040204" pitchFamily="50" charset="-128"/>
                </a:rPr>
                <a:t>負債</a:t>
              </a:r>
            </a:p>
          </p:txBody>
        </p:sp>
        <p:sp>
          <p:nvSpPr>
            <p:cNvPr id="18" name="テキスト ボックス 17">
              <a:extLst>
                <a:ext uri="{FF2B5EF4-FFF2-40B4-BE49-F238E27FC236}">
                  <a16:creationId xmlns:a16="http://schemas.microsoft.com/office/drawing/2014/main" id="{6A29B10C-C029-C0D7-59D1-C4FF79959AAF}"/>
                </a:ext>
              </a:extLst>
            </p:cNvPr>
            <p:cNvSpPr txBox="1"/>
            <p:nvPr/>
          </p:nvSpPr>
          <p:spPr>
            <a:xfrm>
              <a:off x="6922002" y="5348694"/>
              <a:ext cx="1107996" cy="369332"/>
            </a:xfrm>
            <a:prstGeom prst="rect">
              <a:avLst/>
            </a:prstGeom>
            <a:noFill/>
          </p:spPr>
          <p:txBody>
            <a:bodyPr wrap="none" rtlCol="0">
              <a:spAutoFit/>
            </a:bodyPr>
            <a:lstStyle/>
            <a:p>
              <a:r>
                <a:rPr kumimoji="1" lang="ja-JP" altLang="en-US" b="1" dirty="0">
                  <a:solidFill>
                    <a:srgbClr val="FF0000"/>
                  </a:solidFill>
                  <a:latin typeface="Meiryo UI" panose="020B0604030504040204" pitchFamily="50" charset="-128"/>
                  <a:ea typeface="Meiryo UI" panose="020B0604030504040204" pitchFamily="50" charset="-128"/>
                </a:rPr>
                <a:t>正味財産</a:t>
              </a:r>
            </a:p>
          </p:txBody>
        </p:sp>
      </p:grpSp>
    </p:spTree>
    <p:extLst>
      <p:ext uri="{BB962C8B-B14F-4D97-AF65-F5344CB8AC3E}">
        <p14:creationId xmlns:p14="http://schemas.microsoft.com/office/powerpoint/2010/main" val="2155729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259088C3-A994-3B40-C8C5-64EACCF260DB}"/>
              </a:ext>
            </a:extLst>
          </p:cNvPr>
          <p:cNvPicPr>
            <a:picLocks noChangeAspect="1"/>
          </p:cNvPicPr>
          <p:nvPr/>
        </p:nvPicPr>
        <p:blipFill>
          <a:blip r:embed="rId3"/>
          <a:stretch>
            <a:fillRect/>
          </a:stretch>
        </p:blipFill>
        <p:spPr>
          <a:xfrm>
            <a:off x="4669863" y="1000343"/>
            <a:ext cx="4438641" cy="4488612"/>
          </a:xfrm>
          <a:prstGeom prst="rect">
            <a:avLst/>
          </a:prstGeom>
          <a:ln>
            <a:noFill/>
          </a:ln>
        </p:spPr>
      </p:pic>
      <p:pic>
        <p:nvPicPr>
          <p:cNvPr id="5" name="図 4">
            <a:extLst>
              <a:ext uri="{FF2B5EF4-FFF2-40B4-BE49-F238E27FC236}">
                <a16:creationId xmlns:a16="http://schemas.microsoft.com/office/drawing/2014/main" id="{C0FFF2FE-CB27-4DC3-9469-57AC388827B6}"/>
              </a:ext>
            </a:extLst>
          </p:cNvPr>
          <p:cNvPicPr>
            <a:picLocks noChangeAspect="1"/>
          </p:cNvPicPr>
          <p:nvPr/>
        </p:nvPicPr>
        <p:blipFill>
          <a:blip r:embed="rId4"/>
          <a:stretch>
            <a:fillRect/>
          </a:stretch>
        </p:blipFill>
        <p:spPr>
          <a:xfrm>
            <a:off x="57912" y="1006477"/>
            <a:ext cx="4441406" cy="2374134"/>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貸借対照表と正味財産増減計算書の正味財産</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br>
              <a:rPr lang="en-US" altLang="ja-JP" dirty="0">
                <a:solidFill>
                  <a:srgbClr val="0000FF"/>
                </a:solidFill>
                <a:latin typeface="Meiryo UI" panose="020B0604030504040204" pitchFamily="50" charset="-128"/>
                <a:ea typeface="Meiryo UI" panose="020B0604030504040204" pitchFamily="50" charset="-128"/>
              </a:rPr>
            </a:br>
            <a:endParaRPr kumimoji="1" lang="ja-JP" altLang="en-US" dirty="0">
              <a:solidFill>
                <a:srgbClr val="0000FF"/>
              </a:solidFill>
            </a:endParaRPr>
          </a:p>
        </p:txBody>
      </p:sp>
      <p:cxnSp>
        <p:nvCxnSpPr>
          <p:cNvPr id="29" name="コネクタ: カギ線 28">
            <a:extLst>
              <a:ext uri="{FF2B5EF4-FFF2-40B4-BE49-F238E27FC236}">
                <a16:creationId xmlns:a16="http://schemas.microsoft.com/office/drawing/2014/main" id="{88B057EA-0CB6-4B41-9A19-39AC8C6904B9}"/>
              </a:ext>
            </a:extLst>
          </p:cNvPr>
          <p:cNvCxnSpPr>
            <a:cxnSpLocks/>
          </p:cNvCxnSpPr>
          <p:nvPr/>
        </p:nvCxnSpPr>
        <p:spPr>
          <a:xfrm rot="5400000" flipH="1">
            <a:off x="3878085" y="1890783"/>
            <a:ext cx="2131662" cy="4525226"/>
          </a:xfrm>
          <a:prstGeom prst="bentConnector4">
            <a:avLst>
              <a:gd name="adj1" fmla="val -9012"/>
              <a:gd name="adj2" fmla="val 56173"/>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F7137E71-8502-4633-B2A7-17E07E837881}"/>
              </a:ext>
            </a:extLst>
          </p:cNvPr>
          <p:cNvSpPr/>
          <p:nvPr/>
        </p:nvSpPr>
        <p:spPr>
          <a:xfrm>
            <a:off x="2263121" y="2954532"/>
            <a:ext cx="715170" cy="137539"/>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F061DFD0-CB8A-4C2B-B40F-70AB07D2E228}"/>
              </a:ext>
            </a:extLst>
          </p:cNvPr>
          <p:cNvSpPr/>
          <p:nvPr/>
        </p:nvSpPr>
        <p:spPr>
          <a:xfrm>
            <a:off x="2263123" y="2505213"/>
            <a:ext cx="715169" cy="137539"/>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a:extLst>
              <a:ext uri="{FF2B5EF4-FFF2-40B4-BE49-F238E27FC236}">
                <a16:creationId xmlns:a16="http://schemas.microsoft.com/office/drawing/2014/main" id="{947CD100-BADC-4A80-AC34-F7DDC807AD8B}"/>
              </a:ext>
            </a:extLst>
          </p:cNvPr>
          <p:cNvSpPr/>
          <p:nvPr/>
        </p:nvSpPr>
        <p:spPr>
          <a:xfrm>
            <a:off x="2263124" y="2099515"/>
            <a:ext cx="715170" cy="137539"/>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C93F16D3-8A78-4A34-9B98-60810EB8FD70}"/>
              </a:ext>
            </a:extLst>
          </p:cNvPr>
          <p:cNvSpPr/>
          <p:nvPr/>
        </p:nvSpPr>
        <p:spPr>
          <a:xfrm>
            <a:off x="7200008" y="5216974"/>
            <a:ext cx="602959" cy="131562"/>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a:extLst>
              <a:ext uri="{FF2B5EF4-FFF2-40B4-BE49-F238E27FC236}">
                <a16:creationId xmlns:a16="http://schemas.microsoft.com/office/drawing/2014/main" id="{1411CB54-F030-466C-888C-C9186436BF5F}"/>
              </a:ext>
            </a:extLst>
          </p:cNvPr>
          <p:cNvSpPr/>
          <p:nvPr/>
        </p:nvSpPr>
        <p:spPr>
          <a:xfrm>
            <a:off x="7200008" y="5078023"/>
            <a:ext cx="602959" cy="131562"/>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a:extLst>
              <a:ext uri="{FF2B5EF4-FFF2-40B4-BE49-F238E27FC236}">
                <a16:creationId xmlns:a16="http://schemas.microsoft.com/office/drawing/2014/main" id="{10150862-E8DA-4536-A9C7-A78338A99006}"/>
              </a:ext>
            </a:extLst>
          </p:cNvPr>
          <p:cNvSpPr/>
          <p:nvPr/>
        </p:nvSpPr>
        <p:spPr>
          <a:xfrm>
            <a:off x="7204770" y="3667073"/>
            <a:ext cx="602959" cy="131562"/>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5" name="コネクタ: カギ線 34">
            <a:extLst>
              <a:ext uri="{FF2B5EF4-FFF2-40B4-BE49-F238E27FC236}">
                <a16:creationId xmlns:a16="http://schemas.microsoft.com/office/drawing/2014/main" id="{FBA7950C-7959-4898-8713-53C46079A3F7}"/>
              </a:ext>
            </a:extLst>
          </p:cNvPr>
          <p:cNvCxnSpPr>
            <a:cxnSpLocks/>
          </p:cNvCxnSpPr>
          <p:nvPr/>
        </p:nvCxnSpPr>
        <p:spPr>
          <a:xfrm flipH="1" flipV="1">
            <a:off x="2978294" y="2234963"/>
            <a:ext cx="4824673" cy="2891717"/>
          </a:xfrm>
          <a:prstGeom prst="bentConnector3">
            <a:avLst>
              <a:gd name="adj1" fmla="val -736"/>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1" name="コネクタ: カギ線 40">
            <a:extLst>
              <a:ext uri="{FF2B5EF4-FFF2-40B4-BE49-F238E27FC236}">
                <a16:creationId xmlns:a16="http://schemas.microsoft.com/office/drawing/2014/main" id="{D1F4A78A-337A-4EB9-B1C0-CEE3DEF06474}"/>
              </a:ext>
            </a:extLst>
          </p:cNvPr>
          <p:cNvCxnSpPr>
            <a:cxnSpLocks/>
          </p:cNvCxnSpPr>
          <p:nvPr/>
        </p:nvCxnSpPr>
        <p:spPr>
          <a:xfrm rot="16200000" flipV="1">
            <a:off x="4426839" y="895255"/>
            <a:ext cx="1027611" cy="4527955"/>
          </a:xfrm>
          <a:prstGeom prst="bentConnector2">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909248C6-79F7-4897-89DA-A449B1506623}"/>
              </a:ext>
            </a:extLst>
          </p:cNvPr>
          <p:cNvSpPr txBox="1"/>
          <p:nvPr/>
        </p:nvSpPr>
        <p:spPr>
          <a:xfrm>
            <a:off x="251520" y="3880741"/>
            <a:ext cx="3890104" cy="1846659"/>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貸借対照表の 「正味財産合計」 と</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正味財産増減計算書の 「正味財産期末残高」 は一致していますか？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貸借対照表の正味財産合計は、正味財産増減計算書の</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正味財産期末残高と必ず一致します。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正味財産の内訳である、一般正味財産、指定正味財産</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もそれぞれ必ず一致します。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6" name="スライド番号プレースホルダー 3">
            <a:extLst>
              <a:ext uri="{FF2B5EF4-FFF2-40B4-BE49-F238E27FC236}">
                <a16:creationId xmlns:a16="http://schemas.microsoft.com/office/drawing/2014/main" id="{F606A7FB-D66D-A020-54C3-36E83993B7E0}"/>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16</a:t>
            </a:fld>
            <a:endParaRPr lang="ja-JP" altLang="en-US" dirty="0"/>
          </a:p>
        </p:txBody>
      </p:sp>
    </p:spTree>
    <p:extLst>
      <p:ext uri="{BB962C8B-B14F-4D97-AF65-F5344CB8AC3E}">
        <p14:creationId xmlns:p14="http://schemas.microsoft.com/office/powerpoint/2010/main" val="2828351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751B6CAA-3E13-5EBB-EC04-C4C4FF595525}"/>
              </a:ext>
            </a:extLst>
          </p:cNvPr>
          <p:cNvPicPr>
            <a:picLocks noChangeAspect="1"/>
          </p:cNvPicPr>
          <p:nvPr/>
        </p:nvPicPr>
        <p:blipFill>
          <a:blip r:embed="rId3"/>
          <a:stretch>
            <a:fillRect/>
          </a:stretch>
        </p:blipFill>
        <p:spPr>
          <a:xfrm>
            <a:off x="4787245" y="1471546"/>
            <a:ext cx="3941864" cy="5177032"/>
          </a:xfrm>
          <a:prstGeom prst="rect">
            <a:avLst/>
          </a:prstGeom>
          <a:ln>
            <a:noFill/>
          </a:ln>
        </p:spPr>
      </p:pic>
      <p:pic>
        <p:nvPicPr>
          <p:cNvPr id="6" name="図 5">
            <a:extLst>
              <a:ext uri="{FF2B5EF4-FFF2-40B4-BE49-F238E27FC236}">
                <a16:creationId xmlns:a16="http://schemas.microsoft.com/office/drawing/2014/main" id="{D2690079-28A0-4143-BD7F-E33452A3270D}"/>
              </a:ext>
            </a:extLst>
          </p:cNvPr>
          <p:cNvPicPr>
            <a:picLocks noChangeAspect="1"/>
          </p:cNvPicPr>
          <p:nvPr/>
        </p:nvPicPr>
        <p:blipFill>
          <a:blip r:embed="rId4"/>
          <a:stretch>
            <a:fillRect/>
          </a:stretch>
        </p:blipFill>
        <p:spPr>
          <a:xfrm>
            <a:off x="467544" y="1461155"/>
            <a:ext cx="3889213" cy="5177032"/>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733256"/>
          </a:xfrm>
        </p:spPr>
        <p:txBody>
          <a:bodyPr/>
          <a:lstStyle/>
          <a:p>
            <a:r>
              <a:rPr lang="ja-JP" altLang="en-US" sz="2000" b="1" dirty="0">
                <a:solidFill>
                  <a:srgbClr val="FF0000"/>
                </a:solidFill>
              </a:rPr>
              <a:t>正味財産増減計算書の各科目の金額と収支決算書の各科目の金額の整合</a:t>
            </a:r>
            <a:endParaRPr lang="en-US" altLang="ja-JP" sz="2000"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br>
              <a:rPr lang="en-US" altLang="ja-JP" dirty="0">
                <a:solidFill>
                  <a:srgbClr val="0000FF"/>
                </a:solidFill>
                <a:latin typeface="Meiryo UI" panose="020B0604030504040204" pitchFamily="50" charset="-128"/>
                <a:ea typeface="Meiryo UI" panose="020B0604030504040204" pitchFamily="50" charset="-128"/>
              </a:rPr>
            </a:br>
            <a:endParaRPr kumimoji="1" lang="ja-JP" altLang="en-US" dirty="0">
              <a:solidFill>
                <a:srgbClr val="0000FF"/>
              </a:solidFill>
            </a:endParaRPr>
          </a:p>
        </p:txBody>
      </p:sp>
      <p:sp>
        <p:nvSpPr>
          <p:cNvPr id="24" name="正方形/長方形 23">
            <a:extLst>
              <a:ext uri="{FF2B5EF4-FFF2-40B4-BE49-F238E27FC236}">
                <a16:creationId xmlns:a16="http://schemas.microsoft.com/office/drawing/2014/main" id="{F7137E71-8502-4633-B2A7-17E07E837881}"/>
              </a:ext>
            </a:extLst>
          </p:cNvPr>
          <p:cNvSpPr/>
          <p:nvPr/>
        </p:nvSpPr>
        <p:spPr>
          <a:xfrm>
            <a:off x="552444" y="1937332"/>
            <a:ext cx="2662371" cy="4711246"/>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E1392DAF-D412-54F4-0575-7E5E09EAABE1}"/>
              </a:ext>
            </a:extLst>
          </p:cNvPr>
          <p:cNvSpPr/>
          <p:nvPr/>
        </p:nvSpPr>
        <p:spPr>
          <a:xfrm>
            <a:off x="4855563" y="1973725"/>
            <a:ext cx="2481113" cy="4530839"/>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a:extLst>
              <a:ext uri="{FF2B5EF4-FFF2-40B4-BE49-F238E27FC236}">
                <a16:creationId xmlns:a16="http://schemas.microsoft.com/office/drawing/2014/main" id="{909248C6-79F7-4897-89DA-A449B1506623}"/>
              </a:ext>
            </a:extLst>
          </p:cNvPr>
          <p:cNvSpPr txBox="1"/>
          <p:nvPr/>
        </p:nvSpPr>
        <p:spPr>
          <a:xfrm>
            <a:off x="251520" y="4586352"/>
            <a:ext cx="8640960" cy="1938992"/>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正味財産増減計算書の各科目と金額、</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収支決算書の各科目と金額は整合していますか？</a:t>
            </a:r>
            <a:endParaRPr lang="en-US" altLang="ja-JP"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収支仕訳の収入・支出科目と複式簿記仕訳の収益・費用科目が</a:t>
            </a:r>
            <a:r>
              <a:rPr lang="ja-JP" altLang="en-US" sz="1200" u="sng" dirty="0">
                <a:solidFill>
                  <a:srgbClr val="0000FF"/>
                </a:solidFill>
                <a:latin typeface="Meiryo UI" panose="020B0604030504040204" pitchFamily="50" charset="-128"/>
                <a:ea typeface="Meiryo UI" panose="020B0604030504040204" pitchFamily="50" charset="-128"/>
              </a:rPr>
              <a:t>連動する科目</a:t>
            </a:r>
            <a:r>
              <a:rPr lang="ja-JP" altLang="en-US" sz="1200" dirty="0">
                <a:solidFill>
                  <a:srgbClr val="0000FF"/>
                </a:solidFill>
                <a:latin typeface="Meiryo UI" panose="020B0604030504040204" pitchFamily="50" charset="-128"/>
                <a:ea typeface="Meiryo UI" panose="020B0604030504040204" pitchFamily="50" charset="-128"/>
              </a:rPr>
              <a:t>は、原則として収支決算書、正味財産増減計算書上で</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同じ金額になります。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これらの科目であっても資金収支整理期間末日までに未決済の科目は不一致となります。（収入・支出と収益・費用の計上タイミングによ</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る差異　▶</a:t>
            </a:r>
            <a:r>
              <a:rPr lang="en-US" altLang="ja-JP" sz="1200" dirty="0">
                <a:solidFill>
                  <a:srgbClr val="0000FF"/>
                </a:solidFill>
                <a:latin typeface="Meiryo UI" panose="020B0604030504040204" pitchFamily="50" charset="-128"/>
                <a:ea typeface="Meiryo UI" panose="020B0604030504040204" pitchFamily="50" charset="-128"/>
              </a:rPr>
              <a:t>P.18-P.19</a:t>
            </a:r>
            <a:r>
              <a:rPr lang="ja-JP" altLang="en-US" sz="1200" dirty="0">
                <a:solidFill>
                  <a:srgbClr val="0000FF"/>
                </a:solidFill>
                <a:latin typeface="Meiryo UI" panose="020B0604030504040204" pitchFamily="50" charset="-128"/>
                <a:ea typeface="Meiryo UI" panose="020B0604030504040204" pitchFamily="50" charset="-128"/>
              </a:rPr>
              <a:t>）</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b="1" dirty="0">
                <a:solidFill>
                  <a:srgbClr val="FF0000"/>
                </a:solidFill>
                <a:latin typeface="Meiryo UI" panose="020B0604030504040204" pitchFamily="50" charset="-128"/>
                <a:ea typeface="Meiryo UI" panose="020B0604030504040204" pitchFamily="50" charset="-128"/>
              </a:rPr>
              <a:t>収支仕訳の収入・支出科目と複式簿記仕訳の資産・負債科目が連動する科目等は、収支決算書、正味財産増減計算書で異なった金額となります。</a:t>
            </a:r>
            <a:r>
              <a:rPr lang="ja-JP" altLang="en-US" sz="1200" dirty="0">
                <a:solidFill>
                  <a:srgbClr val="0000FF"/>
                </a:solidFill>
                <a:latin typeface="Meiryo UI" panose="020B0604030504040204" pitchFamily="50" charset="-128"/>
                <a:ea typeface="Meiryo UI" panose="020B0604030504040204" pitchFamily="50" charset="-128"/>
              </a:rPr>
              <a:t>（収支計算と正味財産増減計算（損益計算）の目的の違いによる差異　▶</a:t>
            </a:r>
            <a:r>
              <a:rPr lang="en-US" altLang="ja-JP" sz="1200" dirty="0">
                <a:solidFill>
                  <a:srgbClr val="0000FF"/>
                </a:solidFill>
                <a:latin typeface="Meiryo UI" panose="020B0604030504040204" pitchFamily="50" charset="-128"/>
                <a:ea typeface="Meiryo UI" panose="020B0604030504040204" pitchFamily="50" charset="-128"/>
              </a:rPr>
              <a:t>P.18-P.19</a:t>
            </a:r>
            <a:r>
              <a:rPr lang="ja-JP" altLang="en-US" sz="1200" dirty="0">
                <a:solidFill>
                  <a:srgbClr val="0000FF"/>
                </a:solidFill>
                <a:latin typeface="Meiryo UI" panose="020B0604030504040204" pitchFamily="50" charset="-128"/>
                <a:ea typeface="Meiryo UI" panose="020B0604030504040204" pitchFamily="50" charset="-128"/>
              </a:rPr>
              <a:t>）</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4A660F97-3AD0-6E5A-A05C-EB608A5F585C}"/>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17</a:t>
            </a:fld>
            <a:endParaRPr lang="ja-JP" altLang="en-US" dirty="0"/>
          </a:p>
        </p:txBody>
      </p:sp>
      <p:cxnSp>
        <p:nvCxnSpPr>
          <p:cNvPr id="9" name="コネクタ: カギ線 8">
            <a:extLst>
              <a:ext uri="{FF2B5EF4-FFF2-40B4-BE49-F238E27FC236}">
                <a16:creationId xmlns:a16="http://schemas.microsoft.com/office/drawing/2014/main" id="{3F3F5D11-7F7B-7C75-0DE7-4A2E74BF8E77}"/>
              </a:ext>
            </a:extLst>
          </p:cNvPr>
          <p:cNvCxnSpPr>
            <a:cxnSpLocks/>
          </p:cNvCxnSpPr>
          <p:nvPr/>
        </p:nvCxnSpPr>
        <p:spPr>
          <a:xfrm rot="16200000" flipV="1">
            <a:off x="3977775" y="-162480"/>
            <a:ext cx="36393" cy="4224682"/>
          </a:xfrm>
          <a:prstGeom prst="bentConnector3">
            <a:avLst>
              <a:gd name="adj1" fmla="val 390627"/>
            </a:avLst>
          </a:prstGeom>
          <a:ln w="28575">
            <a:solidFill>
              <a:srgbClr val="00CC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7519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FF4DB26-AAE4-3E99-2E52-D10F9C60FC5A}"/>
              </a:ext>
            </a:extLst>
          </p:cNvPr>
          <p:cNvSpPr>
            <a:spLocks noGrp="1"/>
          </p:cNvSpPr>
          <p:nvPr>
            <p:ph idx="1"/>
          </p:nvPr>
        </p:nvSpPr>
        <p:spPr/>
        <p:txBody>
          <a:bodyPr>
            <a:normAutofit lnSpcReduction="10000"/>
          </a:bodyPr>
          <a:lstStyle/>
          <a:p>
            <a:r>
              <a:rPr kumimoji="1" lang="ja-JP" altLang="en-US" b="1" dirty="0">
                <a:solidFill>
                  <a:srgbClr val="FF0000"/>
                </a:solidFill>
              </a:rPr>
              <a:t>（参考）収支仕訳と複式簿記仕訳の相違点</a:t>
            </a:r>
            <a:endParaRPr kumimoji="1" lang="en-US" altLang="ja-JP" b="1" dirty="0">
              <a:solidFill>
                <a:srgbClr val="FF0000"/>
              </a:solidFill>
            </a:endParaRPr>
          </a:p>
          <a:p>
            <a:pPr lvl="1"/>
            <a:r>
              <a:rPr lang="ja-JP" altLang="en-US" b="1" dirty="0">
                <a:solidFill>
                  <a:srgbClr val="FF0000"/>
                </a:solidFill>
              </a:rPr>
              <a:t>収支仕訳と複式簿記仕訳の相違点</a:t>
            </a:r>
            <a:endParaRPr lang="en-US" altLang="ja-JP" b="1" dirty="0">
              <a:solidFill>
                <a:srgbClr val="FF0000"/>
              </a:solidFill>
            </a:endParaRPr>
          </a:p>
          <a:p>
            <a:pPr lvl="2"/>
            <a:r>
              <a:rPr lang="ja-JP" altLang="en-US" b="1" dirty="0">
                <a:solidFill>
                  <a:srgbClr val="FF0000"/>
                </a:solidFill>
              </a:rPr>
              <a:t>「収入・支出」 と 「収益・費用」 の計上タイミング</a:t>
            </a:r>
            <a:endParaRPr lang="en-US" altLang="ja-JP" b="1" dirty="0">
              <a:solidFill>
                <a:srgbClr val="FF0000"/>
              </a:solidFill>
            </a:endParaRPr>
          </a:p>
          <a:p>
            <a:pPr lvl="3"/>
            <a:r>
              <a:rPr lang="ja-JP" altLang="en-US" dirty="0">
                <a:solidFill>
                  <a:srgbClr val="0000FF"/>
                </a:solidFill>
              </a:rPr>
              <a:t>収支仕訳はお金が動いた時点で起票、複式簿記仕訳は発生主義により債権・債務</a:t>
            </a:r>
            <a:endParaRPr lang="en-US" altLang="ja-JP" dirty="0">
              <a:solidFill>
                <a:srgbClr val="0000FF"/>
              </a:solidFill>
            </a:endParaRPr>
          </a:p>
          <a:p>
            <a:pPr marL="1371600" lvl="3" indent="0">
              <a:buNone/>
            </a:pPr>
            <a:r>
              <a:rPr lang="en-US" altLang="ja-JP" dirty="0">
                <a:solidFill>
                  <a:srgbClr val="0000FF"/>
                </a:solidFill>
              </a:rPr>
              <a:t> </a:t>
            </a:r>
            <a:r>
              <a:rPr lang="ja-JP" altLang="en-US" dirty="0">
                <a:solidFill>
                  <a:srgbClr val="0000FF"/>
                </a:solidFill>
              </a:rPr>
              <a:t>が確定した時点で起票。</a:t>
            </a:r>
            <a:endParaRPr lang="en-US" altLang="ja-JP" dirty="0">
              <a:solidFill>
                <a:srgbClr val="0000FF"/>
              </a:solidFill>
            </a:endParaRPr>
          </a:p>
          <a:p>
            <a:pPr lvl="3"/>
            <a:endParaRPr lang="en-US" altLang="ja-JP" dirty="0"/>
          </a:p>
          <a:p>
            <a:pPr lvl="2"/>
            <a:endParaRPr lang="en-US" altLang="ja-JP" dirty="0"/>
          </a:p>
          <a:p>
            <a:pPr lvl="2"/>
            <a:endParaRPr lang="en-US" altLang="ja-JP" dirty="0"/>
          </a:p>
          <a:p>
            <a:pPr lvl="2"/>
            <a:endParaRPr lang="en-US" altLang="ja-JP" dirty="0"/>
          </a:p>
          <a:p>
            <a:pPr lvl="2"/>
            <a:endParaRPr lang="en-US" altLang="ja-JP" dirty="0"/>
          </a:p>
          <a:p>
            <a:pPr lvl="2"/>
            <a:endParaRPr lang="en-US" altLang="ja-JP" dirty="0"/>
          </a:p>
          <a:p>
            <a:pPr lvl="2"/>
            <a:endParaRPr lang="en-US" altLang="ja-JP" dirty="0"/>
          </a:p>
          <a:p>
            <a:pPr lvl="2"/>
            <a:endParaRPr lang="en-US" altLang="ja-JP" dirty="0"/>
          </a:p>
          <a:p>
            <a:pPr lvl="2"/>
            <a:endParaRPr lang="en-US" altLang="ja-JP" dirty="0"/>
          </a:p>
          <a:p>
            <a:pPr lvl="2"/>
            <a:endParaRPr lang="en-US" altLang="ja-JP" dirty="0"/>
          </a:p>
          <a:p>
            <a:pPr lvl="1"/>
            <a:endParaRPr lang="en-US" altLang="ja-JP" dirty="0"/>
          </a:p>
          <a:p>
            <a:pPr lvl="2"/>
            <a:r>
              <a:rPr lang="ja-JP" altLang="en-US" b="1" dirty="0">
                <a:solidFill>
                  <a:srgbClr val="FF0000"/>
                </a:solidFill>
              </a:rPr>
              <a:t>収支決算書と正味財産増減計算書の目的の違いによる相違点</a:t>
            </a:r>
            <a:endParaRPr lang="en-US" altLang="ja-JP" b="1" dirty="0">
              <a:solidFill>
                <a:srgbClr val="FF0000"/>
              </a:solidFill>
            </a:endParaRPr>
          </a:p>
          <a:p>
            <a:pPr lvl="3"/>
            <a:r>
              <a:rPr lang="ja-JP" altLang="en-US" dirty="0">
                <a:solidFill>
                  <a:srgbClr val="0000FF"/>
                </a:solidFill>
              </a:rPr>
              <a:t>収支決算書は現金預金の増減を表し、正味財産増減計算書は正味財産の増減を</a:t>
            </a:r>
            <a:endParaRPr lang="en-US" altLang="ja-JP" dirty="0">
              <a:solidFill>
                <a:srgbClr val="0000FF"/>
              </a:solidFill>
            </a:endParaRPr>
          </a:p>
          <a:p>
            <a:pPr marL="1371600" lvl="3" indent="0">
              <a:buNone/>
            </a:pPr>
            <a:r>
              <a:rPr lang="en-US" altLang="ja-JP" dirty="0">
                <a:solidFill>
                  <a:srgbClr val="0000FF"/>
                </a:solidFill>
              </a:rPr>
              <a:t> </a:t>
            </a:r>
            <a:r>
              <a:rPr lang="ja-JP" altLang="en-US" dirty="0">
                <a:solidFill>
                  <a:srgbClr val="0000FF"/>
                </a:solidFill>
              </a:rPr>
              <a:t>表すため、現金預金の増減と正味財産の増減が一致しない取引は、収支仕訳と複式 </a:t>
            </a:r>
            <a:endParaRPr lang="en-US" altLang="ja-JP" dirty="0">
              <a:solidFill>
                <a:srgbClr val="0000FF"/>
              </a:solidFill>
            </a:endParaRPr>
          </a:p>
          <a:p>
            <a:pPr marL="1371600" lvl="3" indent="0">
              <a:buNone/>
            </a:pPr>
            <a:r>
              <a:rPr lang="en-US" altLang="ja-JP" dirty="0">
                <a:solidFill>
                  <a:srgbClr val="0000FF"/>
                </a:solidFill>
              </a:rPr>
              <a:t> </a:t>
            </a:r>
            <a:r>
              <a:rPr lang="ja-JP" altLang="en-US" dirty="0">
                <a:solidFill>
                  <a:srgbClr val="0000FF"/>
                </a:solidFill>
              </a:rPr>
              <a:t>簿記仕訳は連動しない。</a:t>
            </a:r>
            <a:endParaRPr lang="en-US" altLang="ja-JP" dirty="0">
              <a:solidFill>
                <a:srgbClr val="0000FF"/>
              </a:solidFill>
            </a:endParaRPr>
          </a:p>
        </p:txBody>
      </p:sp>
      <p:sp>
        <p:nvSpPr>
          <p:cNvPr id="3" name="タイトル 2">
            <a:extLst>
              <a:ext uri="{FF2B5EF4-FFF2-40B4-BE49-F238E27FC236}">
                <a16:creationId xmlns:a16="http://schemas.microsoft.com/office/drawing/2014/main" id="{D33B3746-BAF3-E4B1-A68B-BA4A8825E1C0}"/>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4" name="スライド番号プレースホルダー 3">
            <a:extLst>
              <a:ext uri="{FF2B5EF4-FFF2-40B4-BE49-F238E27FC236}">
                <a16:creationId xmlns:a16="http://schemas.microsoft.com/office/drawing/2014/main" id="{828538E7-989E-CCA0-606F-597AFC8FAA01}"/>
              </a:ext>
            </a:extLst>
          </p:cNvPr>
          <p:cNvSpPr>
            <a:spLocks noGrp="1"/>
          </p:cNvSpPr>
          <p:nvPr>
            <p:ph type="sldNum" sz="quarter" idx="4"/>
          </p:nvPr>
        </p:nvSpPr>
        <p:spPr/>
        <p:txBody>
          <a:bodyPr/>
          <a:lstStyle/>
          <a:p>
            <a:fld id="{5263FA20-C340-4DF6-8F1F-34B9EF7D1B2A}" type="slidenum">
              <a:rPr lang="ja-JP" altLang="en-US" smtClean="0"/>
              <a:pPr/>
              <a:t>18</a:t>
            </a:fld>
            <a:endParaRPr lang="ja-JP" altLang="en-US" dirty="0"/>
          </a:p>
        </p:txBody>
      </p:sp>
      <p:sp>
        <p:nvSpPr>
          <p:cNvPr id="5" name="正方形/長方形 4">
            <a:extLst>
              <a:ext uri="{FF2B5EF4-FFF2-40B4-BE49-F238E27FC236}">
                <a16:creationId xmlns:a16="http://schemas.microsoft.com/office/drawing/2014/main" id="{05A7FAA9-90F4-C841-9C11-D8295D986F06}"/>
              </a:ext>
            </a:extLst>
          </p:cNvPr>
          <p:cNvSpPr/>
          <p:nvPr/>
        </p:nvSpPr>
        <p:spPr>
          <a:xfrm>
            <a:off x="179512" y="2204864"/>
            <a:ext cx="8712968" cy="288032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矢印コネクタ 5">
            <a:extLst>
              <a:ext uri="{FF2B5EF4-FFF2-40B4-BE49-F238E27FC236}">
                <a16:creationId xmlns:a16="http://schemas.microsoft.com/office/drawing/2014/main" id="{A244E8DE-DB97-E642-61D9-3EDD41BFBAA2}"/>
              </a:ext>
            </a:extLst>
          </p:cNvPr>
          <p:cNvCxnSpPr>
            <a:cxnSpLocks/>
          </p:cNvCxnSpPr>
          <p:nvPr/>
        </p:nvCxnSpPr>
        <p:spPr>
          <a:xfrm>
            <a:off x="611560" y="3522705"/>
            <a:ext cx="7848872" cy="0"/>
          </a:xfrm>
          <a:prstGeom prst="straightConnector1">
            <a:avLst/>
          </a:prstGeom>
          <a:ln w="28575">
            <a:solidFill>
              <a:schemeClr val="tx1"/>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6EA743F-609C-162C-D2C5-7A1F223BB545}"/>
              </a:ext>
            </a:extLst>
          </p:cNvPr>
          <p:cNvCxnSpPr>
            <a:cxnSpLocks/>
          </p:cNvCxnSpPr>
          <p:nvPr/>
        </p:nvCxnSpPr>
        <p:spPr>
          <a:xfrm>
            <a:off x="4139952" y="3411948"/>
            <a:ext cx="0" cy="244109"/>
          </a:xfrm>
          <a:prstGeom prst="line">
            <a:avLst/>
          </a:prstGeom>
          <a:ln w="285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867865E0-663A-4056-D132-4382D69ADBF9}"/>
              </a:ext>
            </a:extLst>
          </p:cNvPr>
          <p:cNvCxnSpPr>
            <a:cxnSpLocks/>
          </p:cNvCxnSpPr>
          <p:nvPr/>
        </p:nvCxnSpPr>
        <p:spPr>
          <a:xfrm>
            <a:off x="6228184" y="3411948"/>
            <a:ext cx="0" cy="244109"/>
          </a:xfrm>
          <a:prstGeom prst="line">
            <a:avLst/>
          </a:prstGeom>
          <a:ln w="285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66D9E71A-6DCC-BD53-D498-8A6AFBA91874}"/>
              </a:ext>
            </a:extLst>
          </p:cNvPr>
          <p:cNvCxnSpPr>
            <a:cxnSpLocks/>
          </p:cNvCxnSpPr>
          <p:nvPr/>
        </p:nvCxnSpPr>
        <p:spPr>
          <a:xfrm>
            <a:off x="2195736" y="3411948"/>
            <a:ext cx="0" cy="244109"/>
          </a:xfrm>
          <a:prstGeom prst="line">
            <a:avLst/>
          </a:prstGeom>
          <a:ln w="285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49A275A4-612D-E623-E661-278A472201B5}"/>
              </a:ext>
            </a:extLst>
          </p:cNvPr>
          <p:cNvSpPr txBox="1"/>
          <p:nvPr/>
        </p:nvSpPr>
        <p:spPr>
          <a:xfrm>
            <a:off x="1949514" y="3648092"/>
            <a:ext cx="492443" cy="276999"/>
          </a:xfrm>
          <a:prstGeom prst="rect">
            <a:avLst/>
          </a:prstGeom>
          <a:noFill/>
          <a:effectLst/>
        </p:spPr>
        <p:txBody>
          <a:bodyPr wrap="none" rtlCol="0">
            <a:spAutoFit/>
          </a:bodyPr>
          <a:lstStyle/>
          <a:p>
            <a:pPr algn="ctr"/>
            <a:r>
              <a:rPr kumimoji="1" lang="ja-JP" altLang="en-US" sz="1200" dirty="0">
                <a:latin typeface="Meiryo UI" panose="020B0604030504040204" pitchFamily="50" charset="-128"/>
                <a:ea typeface="Meiryo UI" panose="020B0604030504040204" pitchFamily="50" charset="-128"/>
              </a:rPr>
              <a:t>契約</a:t>
            </a:r>
          </a:p>
        </p:txBody>
      </p:sp>
      <p:sp>
        <p:nvSpPr>
          <p:cNvPr id="11" name="テキスト ボックス 10">
            <a:extLst>
              <a:ext uri="{FF2B5EF4-FFF2-40B4-BE49-F238E27FC236}">
                <a16:creationId xmlns:a16="http://schemas.microsoft.com/office/drawing/2014/main" id="{CA3525D5-0740-BECB-9787-B89D3A93ECD2}"/>
              </a:ext>
            </a:extLst>
          </p:cNvPr>
          <p:cNvSpPr txBox="1"/>
          <p:nvPr/>
        </p:nvSpPr>
        <p:spPr>
          <a:xfrm>
            <a:off x="3701371" y="3656057"/>
            <a:ext cx="877163" cy="276999"/>
          </a:xfrm>
          <a:prstGeom prst="rect">
            <a:avLst/>
          </a:prstGeom>
          <a:noFill/>
          <a:effectLst/>
        </p:spPr>
        <p:txBody>
          <a:bodyPr wrap="none" rtlCol="0">
            <a:spAutoFit/>
          </a:bodyPr>
          <a:lstStyle/>
          <a:p>
            <a:pPr algn="ctr"/>
            <a:r>
              <a:rPr kumimoji="1" lang="ja-JP" altLang="en-US" sz="1200" dirty="0">
                <a:latin typeface="Meiryo UI" panose="020B0604030504040204" pitchFamily="50" charset="-128"/>
                <a:ea typeface="Meiryo UI" panose="020B0604030504040204" pitchFamily="50" charset="-128"/>
              </a:rPr>
              <a:t>完了</a:t>
            </a:r>
            <a:r>
              <a:rPr lang="ja-JP" altLang="en-US" sz="1200" dirty="0">
                <a:latin typeface="Meiryo UI" panose="020B0604030504040204" pitchFamily="50" charset="-128"/>
                <a:ea typeface="Meiryo UI" panose="020B0604030504040204" pitchFamily="50" charset="-128"/>
              </a:rPr>
              <a:t>・検収</a:t>
            </a:r>
            <a:endParaRPr kumimoji="1" lang="en-US" altLang="ja-JP" sz="12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9602F3EB-7C16-DBCE-6B10-E70C9DDA1284}"/>
              </a:ext>
            </a:extLst>
          </p:cNvPr>
          <p:cNvSpPr txBox="1"/>
          <p:nvPr/>
        </p:nvSpPr>
        <p:spPr>
          <a:xfrm>
            <a:off x="5981962" y="3645347"/>
            <a:ext cx="492443" cy="276999"/>
          </a:xfrm>
          <a:prstGeom prst="rect">
            <a:avLst/>
          </a:prstGeom>
          <a:noFill/>
          <a:effectLst/>
        </p:spPr>
        <p:txBody>
          <a:bodyPr wrap="none" rtlCol="0">
            <a:spAutoFit/>
          </a:bodyPr>
          <a:lstStyle/>
          <a:p>
            <a:pPr algn="ctr"/>
            <a:r>
              <a:rPr kumimoji="1" lang="ja-JP" altLang="en-US" sz="1200" dirty="0">
                <a:latin typeface="Meiryo UI" panose="020B0604030504040204" pitchFamily="50" charset="-128"/>
                <a:ea typeface="Meiryo UI" panose="020B0604030504040204" pitchFamily="50" charset="-128"/>
              </a:rPr>
              <a:t>支払</a:t>
            </a:r>
          </a:p>
        </p:txBody>
      </p:sp>
      <p:sp>
        <p:nvSpPr>
          <p:cNvPr id="13" name="テキスト ボックス 12">
            <a:extLst>
              <a:ext uri="{FF2B5EF4-FFF2-40B4-BE49-F238E27FC236}">
                <a16:creationId xmlns:a16="http://schemas.microsoft.com/office/drawing/2014/main" id="{8A2AA878-1243-269C-55AB-B00FE8E4F52A}"/>
              </a:ext>
            </a:extLst>
          </p:cNvPr>
          <p:cNvSpPr txBox="1"/>
          <p:nvPr/>
        </p:nvSpPr>
        <p:spPr>
          <a:xfrm>
            <a:off x="539552" y="2492896"/>
            <a:ext cx="954107" cy="246221"/>
          </a:xfrm>
          <a:prstGeom prst="rect">
            <a:avLst/>
          </a:prstGeom>
          <a:noFill/>
          <a:effectLst/>
        </p:spPr>
        <p:txBody>
          <a:bodyPr wrap="none" rtlCol="0">
            <a:spAutoFit/>
          </a:bodyPr>
          <a:lstStyle/>
          <a:p>
            <a:r>
              <a:rPr kumimoji="1" lang="ja-JP" altLang="en-US" sz="1000" dirty="0">
                <a:solidFill>
                  <a:srgbClr val="FF0000"/>
                </a:solidFill>
                <a:latin typeface="Meiryo UI" panose="020B0604030504040204" pitchFamily="50" charset="-128"/>
                <a:ea typeface="Meiryo UI" panose="020B0604030504040204" pitchFamily="50" charset="-128"/>
              </a:rPr>
              <a:t>＜収支仕訳＞</a:t>
            </a:r>
          </a:p>
        </p:txBody>
      </p:sp>
      <p:sp>
        <p:nvSpPr>
          <p:cNvPr id="14" name="テキスト ボックス 13">
            <a:extLst>
              <a:ext uri="{FF2B5EF4-FFF2-40B4-BE49-F238E27FC236}">
                <a16:creationId xmlns:a16="http://schemas.microsoft.com/office/drawing/2014/main" id="{0854A3EA-58B0-EFBF-C468-1B9626C91FA8}"/>
              </a:ext>
            </a:extLst>
          </p:cNvPr>
          <p:cNvSpPr txBox="1"/>
          <p:nvPr/>
        </p:nvSpPr>
        <p:spPr>
          <a:xfrm>
            <a:off x="539552" y="3918573"/>
            <a:ext cx="1210588" cy="246221"/>
          </a:xfrm>
          <a:prstGeom prst="rect">
            <a:avLst/>
          </a:prstGeom>
          <a:noFill/>
          <a:effectLst/>
        </p:spPr>
        <p:txBody>
          <a:bodyPr wrap="none" rtlCol="0">
            <a:spAutoFit/>
          </a:bodyPr>
          <a:lstStyle/>
          <a:p>
            <a:r>
              <a:rPr kumimoji="1" lang="ja-JP" altLang="en-US" sz="1000" dirty="0">
                <a:solidFill>
                  <a:srgbClr val="00CC99"/>
                </a:solidFill>
                <a:latin typeface="Meiryo UI" panose="020B0604030504040204" pitchFamily="50" charset="-128"/>
                <a:ea typeface="Meiryo UI" panose="020B0604030504040204" pitchFamily="50" charset="-128"/>
              </a:rPr>
              <a:t>＜</a:t>
            </a:r>
            <a:r>
              <a:rPr lang="ja-JP" altLang="en-US" sz="1000" dirty="0">
                <a:solidFill>
                  <a:srgbClr val="00CC99"/>
                </a:solidFill>
                <a:latin typeface="Meiryo UI" panose="020B0604030504040204" pitchFamily="50" charset="-128"/>
                <a:ea typeface="Meiryo UI" panose="020B0604030504040204" pitchFamily="50" charset="-128"/>
              </a:rPr>
              <a:t>複式簿記</a:t>
            </a:r>
            <a:r>
              <a:rPr kumimoji="1" lang="ja-JP" altLang="en-US" sz="1000" dirty="0">
                <a:solidFill>
                  <a:srgbClr val="00CC99"/>
                </a:solidFill>
                <a:latin typeface="Meiryo UI" panose="020B0604030504040204" pitchFamily="50" charset="-128"/>
                <a:ea typeface="Meiryo UI" panose="020B0604030504040204" pitchFamily="50" charset="-128"/>
              </a:rPr>
              <a:t>仕訳＞</a:t>
            </a:r>
          </a:p>
        </p:txBody>
      </p:sp>
      <p:sp>
        <p:nvSpPr>
          <p:cNvPr id="15" name="吹き出し: 折線 14">
            <a:extLst>
              <a:ext uri="{FF2B5EF4-FFF2-40B4-BE49-F238E27FC236}">
                <a16:creationId xmlns:a16="http://schemas.microsoft.com/office/drawing/2014/main" id="{17B76D85-D84D-FAD9-0D0C-6C2B7517141B}"/>
              </a:ext>
            </a:extLst>
          </p:cNvPr>
          <p:cNvSpPr/>
          <p:nvPr/>
        </p:nvSpPr>
        <p:spPr>
          <a:xfrm>
            <a:off x="6732240" y="2772475"/>
            <a:ext cx="1368152" cy="576064"/>
          </a:xfrm>
          <a:prstGeom prst="borderCallout2">
            <a:avLst>
              <a:gd name="adj1" fmla="val 18750"/>
              <a:gd name="adj2" fmla="val -8333"/>
              <a:gd name="adj3" fmla="val 18750"/>
              <a:gd name="adj4" fmla="val -16667"/>
              <a:gd name="adj5" fmla="val 128430"/>
              <a:gd name="adj6" fmla="val -36290"/>
            </a:avLst>
          </a:prstGeom>
          <a:solidFill>
            <a:schemeClr val="bg1"/>
          </a:solidFill>
          <a:ln>
            <a:solidFill>
              <a:srgbClr val="FF0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支出命令書　￥</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1,000</a:t>
            </a:r>
          </a:p>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款</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土地改良事業費支出</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項</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維持管理費支出</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修繕費</a:t>
            </a: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吹き出し: 折線 15">
            <a:extLst>
              <a:ext uri="{FF2B5EF4-FFF2-40B4-BE49-F238E27FC236}">
                <a16:creationId xmlns:a16="http://schemas.microsoft.com/office/drawing/2014/main" id="{50FD222B-2FE6-66C1-EE29-4DD0351F7E79}"/>
              </a:ext>
            </a:extLst>
          </p:cNvPr>
          <p:cNvSpPr/>
          <p:nvPr/>
        </p:nvSpPr>
        <p:spPr>
          <a:xfrm flipH="1">
            <a:off x="1691680" y="4235987"/>
            <a:ext cx="1894979" cy="576064"/>
          </a:xfrm>
          <a:prstGeom prst="borderCallout2">
            <a:avLst>
              <a:gd name="adj1" fmla="val 18750"/>
              <a:gd name="adj2" fmla="val -8333"/>
              <a:gd name="adj3" fmla="val 18750"/>
              <a:gd name="adj4" fmla="val -16667"/>
              <a:gd name="adj5" fmla="val -120763"/>
              <a:gd name="adj6" fmla="val -28507"/>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振替命令書　￥</a:t>
            </a:r>
            <a:r>
              <a:rPr kumimoji="1"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1,000</a:t>
            </a:r>
          </a:p>
          <a:p>
            <a:r>
              <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款</a:t>
            </a:r>
            <a:r>
              <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土地改良事業費　　</a:t>
            </a:r>
            <a:r>
              <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款</a:t>
            </a:r>
            <a:r>
              <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流動負債</a:t>
            </a:r>
            <a:endPar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kumimoji="1"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項</a:t>
            </a:r>
            <a:r>
              <a:rPr kumimoji="1"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維持管理費　　　　</a:t>
            </a:r>
            <a:r>
              <a:rPr kumimoji="1"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項</a:t>
            </a:r>
            <a:r>
              <a:rPr kumimoji="1"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800"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未払金</a:t>
            </a:r>
            <a:endParaRPr kumimoji="1" lang="en-US" altLang="ja-JP" sz="800"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p>
            <a:r>
              <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目</a:t>
            </a:r>
            <a:r>
              <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修繕費</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endParaRPr kumimoji="1"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吹き出し: 折線 16">
            <a:extLst>
              <a:ext uri="{FF2B5EF4-FFF2-40B4-BE49-F238E27FC236}">
                <a16:creationId xmlns:a16="http://schemas.microsoft.com/office/drawing/2014/main" id="{F03565A8-235E-5BF5-EC7A-F214DA6EA220}"/>
              </a:ext>
            </a:extLst>
          </p:cNvPr>
          <p:cNvSpPr/>
          <p:nvPr/>
        </p:nvSpPr>
        <p:spPr>
          <a:xfrm>
            <a:off x="6732240" y="4235987"/>
            <a:ext cx="1894979" cy="576064"/>
          </a:xfrm>
          <a:prstGeom prst="borderCallout2">
            <a:avLst>
              <a:gd name="adj1" fmla="val 18750"/>
              <a:gd name="adj2" fmla="val -8333"/>
              <a:gd name="adj3" fmla="val 18750"/>
              <a:gd name="adj4" fmla="val -16667"/>
              <a:gd name="adj5" fmla="val -120763"/>
              <a:gd name="adj6" fmla="val -26431"/>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支出命令書</a:t>
            </a:r>
            <a:r>
              <a:rPr kumimoji="1"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r>
              <a:rPr kumimoji="1"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1,000</a:t>
            </a:r>
          </a:p>
          <a:p>
            <a:r>
              <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款</a:t>
            </a:r>
            <a:r>
              <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流動負債　　　</a:t>
            </a:r>
            <a:r>
              <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款</a:t>
            </a:r>
            <a:r>
              <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流動資産</a:t>
            </a:r>
            <a:endParaRPr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p>
            <a:r>
              <a:rPr kumimoji="1"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項</a:t>
            </a:r>
            <a:r>
              <a:rPr kumimoji="1"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未払金</a:t>
            </a:r>
            <a:r>
              <a:rPr kumimoji="1"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r>
              <a:rPr kumimoji="1"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項</a:t>
            </a:r>
            <a:r>
              <a:rPr kumimoji="1" lang="en-US" altLang="ja-JP" sz="8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800"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現金及び預金　　　　　</a:t>
            </a:r>
            <a:endParaRPr kumimoji="1" lang="ja-JP" altLang="en-US" sz="800"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65E8C9C3-17DE-34C2-70DE-D62AFDBC9585}"/>
              </a:ext>
            </a:extLst>
          </p:cNvPr>
          <p:cNvSpPr txBox="1"/>
          <p:nvPr/>
        </p:nvSpPr>
        <p:spPr>
          <a:xfrm>
            <a:off x="179512" y="2229010"/>
            <a:ext cx="7047122" cy="276999"/>
          </a:xfrm>
          <a:prstGeom prst="rect">
            <a:avLst/>
          </a:prstGeom>
          <a:noFill/>
        </p:spPr>
        <p:txBody>
          <a:bodyPr wrap="none" rtlCol="0">
            <a:spAutoFit/>
          </a:bodyPr>
          <a:lstStyle/>
          <a:p>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＜（例）土地改良施設の修繕工事</a:t>
            </a:r>
            <a:r>
              <a:rPr kumimoji="1" lang="en-US" altLang="ja-JP" sz="1200" dirty="0">
                <a:solidFill>
                  <a:schemeClr val="tx1">
                    <a:lumMod val="85000"/>
                    <a:lumOff val="15000"/>
                  </a:schemeClr>
                </a:solidFill>
                <a:latin typeface="Meiryo UI" panose="020B0604030504040204" pitchFamily="50" charset="-128"/>
                <a:ea typeface="Meiryo UI" panose="020B0604030504040204" pitchFamily="50" charset="-128"/>
              </a:rPr>
              <a:t>1,000</a:t>
            </a:r>
            <a:r>
              <a:rPr kumimoji="1" lang="ja-JP" altLang="en-US" sz="1200" dirty="0">
                <a:solidFill>
                  <a:schemeClr val="tx1">
                    <a:lumMod val="85000"/>
                    <a:lumOff val="15000"/>
                  </a:schemeClr>
                </a:solidFill>
                <a:latin typeface="Meiryo UI" panose="020B0604030504040204" pitchFamily="50" charset="-128"/>
                <a:ea typeface="Meiryo UI" panose="020B0604030504040204" pitchFamily="50" charset="-128"/>
              </a:rPr>
              <a:t>円を実施した場合の収支仕訳・複式簿記仕訳の起票タイミング＞</a:t>
            </a:r>
          </a:p>
        </p:txBody>
      </p:sp>
    </p:spTree>
    <p:extLst>
      <p:ext uri="{BB962C8B-B14F-4D97-AF65-F5344CB8AC3E}">
        <p14:creationId xmlns:p14="http://schemas.microsoft.com/office/powerpoint/2010/main" val="1534222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FF4DB26-AAE4-3E99-2E52-D10F9C60FC5A}"/>
              </a:ext>
            </a:extLst>
          </p:cNvPr>
          <p:cNvSpPr>
            <a:spLocks noGrp="1"/>
          </p:cNvSpPr>
          <p:nvPr>
            <p:ph idx="1"/>
          </p:nvPr>
        </p:nvSpPr>
        <p:spPr/>
        <p:txBody>
          <a:bodyPr>
            <a:normAutofit/>
          </a:bodyPr>
          <a:lstStyle/>
          <a:p>
            <a:r>
              <a:rPr kumimoji="1" lang="ja-JP" altLang="en-US" b="1" dirty="0">
                <a:solidFill>
                  <a:srgbClr val="FF0000"/>
                </a:solidFill>
              </a:rPr>
              <a:t>（参考）収支仕訳と複式簿記仕訳が連動しない取引の例</a:t>
            </a:r>
            <a:endParaRPr lang="en-US" altLang="ja-JP" b="1" dirty="0">
              <a:solidFill>
                <a:srgbClr val="FF0000"/>
              </a:solidFill>
            </a:endParaRPr>
          </a:p>
        </p:txBody>
      </p:sp>
      <p:sp>
        <p:nvSpPr>
          <p:cNvPr id="3" name="タイトル 2">
            <a:extLst>
              <a:ext uri="{FF2B5EF4-FFF2-40B4-BE49-F238E27FC236}">
                <a16:creationId xmlns:a16="http://schemas.microsoft.com/office/drawing/2014/main" id="{D33B3746-BAF3-E4B1-A68B-BA4A8825E1C0}"/>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4" name="スライド番号プレースホルダー 3">
            <a:extLst>
              <a:ext uri="{FF2B5EF4-FFF2-40B4-BE49-F238E27FC236}">
                <a16:creationId xmlns:a16="http://schemas.microsoft.com/office/drawing/2014/main" id="{828538E7-989E-CCA0-606F-597AFC8FAA01}"/>
              </a:ext>
            </a:extLst>
          </p:cNvPr>
          <p:cNvSpPr>
            <a:spLocks noGrp="1"/>
          </p:cNvSpPr>
          <p:nvPr>
            <p:ph type="sldNum" sz="quarter" idx="4"/>
          </p:nvPr>
        </p:nvSpPr>
        <p:spPr/>
        <p:txBody>
          <a:bodyPr/>
          <a:lstStyle/>
          <a:p>
            <a:fld id="{5263FA20-C340-4DF6-8F1F-34B9EF7D1B2A}" type="slidenum">
              <a:rPr lang="ja-JP" altLang="en-US" smtClean="0"/>
              <a:pPr/>
              <a:t>19</a:t>
            </a:fld>
            <a:endParaRPr lang="ja-JP" altLang="en-US" dirty="0"/>
          </a:p>
        </p:txBody>
      </p:sp>
      <p:graphicFrame>
        <p:nvGraphicFramePr>
          <p:cNvPr id="19" name="コンテンツ プレースホルダー 6">
            <a:extLst>
              <a:ext uri="{FF2B5EF4-FFF2-40B4-BE49-F238E27FC236}">
                <a16:creationId xmlns:a16="http://schemas.microsoft.com/office/drawing/2014/main" id="{22DF9B8F-C117-ED98-15C7-CC0F17AEC343}"/>
              </a:ext>
            </a:extLst>
          </p:cNvPr>
          <p:cNvGraphicFramePr>
            <a:graphicFrameLocks/>
          </p:cNvGraphicFramePr>
          <p:nvPr>
            <p:extLst>
              <p:ext uri="{D42A27DB-BD31-4B8C-83A1-F6EECF244321}">
                <p14:modId xmlns:p14="http://schemas.microsoft.com/office/powerpoint/2010/main" val="3372636153"/>
              </p:ext>
            </p:extLst>
          </p:nvPr>
        </p:nvGraphicFramePr>
        <p:xfrm>
          <a:off x="250404" y="1160394"/>
          <a:ext cx="8568952" cy="5093008"/>
        </p:xfrm>
        <a:graphic>
          <a:graphicData uri="http://schemas.openxmlformats.org/drawingml/2006/table">
            <a:tbl>
              <a:tblPr/>
              <a:tblGrid>
                <a:gridCol w="1800200">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tblGrid>
              <a:tr h="445398">
                <a:tc>
                  <a:txBody>
                    <a:bodyPr/>
                    <a:lstStyle/>
                    <a:p>
                      <a:pPr algn="ctr" fontAlgn="ctr"/>
                      <a:r>
                        <a:rPr lang="ja-JP" altLang="en-US"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取引内容</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99"/>
                    </a:solidFill>
                  </a:tcPr>
                </a:tc>
                <a:tc>
                  <a:txBody>
                    <a:bodyPr/>
                    <a:lstStyle/>
                    <a:p>
                      <a:pPr algn="ctr" fontAlgn="ctr"/>
                      <a:r>
                        <a:rPr lang="ja-JP" altLang="en-US"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収支決算書の動き</a:t>
                      </a:r>
                      <a:endParaRPr lang="en-US" altLang="ja-JP"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99"/>
                    </a:solidFill>
                  </a:tcPr>
                </a:tc>
                <a:tc>
                  <a:txBody>
                    <a:bodyPr/>
                    <a:lstStyle/>
                    <a:p>
                      <a:pPr algn="ctr" fontAlgn="ctr"/>
                      <a:r>
                        <a:rPr lang="ja-JP" altLang="en-US"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正味財産増減計算書・貸借対照表の動き</a:t>
                      </a:r>
                      <a:endParaRPr lang="en-US" altLang="ja-JP"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4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（複式簿記仕訳）</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99"/>
                    </a:solidFill>
                  </a:tcPr>
                </a:tc>
                <a:extLst>
                  <a:ext uri="{0D108BD9-81ED-4DB2-BD59-A6C34878D82A}">
                    <a16:rowId xmlns:a16="http://schemas.microsoft.com/office/drawing/2014/main" val="10000"/>
                  </a:ext>
                </a:extLst>
              </a:tr>
              <a:tr h="547670">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適正化事業交付金の</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収入</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補助金分も、土地改良区の拠出金分も</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全て収入</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として計上される</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補助金分のみが正味財産増減計算書に計上される</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拠出金分は、貸借対照表のみ</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の動き</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568977">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適正化事業拠出金の</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支払い</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支出</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として計上される</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正味財産増減計算書には計上されない</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貸借対照表のみの動き</a:t>
                      </a:r>
                      <a:endParaRPr lang="en-US" altLang="ja-JP"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事務拠出金は収支決算書と連動</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568977">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借り入れをした場合や</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借入金を返済した場合</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借り入れをした場合は収入</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として計上される</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返済をした場合は支出</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として計上される</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正味財産増減計算書には計上されない</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貸借対照表のみ</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の動き</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en-US" altLang="ja-JP" sz="12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0"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利息は収支決算書と連動</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547670">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固定資産の取得</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支出</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として計上される</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正味財産増減計算書には計上されない</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貸借対照表のみ</a:t>
                      </a:r>
                      <a:r>
                        <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の動き</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547670">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減価償却費の計上</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計上されない</a:t>
                      </a:r>
                      <a:endParaRPr lang="en-US" altLang="ja-JP"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（資金が動かないため）</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正味財産増減計算書</a:t>
                      </a:r>
                      <a:r>
                        <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に計上される</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（固定資産の価値が減少→正味財産減少）</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62642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引当金（負債）の計上</a:t>
                      </a:r>
                      <a:endParaRPr kumimoji="1" lang="en-US" altLang="ja-JP" sz="1200" b="0" i="0" u="none" strike="noStrike" kern="1200"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計上されない</a:t>
                      </a:r>
                      <a:endParaRPr lang="en-US" altLang="ja-JP"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（資金が動かないため）</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正味財産増減計算書</a:t>
                      </a:r>
                      <a:r>
                        <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に計上される</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（将来の負債の増加を費用として認識→正味財産減少）</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547670">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積立金の積み立て</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積立金の取り崩し</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積み立ては支出</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として計上される</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取り崩しは収入</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として計上される</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正味財産増減計算書には計上されない</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貸借対照表</a:t>
                      </a:r>
                      <a:r>
                        <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のみの動き</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692556">
                <a:tc>
                  <a:txBody>
                    <a:bodyPr/>
                    <a:lstStyle/>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資金収支整理期間末日を過ぎた収入又は支出</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（例：当年度に賦課決定した賦課金が翌年度</a:t>
                      </a:r>
                      <a:r>
                        <a:rPr lang="en-US" altLang="ja-JP"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7</a:t>
                      </a: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月に入金された）</a:t>
                      </a:r>
                      <a:endParaRPr lang="en-US" altLang="ja-JP"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翌年度の収支決算書</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に計上される</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（翌年度の過年度収入又は過年度支出）</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当年度の正味財産増減計算書に計上</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される</a:t>
                      </a:r>
                      <a:endParaRPr lang="en-US" altLang="ja-JP"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債権又は債務確定時</a:t>
                      </a:r>
                      <a:r>
                        <a:rPr lang="ja-JP" altLang="en-US" sz="12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cs typeface="Meiryo UI" panose="020B0604030504040204" pitchFamily="50" charset="-128"/>
                        </a:rPr>
                        <a:t>に収益又は費用として計上）</a:t>
                      </a:r>
                    </a:p>
                  </a:txBody>
                  <a:tcPr marL="7144" marR="7144"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8738930"/>
                  </a:ext>
                </a:extLst>
              </a:tr>
            </a:tbl>
          </a:graphicData>
        </a:graphic>
      </p:graphicFrame>
    </p:spTree>
    <p:extLst>
      <p:ext uri="{BB962C8B-B14F-4D97-AF65-F5344CB8AC3E}">
        <p14:creationId xmlns:p14="http://schemas.microsoft.com/office/powerpoint/2010/main" val="2504198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8B6FD92-65AA-4572-BC2F-2045A3F5DD59}"/>
              </a:ext>
            </a:extLst>
          </p:cNvPr>
          <p:cNvSpPr>
            <a:spLocks noGrp="1"/>
          </p:cNvSpPr>
          <p:nvPr>
            <p:ph idx="1"/>
          </p:nvPr>
        </p:nvSpPr>
        <p:spPr>
          <a:xfrm>
            <a:off x="251520" y="648072"/>
            <a:ext cx="4248473" cy="5661243"/>
          </a:xfrm>
        </p:spPr>
        <p:txBody>
          <a:bodyPr>
            <a:normAutofit lnSpcReduction="10000"/>
          </a:bodyPr>
          <a:lstStyle/>
          <a:p>
            <a:pPr marL="0" indent="0">
              <a:buNone/>
            </a:pPr>
            <a:r>
              <a:rPr lang="ja-JP" altLang="en-US" sz="1100" dirty="0">
                <a:latin typeface="メイリオ" panose="020B0604030504040204" pitchFamily="50" charset="-128"/>
                <a:ea typeface="メイリオ" panose="020B0604030504040204" pitchFamily="50" charset="-128"/>
              </a:rPr>
              <a:t>目次</a:t>
            </a:r>
            <a:r>
              <a:rPr kumimoji="1" lang="ja-JP" altLang="en-US"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・・・・２</a:t>
            </a:r>
            <a:endParaRPr lang="en-US" altLang="ja-JP" sz="1100" dirty="0">
              <a:latin typeface="メイリオ" panose="020B0604030504040204" pitchFamily="50" charset="-128"/>
              <a:ea typeface="メイリオ" panose="020B0604030504040204" pitchFamily="50" charset="-128"/>
            </a:endParaRPr>
          </a:p>
          <a:p>
            <a:pPr marL="0" indent="0">
              <a:buNone/>
            </a:pPr>
            <a:endParaRPr kumimoji="1" lang="en-US" altLang="ja-JP" sz="1100" dirty="0">
              <a:latin typeface="メイリオ" panose="020B0604030504040204" pitchFamily="50" charset="-128"/>
              <a:ea typeface="メイリオ" panose="020B0604030504040204" pitchFamily="50" charset="-128"/>
            </a:endParaRPr>
          </a:p>
          <a:p>
            <a:pPr marL="0" indent="0">
              <a:buNone/>
            </a:pPr>
            <a:r>
              <a:rPr kumimoji="1" lang="ja-JP" altLang="en-US" sz="1100" b="1" dirty="0">
                <a:solidFill>
                  <a:srgbClr val="FF0000"/>
                </a:solidFill>
                <a:latin typeface="メイリオ" panose="020B0604030504040204" pitchFamily="50" charset="-128"/>
                <a:ea typeface="メイリオ" panose="020B0604030504040204" pitchFamily="50" charset="-128"/>
              </a:rPr>
              <a:t>１．</a:t>
            </a:r>
            <a:r>
              <a:rPr lang="ja-JP" altLang="en-US" sz="1100" b="1" dirty="0">
                <a:solidFill>
                  <a:srgbClr val="FF0000"/>
                </a:solidFill>
                <a:latin typeface="メイリオ" panose="020B0604030504040204" pitchFamily="50" charset="-128"/>
                <a:ea typeface="メイリオ" panose="020B0604030504040204" pitchFamily="50" charset="-128"/>
              </a:rPr>
              <a:t>目的と方針</a:t>
            </a:r>
            <a:r>
              <a:rPr lang="ja-JP" altLang="en-US" sz="1100" dirty="0">
                <a:latin typeface="メイリオ" panose="020B0604030504040204" pitchFamily="50" charset="-128"/>
                <a:ea typeface="メイリオ" panose="020B0604030504040204" pitchFamily="50" charset="-128"/>
              </a:rPr>
              <a:t>・・・・・・・・・・・・・・・・・・・・４</a:t>
            </a:r>
            <a:endParaRPr kumimoji="1"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a:t>
            </a:r>
            <a:endParaRPr lang="en-US" altLang="ja-JP" sz="1100" b="1" dirty="0">
              <a:latin typeface="メイリオ" panose="020B0604030504040204" pitchFamily="50" charset="-128"/>
              <a:ea typeface="メイリオ" panose="020B0604030504040204" pitchFamily="50" charset="-128"/>
            </a:endParaRPr>
          </a:p>
          <a:p>
            <a:pPr marL="0" indent="0">
              <a:buNone/>
            </a:pPr>
            <a:r>
              <a:rPr lang="ja-JP" altLang="en-US" sz="1100" b="1" dirty="0">
                <a:solidFill>
                  <a:srgbClr val="FF0000"/>
                </a:solidFill>
                <a:latin typeface="メイリオ" panose="020B0604030504040204" pitchFamily="50" charset="-128"/>
                <a:ea typeface="メイリオ" panose="020B0604030504040204" pitchFamily="50" charset="-128"/>
              </a:rPr>
              <a:t>２．土地改良区の財務諸表等について</a:t>
            </a:r>
            <a:endParaRPr lang="en-US" altLang="ja-JP" sz="1100" b="1" dirty="0">
              <a:solidFill>
                <a:srgbClr val="FF0000"/>
              </a:solidFill>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（１）土地改良区の財務諸表等の構成・・・・・・・・・６</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（２）土地改良区の財務諸表等と帳簿の関係・・・・・・７</a:t>
            </a:r>
          </a:p>
          <a:p>
            <a:pPr marL="0" indent="0">
              <a:buNone/>
            </a:pPr>
            <a:r>
              <a:rPr lang="ja-JP" altLang="en-US" sz="1100" dirty="0">
                <a:latin typeface="メイリオ" panose="020B0604030504040204" pitchFamily="50" charset="-128"/>
                <a:ea typeface="メイリオ" panose="020B0604030504040204" pitchFamily="50" charset="-128"/>
              </a:rPr>
              <a:t>　（３）土地改良区の財務三表のつながり・・・・・・・・８</a:t>
            </a:r>
            <a:endParaRPr lang="en-US" altLang="ja-JP" sz="1100" dirty="0">
              <a:latin typeface="メイリオ" panose="020B0604030504040204" pitchFamily="50" charset="-128"/>
              <a:ea typeface="メイリオ" panose="020B0604030504040204" pitchFamily="50" charset="-128"/>
            </a:endParaRPr>
          </a:p>
          <a:p>
            <a:pPr marL="0" indent="0">
              <a:buNone/>
            </a:pP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b="1" dirty="0">
                <a:solidFill>
                  <a:srgbClr val="FF0000"/>
                </a:solidFill>
                <a:latin typeface="メイリオ" panose="020B0604030504040204" pitchFamily="50" charset="-128"/>
                <a:ea typeface="メイリオ" panose="020B0604030504040204" pitchFamily="50" charset="-128"/>
              </a:rPr>
              <a:t>３．土地改良区の財務諸表等のチェックポイント</a:t>
            </a:r>
            <a:endParaRPr lang="en-US" altLang="ja-JP" sz="1100" dirty="0">
              <a:solidFill>
                <a:srgbClr val="FF0000"/>
              </a:solidFill>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（１）本資料でモデルとなっている土地改良区の概要・１１</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（２）チェックの基本的な考え方・・・・・・・・・・１２</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（３）財務諸表全体の形式・整合性チェック</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財務諸表の構成・・・・・・・・・・・・・・・・１３</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貸借対照表の現金及び預金と収支決算書の次年度繰</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越金・・・・・・・・・・・・・・・・・・・・・１４</a:t>
            </a:r>
          </a:p>
          <a:p>
            <a:pPr marL="0" indent="0">
              <a:buNone/>
            </a:pPr>
            <a:r>
              <a:rPr lang="ja-JP" altLang="en-US" sz="1100" dirty="0">
                <a:latin typeface="メイリオ" panose="020B0604030504040204" pitchFamily="50" charset="-128"/>
                <a:ea typeface="メイリオ" panose="020B0604030504040204" pitchFamily="50" charset="-128"/>
              </a:rPr>
              <a:t>　　　貸借対照表の資産合計と負債及び正味財産合計・・１５</a:t>
            </a:r>
          </a:p>
          <a:p>
            <a:pPr marL="0" indent="0">
              <a:buNone/>
            </a:pPr>
            <a:r>
              <a:rPr lang="ja-JP" altLang="en-US" sz="1100" dirty="0">
                <a:latin typeface="メイリオ" panose="020B0604030504040204" pitchFamily="50" charset="-128"/>
                <a:ea typeface="メイリオ" panose="020B0604030504040204" pitchFamily="50" charset="-128"/>
              </a:rPr>
              <a:t>　　　貸借対照表と正味財産増減計算書の正味財産・・・１６</a:t>
            </a:r>
          </a:p>
          <a:p>
            <a:pPr marL="0" indent="0">
              <a:buNone/>
            </a:pPr>
            <a:r>
              <a:rPr lang="ja-JP" altLang="en-US" sz="1100" dirty="0">
                <a:latin typeface="メイリオ" panose="020B0604030504040204" pitchFamily="50" charset="-128"/>
                <a:ea typeface="メイリオ" panose="020B0604030504040204" pitchFamily="50" charset="-128"/>
              </a:rPr>
              <a:t>　　　正味財産増減計算書の各科目の金額と収支決算書の</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各科目の金額の整合・・・・・・・・・・・・・・１７</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各会計区分の財務諸表の科目・金額と総括表の各会</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計区分の科目・金額・・・・・・・・・・・・・・２０</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貸借対照表総括表の各科目の金額と財産目録の各科目</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の金額・・・・・・・・・・・・・・・・・・・・２１</a:t>
            </a:r>
          </a:p>
          <a:p>
            <a:pPr marL="0" indent="0">
              <a:buNone/>
            </a:pPr>
            <a:r>
              <a:rPr lang="ja-JP" altLang="en-US" sz="1100" dirty="0">
                <a:latin typeface="メイリオ" panose="020B0604030504040204" pitchFamily="50" charset="-128"/>
                <a:ea typeface="メイリオ" panose="020B0604030504040204" pitchFamily="50" charset="-128"/>
              </a:rPr>
              <a:t>　　　総括表の内部取引消去・・・・・・・・・・・・・２２</a:t>
            </a:r>
          </a:p>
          <a:p>
            <a:pPr marL="0" indent="0">
              <a:buNone/>
            </a:pPr>
            <a:r>
              <a:rPr lang="ja-JP" altLang="en-US" sz="1100" dirty="0">
                <a:latin typeface="メイリオ" panose="020B0604030504040204" pitchFamily="50" charset="-128"/>
                <a:ea typeface="メイリオ" panose="020B0604030504040204" pitchFamily="50" charset="-128"/>
              </a:rPr>
              <a:t>　　　前年度との比較による異常値チェック・・・・・・２３</a:t>
            </a:r>
          </a:p>
          <a:p>
            <a:pPr marL="0" indent="0">
              <a:buNone/>
            </a:pPr>
            <a:r>
              <a:rPr lang="ja-JP" altLang="en-US" sz="1100" dirty="0">
                <a:latin typeface="メイリオ" panose="020B0604030504040204" pitchFamily="50" charset="-128"/>
                <a:ea typeface="メイリオ" panose="020B0604030504040204" pitchFamily="50" charset="-128"/>
              </a:rPr>
              <a:t>　　　財務諸表に対する注記との整合性・・・・・・・・２４</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収支決算書に対する注記との整合性・・・・・・・３２</a:t>
            </a:r>
          </a:p>
        </p:txBody>
      </p:sp>
      <p:sp>
        <p:nvSpPr>
          <p:cNvPr id="3" name="タイトル 2">
            <a:extLst>
              <a:ext uri="{FF2B5EF4-FFF2-40B4-BE49-F238E27FC236}">
                <a16:creationId xmlns:a16="http://schemas.microsoft.com/office/drawing/2014/main" id="{4FDAF4B5-1A77-4D09-86FE-E66A828A8DB7}"/>
              </a:ext>
            </a:extLst>
          </p:cNvPr>
          <p:cNvSpPr>
            <a:spLocks noGrp="1"/>
          </p:cNvSpPr>
          <p:nvPr>
            <p:ph type="title"/>
          </p:nvPr>
        </p:nvSpPr>
        <p:spPr/>
        <p:txBody>
          <a:bodyPr/>
          <a:lstStyle/>
          <a:p>
            <a:r>
              <a:rPr kumimoji="1" lang="ja-JP" altLang="en-US" b="1" dirty="0">
                <a:solidFill>
                  <a:srgbClr val="0000FF"/>
                </a:solidFill>
              </a:rPr>
              <a:t>目次</a:t>
            </a:r>
          </a:p>
        </p:txBody>
      </p:sp>
      <p:sp>
        <p:nvSpPr>
          <p:cNvPr id="4" name="スライド番号プレースホルダー 3">
            <a:extLst>
              <a:ext uri="{FF2B5EF4-FFF2-40B4-BE49-F238E27FC236}">
                <a16:creationId xmlns:a16="http://schemas.microsoft.com/office/drawing/2014/main" id="{92480990-4AFB-47C1-A400-F6C53E2C0DC2}"/>
              </a:ext>
            </a:extLst>
          </p:cNvPr>
          <p:cNvSpPr>
            <a:spLocks noGrp="1"/>
          </p:cNvSpPr>
          <p:nvPr>
            <p:ph type="sldNum" sz="quarter" idx="4"/>
          </p:nvPr>
        </p:nvSpPr>
        <p:spPr/>
        <p:txBody>
          <a:bodyPr/>
          <a:lstStyle/>
          <a:p>
            <a:fld id="{5263FA20-C340-4DF6-8F1F-34B9EF7D1B2A}" type="slidenum">
              <a:rPr lang="ja-JP" altLang="en-US" smtClean="0"/>
              <a:pPr/>
              <a:t>2</a:t>
            </a:fld>
            <a:endParaRPr lang="ja-JP" altLang="en-US" dirty="0"/>
          </a:p>
        </p:txBody>
      </p:sp>
      <p:sp>
        <p:nvSpPr>
          <p:cNvPr id="6" name="コンテンツ プレースホルダー 1">
            <a:extLst>
              <a:ext uri="{FF2B5EF4-FFF2-40B4-BE49-F238E27FC236}">
                <a16:creationId xmlns:a16="http://schemas.microsoft.com/office/drawing/2014/main" id="{B394823C-ECFD-490A-BF09-376B117DF4AE}"/>
              </a:ext>
            </a:extLst>
          </p:cNvPr>
          <p:cNvSpPr txBox="1">
            <a:spLocks/>
          </p:cNvSpPr>
          <p:nvPr/>
        </p:nvSpPr>
        <p:spPr>
          <a:xfrm>
            <a:off x="4644008" y="648071"/>
            <a:ext cx="4499992" cy="5661243"/>
          </a:xfrm>
          <a:prstGeom prst="rect">
            <a:avLst/>
          </a:prstGeom>
        </p:spPr>
        <p:txBody>
          <a:bodyPr>
            <a:normAutofit lnSpcReduction="10000"/>
          </a:bodyPr>
          <a:lstStyle>
            <a:lvl1pPr indent="0">
              <a:spcBef>
                <a:spcPct val="20000"/>
              </a:spcBef>
              <a:buClr>
                <a:srgbClr val="00CC99"/>
              </a:buClr>
              <a:buFont typeface="Wingdings" pitchFamily="2" charset="2"/>
              <a:buNone/>
              <a:defRPr sz="120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defRPr>
            </a:lvl1pPr>
            <a:lvl2pPr marL="742950" indent="-285750">
              <a:spcBef>
                <a:spcPct val="20000"/>
              </a:spcBef>
              <a:buClr>
                <a:srgbClr val="00CC99"/>
              </a:buClr>
              <a:buFont typeface="Wingdings" pitchFamily="2" charset="2"/>
              <a:buChar char="Ø"/>
              <a:defRPr sz="200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Clr>
                <a:srgbClr val="00CC99"/>
              </a:buClr>
              <a:buFont typeface="Wingdings" pitchFamily="2" charset="2"/>
              <a:buChar char="ü"/>
              <a:defRPr sz="160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Clr>
                <a:srgbClr val="00CC99"/>
              </a:buClr>
              <a:buFont typeface="Arial" pitchFamily="34" charset="0"/>
              <a:buChar char="•"/>
              <a:defRPr sz="160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Clr>
                <a:srgbClr val="00CC99"/>
              </a:buClr>
              <a:buFont typeface="Arial" pitchFamily="34" charset="0"/>
              <a:buChar char="•"/>
              <a:defRPr sz="160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marL="0" indent="0">
              <a:buNone/>
            </a:pPr>
            <a:r>
              <a:rPr lang="ja-JP" altLang="en-US" sz="1100" dirty="0">
                <a:latin typeface="メイリオ" panose="020B0604030504040204" pitchFamily="50" charset="-128"/>
                <a:ea typeface="メイリオ" panose="020B0604030504040204" pitchFamily="50" charset="-128"/>
              </a:rPr>
              <a:t>　（４）貸借対照表科目のチェック</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現金預金の残高チェック・・・・・・・・・・・・・・３４</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未収賦課金の残高チェック・・・・・・・・・・・・・３５　　</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土地改良施設の残高チェック（</a:t>
            </a:r>
            <a:r>
              <a:rPr lang="ja-JP" altLang="en-US" sz="1100" dirty="0"/>
              <a:t>土地改良施設用地等</a:t>
            </a:r>
            <a:r>
              <a:rPr lang="ja-JP" altLang="en-US" sz="1100" dirty="0">
                <a:latin typeface="メイリオ" panose="020B0604030504040204" pitchFamily="50" charset="-128"/>
                <a:ea typeface="メイリオ" panose="020B0604030504040204" pitchFamily="50" charset="-128"/>
              </a:rPr>
              <a:t>）・</a:t>
            </a:r>
            <a:r>
              <a:rPr lang="ja-JP" altLang="en-US" sz="1100" dirty="0"/>
              <a:t>３６</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土地改良施設の残高チェック（</a:t>
            </a:r>
            <a:r>
              <a:rPr lang="ja-JP" altLang="en-US" sz="1100" dirty="0"/>
              <a:t>所有土地改良施設（建設</a:t>
            </a:r>
            <a:endParaRPr lang="en-US" altLang="ja-JP" sz="1100" dirty="0"/>
          </a:p>
          <a:p>
            <a:pPr marL="0" indent="0">
              <a:buNone/>
            </a:pPr>
            <a:r>
              <a:rPr lang="ja-JP" altLang="en-US" sz="1100" dirty="0"/>
              <a:t>　　　仮勘定含）</a:t>
            </a:r>
            <a:r>
              <a:rPr lang="ja-JP" altLang="en-US" sz="1100" dirty="0">
                <a:latin typeface="メイリオ" panose="020B0604030504040204" pitchFamily="50" charset="-128"/>
                <a:ea typeface="メイリオ" panose="020B0604030504040204" pitchFamily="50" charset="-128"/>
              </a:rPr>
              <a:t>）・・・・・・・・・・・・・・・・・・・</a:t>
            </a:r>
            <a:r>
              <a:rPr lang="ja-JP" altLang="en-US" sz="1100" dirty="0"/>
              <a:t>３７</a:t>
            </a:r>
            <a:endParaRPr lang="en-US" altLang="ja-JP" sz="1100" dirty="0"/>
          </a:p>
          <a:p>
            <a:pPr marL="0" indent="0">
              <a:buNone/>
            </a:pPr>
            <a:r>
              <a:rPr lang="ja-JP" altLang="en-US" sz="1100" dirty="0">
                <a:latin typeface="メイリオ" panose="020B0604030504040204" pitchFamily="50" charset="-128"/>
                <a:ea typeface="メイリオ" panose="020B0604030504040204" pitchFamily="50" charset="-128"/>
              </a:rPr>
              <a:t>　　　土地改良施設の残高チェック（管理受託施設）・・・・３８</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その他</a:t>
            </a:r>
            <a:r>
              <a:rPr lang="ja-JP" altLang="en-US" sz="1100" dirty="0"/>
              <a:t>の減価償却資産</a:t>
            </a:r>
            <a:r>
              <a:rPr lang="ja-JP" altLang="en-US" sz="1100" dirty="0">
                <a:latin typeface="メイリオ" panose="020B0604030504040204" pitchFamily="50" charset="-128"/>
                <a:ea typeface="メイリオ" panose="020B0604030504040204" pitchFamily="50" charset="-128"/>
              </a:rPr>
              <a:t>の残高チェック・・・・・・・・</a:t>
            </a:r>
            <a:r>
              <a:rPr lang="ja-JP" altLang="en-US" sz="1100" dirty="0"/>
              <a:t>３９</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適正化事業拠出金・未払金の残高チェック・・・・・・４０</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借入金</a:t>
            </a:r>
            <a:r>
              <a:rPr lang="ja-JP" altLang="en-US" sz="1100" dirty="0"/>
              <a:t>、リース債務</a:t>
            </a:r>
            <a:r>
              <a:rPr lang="ja-JP" altLang="en-US" sz="1100" dirty="0">
                <a:latin typeface="メイリオ" panose="020B0604030504040204" pitchFamily="50" charset="-128"/>
                <a:ea typeface="メイリオ" panose="020B0604030504040204" pitchFamily="50" charset="-128"/>
              </a:rPr>
              <a:t>の残高チェック・・・・・・・・・</a:t>
            </a:r>
            <a:r>
              <a:rPr lang="ja-JP" altLang="en-US" sz="1100" dirty="0"/>
              <a:t>４１</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預り金の残高・納付もれチェック・・・・・・・・・・４２</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a:t>　退職給付引当金の残高チェック・・・・・・・・・・・４４　　</a:t>
            </a:r>
            <a:endParaRPr lang="en-US" altLang="ja-JP" sz="1100" dirty="0"/>
          </a:p>
          <a:p>
            <a:pPr marL="0" indent="0">
              <a:buNone/>
            </a:pPr>
            <a:r>
              <a:rPr lang="ja-JP" altLang="en-US" sz="1100" dirty="0">
                <a:latin typeface="メイリオ" panose="020B0604030504040204" pitchFamily="50" charset="-128"/>
                <a:ea typeface="メイリオ" panose="020B0604030504040204" pitchFamily="50" charset="-128"/>
              </a:rPr>
              <a:t>　　　その他の資産・負債の残高チェック・・・・・・・・・４５</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（５）収支決算書・正味財産増減計算書科目のチェック</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収支決算書の予算超過チェック・・・・・・・・・・・４６</a:t>
            </a:r>
            <a:endParaRPr lang="en-US" altLang="ja-JP"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収支決算書の科目選定チェック・・・・・・・・・・・</a:t>
            </a:r>
            <a:r>
              <a:rPr lang="ja-JP" altLang="en-US" sz="1100" dirty="0"/>
              <a:t>４７</a:t>
            </a:r>
            <a:r>
              <a:rPr lang="ja-JP" altLang="en-US" sz="1100" dirty="0">
                <a:latin typeface="メイリオ" panose="020B0604030504040204" pitchFamily="50" charset="-128"/>
                <a:ea typeface="メイリオ" panose="020B0604030504040204" pitchFamily="50" charset="-128"/>
              </a:rPr>
              <a:t>　　</a:t>
            </a:r>
          </a:p>
          <a:p>
            <a:pPr marL="0" indent="0">
              <a:buNone/>
            </a:pPr>
            <a:r>
              <a:rPr lang="ja-JP" altLang="en-US" sz="1100" dirty="0">
                <a:latin typeface="メイリオ" panose="020B0604030504040204" pitchFamily="50" charset="-128"/>
                <a:ea typeface="メイリオ" panose="020B0604030504040204" pitchFamily="50" charset="-128"/>
              </a:rPr>
              <a:t>　　　正味財産増減計算書の科目選定チェック・・・・・・・４８</a:t>
            </a:r>
          </a:p>
          <a:p>
            <a:pPr marL="0" indent="0">
              <a:buNone/>
            </a:pPr>
            <a:r>
              <a:rPr lang="ja-JP" altLang="en-US" sz="1100" dirty="0">
                <a:latin typeface="メイリオ" panose="020B0604030504040204" pitchFamily="50" charset="-128"/>
                <a:ea typeface="メイリオ" panose="020B0604030504040204" pitchFamily="50" charset="-128"/>
              </a:rPr>
              <a:t>　　　賦課金収入のチェック・・・・・・・・・・・・・・・４９</a:t>
            </a:r>
          </a:p>
          <a:p>
            <a:pPr marL="0" indent="0">
              <a:buNone/>
            </a:pPr>
            <a:r>
              <a:rPr lang="ja-JP" altLang="en-US" sz="1100" dirty="0">
                <a:latin typeface="メイリオ" panose="020B0604030504040204" pitchFamily="50" charset="-128"/>
                <a:ea typeface="メイリオ" panose="020B0604030504040204" pitchFamily="50" charset="-128"/>
              </a:rPr>
              <a:t>　　　補助金・助成金のチェック・・・・・</a:t>
            </a:r>
            <a:r>
              <a:rPr lang="ja-JP" altLang="en-US" sz="1100" dirty="0"/>
              <a:t>・・・・</a:t>
            </a:r>
            <a:r>
              <a:rPr lang="ja-JP" altLang="en-US" sz="1100" dirty="0">
                <a:latin typeface="メイリオ" panose="020B0604030504040204" pitchFamily="50" charset="-128"/>
                <a:ea typeface="メイリオ" panose="020B0604030504040204" pitchFamily="50" charset="-128"/>
              </a:rPr>
              <a:t>・・・・</a:t>
            </a:r>
            <a:r>
              <a:rPr lang="ja-JP" altLang="en-US" sz="1100" dirty="0"/>
              <a:t>５０</a:t>
            </a:r>
            <a:endParaRPr lang="ja-JP" altLang="en-US"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減価償却費のチェック・・・・・・・・・・・・・・・</a:t>
            </a:r>
            <a:r>
              <a:rPr lang="ja-JP" altLang="en-US" sz="1100" dirty="0"/>
              <a:t>５１</a:t>
            </a:r>
            <a:endParaRPr lang="ja-JP" altLang="en-US" sz="1100" dirty="0">
              <a:latin typeface="メイリオ" panose="020B0604030504040204" pitchFamily="50" charset="-128"/>
              <a:ea typeface="メイリオ" panose="020B0604030504040204" pitchFamily="50" charset="-128"/>
            </a:endParaRPr>
          </a:p>
          <a:p>
            <a:pPr marL="0" indent="0">
              <a:buNone/>
            </a:pPr>
            <a:r>
              <a:rPr lang="ja-JP" altLang="en-US" sz="1100" dirty="0">
                <a:latin typeface="メイリオ" panose="020B0604030504040204" pitchFamily="50" charset="-128"/>
                <a:ea typeface="メイリオ" panose="020B0604030504040204" pitchFamily="50" charset="-128"/>
              </a:rPr>
              <a:t>　　　</a:t>
            </a:r>
            <a:r>
              <a:rPr lang="ja-JP" altLang="en-US" sz="1100" dirty="0"/>
              <a:t>一般正味財産への振替額</a:t>
            </a:r>
            <a:r>
              <a:rPr lang="ja-JP" altLang="en-US" sz="1100" dirty="0">
                <a:latin typeface="メイリオ" panose="020B0604030504040204" pitchFamily="50" charset="-128"/>
                <a:ea typeface="メイリオ" panose="020B0604030504040204" pitchFamily="50" charset="-128"/>
              </a:rPr>
              <a:t>のチェック・・・・・・・・・５２</a:t>
            </a:r>
            <a:r>
              <a:rPr lang="ja-JP" altLang="en-US" sz="1100" dirty="0"/>
              <a:t>　</a:t>
            </a:r>
            <a:endParaRPr lang="en-US" altLang="ja-JP" sz="1100" dirty="0"/>
          </a:p>
          <a:p>
            <a:pPr marL="0" indent="0">
              <a:buNone/>
            </a:pPr>
            <a:endParaRPr lang="en-US" altLang="ja-JP" sz="1100" dirty="0"/>
          </a:p>
          <a:p>
            <a:r>
              <a:rPr lang="ja-JP" altLang="en-US" sz="1100" b="1" dirty="0">
                <a:solidFill>
                  <a:srgbClr val="FF0000"/>
                </a:solidFill>
              </a:rPr>
              <a:t>別添資料</a:t>
            </a:r>
            <a:endParaRPr lang="en-US" altLang="ja-JP" sz="1100" b="1" dirty="0">
              <a:solidFill>
                <a:srgbClr val="FF0000"/>
              </a:solidFill>
            </a:endParaRPr>
          </a:p>
          <a:p>
            <a:r>
              <a:rPr lang="ja-JP" altLang="en-US" sz="1100" dirty="0"/>
              <a:t>　＜別添１＞取引・仕訳一覧（仕訳帳）</a:t>
            </a:r>
            <a:endParaRPr lang="en-US" altLang="ja-JP" sz="1100" dirty="0"/>
          </a:p>
          <a:p>
            <a:r>
              <a:rPr lang="ja-JP" altLang="en-US" sz="1100" dirty="0"/>
              <a:t>　＜別添２＞財務諸表等モデル（令和６年度）</a:t>
            </a:r>
            <a:endParaRPr lang="en-US" altLang="ja-JP" sz="1100" dirty="0"/>
          </a:p>
          <a:p>
            <a:r>
              <a:rPr lang="ja-JP" altLang="en-US" sz="1100" dirty="0"/>
              <a:t>　＜別添３＞収入・支出整理簿（一般会計）</a:t>
            </a:r>
            <a:endParaRPr lang="en-US" altLang="ja-JP" sz="1100" dirty="0"/>
          </a:p>
          <a:p>
            <a:r>
              <a:rPr lang="ja-JP" altLang="en-US" sz="1100" dirty="0"/>
              <a:t>　＜別添４＞総勘定元帳（一般会計）</a:t>
            </a:r>
            <a:endParaRPr lang="en-US" altLang="ja-JP" sz="1100" dirty="0"/>
          </a:p>
          <a:p>
            <a:r>
              <a:rPr lang="ja-JP" altLang="en-US" sz="1100" dirty="0"/>
              <a:t>　＜別添５＞現金預金出納帳（一般会計）</a:t>
            </a:r>
            <a:endParaRPr lang="en-US" altLang="ja-JP" sz="1100" dirty="0"/>
          </a:p>
          <a:p>
            <a:r>
              <a:rPr lang="ja-JP" altLang="en-US" sz="1100" dirty="0"/>
              <a:t>　＜別添６＞財務諸表等モデル　根拠資料</a:t>
            </a:r>
            <a:endParaRPr lang="en-US" altLang="ja-JP" sz="1100" dirty="0"/>
          </a:p>
          <a:p>
            <a:r>
              <a:rPr lang="ja-JP" altLang="en-US" sz="1100" dirty="0"/>
              <a:t>　＜別添７＞チェックリスト</a:t>
            </a:r>
            <a:endParaRPr lang="en-US" altLang="ja-JP" sz="1100" dirty="0"/>
          </a:p>
        </p:txBody>
      </p:sp>
    </p:spTree>
    <p:extLst>
      <p:ext uri="{BB962C8B-B14F-4D97-AF65-F5344CB8AC3E}">
        <p14:creationId xmlns:p14="http://schemas.microsoft.com/office/powerpoint/2010/main" val="1844391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CF84D30C-358A-2F75-A196-ADC03FC5FF3A}"/>
              </a:ext>
            </a:extLst>
          </p:cNvPr>
          <p:cNvPicPr>
            <a:picLocks noChangeAspect="1"/>
          </p:cNvPicPr>
          <p:nvPr/>
        </p:nvPicPr>
        <p:blipFill>
          <a:blip r:embed="rId3"/>
          <a:stretch>
            <a:fillRect/>
          </a:stretch>
        </p:blipFill>
        <p:spPr>
          <a:xfrm>
            <a:off x="446771" y="1068424"/>
            <a:ext cx="3913360" cy="5258182"/>
          </a:xfrm>
          <a:prstGeom prst="rect">
            <a:avLst/>
          </a:prstGeom>
          <a:ln>
            <a:noFill/>
          </a:ln>
        </p:spPr>
      </p:pic>
      <p:pic>
        <p:nvPicPr>
          <p:cNvPr id="10" name="図 9">
            <a:extLst>
              <a:ext uri="{FF2B5EF4-FFF2-40B4-BE49-F238E27FC236}">
                <a16:creationId xmlns:a16="http://schemas.microsoft.com/office/drawing/2014/main" id="{C8A5BA7D-B07A-B6BE-01C2-4541D7A97DE9}"/>
              </a:ext>
            </a:extLst>
          </p:cNvPr>
          <p:cNvPicPr>
            <a:picLocks noChangeAspect="1"/>
          </p:cNvPicPr>
          <p:nvPr/>
        </p:nvPicPr>
        <p:blipFill>
          <a:blip r:embed="rId4"/>
          <a:stretch>
            <a:fillRect/>
          </a:stretch>
        </p:blipFill>
        <p:spPr>
          <a:xfrm>
            <a:off x="4783870" y="1235710"/>
            <a:ext cx="3765582" cy="5361642"/>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1079"/>
            <a:ext cx="8640960" cy="5661243"/>
          </a:xfrm>
        </p:spPr>
        <p:txBody>
          <a:bodyPr/>
          <a:lstStyle/>
          <a:p>
            <a:r>
              <a:rPr lang="ja-JP" altLang="en-US" sz="2000" b="1" dirty="0">
                <a:solidFill>
                  <a:srgbClr val="FF0000"/>
                </a:solidFill>
              </a:rPr>
              <a:t>各会計区分の財務諸表等の科目・金額と総括表の各会計区分の科目・金額</a:t>
            </a:r>
            <a:endParaRPr lang="en-US" altLang="ja-JP" sz="2000"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21" name="正方形/長方形 20">
            <a:extLst>
              <a:ext uri="{FF2B5EF4-FFF2-40B4-BE49-F238E27FC236}">
                <a16:creationId xmlns:a16="http://schemas.microsoft.com/office/drawing/2014/main" id="{2F97D1C0-5CDF-401B-AB4C-D75CCFA88EA9}"/>
              </a:ext>
            </a:extLst>
          </p:cNvPr>
          <p:cNvSpPr/>
          <p:nvPr/>
        </p:nvSpPr>
        <p:spPr>
          <a:xfrm>
            <a:off x="539552" y="1692420"/>
            <a:ext cx="2448272" cy="4472884"/>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3" name="コネクタ: カギ線 22">
            <a:extLst>
              <a:ext uri="{FF2B5EF4-FFF2-40B4-BE49-F238E27FC236}">
                <a16:creationId xmlns:a16="http://schemas.microsoft.com/office/drawing/2014/main" id="{E3CA010D-B4A6-4898-AE10-4A9783DFFA06}"/>
              </a:ext>
            </a:extLst>
          </p:cNvPr>
          <p:cNvCxnSpPr>
            <a:cxnSpLocks/>
            <a:stCxn id="21" idx="0"/>
            <a:endCxn id="34" idx="0"/>
          </p:cNvCxnSpPr>
          <p:nvPr/>
        </p:nvCxnSpPr>
        <p:spPr>
          <a:xfrm rot="5400000" flipH="1" flipV="1">
            <a:off x="3804526" y="-371198"/>
            <a:ext cx="22780" cy="4104456"/>
          </a:xfrm>
          <a:prstGeom prst="bentConnector3">
            <a:avLst>
              <a:gd name="adj1" fmla="val 692985"/>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BB3AE784-FFC7-4C4C-A7B2-8016B2C36631}"/>
              </a:ext>
            </a:extLst>
          </p:cNvPr>
          <p:cNvSpPr/>
          <p:nvPr/>
        </p:nvSpPr>
        <p:spPr>
          <a:xfrm>
            <a:off x="4860032" y="1669640"/>
            <a:ext cx="2016224" cy="4824531"/>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a:extLst>
              <a:ext uri="{FF2B5EF4-FFF2-40B4-BE49-F238E27FC236}">
                <a16:creationId xmlns:a16="http://schemas.microsoft.com/office/drawing/2014/main" id="{CF677B60-DBEC-4A47-866E-B0775A5DA010}"/>
              </a:ext>
            </a:extLst>
          </p:cNvPr>
          <p:cNvSpPr txBox="1"/>
          <p:nvPr/>
        </p:nvSpPr>
        <p:spPr>
          <a:xfrm>
            <a:off x="4675181" y="4309353"/>
            <a:ext cx="3958128" cy="2215991"/>
          </a:xfrm>
          <a:prstGeom prst="rect">
            <a:avLst/>
          </a:prstGeom>
          <a:solidFill>
            <a:schemeClr val="bg1"/>
          </a:solidFill>
          <a:ln w="28575">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各会計区分の財務諸表の科目・金額と</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総括表の各会計区分の科目・金額は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一致していますか？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会計区分が複数ある場合は総括表の作成が必要です。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各会計区分の財務諸表の科目、金額と、総括表の各会計</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区分の科目、金額は必ず一致します。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貸借対照表総括表、正味財産増減計算書総括表、収支</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決算書総括表、収支予算書総括表の全ての総括表を確認</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しましょう。</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076514EC-863F-CD7B-BAE3-BB5B4E828A56}"/>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20</a:t>
            </a:fld>
            <a:endParaRPr lang="ja-JP" altLang="en-US" dirty="0"/>
          </a:p>
        </p:txBody>
      </p:sp>
    </p:spTree>
    <p:extLst>
      <p:ext uri="{BB962C8B-B14F-4D97-AF65-F5344CB8AC3E}">
        <p14:creationId xmlns:p14="http://schemas.microsoft.com/office/powerpoint/2010/main" val="3834481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DBA0BC41-07E0-FF74-165E-A333A814E808}"/>
              </a:ext>
            </a:extLst>
          </p:cNvPr>
          <p:cNvPicPr>
            <a:picLocks noChangeAspect="1"/>
          </p:cNvPicPr>
          <p:nvPr/>
        </p:nvPicPr>
        <p:blipFill>
          <a:blip r:embed="rId3"/>
          <a:stretch>
            <a:fillRect/>
          </a:stretch>
        </p:blipFill>
        <p:spPr>
          <a:xfrm>
            <a:off x="4667998" y="1281355"/>
            <a:ext cx="3848792" cy="5052744"/>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貸借対照表</a:t>
            </a:r>
            <a:r>
              <a:rPr lang="ja-JP" altLang="en-US" b="1" u="sng" dirty="0">
                <a:solidFill>
                  <a:srgbClr val="FF0000"/>
                </a:solidFill>
              </a:rPr>
              <a:t>総括表</a:t>
            </a:r>
            <a:r>
              <a:rPr lang="ja-JP" altLang="en-US" b="1" dirty="0">
                <a:solidFill>
                  <a:srgbClr val="FF0000"/>
                </a:solidFill>
              </a:rPr>
              <a:t>の各科目の金額と</a:t>
            </a:r>
            <a:r>
              <a:rPr lang="ja-JP" altLang="en-US" b="1" u="sng" dirty="0">
                <a:solidFill>
                  <a:srgbClr val="FF0000"/>
                </a:solidFill>
              </a:rPr>
              <a:t>財産目録</a:t>
            </a:r>
            <a:r>
              <a:rPr lang="ja-JP" altLang="en-US" b="1" dirty="0">
                <a:solidFill>
                  <a:srgbClr val="FF0000"/>
                </a:solidFill>
              </a:rPr>
              <a:t>の各科目の金額</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21" name="正方形/長方形 20">
            <a:extLst>
              <a:ext uri="{FF2B5EF4-FFF2-40B4-BE49-F238E27FC236}">
                <a16:creationId xmlns:a16="http://schemas.microsoft.com/office/drawing/2014/main" id="{2F97D1C0-5CDF-401B-AB4C-D75CCFA88EA9}"/>
              </a:ext>
            </a:extLst>
          </p:cNvPr>
          <p:cNvSpPr/>
          <p:nvPr/>
        </p:nvSpPr>
        <p:spPr>
          <a:xfrm>
            <a:off x="3759653" y="1797594"/>
            <a:ext cx="614680" cy="4536505"/>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コネクタ: カギ線 28">
            <a:extLst>
              <a:ext uri="{FF2B5EF4-FFF2-40B4-BE49-F238E27FC236}">
                <a16:creationId xmlns:a16="http://schemas.microsoft.com/office/drawing/2014/main" id="{88B057EA-0CB6-4B41-9A19-39AC8C6904B9}"/>
              </a:ext>
            </a:extLst>
          </p:cNvPr>
          <p:cNvCxnSpPr>
            <a:cxnSpLocks/>
            <a:stCxn id="18" idx="0"/>
            <a:endCxn id="21" idx="0"/>
          </p:cNvCxnSpPr>
          <p:nvPr/>
        </p:nvCxnSpPr>
        <p:spPr>
          <a:xfrm rot="16200000" flipV="1">
            <a:off x="5852802" y="11785"/>
            <a:ext cx="12700" cy="3571617"/>
          </a:xfrm>
          <a:prstGeom prst="bentConnector3">
            <a:avLst>
              <a:gd name="adj1" fmla="val 864504"/>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0E30BECF-A832-44C6-8D06-F3228F294C12}"/>
              </a:ext>
            </a:extLst>
          </p:cNvPr>
          <p:cNvSpPr/>
          <p:nvPr/>
        </p:nvSpPr>
        <p:spPr>
          <a:xfrm>
            <a:off x="6847677" y="1797594"/>
            <a:ext cx="1581865" cy="4536505"/>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a:extLst>
              <a:ext uri="{FF2B5EF4-FFF2-40B4-BE49-F238E27FC236}">
                <a16:creationId xmlns:a16="http://schemas.microsoft.com/office/drawing/2014/main" id="{A5CD11C6-174C-40FE-8713-FE178AC5C141}"/>
              </a:ext>
            </a:extLst>
          </p:cNvPr>
          <p:cNvSpPr txBox="1"/>
          <p:nvPr/>
        </p:nvSpPr>
        <p:spPr>
          <a:xfrm>
            <a:off x="4466369" y="4158997"/>
            <a:ext cx="4608512" cy="2246769"/>
          </a:xfrm>
          <a:prstGeom prst="rect">
            <a:avLst/>
          </a:prstGeom>
          <a:solidFill>
            <a:schemeClr val="bg1"/>
          </a:solidFill>
          <a:ln w="19050">
            <a:solidFill>
              <a:srgbClr val="00CC99"/>
            </a:solidFill>
          </a:ln>
        </p:spPr>
        <p:txBody>
          <a:bodyPr wrap="square" rtlCol="0">
            <a:spAutoFit/>
          </a:bodyPr>
          <a:lstStyle/>
          <a:p>
            <a:pPr algn="ctr"/>
            <a:r>
              <a:rPr lang="ja-JP" altLang="en-US" sz="1600" b="1" dirty="0">
                <a:solidFill>
                  <a:srgbClr val="FF0000"/>
                </a:solidFill>
                <a:latin typeface="Meiryo UI" panose="020B0604030504040204" pitchFamily="50" charset="-128"/>
                <a:ea typeface="Meiryo UI" panose="020B0604030504040204" pitchFamily="50" charset="-128"/>
              </a:rPr>
              <a:t>貸借対照表総括表の各科目の合計欄と</a:t>
            </a:r>
            <a:endParaRPr lang="en-US" altLang="ja-JP" sz="1600" b="1" dirty="0">
              <a:solidFill>
                <a:srgbClr val="FF0000"/>
              </a:solidFill>
              <a:latin typeface="Meiryo UI" panose="020B0604030504040204" pitchFamily="50" charset="-128"/>
              <a:ea typeface="Meiryo UI" panose="020B0604030504040204" pitchFamily="50" charset="-128"/>
            </a:endParaRPr>
          </a:p>
          <a:p>
            <a:pPr algn="ctr"/>
            <a:r>
              <a:rPr lang="ja-JP" altLang="en-US" sz="1600" b="1" dirty="0">
                <a:solidFill>
                  <a:srgbClr val="FF0000"/>
                </a:solidFill>
                <a:latin typeface="Meiryo UI" panose="020B0604030504040204" pitchFamily="50" charset="-128"/>
                <a:ea typeface="Meiryo UI" panose="020B0604030504040204" pitchFamily="50" charset="-128"/>
              </a:rPr>
              <a:t>財産目録の各科目の金額は一致していますか？</a:t>
            </a:r>
            <a:endParaRPr lang="en-US" altLang="ja-JP" sz="16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財産目録は、法人全体で１つ作成します。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財産目録も、貸借対照表と同様３月</a:t>
            </a:r>
            <a:r>
              <a:rPr lang="en-US" altLang="ja-JP" sz="1200" dirty="0">
                <a:solidFill>
                  <a:srgbClr val="0000FF"/>
                </a:solidFill>
                <a:latin typeface="Meiryo UI" panose="020B0604030504040204" pitchFamily="50" charset="-128"/>
                <a:ea typeface="Meiryo UI" panose="020B0604030504040204" pitchFamily="50" charset="-128"/>
              </a:rPr>
              <a:t>31</a:t>
            </a:r>
            <a:r>
              <a:rPr lang="ja-JP" altLang="en-US" sz="1200" dirty="0">
                <a:solidFill>
                  <a:srgbClr val="0000FF"/>
                </a:solidFill>
                <a:latin typeface="Meiryo UI" panose="020B0604030504040204" pitchFamily="50" charset="-128"/>
                <a:ea typeface="Meiryo UI" panose="020B0604030504040204" pitchFamily="50" charset="-128"/>
              </a:rPr>
              <a:t>日時点で作成します。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貸借対照表総括表の各科目の合計欄の金額は会計区分の合計額</a:t>
            </a:r>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 であるため、同じく法人内の全ての資産及び負債を記載する財産目録</a:t>
            </a:r>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 の金額は、必ず一致します。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財産目録は、貸借対照表総括表の各科目の明細に該当します。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会計区分が一般会計のみの場合は、一般会計の貸借対照表の各科</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目の金額と財産目録の各科目の金額が一致します。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360838F7-BE1B-B4EC-BD01-A881919A799D}"/>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21</a:t>
            </a:fld>
            <a:endParaRPr lang="ja-JP" altLang="en-US" dirty="0"/>
          </a:p>
        </p:txBody>
      </p:sp>
      <p:grpSp>
        <p:nvGrpSpPr>
          <p:cNvPr id="12" name="グループ化 11">
            <a:extLst>
              <a:ext uri="{FF2B5EF4-FFF2-40B4-BE49-F238E27FC236}">
                <a16:creationId xmlns:a16="http://schemas.microsoft.com/office/drawing/2014/main" id="{A043C9C6-DDEA-00FA-CF9A-601D9BD5EB22}"/>
              </a:ext>
            </a:extLst>
          </p:cNvPr>
          <p:cNvGrpSpPr/>
          <p:nvPr/>
        </p:nvGrpSpPr>
        <p:grpSpPr>
          <a:xfrm>
            <a:off x="69119" y="1281355"/>
            <a:ext cx="4406884" cy="5052744"/>
            <a:chOff x="69119" y="1281355"/>
            <a:chExt cx="4406884" cy="5052744"/>
          </a:xfrm>
        </p:grpSpPr>
        <p:pic>
          <p:nvPicPr>
            <p:cNvPr id="9" name="図 8">
              <a:extLst>
                <a:ext uri="{FF2B5EF4-FFF2-40B4-BE49-F238E27FC236}">
                  <a16:creationId xmlns:a16="http://schemas.microsoft.com/office/drawing/2014/main" id="{EAC3C589-8E4E-D798-807E-059576F6BD37}"/>
                </a:ext>
              </a:extLst>
            </p:cNvPr>
            <p:cNvPicPr>
              <a:picLocks noChangeAspect="1"/>
            </p:cNvPicPr>
            <p:nvPr/>
          </p:nvPicPr>
          <p:blipFill>
            <a:blip r:embed="rId4"/>
            <a:stretch>
              <a:fillRect/>
            </a:stretch>
          </p:blipFill>
          <p:spPr>
            <a:xfrm>
              <a:off x="69119" y="1281355"/>
              <a:ext cx="4406884" cy="5052744"/>
            </a:xfrm>
            <a:prstGeom prst="rect">
              <a:avLst/>
            </a:prstGeom>
            <a:ln>
              <a:noFill/>
            </a:ln>
          </p:spPr>
        </p:pic>
        <p:cxnSp>
          <p:nvCxnSpPr>
            <p:cNvPr id="6" name="直線コネクタ 5">
              <a:extLst>
                <a:ext uri="{FF2B5EF4-FFF2-40B4-BE49-F238E27FC236}">
                  <a16:creationId xmlns:a16="http://schemas.microsoft.com/office/drawing/2014/main" id="{CE1F6B35-EE03-8642-9502-6EB993F25773}"/>
                </a:ext>
              </a:extLst>
            </p:cNvPr>
            <p:cNvCxnSpPr>
              <a:cxnSpLocks/>
            </p:cNvCxnSpPr>
            <p:nvPr/>
          </p:nvCxnSpPr>
          <p:spPr>
            <a:xfrm>
              <a:off x="145604" y="6325107"/>
              <a:ext cx="3599193" cy="0"/>
            </a:xfrm>
            <a:prstGeom prst="line">
              <a:avLst/>
            </a:prstGeom>
            <a:ln w="3175"/>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406945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D09241FC-28AC-D506-6F2C-1097D64D9C92}"/>
              </a:ext>
            </a:extLst>
          </p:cNvPr>
          <p:cNvPicPr>
            <a:picLocks noChangeAspect="1"/>
          </p:cNvPicPr>
          <p:nvPr/>
        </p:nvPicPr>
        <p:blipFill>
          <a:blip r:embed="rId3"/>
          <a:stretch>
            <a:fillRect/>
          </a:stretch>
        </p:blipFill>
        <p:spPr>
          <a:xfrm>
            <a:off x="175402" y="2925763"/>
            <a:ext cx="4204930" cy="3485698"/>
          </a:xfrm>
          <a:prstGeom prst="rect">
            <a:avLst/>
          </a:prstGeom>
          <a:ln>
            <a:noFill/>
          </a:ln>
        </p:spPr>
      </p:pic>
      <p:pic>
        <p:nvPicPr>
          <p:cNvPr id="7" name="図 6">
            <a:extLst>
              <a:ext uri="{FF2B5EF4-FFF2-40B4-BE49-F238E27FC236}">
                <a16:creationId xmlns:a16="http://schemas.microsoft.com/office/drawing/2014/main" id="{1CF547AA-267F-206C-97CC-3323DE2F821D}"/>
              </a:ext>
            </a:extLst>
          </p:cNvPr>
          <p:cNvPicPr>
            <a:picLocks noChangeAspect="1"/>
          </p:cNvPicPr>
          <p:nvPr/>
        </p:nvPicPr>
        <p:blipFill>
          <a:blip r:embed="rId4"/>
          <a:stretch>
            <a:fillRect/>
          </a:stretch>
        </p:blipFill>
        <p:spPr>
          <a:xfrm>
            <a:off x="4756585" y="1132125"/>
            <a:ext cx="4220007" cy="1720421"/>
          </a:xfrm>
          <a:prstGeom prst="rect">
            <a:avLst/>
          </a:prstGeom>
          <a:ln>
            <a:noFill/>
          </a:ln>
        </p:spPr>
      </p:pic>
      <p:pic>
        <p:nvPicPr>
          <p:cNvPr id="5" name="図 4">
            <a:extLst>
              <a:ext uri="{FF2B5EF4-FFF2-40B4-BE49-F238E27FC236}">
                <a16:creationId xmlns:a16="http://schemas.microsoft.com/office/drawing/2014/main" id="{184DD2EC-9EF4-0BBE-F093-5A2BD08CCCC9}"/>
              </a:ext>
            </a:extLst>
          </p:cNvPr>
          <p:cNvPicPr>
            <a:picLocks noChangeAspect="1"/>
          </p:cNvPicPr>
          <p:nvPr/>
        </p:nvPicPr>
        <p:blipFill>
          <a:blip r:embed="rId5"/>
          <a:stretch>
            <a:fillRect/>
          </a:stretch>
        </p:blipFill>
        <p:spPr>
          <a:xfrm>
            <a:off x="182486" y="1135198"/>
            <a:ext cx="4204930" cy="1714274"/>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856984" cy="5661243"/>
          </a:xfrm>
        </p:spPr>
        <p:txBody>
          <a:bodyPr/>
          <a:lstStyle/>
          <a:p>
            <a:r>
              <a:rPr lang="ja-JP" altLang="en-US" b="1" dirty="0">
                <a:solidFill>
                  <a:srgbClr val="FF0000"/>
                </a:solidFill>
              </a:rPr>
              <a:t>総括表の内部取引消去</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22" name="正方形/長方形 21">
            <a:extLst>
              <a:ext uri="{FF2B5EF4-FFF2-40B4-BE49-F238E27FC236}">
                <a16:creationId xmlns:a16="http://schemas.microsoft.com/office/drawing/2014/main" id="{CE13A2B9-B9B5-4DB8-901F-D5CE3BAA9CA1}"/>
              </a:ext>
            </a:extLst>
          </p:cNvPr>
          <p:cNvSpPr/>
          <p:nvPr/>
        </p:nvSpPr>
        <p:spPr>
          <a:xfrm>
            <a:off x="261090" y="1883405"/>
            <a:ext cx="4032448" cy="336582"/>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A4A63BB4-F771-43B9-8AC0-3686DAF81556}"/>
              </a:ext>
            </a:extLst>
          </p:cNvPr>
          <p:cNvSpPr txBox="1"/>
          <p:nvPr/>
        </p:nvSpPr>
        <p:spPr>
          <a:xfrm>
            <a:off x="4756584" y="3059668"/>
            <a:ext cx="4135895" cy="366334"/>
          </a:xfrm>
          <a:prstGeom prst="rect">
            <a:avLst/>
          </a:prstGeom>
          <a:solidFill>
            <a:schemeClr val="bg1"/>
          </a:solidFill>
          <a:ln w="19050">
            <a:solidFill>
              <a:srgbClr val="00CC99"/>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内部取引は収入・支出で必ず一致</a:t>
            </a:r>
            <a:endParaRPr kumimoji="1" lang="en-US" altLang="ja-JP"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cxnSp>
        <p:nvCxnSpPr>
          <p:cNvPr id="27" name="コネクタ: カギ線 26">
            <a:extLst>
              <a:ext uri="{FF2B5EF4-FFF2-40B4-BE49-F238E27FC236}">
                <a16:creationId xmlns:a16="http://schemas.microsoft.com/office/drawing/2014/main" id="{1DB26024-A161-4CBC-8E63-D4B079ABD65E}"/>
              </a:ext>
            </a:extLst>
          </p:cNvPr>
          <p:cNvCxnSpPr>
            <a:cxnSpLocks/>
            <a:stCxn id="21" idx="1"/>
            <a:endCxn id="22" idx="3"/>
          </p:cNvCxnSpPr>
          <p:nvPr/>
        </p:nvCxnSpPr>
        <p:spPr>
          <a:xfrm rot="10800000">
            <a:off x="4293538" y="2051696"/>
            <a:ext cx="546650" cy="1498"/>
          </a:xfrm>
          <a:prstGeom prst="bentConnector3">
            <a:avLst>
              <a:gd name="adj1"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id="{C0ADD45F-DE6D-41A7-9A8A-99193C01ED7A}"/>
              </a:ext>
            </a:extLst>
          </p:cNvPr>
          <p:cNvSpPr/>
          <p:nvPr/>
        </p:nvSpPr>
        <p:spPr>
          <a:xfrm>
            <a:off x="4840188" y="1884903"/>
            <a:ext cx="4046532" cy="336582"/>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a:extLst>
              <a:ext uri="{FF2B5EF4-FFF2-40B4-BE49-F238E27FC236}">
                <a16:creationId xmlns:a16="http://schemas.microsoft.com/office/drawing/2014/main" id="{28FC7FE8-4E69-4D2B-90F6-5A88AA3BE030}"/>
              </a:ext>
            </a:extLst>
          </p:cNvPr>
          <p:cNvSpPr txBox="1"/>
          <p:nvPr/>
        </p:nvSpPr>
        <p:spPr>
          <a:xfrm>
            <a:off x="4918402" y="3954656"/>
            <a:ext cx="3890104" cy="2308324"/>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会計区分間の取引は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総括表において消去されていますか？</a:t>
            </a:r>
            <a:endParaRPr lang="en-US" altLang="ja-JP" b="1" dirty="0">
              <a:solidFill>
                <a:srgbClr val="FF0000"/>
              </a:solidFill>
              <a:latin typeface="Meiryo UI" panose="020B0604030504040204" pitchFamily="50" charset="-128"/>
              <a:ea typeface="Meiryo UI" panose="020B0604030504040204" pitchFamily="50" charset="-128"/>
            </a:endParaRPr>
          </a:p>
          <a:p>
            <a:pPr algn="ctr"/>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u="sng" dirty="0">
                <a:solidFill>
                  <a:srgbClr val="0000FF"/>
                </a:solidFill>
                <a:latin typeface="Meiryo UI" panose="020B0604030504040204" pitchFamily="50" charset="-128"/>
                <a:ea typeface="Meiryo UI" panose="020B0604030504040204" pitchFamily="50" charset="-128"/>
              </a:rPr>
              <a:t>内部取引とは、他会計との取引</a:t>
            </a:r>
            <a:r>
              <a:rPr lang="ja-JP" altLang="en-US" sz="1200" dirty="0">
                <a:solidFill>
                  <a:srgbClr val="0000FF"/>
                </a:solidFill>
                <a:latin typeface="Meiryo UI" panose="020B0604030504040204" pitchFamily="50" charset="-128"/>
                <a:ea typeface="Meiryo UI" panose="020B0604030504040204" pitchFamily="50" charset="-128"/>
              </a:rPr>
              <a:t>のことをいい、具体的には</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u="sng" dirty="0">
                <a:solidFill>
                  <a:srgbClr val="0000FF"/>
                </a:solidFill>
                <a:latin typeface="Meiryo UI" panose="020B0604030504040204" pitchFamily="50" charset="-128"/>
                <a:ea typeface="Meiryo UI" panose="020B0604030504040204" pitchFamily="50" charset="-128"/>
              </a:rPr>
              <a:t>他会計繰入金、他会計繰出金、他会計貸付金、他会計</a:t>
            </a:r>
            <a:endParaRPr lang="en-US" altLang="ja-JP" sz="1200" u="sng"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u="sng" dirty="0">
                <a:solidFill>
                  <a:srgbClr val="0000FF"/>
                </a:solidFill>
                <a:latin typeface="Meiryo UI" panose="020B0604030504040204" pitchFamily="50" charset="-128"/>
                <a:ea typeface="Meiryo UI" panose="020B0604030504040204" pitchFamily="50" charset="-128"/>
              </a:rPr>
              <a:t>借入金</a:t>
            </a:r>
            <a:r>
              <a:rPr lang="ja-JP" altLang="en-US" sz="1200" dirty="0">
                <a:solidFill>
                  <a:srgbClr val="0000FF"/>
                </a:solidFill>
                <a:latin typeface="Meiryo UI" panose="020B0604030504040204" pitchFamily="50" charset="-128"/>
                <a:ea typeface="Meiryo UI" panose="020B0604030504040204" pitchFamily="50" charset="-128"/>
              </a:rPr>
              <a:t>が該当します。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内部取引は、総括表において消去します。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u="sng" dirty="0">
                <a:solidFill>
                  <a:srgbClr val="0000FF"/>
                </a:solidFill>
                <a:latin typeface="Meiryo UI" panose="020B0604030504040204" pitchFamily="50" charset="-128"/>
                <a:ea typeface="Meiryo UI" panose="020B0604030504040204" pitchFamily="50" charset="-128"/>
              </a:rPr>
              <a:t>内部取引に</a:t>
            </a:r>
            <a:r>
              <a:rPr lang="ja-JP" altLang="en-US" sz="1200" dirty="0">
                <a:solidFill>
                  <a:srgbClr val="0000FF"/>
                </a:solidFill>
                <a:latin typeface="Meiryo UI" panose="020B0604030504040204" pitchFamily="50" charset="-128"/>
                <a:ea typeface="Meiryo UI" panose="020B0604030504040204" pitchFamily="50" charset="-128"/>
              </a:rPr>
              <a:t>未収金や未払金がある場合は、貸借対照表</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においても同様に消去します。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u="sng" dirty="0">
                <a:solidFill>
                  <a:srgbClr val="0000FF"/>
                </a:solidFill>
                <a:latin typeface="Meiryo UI" panose="020B0604030504040204" pitchFamily="50" charset="-128"/>
                <a:ea typeface="Meiryo UI" panose="020B0604030504040204" pitchFamily="50" charset="-128"/>
              </a:rPr>
              <a:t>総括表の合計欄は、純粋な外部との取引のみ</a:t>
            </a:r>
            <a:r>
              <a:rPr lang="ja-JP" altLang="en-US" sz="1200" dirty="0">
                <a:solidFill>
                  <a:srgbClr val="0000FF"/>
                </a:solidFill>
                <a:latin typeface="Meiryo UI" panose="020B0604030504040204" pitchFamily="50" charset="-128"/>
                <a:ea typeface="Meiryo UI" panose="020B0604030504040204" pitchFamily="50" charset="-128"/>
              </a:rPr>
              <a:t>が計上され</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A82303E4-165A-67CF-6FA9-F16AE8E7BE85}"/>
              </a:ext>
            </a:extLst>
          </p:cNvPr>
          <p:cNvSpPr/>
          <p:nvPr/>
        </p:nvSpPr>
        <p:spPr>
          <a:xfrm>
            <a:off x="683567" y="3908321"/>
            <a:ext cx="3617607" cy="231233"/>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5E9F4408-033E-359D-DF89-1A2D0E73CCCF}"/>
              </a:ext>
            </a:extLst>
          </p:cNvPr>
          <p:cNvSpPr/>
          <p:nvPr/>
        </p:nvSpPr>
        <p:spPr>
          <a:xfrm>
            <a:off x="683567" y="4332607"/>
            <a:ext cx="3617607" cy="231233"/>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 name="コネクタ: カギ線 31">
            <a:extLst>
              <a:ext uri="{FF2B5EF4-FFF2-40B4-BE49-F238E27FC236}">
                <a16:creationId xmlns:a16="http://schemas.microsoft.com/office/drawing/2014/main" id="{D2F9C818-08CC-2A0E-E1C1-3A2F4E3C70DF}"/>
              </a:ext>
            </a:extLst>
          </p:cNvPr>
          <p:cNvCxnSpPr>
            <a:cxnSpLocks/>
            <a:stCxn id="31" idx="3"/>
            <a:endCxn id="20" idx="3"/>
          </p:cNvCxnSpPr>
          <p:nvPr/>
        </p:nvCxnSpPr>
        <p:spPr>
          <a:xfrm flipV="1">
            <a:off x="4301174" y="4023938"/>
            <a:ext cx="12700" cy="424286"/>
          </a:xfrm>
          <a:prstGeom prst="bentConnector3">
            <a:avLst>
              <a:gd name="adj1" fmla="val 981819"/>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35" name="コネクタ: カギ線 34">
            <a:extLst>
              <a:ext uri="{FF2B5EF4-FFF2-40B4-BE49-F238E27FC236}">
                <a16:creationId xmlns:a16="http://schemas.microsoft.com/office/drawing/2014/main" id="{370062D8-57D3-B968-B657-8113D885BD52}"/>
              </a:ext>
            </a:extLst>
          </p:cNvPr>
          <p:cNvCxnSpPr>
            <a:cxnSpLocks/>
            <a:stCxn id="25" idx="0"/>
            <a:endCxn id="21" idx="3"/>
          </p:cNvCxnSpPr>
          <p:nvPr/>
        </p:nvCxnSpPr>
        <p:spPr>
          <a:xfrm rot="5400000" flipH="1" flipV="1">
            <a:off x="7352389" y="1525337"/>
            <a:ext cx="1006474" cy="2062188"/>
          </a:xfrm>
          <a:prstGeom prst="bentConnector4">
            <a:avLst>
              <a:gd name="adj1" fmla="val 11735"/>
              <a:gd name="adj2" fmla="val 104652"/>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40" name="コネクタ: カギ線 39">
            <a:extLst>
              <a:ext uri="{FF2B5EF4-FFF2-40B4-BE49-F238E27FC236}">
                <a16:creationId xmlns:a16="http://schemas.microsoft.com/office/drawing/2014/main" id="{202F1E7A-F721-7513-F779-4FC44FB1B1DE}"/>
              </a:ext>
            </a:extLst>
          </p:cNvPr>
          <p:cNvCxnSpPr>
            <a:cxnSpLocks/>
            <a:stCxn id="20" idx="0"/>
            <a:endCxn id="25" idx="2"/>
          </p:cNvCxnSpPr>
          <p:nvPr/>
        </p:nvCxnSpPr>
        <p:spPr>
          <a:xfrm rot="5400000" flipH="1" flipV="1">
            <a:off x="4417292" y="1501082"/>
            <a:ext cx="482319" cy="4332161"/>
          </a:xfrm>
          <a:prstGeom prst="bentConnector3">
            <a:avLst>
              <a:gd name="adj1" fmla="val 32622"/>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3">
            <a:extLst>
              <a:ext uri="{FF2B5EF4-FFF2-40B4-BE49-F238E27FC236}">
                <a16:creationId xmlns:a16="http://schemas.microsoft.com/office/drawing/2014/main" id="{6493DF96-A2D2-D1D5-10C1-4F0154D3D51D}"/>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22</a:t>
            </a:fld>
            <a:endParaRPr lang="ja-JP" altLang="en-US" dirty="0"/>
          </a:p>
        </p:txBody>
      </p:sp>
    </p:spTree>
    <p:extLst>
      <p:ext uri="{BB962C8B-B14F-4D97-AF65-F5344CB8AC3E}">
        <p14:creationId xmlns:p14="http://schemas.microsoft.com/office/powerpoint/2010/main" val="1847485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AB6EEEB3-81BA-8E72-4849-3C3BE658B2BF}"/>
              </a:ext>
            </a:extLst>
          </p:cNvPr>
          <p:cNvPicPr>
            <a:picLocks noChangeAspect="1"/>
          </p:cNvPicPr>
          <p:nvPr/>
        </p:nvPicPr>
        <p:blipFill>
          <a:blip r:embed="rId3"/>
          <a:stretch>
            <a:fillRect/>
          </a:stretch>
        </p:blipFill>
        <p:spPr>
          <a:xfrm>
            <a:off x="539552" y="1126845"/>
            <a:ext cx="3931147" cy="5243435"/>
          </a:xfrm>
          <a:prstGeom prst="rect">
            <a:avLst/>
          </a:prstGeom>
          <a:ln>
            <a:noFill/>
          </a:ln>
        </p:spPr>
      </p:pic>
      <p:pic>
        <p:nvPicPr>
          <p:cNvPr id="7" name="図 6">
            <a:extLst>
              <a:ext uri="{FF2B5EF4-FFF2-40B4-BE49-F238E27FC236}">
                <a16:creationId xmlns:a16="http://schemas.microsoft.com/office/drawing/2014/main" id="{4CBA9594-189D-7127-2ECB-ECB1DAC9E4CB}"/>
              </a:ext>
            </a:extLst>
          </p:cNvPr>
          <p:cNvPicPr>
            <a:picLocks noChangeAspect="1"/>
          </p:cNvPicPr>
          <p:nvPr/>
        </p:nvPicPr>
        <p:blipFill>
          <a:blip r:embed="rId4"/>
          <a:stretch>
            <a:fillRect/>
          </a:stretch>
        </p:blipFill>
        <p:spPr>
          <a:xfrm>
            <a:off x="4673303" y="1126845"/>
            <a:ext cx="4314254" cy="5243434"/>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856984" cy="5661243"/>
          </a:xfrm>
        </p:spPr>
        <p:txBody>
          <a:bodyPr/>
          <a:lstStyle/>
          <a:p>
            <a:r>
              <a:rPr lang="ja-JP" altLang="en-US" b="1" dirty="0">
                <a:solidFill>
                  <a:srgbClr val="FF0000"/>
                </a:solidFill>
              </a:rPr>
              <a:t>前年度との比較による異常値チェック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br>
              <a:rPr lang="en-US" altLang="ja-JP" dirty="0">
                <a:solidFill>
                  <a:srgbClr val="0000FF"/>
                </a:solidFill>
                <a:latin typeface="Meiryo UI" panose="020B0604030504040204" pitchFamily="50" charset="-128"/>
                <a:ea typeface="Meiryo UI" panose="020B0604030504040204" pitchFamily="50" charset="-128"/>
              </a:rPr>
            </a:br>
            <a:endParaRPr kumimoji="1" lang="ja-JP" altLang="en-US" dirty="0">
              <a:solidFill>
                <a:srgbClr val="0000FF"/>
              </a:solidFill>
            </a:endParaRPr>
          </a:p>
        </p:txBody>
      </p:sp>
      <p:sp>
        <p:nvSpPr>
          <p:cNvPr id="22" name="正方形/長方形 21">
            <a:extLst>
              <a:ext uri="{FF2B5EF4-FFF2-40B4-BE49-F238E27FC236}">
                <a16:creationId xmlns:a16="http://schemas.microsoft.com/office/drawing/2014/main" id="{CE13A2B9-B9B5-4DB8-901F-D5CE3BAA9CA1}"/>
              </a:ext>
            </a:extLst>
          </p:cNvPr>
          <p:cNvSpPr/>
          <p:nvPr/>
        </p:nvSpPr>
        <p:spPr>
          <a:xfrm>
            <a:off x="3733705" y="1655073"/>
            <a:ext cx="646086" cy="4715207"/>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008E3817-06D4-46F3-8441-948D9FB8D911}"/>
              </a:ext>
            </a:extLst>
          </p:cNvPr>
          <p:cNvSpPr/>
          <p:nvPr/>
        </p:nvSpPr>
        <p:spPr>
          <a:xfrm>
            <a:off x="8302166" y="1643642"/>
            <a:ext cx="590314" cy="4726637"/>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a:extLst>
              <a:ext uri="{FF2B5EF4-FFF2-40B4-BE49-F238E27FC236}">
                <a16:creationId xmlns:a16="http://schemas.microsoft.com/office/drawing/2014/main" id="{28FC7FE8-4E69-4D2B-90F6-5A88AA3BE030}"/>
              </a:ext>
            </a:extLst>
          </p:cNvPr>
          <p:cNvSpPr txBox="1"/>
          <p:nvPr/>
        </p:nvSpPr>
        <p:spPr>
          <a:xfrm>
            <a:off x="4673303" y="4606677"/>
            <a:ext cx="4314254" cy="1846659"/>
          </a:xfrm>
          <a:prstGeom prst="rect">
            <a:avLst/>
          </a:prstGeom>
          <a:solidFill>
            <a:schemeClr val="bg1"/>
          </a:solidFill>
          <a:ln w="28575">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前年度と比較して異常値はありませんか？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貸借対照表、正味財産増減計算書は前年度欄及び増減欄があ</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ります。異常な増減となっていませんか？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収支決算書には前年度比較欄はありませんが、前年度の収支決</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算書と比較してみることも大切です。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spc="-100" dirty="0">
                <a:solidFill>
                  <a:srgbClr val="0000FF"/>
                </a:solidFill>
                <a:latin typeface="Meiryo UI" panose="020B0604030504040204" pitchFamily="50" charset="-128"/>
                <a:ea typeface="Meiryo UI" panose="020B0604030504040204" pitchFamily="50" charset="-128"/>
              </a:rPr>
              <a:t>比較してみることで、科目選択の誤り、会計処理の継続性の確保がされ</a:t>
            </a:r>
            <a:endParaRPr lang="en-US" altLang="ja-JP" sz="1200" spc="-100" dirty="0">
              <a:solidFill>
                <a:srgbClr val="0000FF"/>
              </a:solidFill>
              <a:latin typeface="Meiryo UI" panose="020B0604030504040204" pitchFamily="50" charset="-128"/>
              <a:ea typeface="Meiryo UI" panose="020B0604030504040204" pitchFamily="50" charset="-128"/>
            </a:endParaRPr>
          </a:p>
          <a:p>
            <a:r>
              <a:rPr lang="en-US" altLang="ja-JP" sz="1200" spc="-100" dirty="0">
                <a:solidFill>
                  <a:srgbClr val="0000FF"/>
                </a:solidFill>
                <a:latin typeface="Meiryo UI" panose="020B0604030504040204" pitchFamily="50" charset="-128"/>
                <a:ea typeface="Meiryo UI" panose="020B0604030504040204" pitchFamily="50" charset="-128"/>
              </a:rPr>
              <a:t> </a:t>
            </a:r>
            <a:r>
              <a:rPr lang="ja-JP" altLang="en-US" sz="1200" spc="-100" dirty="0">
                <a:solidFill>
                  <a:srgbClr val="0000FF"/>
                </a:solidFill>
                <a:latin typeface="Meiryo UI" panose="020B0604030504040204" pitchFamily="50" charset="-128"/>
                <a:ea typeface="Meiryo UI" panose="020B0604030504040204" pitchFamily="50" charset="-128"/>
              </a:rPr>
              <a:t>ていないなどの思わぬ間違いに気づく場合があります。</a:t>
            </a:r>
            <a:endParaRPr lang="en-US" altLang="ja-JP" sz="1200" spc="-1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増減欄は、経営状況の把握にも役立ちます。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253F47D0-E3A6-BEB4-01BE-EBCDFC046AF6}"/>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23</a:t>
            </a:fld>
            <a:endParaRPr lang="ja-JP" altLang="en-US" dirty="0"/>
          </a:p>
        </p:txBody>
      </p:sp>
    </p:spTree>
    <p:extLst>
      <p:ext uri="{BB962C8B-B14F-4D97-AF65-F5344CB8AC3E}">
        <p14:creationId xmlns:p14="http://schemas.microsoft.com/office/powerpoint/2010/main" val="2030842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52E5AF1A-6055-B705-D5E1-DD170687C962}"/>
              </a:ext>
            </a:extLst>
          </p:cNvPr>
          <p:cNvPicPr>
            <a:picLocks noChangeAspect="1"/>
          </p:cNvPicPr>
          <p:nvPr/>
        </p:nvPicPr>
        <p:blipFill>
          <a:blip r:embed="rId3"/>
          <a:stretch>
            <a:fillRect/>
          </a:stretch>
        </p:blipFill>
        <p:spPr>
          <a:xfrm>
            <a:off x="323527" y="1124744"/>
            <a:ext cx="4120363" cy="5592113"/>
          </a:xfrm>
          <a:prstGeom prst="rect">
            <a:avLst/>
          </a:prstGeom>
          <a:ln>
            <a:solidFill>
              <a:schemeClr val="tx1"/>
            </a:solid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856984" cy="5661243"/>
          </a:xfrm>
        </p:spPr>
        <p:txBody>
          <a:bodyPr/>
          <a:lstStyle/>
          <a:p>
            <a:r>
              <a:rPr lang="ja-JP" altLang="en-US" b="1" dirty="0">
                <a:solidFill>
                  <a:srgbClr val="FF0000"/>
                </a:solidFill>
              </a:rPr>
              <a:t>財務諸表に対する注記との整合性</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56" name="テキスト ボックス 55">
            <a:extLst>
              <a:ext uri="{FF2B5EF4-FFF2-40B4-BE49-F238E27FC236}">
                <a16:creationId xmlns:a16="http://schemas.microsoft.com/office/drawing/2014/main" id="{C50F141D-FA5A-4E8E-98F9-39C4920DE4B2}"/>
              </a:ext>
            </a:extLst>
          </p:cNvPr>
          <p:cNvSpPr txBox="1"/>
          <p:nvPr/>
        </p:nvSpPr>
        <p:spPr>
          <a:xfrm>
            <a:off x="4788024" y="4145012"/>
            <a:ext cx="3890104" cy="2308324"/>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重要な会計方針は、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会計処理の実態と合致していますか？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「重要な会計方針」 は、</a:t>
            </a:r>
            <a:r>
              <a:rPr lang="ja-JP" altLang="en-US" sz="1200" dirty="0">
                <a:solidFill>
                  <a:srgbClr val="FF0000"/>
                </a:solidFill>
                <a:latin typeface="Meiryo UI" panose="020B0604030504040204" pitchFamily="50" charset="-128"/>
                <a:ea typeface="Meiryo UI" panose="020B0604030504040204" pitchFamily="50" charset="-128"/>
              </a:rPr>
              <a:t>会計ソフトから出力されたものを確</a:t>
            </a:r>
            <a:endParaRPr lang="en-US" altLang="ja-JP" sz="1200" dirty="0">
              <a:solidFill>
                <a:srgbClr val="FF0000"/>
              </a:solidFill>
              <a:latin typeface="Meiryo UI" panose="020B0604030504040204" pitchFamily="50" charset="-128"/>
              <a:ea typeface="Meiryo UI" panose="020B0604030504040204" pitchFamily="50" charset="-128"/>
            </a:endParaRPr>
          </a:p>
          <a:p>
            <a:r>
              <a:rPr lang="en-US" altLang="ja-JP" sz="1200" dirty="0">
                <a:solidFill>
                  <a:srgbClr val="FF0000"/>
                </a:solidFill>
                <a:latin typeface="Meiryo UI" panose="020B0604030504040204" pitchFamily="50" charset="-128"/>
                <a:ea typeface="Meiryo UI" panose="020B0604030504040204" pitchFamily="50" charset="-128"/>
              </a:rPr>
              <a:t> </a:t>
            </a:r>
            <a:r>
              <a:rPr lang="ja-JP" altLang="en-US" sz="1200" dirty="0">
                <a:solidFill>
                  <a:srgbClr val="FF0000"/>
                </a:solidFill>
                <a:latin typeface="Meiryo UI" panose="020B0604030504040204" pitchFamily="50" charset="-128"/>
                <a:ea typeface="Meiryo UI" panose="020B0604030504040204" pitchFamily="50" charset="-128"/>
              </a:rPr>
              <a:t>認せずにそのまま使用していませんか？</a:t>
            </a:r>
            <a:endParaRPr lang="en-US" altLang="ja-JP" sz="1200"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財務諸表に対する注記に記載した重要な会計方針が、自</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法人の</a:t>
            </a:r>
            <a:r>
              <a:rPr lang="ja-JP" altLang="en-US" sz="1200" dirty="0">
                <a:solidFill>
                  <a:srgbClr val="FF0000"/>
                </a:solidFill>
                <a:latin typeface="Meiryo UI" panose="020B0604030504040204" pitchFamily="50" charset="-128"/>
                <a:ea typeface="Meiryo UI" panose="020B0604030504040204" pitchFamily="50" charset="-128"/>
              </a:rPr>
              <a:t>会計処理の実態と合致しているか</a:t>
            </a:r>
            <a:r>
              <a:rPr lang="ja-JP" altLang="en-US" sz="1200" dirty="0">
                <a:solidFill>
                  <a:srgbClr val="0000FF"/>
                </a:solidFill>
                <a:latin typeface="Meiryo UI" panose="020B0604030504040204" pitchFamily="50" charset="-128"/>
                <a:ea typeface="Meiryo UI" panose="020B0604030504040204" pitchFamily="50" charset="-128"/>
              </a:rPr>
              <a:t>、矛盾がないか必ず </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確認しましょう。</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「重要な会計方針」 の記載方法は、本資料 別添２ </a:t>
            </a:r>
            <a:r>
              <a:rPr lang="en-US" altLang="ja-JP" sz="1200" dirty="0">
                <a:solidFill>
                  <a:srgbClr val="0000FF"/>
                </a:solidFill>
                <a:latin typeface="Meiryo UI" panose="020B0604030504040204" pitchFamily="50" charset="-128"/>
                <a:ea typeface="Meiryo UI" panose="020B0604030504040204" pitchFamily="50" charset="-128"/>
              </a:rPr>
              <a:t>2-5 </a:t>
            </a: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のほか、財務諸表等作成要領（令和５年２月版）</a:t>
            </a:r>
            <a:r>
              <a:rPr lang="en-US" altLang="ja-JP" sz="1200" dirty="0">
                <a:solidFill>
                  <a:srgbClr val="0000FF"/>
                </a:solidFill>
                <a:latin typeface="Meiryo UI" panose="020B0604030504040204" pitchFamily="50" charset="-128"/>
                <a:ea typeface="Meiryo UI" panose="020B0604030504040204" pitchFamily="50" charset="-128"/>
              </a:rPr>
              <a:t>P.311</a:t>
            </a: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a:t>
            </a:r>
            <a:r>
              <a:rPr lang="en-US" altLang="ja-JP" sz="1200" dirty="0">
                <a:solidFill>
                  <a:srgbClr val="0000FF"/>
                </a:solidFill>
                <a:latin typeface="Meiryo UI" panose="020B0604030504040204" pitchFamily="50" charset="-128"/>
                <a:ea typeface="Meiryo UI" panose="020B0604030504040204" pitchFamily="50" charset="-128"/>
              </a:rPr>
              <a:t>P.312 </a:t>
            </a:r>
            <a:r>
              <a:rPr lang="ja-JP" altLang="en-US" sz="1200" dirty="0">
                <a:solidFill>
                  <a:srgbClr val="0000FF"/>
                </a:solidFill>
                <a:latin typeface="Meiryo UI" panose="020B0604030504040204" pitchFamily="50" charset="-128"/>
                <a:ea typeface="Meiryo UI" panose="020B0604030504040204" pitchFamily="50" charset="-128"/>
              </a:rPr>
              <a:t>を参考にしてください。</a:t>
            </a:r>
            <a:endParaRPr lang="en-US" altLang="ja-JP" sz="1200" dirty="0">
              <a:solidFill>
                <a:srgbClr val="0000FF"/>
              </a:solidFill>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5B0BB214-5F0E-33C8-E784-9D46AB21EEA6}"/>
              </a:ext>
            </a:extLst>
          </p:cNvPr>
          <p:cNvPicPr>
            <a:picLocks noChangeAspect="1"/>
          </p:cNvPicPr>
          <p:nvPr/>
        </p:nvPicPr>
        <p:blipFill>
          <a:blip r:embed="rId4"/>
          <a:stretch>
            <a:fillRect/>
          </a:stretch>
        </p:blipFill>
        <p:spPr>
          <a:xfrm>
            <a:off x="4635696" y="1124744"/>
            <a:ext cx="4184776" cy="2736304"/>
          </a:xfrm>
          <a:prstGeom prst="rect">
            <a:avLst/>
          </a:prstGeom>
          <a:ln>
            <a:solidFill>
              <a:schemeClr val="tx1"/>
            </a:solidFill>
          </a:ln>
        </p:spPr>
      </p:pic>
      <p:sp>
        <p:nvSpPr>
          <p:cNvPr id="2" name="スライド番号プレースホルダー 3">
            <a:extLst>
              <a:ext uri="{FF2B5EF4-FFF2-40B4-BE49-F238E27FC236}">
                <a16:creationId xmlns:a16="http://schemas.microsoft.com/office/drawing/2014/main" id="{A60D5E90-6F9B-3B91-8FD3-72B368869EBA}"/>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24</a:t>
            </a:fld>
            <a:endParaRPr lang="ja-JP" altLang="en-US" dirty="0"/>
          </a:p>
        </p:txBody>
      </p:sp>
    </p:spTree>
    <p:extLst>
      <p:ext uri="{BB962C8B-B14F-4D97-AF65-F5344CB8AC3E}">
        <p14:creationId xmlns:p14="http://schemas.microsoft.com/office/powerpoint/2010/main" val="2872190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FC2F6D91-842F-3837-94DB-27ADE4C88456}"/>
              </a:ext>
            </a:extLst>
          </p:cNvPr>
          <p:cNvPicPr>
            <a:picLocks noChangeAspect="1"/>
          </p:cNvPicPr>
          <p:nvPr/>
        </p:nvPicPr>
        <p:blipFill>
          <a:blip r:embed="rId3"/>
          <a:stretch>
            <a:fillRect/>
          </a:stretch>
        </p:blipFill>
        <p:spPr>
          <a:xfrm>
            <a:off x="107504" y="1130309"/>
            <a:ext cx="4375397" cy="3014669"/>
          </a:xfrm>
          <a:prstGeom prst="rect">
            <a:avLst/>
          </a:prstGeom>
          <a:ln>
            <a:noFill/>
          </a:ln>
        </p:spPr>
      </p:pic>
      <p:pic>
        <p:nvPicPr>
          <p:cNvPr id="49" name="図 48">
            <a:extLst>
              <a:ext uri="{FF2B5EF4-FFF2-40B4-BE49-F238E27FC236}">
                <a16:creationId xmlns:a16="http://schemas.microsoft.com/office/drawing/2014/main" id="{96B2FAAF-C6BD-4C13-D181-93046A4371E5}"/>
              </a:ext>
            </a:extLst>
          </p:cNvPr>
          <p:cNvPicPr>
            <a:picLocks noChangeAspect="1"/>
          </p:cNvPicPr>
          <p:nvPr/>
        </p:nvPicPr>
        <p:blipFill>
          <a:blip r:embed="rId4"/>
          <a:stretch>
            <a:fillRect/>
          </a:stretch>
        </p:blipFill>
        <p:spPr>
          <a:xfrm>
            <a:off x="4680012" y="1130309"/>
            <a:ext cx="4383368" cy="3882867"/>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856984" cy="5661243"/>
          </a:xfrm>
        </p:spPr>
        <p:txBody>
          <a:bodyPr/>
          <a:lstStyle/>
          <a:p>
            <a:r>
              <a:rPr lang="ja-JP" altLang="en-US" b="1" dirty="0">
                <a:solidFill>
                  <a:srgbClr val="FF0000"/>
                </a:solidFill>
              </a:rPr>
              <a:t>財務諸表に対する注記との整合性</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22" name="正方形/長方形 21">
            <a:extLst>
              <a:ext uri="{FF2B5EF4-FFF2-40B4-BE49-F238E27FC236}">
                <a16:creationId xmlns:a16="http://schemas.microsoft.com/office/drawing/2014/main" id="{CE13A2B9-B9B5-4DB8-901F-D5CE3BAA9CA1}"/>
              </a:ext>
            </a:extLst>
          </p:cNvPr>
          <p:cNvSpPr/>
          <p:nvPr/>
        </p:nvSpPr>
        <p:spPr>
          <a:xfrm>
            <a:off x="3679328" y="2224420"/>
            <a:ext cx="698713" cy="305854"/>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C7B28F6F-F63F-4562-853D-AD0D282BE388}"/>
              </a:ext>
            </a:extLst>
          </p:cNvPr>
          <p:cNvSpPr/>
          <p:nvPr/>
        </p:nvSpPr>
        <p:spPr>
          <a:xfrm>
            <a:off x="3678310" y="2631917"/>
            <a:ext cx="698014" cy="1225171"/>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6" name="コネクタ: カギ線 25">
            <a:extLst>
              <a:ext uri="{FF2B5EF4-FFF2-40B4-BE49-F238E27FC236}">
                <a16:creationId xmlns:a16="http://schemas.microsoft.com/office/drawing/2014/main" id="{5706A04D-06A9-481D-A1F9-1C86F6A17F07}"/>
              </a:ext>
            </a:extLst>
          </p:cNvPr>
          <p:cNvCxnSpPr>
            <a:cxnSpLocks/>
            <a:stCxn id="38" idx="1"/>
            <a:endCxn id="24" idx="3"/>
          </p:cNvCxnSpPr>
          <p:nvPr/>
        </p:nvCxnSpPr>
        <p:spPr>
          <a:xfrm rot="10800000">
            <a:off x="4376324" y="3244504"/>
            <a:ext cx="699732" cy="1052771"/>
          </a:xfrm>
          <a:prstGeom prst="bentConnector3">
            <a:avLst>
              <a:gd name="adj1" fmla="val 63365"/>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7" name="コネクタ: カギ線 26">
            <a:extLst>
              <a:ext uri="{FF2B5EF4-FFF2-40B4-BE49-F238E27FC236}">
                <a16:creationId xmlns:a16="http://schemas.microsoft.com/office/drawing/2014/main" id="{1DB26024-A161-4CBC-8E63-D4B079ABD65E}"/>
              </a:ext>
            </a:extLst>
          </p:cNvPr>
          <p:cNvCxnSpPr>
            <a:cxnSpLocks/>
            <a:stCxn id="30" idx="1"/>
            <a:endCxn id="22" idx="3"/>
          </p:cNvCxnSpPr>
          <p:nvPr/>
        </p:nvCxnSpPr>
        <p:spPr>
          <a:xfrm rot="10800000">
            <a:off x="4378041" y="2377348"/>
            <a:ext cx="698014" cy="1008109"/>
          </a:xfrm>
          <a:prstGeom prst="bentConnector3">
            <a:avLst>
              <a:gd name="adj1" fmla="val 35113"/>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E222803E-8299-4B27-AFBE-C58023D524D4}"/>
              </a:ext>
            </a:extLst>
          </p:cNvPr>
          <p:cNvSpPr/>
          <p:nvPr/>
        </p:nvSpPr>
        <p:spPr>
          <a:xfrm>
            <a:off x="5076055" y="3169432"/>
            <a:ext cx="2479221" cy="432048"/>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a:extLst>
              <a:ext uri="{FF2B5EF4-FFF2-40B4-BE49-F238E27FC236}">
                <a16:creationId xmlns:a16="http://schemas.microsoft.com/office/drawing/2014/main" id="{C50F141D-FA5A-4E8E-98F9-39C4920DE4B2}"/>
              </a:ext>
            </a:extLst>
          </p:cNvPr>
          <p:cNvSpPr txBox="1"/>
          <p:nvPr/>
        </p:nvSpPr>
        <p:spPr>
          <a:xfrm>
            <a:off x="339366" y="4257668"/>
            <a:ext cx="4124623" cy="2123658"/>
          </a:xfrm>
          <a:prstGeom prst="rect">
            <a:avLst/>
          </a:prstGeom>
          <a:solidFill>
            <a:schemeClr val="bg1"/>
          </a:solidFill>
          <a:ln w="19050">
            <a:solidFill>
              <a:srgbClr val="00CC99"/>
            </a:solidFill>
          </a:ln>
        </p:spPr>
        <p:txBody>
          <a:bodyPr wrap="square" rtlCol="0">
            <a:spAutoFit/>
          </a:bodyPr>
          <a:lstStyle/>
          <a:p>
            <a:r>
              <a:rPr lang="ja-JP" altLang="en-US" b="1" dirty="0">
                <a:solidFill>
                  <a:srgbClr val="FF0000"/>
                </a:solidFill>
                <a:latin typeface="Meiryo UI" panose="020B0604030504040204" pitchFamily="50" charset="-128"/>
                <a:ea typeface="Meiryo UI" panose="020B0604030504040204" pitchFamily="50" charset="-128"/>
              </a:rPr>
              <a:t>「基本財産及び特定資産の増減額及びその残高」 の 「当期末残高」 は、貸借対照表の基本財産及び特定資産のそれぞれの科目の金額と一致していますか？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財務諸表に対する注記の基本財産の当期末残高と貸借</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対照表の基本財産の当年度末残高は必ず一致します。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財務諸表に対する注記の特定資産の当期末残高と貸借</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対照表の特定資産の当年度末残高は必ず一致します。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26AB37DF-CAB8-6556-A5D0-65C2596DD393}"/>
              </a:ext>
            </a:extLst>
          </p:cNvPr>
          <p:cNvSpPr/>
          <p:nvPr/>
        </p:nvSpPr>
        <p:spPr>
          <a:xfrm>
            <a:off x="5076056" y="3599301"/>
            <a:ext cx="2479220" cy="1395945"/>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3">
            <a:extLst>
              <a:ext uri="{FF2B5EF4-FFF2-40B4-BE49-F238E27FC236}">
                <a16:creationId xmlns:a16="http://schemas.microsoft.com/office/drawing/2014/main" id="{5AA373ED-F7BB-7E39-D99D-7BF8B03FC062}"/>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25</a:t>
            </a:fld>
            <a:endParaRPr lang="ja-JP" altLang="en-US" dirty="0"/>
          </a:p>
        </p:txBody>
      </p:sp>
    </p:spTree>
    <p:extLst>
      <p:ext uri="{BB962C8B-B14F-4D97-AF65-F5344CB8AC3E}">
        <p14:creationId xmlns:p14="http://schemas.microsoft.com/office/powerpoint/2010/main" val="1250454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651AA0CB-7135-E8DD-AD2C-BA2256A2CAAB}"/>
              </a:ext>
            </a:extLst>
          </p:cNvPr>
          <p:cNvPicPr>
            <a:picLocks noChangeAspect="1"/>
          </p:cNvPicPr>
          <p:nvPr/>
        </p:nvPicPr>
        <p:blipFill>
          <a:blip r:embed="rId3"/>
          <a:stretch>
            <a:fillRect/>
          </a:stretch>
        </p:blipFill>
        <p:spPr>
          <a:xfrm>
            <a:off x="103691" y="1128981"/>
            <a:ext cx="4380725" cy="3525671"/>
          </a:xfrm>
          <a:prstGeom prst="rect">
            <a:avLst/>
          </a:prstGeom>
          <a:ln>
            <a:solidFill>
              <a:schemeClr val="tx1"/>
            </a:solidFill>
          </a:ln>
        </p:spPr>
      </p:pic>
      <p:pic>
        <p:nvPicPr>
          <p:cNvPr id="2" name="図 1">
            <a:extLst>
              <a:ext uri="{FF2B5EF4-FFF2-40B4-BE49-F238E27FC236}">
                <a16:creationId xmlns:a16="http://schemas.microsoft.com/office/drawing/2014/main" id="{1E650D65-83B2-508A-12EA-CBF9341C06F6}"/>
              </a:ext>
            </a:extLst>
          </p:cNvPr>
          <p:cNvPicPr>
            <a:picLocks noChangeAspect="1"/>
          </p:cNvPicPr>
          <p:nvPr/>
        </p:nvPicPr>
        <p:blipFill>
          <a:blip r:embed="rId4"/>
          <a:stretch>
            <a:fillRect/>
          </a:stretch>
        </p:blipFill>
        <p:spPr>
          <a:xfrm>
            <a:off x="4654261" y="3601213"/>
            <a:ext cx="4394750" cy="3052354"/>
          </a:xfrm>
          <a:prstGeom prst="rect">
            <a:avLst/>
          </a:prstGeom>
          <a:solidFill>
            <a:schemeClr val="bg1"/>
          </a:solidFill>
          <a:ln>
            <a:noFill/>
          </a:ln>
        </p:spPr>
      </p:pic>
      <p:pic>
        <p:nvPicPr>
          <p:cNvPr id="11" name="図 10">
            <a:extLst>
              <a:ext uri="{FF2B5EF4-FFF2-40B4-BE49-F238E27FC236}">
                <a16:creationId xmlns:a16="http://schemas.microsoft.com/office/drawing/2014/main" id="{1368F71B-9634-572B-ED89-1A0C47581ED6}"/>
              </a:ext>
            </a:extLst>
          </p:cNvPr>
          <p:cNvPicPr>
            <a:picLocks noChangeAspect="1"/>
          </p:cNvPicPr>
          <p:nvPr/>
        </p:nvPicPr>
        <p:blipFill>
          <a:blip r:embed="rId5"/>
          <a:stretch>
            <a:fillRect/>
          </a:stretch>
        </p:blipFill>
        <p:spPr>
          <a:xfrm>
            <a:off x="4659584" y="646888"/>
            <a:ext cx="4384104" cy="2901480"/>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856984" cy="5661243"/>
          </a:xfrm>
        </p:spPr>
        <p:txBody>
          <a:bodyPr/>
          <a:lstStyle/>
          <a:p>
            <a:r>
              <a:rPr lang="ja-JP" altLang="en-US" sz="2200" b="1" dirty="0">
                <a:solidFill>
                  <a:srgbClr val="FF0000"/>
                </a:solidFill>
              </a:rPr>
              <a:t>財務諸表に対する注記との整合性</a:t>
            </a:r>
            <a:endParaRPr lang="en-US" altLang="ja-JP" sz="2200"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22" name="正方形/長方形 21">
            <a:extLst>
              <a:ext uri="{FF2B5EF4-FFF2-40B4-BE49-F238E27FC236}">
                <a16:creationId xmlns:a16="http://schemas.microsoft.com/office/drawing/2014/main" id="{CE13A2B9-B9B5-4DB8-901F-D5CE3BAA9CA1}"/>
              </a:ext>
            </a:extLst>
          </p:cNvPr>
          <p:cNvSpPr/>
          <p:nvPr/>
        </p:nvSpPr>
        <p:spPr>
          <a:xfrm>
            <a:off x="1619672" y="2218117"/>
            <a:ext cx="698713" cy="414032"/>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C7B28F6F-F63F-4562-853D-AD0D282BE388}"/>
              </a:ext>
            </a:extLst>
          </p:cNvPr>
          <p:cNvSpPr/>
          <p:nvPr/>
        </p:nvSpPr>
        <p:spPr>
          <a:xfrm>
            <a:off x="1612825" y="2654241"/>
            <a:ext cx="705559" cy="1324400"/>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6" name="コネクタ: カギ線 25">
            <a:extLst>
              <a:ext uri="{FF2B5EF4-FFF2-40B4-BE49-F238E27FC236}">
                <a16:creationId xmlns:a16="http://schemas.microsoft.com/office/drawing/2014/main" id="{5706A04D-06A9-481D-A1F9-1C86F6A17F07}"/>
              </a:ext>
            </a:extLst>
          </p:cNvPr>
          <p:cNvCxnSpPr>
            <a:cxnSpLocks/>
            <a:stCxn id="38" idx="1"/>
            <a:endCxn id="24" idx="2"/>
          </p:cNvCxnSpPr>
          <p:nvPr/>
        </p:nvCxnSpPr>
        <p:spPr>
          <a:xfrm rot="10800000" flipV="1">
            <a:off x="1965606" y="2845739"/>
            <a:ext cx="3047969" cy="1132901"/>
          </a:xfrm>
          <a:prstGeom prst="bentConnector4">
            <a:avLst>
              <a:gd name="adj1" fmla="val 14681"/>
              <a:gd name="adj2" fmla="val 120178"/>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7" name="コネクタ: カギ線 26">
            <a:extLst>
              <a:ext uri="{FF2B5EF4-FFF2-40B4-BE49-F238E27FC236}">
                <a16:creationId xmlns:a16="http://schemas.microsoft.com/office/drawing/2014/main" id="{1DB26024-A161-4CBC-8E63-D4B079ABD65E}"/>
              </a:ext>
            </a:extLst>
          </p:cNvPr>
          <p:cNvCxnSpPr>
            <a:cxnSpLocks/>
            <a:stCxn id="30" idx="1"/>
            <a:endCxn id="22" idx="0"/>
          </p:cNvCxnSpPr>
          <p:nvPr/>
        </p:nvCxnSpPr>
        <p:spPr>
          <a:xfrm rot="10800000" flipV="1">
            <a:off x="1969030" y="1920285"/>
            <a:ext cx="3044545" cy="297831"/>
          </a:xfrm>
          <a:prstGeom prst="bentConnector2">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E222803E-8299-4B27-AFBE-C58023D524D4}"/>
              </a:ext>
            </a:extLst>
          </p:cNvPr>
          <p:cNvSpPr/>
          <p:nvPr/>
        </p:nvSpPr>
        <p:spPr>
          <a:xfrm>
            <a:off x="5013574" y="1704262"/>
            <a:ext cx="2520280" cy="432048"/>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a:extLst>
              <a:ext uri="{FF2B5EF4-FFF2-40B4-BE49-F238E27FC236}">
                <a16:creationId xmlns:a16="http://schemas.microsoft.com/office/drawing/2014/main" id="{26AB37DF-CAB8-6556-A5D0-65C2596DD393}"/>
              </a:ext>
            </a:extLst>
          </p:cNvPr>
          <p:cNvSpPr/>
          <p:nvPr/>
        </p:nvSpPr>
        <p:spPr>
          <a:xfrm>
            <a:off x="5013574" y="2143111"/>
            <a:ext cx="2520280" cy="1405257"/>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a:extLst>
              <a:ext uri="{FF2B5EF4-FFF2-40B4-BE49-F238E27FC236}">
                <a16:creationId xmlns:a16="http://schemas.microsoft.com/office/drawing/2014/main" id="{84B9B17B-6CD9-E7E2-E0A1-F96814C637FA}"/>
              </a:ext>
            </a:extLst>
          </p:cNvPr>
          <p:cNvSpPr/>
          <p:nvPr/>
        </p:nvSpPr>
        <p:spPr>
          <a:xfrm>
            <a:off x="2318385" y="3841405"/>
            <a:ext cx="669437" cy="137236"/>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a:extLst>
              <a:ext uri="{FF2B5EF4-FFF2-40B4-BE49-F238E27FC236}">
                <a16:creationId xmlns:a16="http://schemas.microsoft.com/office/drawing/2014/main" id="{9A9D1D1B-EE78-10E0-9838-137CF1087358}"/>
              </a:ext>
            </a:extLst>
          </p:cNvPr>
          <p:cNvSpPr/>
          <p:nvPr/>
        </p:nvSpPr>
        <p:spPr>
          <a:xfrm>
            <a:off x="2998920" y="3841404"/>
            <a:ext cx="698714" cy="137237"/>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a:extLst>
              <a:ext uri="{FF2B5EF4-FFF2-40B4-BE49-F238E27FC236}">
                <a16:creationId xmlns:a16="http://schemas.microsoft.com/office/drawing/2014/main" id="{CC2B1326-FFAB-AD39-A15D-852FDD38F5A8}"/>
              </a:ext>
            </a:extLst>
          </p:cNvPr>
          <p:cNvSpPr/>
          <p:nvPr/>
        </p:nvSpPr>
        <p:spPr>
          <a:xfrm>
            <a:off x="2320903" y="2494914"/>
            <a:ext cx="669437" cy="137236"/>
          </a:xfrm>
          <a:prstGeom prst="rect">
            <a:avLst/>
          </a:prstGeom>
          <a:noFill/>
          <a:ln>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a:extLst>
              <a:ext uri="{FF2B5EF4-FFF2-40B4-BE49-F238E27FC236}">
                <a16:creationId xmlns:a16="http://schemas.microsoft.com/office/drawing/2014/main" id="{95DE4120-5108-6269-FBCF-B02CBD67BD40}"/>
              </a:ext>
            </a:extLst>
          </p:cNvPr>
          <p:cNvSpPr/>
          <p:nvPr/>
        </p:nvSpPr>
        <p:spPr>
          <a:xfrm>
            <a:off x="3013558" y="2494914"/>
            <a:ext cx="669437" cy="137236"/>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a:extLst>
              <a:ext uri="{FF2B5EF4-FFF2-40B4-BE49-F238E27FC236}">
                <a16:creationId xmlns:a16="http://schemas.microsoft.com/office/drawing/2014/main" id="{66191DDB-4BE8-3DA2-30B8-A4162B185AA7}"/>
              </a:ext>
            </a:extLst>
          </p:cNvPr>
          <p:cNvSpPr/>
          <p:nvPr/>
        </p:nvSpPr>
        <p:spPr>
          <a:xfrm>
            <a:off x="6838235" y="5943202"/>
            <a:ext cx="695236" cy="137236"/>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a:extLst>
              <a:ext uri="{FF2B5EF4-FFF2-40B4-BE49-F238E27FC236}">
                <a16:creationId xmlns:a16="http://schemas.microsoft.com/office/drawing/2014/main" id="{872F1F03-9DCC-93CD-3952-E17C0C50786E}"/>
              </a:ext>
            </a:extLst>
          </p:cNvPr>
          <p:cNvSpPr/>
          <p:nvPr/>
        </p:nvSpPr>
        <p:spPr>
          <a:xfrm>
            <a:off x="6838235" y="6088662"/>
            <a:ext cx="695236" cy="137237"/>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a:extLst>
              <a:ext uri="{FF2B5EF4-FFF2-40B4-BE49-F238E27FC236}">
                <a16:creationId xmlns:a16="http://schemas.microsoft.com/office/drawing/2014/main" id="{8A8A149E-4461-6541-F2FA-EB50921B9C7C}"/>
              </a:ext>
            </a:extLst>
          </p:cNvPr>
          <p:cNvSpPr/>
          <p:nvPr/>
        </p:nvSpPr>
        <p:spPr>
          <a:xfrm>
            <a:off x="6838618" y="5517232"/>
            <a:ext cx="695236" cy="130080"/>
          </a:xfrm>
          <a:prstGeom prst="rect">
            <a:avLst/>
          </a:prstGeom>
          <a:noFill/>
          <a:ln>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a:extLst>
              <a:ext uri="{FF2B5EF4-FFF2-40B4-BE49-F238E27FC236}">
                <a16:creationId xmlns:a16="http://schemas.microsoft.com/office/drawing/2014/main" id="{63A262CA-C884-D04A-0E32-88554F855A35}"/>
              </a:ext>
            </a:extLst>
          </p:cNvPr>
          <p:cNvSpPr/>
          <p:nvPr/>
        </p:nvSpPr>
        <p:spPr>
          <a:xfrm>
            <a:off x="6838235" y="5660505"/>
            <a:ext cx="695236" cy="137236"/>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0" name="コネクタ: カギ線 39">
            <a:extLst>
              <a:ext uri="{FF2B5EF4-FFF2-40B4-BE49-F238E27FC236}">
                <a16:creationId xmlns:a16="http://schemas.microsoft.com/office/drawing/2014/main" id="{23EC934F-7A77-DEA1-46AD-BE9304D066B1}"/>
              </a:ext>
            </a:extLst>
          </p:cNvPr>
          <p:cNvCxnSpPr>
            <a:cxnSpLocks/>
            <a:stCxn id="37" idx="3"/>
            <a:endCxn id="33" idx="2"/>
          </p:cNvCxnSpPr>
          <p:nvPr/>
        </p:nvCxnSpPr>
        <p:spPr>
          <a:xfrm flipH="1" flipV="1">
            <a:off x="2655622" y="2632150"/>
            <a:ext cx="4878232" cy="2950122"/>
          </a:xfrm>
          <a:prstGeom prst="bentConnector4">
            <a:avLst>
              <a:gd name="adj1" fmla="val -1171"/>
              <a:gd name="adj2" fmla="val 63371"/>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7" name="コネクタ: カギ線 46">
            <a:extLst>
              <a:ext uri="{FF2B5EF4-FFF2-40B4-BE49-F238E27FC236}">
                <a16:creationId xmlns:a16="http://schemas.microsoft.com/office/drawing/2014/main" id="{0D002944-1E95-37F4-A3DF-3C26C639F852}"/>
              </a:ext>
            </a:extLst>
          </p:cNvPr>
          <p:cNvCxnSpPr>
            <a:cxnSpLocks/>
            <a:stCxn id="35" idx="3"/>
            <a:endCxn id="34" idx="2"/>
          </p:cNvCxnSpPr>
          <p:nvPr/>
        </p:nvCxnSpPr>
        <p:spPr>
          <a:xfrm flipH="1" flipV="1">
            <a:off x="3348277" y="2632150"/>
            <a:ext cx="4185194" cy="3379670"/>
          </a:xfrm>
          <a:prstGeom prst="bentConnector4">
            <a:avLst>
              <a:gd name="adj1" fmla="val -5462"/>
              <a:gd name="adj2" fmla="val 69757"/>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1" name="コネクタ: カギ線 50">
            <a:extLst>
              <a:ext uri="{FF2B5EF4-FFF2-40B4-BE49-F238E27FC236}">
                <a16:creationId xmlns:a16="http://schemas.microsoft.com/office/drawing/2014/main" id="{2D1AB015-7A05-FC83-BE0E-A73CAE9CF0D4}"/>
              </a:ext>
            </a:extLst>
          </p:cNvPr>
          <p:cNvCxnSpPr>
            <a:cxnSpLocks/>
            <a:stCxn id="39" idx="2"/>
            <a:endCxn id="28" idx="2"/>
          </p:cNvCxnSpPr>
          <p:nvPr/>
        </p:nvCxnSpPr>
        <p:spPr>
          <a:xfrm rot="5400000" flipH="1">
            <a:off x="4009929" y="2621817"/>
            <a:ext cx="1819100" cy="4532749"/>
          </a:xfrm>
          <a:prstGeom prst="bentConnector3">
            <a:avLst>
              <a:gd name="adj1" fmla="val -2618"/>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 name="コネクタ: カギ線 57">
            <a:extLst>
              <a:ext uri="{FF2B5EF4-FFF2-40B4-BE49-F238E27FC236}">
                <a16:creationId xmlns:a16="http://schemas.microsoft.com/office/drawing/2014/main" id="{F94B4B01-03B5-C9CB-E7A1-FFC1BF6A2E98}"/>
              </a:ext>
            </a:extLst>
          </p:cNvPr>
          <p:cNvCxnSpPr>
            <a:cxnSpLocks/>
            <a:stCxn id="36" idx="2"/>
            <a:endCxn id="29" idx="2"/>
          </p:cNvCxnSpPr>
          <p:nvPr/>
        </p:nvCxnSpPr>
        <p:spPr>
          <a:xfrm rot="5400000" flipH="1">
            <a:off x="4143436" y="3183482"/>
            <a:ext cx="2247258" cy="3837576"/>
          </a:xfrm>
          <a:prstGeom prst="bentConnector3">
            <a:avLst>
              <a:gd name="adj1" fmla="val -18013"/>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C50F141D-FA5A-4E8E-98F9-39C4920DE4B2}"/>
              </a:ext>
            </a:extLst>
          </p:cNvPr>
          <p:cNvSpPr txBox="1"/>
          <p:nvPr/>
        </p:nvSpPr>
        <p:spPr>
          <a:xfrm>
            <a:off x="103308" y="4185657"/>
            <a:ext cx="4380724" cy="2308324"/>
          </a:xfrm>
          <a:prstGeom prst="rect">
            <a:avLst/>
          </a:prstGeom>
          <a:solidFill>
            <a:schemeClr val="bg1"/>
          </a:solidFill>
          <a:ln w="28575">
            <a:solidFill>
              <a:srgbClr val="00CC99"/>
            </a:solidFill>
          </a:ln>
        </p:spPr>
        <p:txBody>
          <a:bodyPr wrap="square" rtlCol="0">
            <a:spAutoFit/>
          </a:bodyPr>
          <a:lstStyle/>
          <a:p>
            <a:r>
              <a:rPr lang="ja-JP" altLang="en-US" b="1" dirty="0">
                <a:solidFill>
                  <a:srgbClr val="FF0000"/>
                </a:solidFill>
                <a:latin typeface="Meiryo UI" panose="020B0604030504040204" pitchFamily="50" charset="-128"/>
                <a:ea typeface="Meiryo UI" panose="020B0604030504040204" pitchFamily="50" charset="-128"/>
              </a:rPr>
              <a:t>「基本財産及び特定資産の財源等の内訳」 のうち書きの金額と、</a:t>
            </a:r>
            <a:endParaRPr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rPr>
              <a:t>貸借対照表の正味財産の部のうち書きの金額は一致していますか？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財務諸表に対する注記の基本財産と特定資産の当期末残高は、</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貸借対照表の基本財産と特定資産の当年度末残高とそれぞれ必ず</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一致します。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財務諸表に対する注記のうち書きの金額と、貸借対照表の正味財</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産の部のうち書きの金額は必ず一致します。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5" name="スライド番号プレースホルダー 3">
            <a:extLst>
              <a:ext uri="{FF2B5EF4-FFF2-40B4-BE49-F238E27FC236}">
                <a16:creationId xmlns:a16="http://schemas.microsoft.com/office/drawing/2014/main" id="{939A6505-AED3-E1FD-138C-25F45AA7F6B4}"/>
              </a:ext>
            </a:extLst>
          </p:cNvPr>
          <p:cNvSpPr>
            <a:spLocks noGrp="1"/>
          </p:cNvSpPr>
          <p:nvPr>
            <p:ph type="sldNum" sz="quarter" idx="4"/>
          </p:nvPr>
        </p:nvSpPr>
        <p:spPr>
          <a:xfrm>
            <a:off x="8028384" y="6525344"/>
            <a:ext cx="1115616" cy="404664"/>
          </a:xfrm>
        </p:spPr>
        <p:txBody>
          <a:bodyPr/>
          <a:lstStyle/>
          <a:p>
            <a:fld id="{5263FA20-C340-4DF6-8F1F-34B9EF7D1B2A}" type="slidenum">
              <a:rPr lang="ja-JP" altLang="en-US" smtClean="0"/>
              <a:pPr/>
              <a:t>26</a:t>
            </a:fld>
            <a:endParaRPr lang="ja-JP" altLang="en-US" dirty="0"/>
          </a:p>
        </p:txBody>
      </p:sp>
    </p:spTree>
    <p:extLst>
      <p:ext uri="{BB962C8B-B14F-4D97-AF65-F5344CB8AC3E}">
        <p14:creationId xmlns:p14="http://schemas.microsoft.com/office/powerpoint/2010/main" val="5359351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FFC514BE-09A2-BDCF-E418-EB95DC5B4EE1}"/>
              </a:ext>
            </a:extLst>
          </p:cNvPr>
          <p:cNvPicPr>
            <a:picLocks noChangeAspect="1"/>
          </p:cNvPicPr>
          <p:nvPr/>
        </p:nvPicPr>
        <p:blipFill>
          <a:blip r:embed="rId3"/>
          <a:stretch>
            <a:fillRect/>
          </a:stretch>
        </p:blipFill>
        <p:spPr>
          <a:xfrm>
            <a:off x="4659586" y="2694740"/>
            <a:ext cx="4409768" cy="1673746"/>
          </a:xfrm>
          <a:prstGeom prst="rect">
            <a:avLst/>
          </a:prstGeom>
          <a:solidFill>
            <a:schemeClr val="bg1"/>
          </a:solidFill>
          <a:ln>
            <a:noFill/>
          </a:ln>
        </p:spPr>
      </p:pic>
      <p:pic>
        <p:nvPicPr>
          <p:cNvPr id="7" name="図 6">
            <a:extLst>
              <a:ext uri="{FF2B5EF4-FFF2-40B4-BE49-F238E27FC236}">
                <a16:creationId xmlns:a16="http://schemas.microsoft.com/office/drawing/2014/main" id="{E2554116-3736-E006-5DBC-B8AF83EB1554}"/>
              </a:ext>
            </a:extLst>
          </p:cNvPr>
          <p:cNvPicPr>
            <a:picLocks noChangeAspect="1"/>
          </p:cNvPicPr>
          <p:nvPr/>
        </p:nvPicPr>
        <p:blipFill>
          <a:blip r:embed="rId4"/>
          <a:stretch>
            <a:fillRect/>
          </a:stretch>
        </p:blipFill>
        <p:spPr>
          <a:xfrm>
            <a:off x="4659586" y="4446022"/>
            <a:ext cx="4409766" cy="1477117"/>
          </a:xfrm>
          <a:prstGeom prst="rect">
            <a:avLst/>
          </a:prstGeom>
          <a:solidFill>
            <a:schemeClr val="bg1"/>
          </a:solidFill>
          <a:ln>
            <a:noFill/>
          </a:ln>
        </p:spPr>
      </p:pic>
      <p:pic>
        <p:nvPicPr>
          <p:cNvPr id="9" name="図 8">
            <a:extLst>
              <a:ext uri="{FF2B5EF4-FFF2-40B4-BE49-F238E27FC236}">
                <a16:creationId xmlns:a16="http://schemas.microsoft.com/office/drawing/2014/main" id="{3D3C173B-509D-16B3-CDF0-B91416315D81}"/>
              </a:ext>
            </a:extLst>
          </p:cNvPr>
          <p:cNvPicPr>
            <a:picLocks noChangeAspect="1"/>
          </p:cNvPicPr>
          <p:nvPr/>
        </p:nvPicPr>
        <p:blipFill>
          <a:blip r:embed="rId5"/>
          <a:stretch>
            <a:fillRect/>
          </a:stretch>
        </p:blipFill>
        <p:spPr>
          <a:xfrm>
            <a:off x="4659584" y="1123112"/>
            <a:ext cx="4409768" cy="1495753"/>
          </a:xfrm>
          <a:prstGeom prst="rect">
            <a:avLst/>
          </a:prstGeom>
          <a:solidFill>
            <a:schemeClr val="bg1"/>
          </a:solidFill>
          <a:ln>
            <a:noFill/>
          </a:ln>
        </p:spPr>
      </p:pic>
      <p:pic>
        <p:nvPicPr>
          <p:cNvPr id="6" name="図 5">
            <a:extLst>
              <a:ext uri="{FF2B5EF4-FFF2-40B4-BE49-F238E27FC236}">
                <a16:creationId xmlns:a16="http://schemas.microsoft.com/office/drawing/2014/main" id="{651AA0CB-7135-E8DD-AD2C-BA2256A2CAAB}"/>
              </a:ext>
            </a:extLst>
          </p:cNvPr>
          <p:cNvPicPr>
            <a:picLocks noChangeAspect="1"/>
          </p:cNvPicPr>
          <p:nvPr/>
        </p:nvPicPr>
        <p:blipFill>
          <a:blip r:embed="rId6"/>
          <a:stretch>
            <a:fillRect/>
          </a:stretch>
        </p:blipFill>
        <p:spPr>
          <a:xfrm>
            <a:off x="103691" y="1128981"/>
            <a:ext cx="4380725" cy="3525671"/>
          </a:xfrm>
          <a:prstGeom prst="rect">
            <a:avLst/>
          </a:prstGeom>
          <a:ln>
            <a:solidFill>
              <a:schemeClr val="tx1"/>
            </a:solid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31092" y="637149"/>
            <a:ext cx="8856984" cy="5661243"/>
          </a:xfrm>
        </p:spPr>
        <p:txBody>
          <a:bodyPr/>
          <a:lstStyle/>
          <a:p>
            <a:r>
              <a:rPr lang="ja-JP" altLang="en-US" b="1" dirty="0">
                <a:solidFill>
                  <a:srgbClr val="FF0000"/>
                </a:solidFill>
              </a:rPr>
              <a:t>（参考）基本財産及び特定資産の財源等の内訳の考え方</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24" name="正方形/長方形 23">
            <a:extLst>
              <a:ext uri="{FF2B5EF4-FFF2-40B4-BE49-F238E27FC236}">
                <a16:creationId xmlns:a16="http://schemas.microsoft.com/office/drawing/2014/main" id="{C7B28F6F-F63F-4562-853D-AD0D282BE388}"/>
              </a:ext>
            </a:extLst>
          </p:cNvPr>
          <p:cNvSpPr/>
          <p:nvPr/>
        </p:nvSpPr>
        <p:spPr>
          <a:xfrm>
            <a:off x="2327987" y="3159938"/>
            <a:ext cx="668889" cy="137237"/>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6" name="コネクタ: カギ線 25">
            <a:extLst>
              <a:ext uri="{FF2B5EF4-FFF2-40B4-BE49-F238E27FC236}">
                <a16:creationId xmlns:a16="http://schemas.microsoft.com/office/drawing/2014/main" id="{5706A04D-06A9-481D-A1F9-1C86F6A17F07}"/>
              </a:ext>
            </a:extLst>
          </p:cNvPr>
          <p:cNvCxnSpPr>
            <a:cxnSpLocks/>
            <a:stCxn id="84" idx="1"/>
            <a:endCxn id="24" idx="2"/>
          </p:cNvCxnSpPr>
          <p:nvPr/>
        </p:nvCxnSpPr>
        <p:spPr>
          <a:xfrm rot="10800000">
            <a:off x="2662432" y="3297176"/>
            <a:ext cx="5803256" cy="2477087"/>
          </a:xfrm>
          <a:prstGeom prst="bentConnector2">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84B9B17B-6CD9-E7E2-E0A1-F96814C637FA}"/>
              </a:ext>
            </a:extLst>
          </p:cNvPr>
          <p:cNvSpPr/>
          <p:nvPr/>
        </p:nvSpPr>
        <p:spPr>
          <a:xfrm>
            <a:off x="3013558" y="2740218"/>
            <a:ext cx="669437" cy="136312"/>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a:extLst>
              <a:ext uri="{FF2B5EF4-FFF2-40B4-BE49-F238E27FC236}">
                <a16:creationId xmlns:a16="http://schemas.microsoft.com/office/drawing/2014/main" id="{9A9D1D1B-EE78-10E0-9838-137CF1087358}"/>
              </a:ext>
            </a:extLst>
          </p:cNvPr>
          <p:cNvSpPr/>
          <p:nvPr/>
        </p:nvSpPr>
        <p:spPr>
          <a:xfrm>
            <a:off x="2998920" y="3165346"/>
            <a:ext cx="684075" cy="137236"/>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a:extLst>
              <a:ext uri="{FF2B5EF4-FFF2-40B4-BE49-F238E27FC236}">
                <a16:creationId xmlns:a16="http://schemas.microsoft.com/office/drawing/2014/main" id="{CC2B1326-FFAB-AD39-A15D-852FDD38F5A8}"/>
              </a:ext>
            </a:extLst>
          </p:cNvPr>
          <p:cNvSpPr/>
          <p:nvPr/>
        </p:nvSpPr>
        <p:spPr>
          <a:xfrm>
            <a:off x="2324078" y="2891816"/>
            <a:ext cx="669437" cy="137236"/>
          </a:xfrm>
          <a:prstGeom prst="rect">
            <a:avLst/>
          </a:prstGeom>
          <a:noFill/>
          <a:ln>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a:extLst>
              <a:ext uri="{FF2B5EF4-FFF2-40B4-BE49-F238E27FC236}">
                <a16:creationId xmlns:a16="http://schemas.microsoft.com/office/drawing/2014/main" id="{95DE4120-5108-6269-FBCF-B02CBD67BD40}"/>
              </a:ext>
            </a:extLst>
          </p:cNvPr>
          <p:cNvSpPr/>
          <p:nvPr/>
        </p:nvSpPr>
        <p:spPr>
          <a:xfrm>
            <a:off x="2327441" y="2739294"/>
            <a:ext cx="669436" cy="137236"/>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a:extLst>
              <a:ext uri="{FF2B5EF4-FFF2-40B4-BE49-F238E27FC236}">
                <a16:creationId xmlns:a16="http://schemas.microsoft.com/office/drawing/2014/main" id="{66191DDB-4BE8-3DA2-30B8-A4162B185AA7}"/>
              </a:ext>
            </a:extLst>
          </p:cNvPr>
          <p:cNvSpPr/>
          <p:nvPr/>
        </p:nvSpPr>
        <p:spPr>
          <a:xfrm>
            <a:off x="8466387" y="4172618"/>
            <a:ext cx="303065" cy="83975"/>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a:extLst>
              <a:ext uri="{FF2B5EF4-FFF2-40B4-BE49-F238E27FC236}">
                <a16:creationId xmlns:a16="http://schemas.microsoft.com/office/drawing/2014/main" id="{8A8A149E-4461-6541-F2FA-EB50921B9C7C}"/>
              </a:ext>
            </a:extLst>
          </p:cNvPr>
          <p:cNvSpPr/>
          <p:nvPr/>
        </p:nvSpPr>
        <p:spPr>
          <a:xfrm>
            <a:off x="8306891" y="2360274"/>
            <a:ext cx="432048" cy="176460"/>
          </a:xfrm>
          <a:prstGeom prst="rect">
            <a:avLst/>
          </a:prstGeom>
          <a:noFill/>
          <a:ln>
            <a:solidFill>
              <a:schemeClr val="accent6"/>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a:extLst>
              <a:ext uri="{FF2B5EF4-FFF2-40B4-BE49-F238E27FC236}">
                <a16:creationId xmlns:a16="http://schemas.microsoft.com/office/drawing/2014/main" id="{63A262CA-C884-D04A-0E32-88554F855A35}"/>
              </a:ext>
            </a:extLst>
          </p:cNvPr>
          <p:cNvSpPr/>
          <p:nvPr/>
        </p:nvSpPr>
        <p:spPr>
          <a:xfrm>
            <a:off x="8464990" y="4073026"/>
            <a:ext cx="304462" cy="88139"/>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0" name="コネクタ: カギ線 39">
            <a:extLst>
              <a:ext uri="{FF2B5EF4-FFF2-40B4-BE49-F238E27FC236}">
                <a16:creationId xmlns:a16="http://schemas.microsoft.com/office/drawing/2014/main" id="{23EC934F-7A77-DEA1-46AD-BE9304D066B1}"/>
              </a:ext>
            </a:extLst>
          </p:cNvPr>
          <p:cNvCxnSpPr>
            <a:cxnSpLocks/>
            <a:stCxn id="37" idx="2"/>
            <a:endCxn id="33" idx="2"/>
          </p:cNvCxnSpPr>
          <p:nvPr/>
        </p:nvCxnSpPr>
        <p:spPr>
          <a:xfrm rot="5400000">
            <a:off x="5344697" y="-149166"/>
            <a:ext cx="492318" cy="5864118"/>
          </a:xfrm>
          <a:prstGeom prst="bentConnector3">
            <a:avLst>
              <a:gd name="adj1" fmla="val 113930"/>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47" name="コネクタ: カギ線 46">
            <a:extLst>
              <a:ext uri="{FF2B5EF4-FFF2-40B4-BE49-F238E27FC236}">
                <a16:creationId xmlns:a16="http://schemas.microsoft.com/office/drawing/2014/main" id="{0D002944-1E95-37F4-A3DF-3C26C639F852}"/>
              </a:ext>
            </a:extLst>
          </p:cNvPr>
          <p:cNvCxnSpPr>
            <a:cxnSpLocks/>
            <a:stCxn id="35" idx="1"/>
            <a:endCxn id="34" idx="0"/>
          </p:cNvCxnSpPr>
          <p:nvPr/>
        </p:nvCxnSpPr>
        <p:spPr>
          <a:xfrm rot="10800000">
            <a:off x="2662159" y="2739294"/>
            <a:ext cx="5804228" cy="1475312"/>
          </a:xfrm>
          <a:prstGeom prst="bentConnector4">
            <a:avLst>
              <a:gd name="adj1" fmla="val 47117"/>
              <a:gd name="adj2" fmla="val 118025"/>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1" name="コネクタ: カギ線 50">
            <a:extLst>
              <a:ext uri="{FF2B5EF4-FFF2-40B4-BE49-F238E27FC236}">
                <a16:creationId xmlns:a16="http://schemas.microsoft.com/office/drawing/2014/main" id="{2D1AB015-7A05-FC83-BE0E-A73CAE9CF0D4}"/>
              </a:ext>
            </a:extLst>
          </p:cNvPr>
          <p:cNvCxnSpPr>
            <a:cxnSpLocks/>
            <a:stCxn id="39" idx="1"/>
            <a:endCxn id="28" idx="0"/>
          </p:cNvCxnSpPr>
          <p:nvPr/>
        </p:nvCxnSpPr>
        <p:spPr>
          <a:xfrm rot="10800000">
            <a:off x="3348278" y="2740218"/>
            <a:ext cx="5116713" cy="1376878"/>
          </a:xfrm>
          <a:prstGeom prst="bentConnector4">
            <a:avLst>
              <a:gd name="adj1" fmla="val 76886"/>
              <a:gd name="adj2" fmla="val 103113"/>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8" name="コネクタ: カギ線 57">
            <a:extLst>
              <a:ext uri="{FF2B5EF4-FFF2-40B4-BE49-F238E27FC236}">
                <a16:creationId xmlns:a16="http://schemas.microsoft.com/office/drawing/2014/main" id="{F94B4B01-03B5-C9CB-E7A1-FFC1BF6A2E98}"/>
              </a:ext>
            </a:extLst>
          </p:cNvPr>
          <p:cNvCxnSpPr>
            <a:cxnSpLocks/>
            <a:stCxn id="83" idx="1"/>
            <a:endCxn id="29" idx="2"/>
          </p:cNvCxnSpPr>
          <p:nvPr/>
        </p:nvCxnSpPr>
        <p:spPr>
          <a:xfrm rot="10800000">
            <a:off x="3340958" y="3302583"/>
            <a:ext cx="5124730" cy="2370885"/>
          </a:xfrm>
          <a:prstGeom prst="bentConnector2">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C50F141D-FA5A-4E8E-98F9-39C4920DE4B2}"/>
              </a:ext>
            </a:extLst>
          </p:cNvPr>
          <p:cNvSpPr txBox="1"/>
          <p:nvPr/>
        </p:nvSpPr>
        <p:spPr>
          <a:xfrm>
            <a:off x="82503" y="4578401"/>
            <a:ext cx="4424532" cy="1754326"/>
          </a:xfrm>
          <a:prstGeom prst="rect">
            <a:avLst/>
          </a:prstGeom>
          <a:solidFill>
            <a:schemeClr val="bg1"/>
          </a:solidFill>
          <a:ln w="19050">
            <a:solidFill>
              <a:srgbClr val="00CC99"/>
            </a:solidFill>
          </a:ln>
        </p:spPr>
        <p:txBody>
          <a:bodyPr wrap="square" rtlCol="0">
            <a:spAutoFit/>
          </a:bodyPr>
          <a:lstStyle/>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「うち指定正味財産からの充当額」 は、基本財産や特定資産が使</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途の制約がある公費で賄われている場合、補助金や受贈益などの科</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目にかかわらずその公費の合計額となり、残りが 「うち一般正味財産か</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らの充当額」 となります。土地改良施設台帳等と整合しているか確認</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しましょう。</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上記にかかわらず、「職員退職給付引当積立資産」 など、負債</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（職員退職給付引当金）に対応する資産は、当該負債の将来の</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支払いに充てるためこの計算には含めません。（ 「うち負債に対応する </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額」 に記載）</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C7A593D0-5546-184A-D158-8B52469A0F69}"/>
              </a:ext>
            </a:extLst>
          </p:cNvPr>
          <p:cNvSpPr/>
          <p:nvPr/>
        </p:nvSpPr>
        <p:spPr>
          <a:xfrm>
            <a:off x="8465688" y="5631479"/>
            <a:ext cx="303065" cy="83975"/>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正方形/長方形 83">
            <a:extLst>
              <a:ext uri="{FF2B5EF4-FFF2-40B4-BE49-F238E27FC236}">
                <a16:creationId xmlns:a16="http://schemas.microsoft.com/office/drawing/2014/main" id="{6AFB405D-EEAD-81C3-F193-01AA40DC3959}"/>
              </a:ext>
            </a:extLst>
          </p:cNvPr>
          <p:cNvSpPr/>
          <p:nvPr/>
        </p:nvSpPr>
        <p:spPr>
          <a:xfrm>
            <a:off x="8465688" y="5732274"/>
            <a:ext cx="303065" cy="83975"/>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3">
            <a:extLst>
              <a:ext uri="{FF2B5EF4-FFF2-40B4-BE49-F238E27FC236}">
                <a16:creationId xmlns:a16="http://schemas.microsoft.com/office/drawing/2014/main" id="{96658E24-6C75-C3D9-144A-EC972621B7C3}"/>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27</a:t>
            </a:fld>
            <a:endParaRPr lang="ja-JP" altLang="en-US" dirty="0"/>
          </a:p>
        </p:txBody>
      </p:sp>
      <p:sp>
        <p:nvSpPr>
          <p:cNvPr id="4" name="テキスト ボックス 3">
            <a:extLst>
              <a:ext uri="{FF2B5EF4-FFF2-40B4-BE49-F238E27FC236}">
                <a16:creationId xmlns:a16="http://schemas.microsoft.com/office/drawing/2014/main" id="{CEAEB1B8-84CF-CCED-E10A-6778B94D14EE}"/>
              </a:ext>
            </a:extLst>
          </p:cNvPr>
          <p:cNvSpPr txBox="1"/>
          <p:nvPr/>
        </p:nvSpPr>
        <p:spPr>
          <a:xfrm>
            <a:off x="3601988" y="3305399"/>
            <a:ext cx="878614" cy="276999"/>
          </a:xfrm>
          <a:prstGeom prst="rect">
            <a:avLst/>
          </a:prstGeom>
          <a:noFill/>
        </p:spPr>
        <p:txBody>
          <a:bodyPr wrap="square" rtlCol="0">
            <a:spAutoFit/>
          </a:bodyPr>
          <a:lstStyle/>
          <a:p>
            <a:r>
              <a:rPr kumimoji="1" lang="ja-JP" altLang="en-US" sz="600" dirty="0">
                <a:solidFill>
                  <a:srgbClr val="FF0000"/>
                </a:solidFill>
                <a:latin typeface="Meiryo UI" panose="020B0604030504040204" pitchFamily="50" charset="-128"/>
                <a:ea typeface="Meiryo UI" panose="020B0604030504040204" pitchFamily="50" charset="-128"/>
              </a:rPr>
              <a:t>対、職員退職給付</a:t>
            </a:r>
            <a:endParaRPr kumimoji="1" lang="en-US" altLang="ja-JP" sz="600" dirty="0">
              <a:solidFill>
                <a:srgbClr val="FF0000"/>
              </a:solidFill>
              <a:latin typeface="Meiryo UI" panose="020B0604030504040204" pitchFamily="50" charset="-128"/>
              <a:ea typeface="Meiryo UI" panose="020B0604030504040204" pitchFamily="50" charset="-128"/>
            </a:endParaRPr>
          </a:p>
          <a:p>
            <a:r>
              <a:rPr kumimoji="1" lang="ja-JP" altLang="en-US" sz="600" dirty="0">
                <a:solidFill>
                  <a:srgbClr val="FF0000"/>
                </a:solidFill>
                <a:latin typeface="Meiryo UI" panose="020B0604030504040204" pitchFamily="50" charset="-128"/>
                <a:ea typeface="Meiryo UI" panose="020B0604030504040204" pitchFamily="50" charset="-128"/>
              </a:rPr>
              <a:t>引当金</a:t>
            </a:r>
          </a:p>
        </p:txBody>
      </p:sp>
    </p:spTree>
    <p:extLst>
      <p:ext uri="{BB962C8B-B14F-4D97-AF65-F5344CB8AC3E}">
        <p14:creationId xmlns:p14="http://schemas.microsoft.com/office/powerpoint/2010/main" val="16633209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FFBB776E-21DA-FC4C-F57C-2A74A7E82ACC}"/>
              </a:ext>
            </a:extLst>
          </p:cNvPr>
          <p:cNvPicPr>
            <a:picLocks noChangeAspect="1"/>
          </p:cNvPicPr>
          <p:nvPr/>
        </p:nvPicPr>
        <p:blipFill>
          <a:blip r:embed="rId3"/>
          <a:stretch>
            <a:fillRect/>
          </a:stretch>
        </p:blipFill>
        <p:spPr>
          <a:xfrm>
            <a:off x="683568" y="1130383"/>
            <a:ext cx="3755562" cy="5250944"/>
          </a:xfrm>
          <a:prstGeom prst="rect">
            <a:avLst/>
          </a:prstGeom>
          <a:ln>
            <a:solidFill>
              <a:schemeClr val="tx1"/>
            </a:solidFill>
          </a:ln>
        </p:spPr>
      </p:pic>
      <p:pic>
        <p:nvPicPr>
          <p:cNvPr id="9" name="図 8">
            <a:extLst>
              <a:ext uri="{FF2B5EF4-FFF2-40B4-BE49-F238E27FC236}">
                <a16:creationId xmlns:a16="http://schemas.microsoft.com/office/drawing/2014/main" id="{B0DB6EDC-D8C9-5139-EC2A-740BEC3F120B}"/>
              </a:ext>
            </a:extLst>
          </p:cNvPr>
          <p:cNvPicPr>
            <a:picLocks noChangeAspect="1"/>
          </p:cNvPicPr>
          <p:nvPr/>
        </p:nvPicPr>
        <p:blipFill>
          <a:blip r:embed="rId4"/>
          <a:stretch>
            <a:fillRect/>
          </a:stretch>
        </p:blipFill>
        <p:spPr>
          <a:xfrm>
            <a:off x="4703160" y="1130382"/>
            <a:ext cx="4333336" cy="4393214"/>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856984" cy="5661243"/>
          </a:xfrm>
        </p:spPr>
        <p:txBody>
          <a:bodyPr/>
          <a:lstStyle/>
          <a:p>
            <a:r>
              <a:rPr lang="ja-JP" altLang="en-US" b="1" dirty="0">
                <a:solidFill>
                  <a:srgbClr val="FF0000"/>
                </a:solidFill>
              </a:rPr>
              <a:t>財務諸表に対する注記との整合性</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22" name="正方形/長方形 21">
            <a:extLst>
              <a:ext uri="{FF2B5EF4-FFF2-40B4-BE49-F238E27FC236}">
                <a16:creationId xmlns:a16="http://schemas.microsoft.com/office/drawing/2014/main" id="{CE13A2B9-B9B5-4DB8-901F-D5CE3BAA9CA1}"/>
              </a:ext>
            </a:extLst>
          </p:cNvPr>
          <p:cNvSpPr/>
          <p:nvPr/>
        </p:nvSpPr>
        <p:spPr>
          <a:xfrm>
            <a:off x="2865246" y="1857922"/>
            <a:ext cx="601630" cy="695021"/>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C7B28F6F-F63F-4562-853D-AD0D282BE388}"/>
              </a:ext>
            </a:extLst>
          </p:cNvPr>
          <p:cNvSpPr/>
          <p:nvPr/>
        </p:nvSpPr>
        <p:spPr>
          <a:xfrm>
            <a:off x="2873903" y="3448307"/>
            <a:ext cx="592973" cy="159039"/>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7" name="コネクタ: カギ線 26">
            <a:extLst>
              <a:ext uri="{FF2B5EF4-FFF2-40B4-BE49-F238E27FC236}">
                <a16:creationId xmlns:a16="http://schemas.microsoft.com/office/drawing/2014/main" id="{1DB26024-A161-4CBC-8E63-D4B079ABD65E}"/>
              </a:ext>
            </a:extLst>
          </p:cNvPr>
          <p:cNvCxnSpPr>
            <a:cxnSpLocks/>
            <a:stCxn id="35" idx="1"/>
            <a:endCxn id="22" idx="3"/>
          </p:cNvCxnSpPr>
          <p:nvPr/>
        </p:nvCxnSpPr>
        <p:spPr>
          <a:xfrm rot="10800000">
            <a:off x="3466876" y="2205434"/>
            <a:ext cx="1897212" cy="2193245"/>
          </a:xfrm>
          <a:prstGeom prst="bentConnector3">
            <a:avLst>
              <a:gd name="adj1" fmla="val 21383"/>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45" name="正方形/長方形 44">
            <a:extLst>
              <a:ext uri="{FF2B5EF4-FFF2-40B4-BE49-F238E27FC236}">
                <a16:creationId xmlns:a16="http://schemas.microsoft.com/office/drawing/2014/main" id="{843538D7-6C56-4161-BB39-020FBD684D08}"/>
              </a:ext>
            </a:extLst>
          </p:cNvPr>
          <p:cNvSpPr/>
          <p:nvPr/>
        </p:nvSpPr>
        <p:spPr>
          <a:xfrm>
            <a:off x="2873903" y="5176244"/>
            <a:ext cx="592973" cy="159039"/>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1" name="コネクタ: カギ線 60">
            <a:extLst>
              <a:ext uri="{FF2B5EF4-FFF2-40B4-BE49-F238E27FC236}">
                <a16:creationId xmlns:a16="http://schemas.microsoft.com/office/drawing/2014/main" id="{5045FE49-2924-4B86-966F-2661DADEF5A0}"/>
              </a:ext>
            </a:extLst>
          </p:cNvPr>
          <p:cNvCxnSpPr>
            <a:cxnSpLocks/>
            <a:stCxn id="53" idx="1"/>
            <a:endCxn id="45" idx="3"/>
          </p:cNvCxnSpPr>
          <p:nvPr/>
        </p:nvCxnSpPr>
        <p:spPr>
          <a:xfrm rot="10800000" flipV="1">
            <a:off x="3466876" y="3072418"/>
            <a:ext cx="1897212" cy="2183346"/>
          </a:xfrm>
          <a:prstGeom prst="bentConnector3">
            <a:avLst>
              <a:gd name="adj1" fmla="val 60041"/>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38" name="正方形/長方形 37">
            <a:extLst>
              <a:ext uri="{FF2B5EF4-FFF2-40B4-BE49-F238E27FC236}">
                <a16:creationId xmlns:a16="http://schemas.microsoft.com/office/drawing/2014/main" id="{8B0C3B85-05AE-4BE6-A562-FD8EF2C6AD66}"/>
              </a:ext>
            </a:extLst>
          </p:cNvPr>
          <p:cNvSpPr/>
          <p:nvPr/>
        </p:nvSpPr>
        <p:spPr>
          <a:xfrm>
            <a:off x="5364088" y="2734636"/>
            <a:ext cx="2175480" cy="144643"/>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9" name="コネクタ: カギ線 38">
            <a:extLst>
              <a:ext uri="{FF2B5EF4-FFF2-40B4-BE49-F238E27FC236}">
                <a16:creationId xmlns:a16="http://schemas.microsoft.com/office/drawing/2014/main" id="{B9572648-60BA-461E-BFF5-56434A9EC706}"/>
              </a:ext>
            </a:extLst>
          </p:cNvPr>
          <p:cNvCxnSpPr>
            <a:cxnSpLocks/>
            <a:stCxn id="38" idx="1"/>
          </p:cNvCxnSpPr>
          <p:nvPr/>
        </p:nvCxnSpPr>
        <p:spPr>
          <a:xfrm rot="10800000" flipV="1">
            <a:off x="3465520" y="2806957"/>
            <a:ext cx="1898568" cy="680489"/>
          </a:xfrm>
          <a:prstGeom prst="bentConnector3">
            <a:avLst>
              <a:gd name="adj1" fmla="val 64549"/>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F985ECE7-9C45-40BE-A24B-01DD118A98D1}"/>
              </a:ext>
            </a:extLst>
          </p:cNvPr>
          <p:cNvSpPr/>
          <p:nvPr/>
        </p:nvSpPr>
        <p:spPr>
          <a:xfrm>
            <a:off x="5364088" y="3000096"/>
            <a:ext cx="2175480" cy="144643"/>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a:extLst>
              <a:ext uri="{FF2B5EF4-FFF2-40B4-BE49-F238E27FC236}">
                <a16:creationId xmlns:a16="http://schemas.microsoft.com/office/drawing/2014/main" id="{4B3E7213-0381-48E6-92B3-20BFFA78E1F5}"/>
              </a:ext>
            </a:extLst>
          </p:cNvPr>
          <p:cNvSpPr/>
          <p:nvPr/>
        </p:nvSpPr>
        <p:spPr>
          <a:xfrm>
            <a:off x="5364088" y="4134538"/>
            <a:ext cx="2175480" cy="528280"/>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a:extLst>
              <a:ext uri="{FF2B5EF4-FFF2-40B4-BE49-F238E27FC236}">
                <a16:creationId xmlns:a16="http://schemas.microsoft.com/office/drawing/2014/main" id="{6EC90333-F44F-D27B-C534-BB3120C98DC5}"/>
              </a:ext>
            </a:extLst>
          </p:cNvPr>
          <p:cNvSpPr/>
          <p:nvPr/>
        </p:nvSpPr>
        <p:spPr>
          <a:xfrm>
            <a:off x="2080295" y="6142768"/>
            <a:ext cx="500879" cy="119943"/>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a:extLst>
              <a:ext uri="{FF2B5EF4-FFF2-40B4-BE49-F238E27FC236}">
                <a16:creationId xmlns:a16="http://schemas.microsoft.com/office/drawing/2014/main" id="{995552D7-B73B-07CD-0CFA-02F32D876888}"/>
              </a:ext>
            </a:extLst>
          </p:cNvPr>
          <p:cNvSpPr/>
          <p:nvPr/>
        </p:nvSpPr>
        <p:spPr>
          <a:xfrm>
            <a:off x="5364088" y="3152267"/>
            <a:ext cx="2175480" cy="144643"/>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6" name="コネクタ: カギ線 75">
            <a:extLst>
              <a:ext uri="{FF2B5EF4-FFF2-40B4-BE49-F238E27FC236}">
                <a16:creationId xmlns:a16="http://schemas.microsoft.com/office/drawing/2014/main" id="{ED78AA52-68A4-F5AB-4DA8-5CFA463E0BE0}"/>
              </a:ext>
            </a:extLst>
          </p:cNvPr>
          <p:cNvCxnSpPr>
            <a:cxnSpLocks/>
            <a:stCxn id="74" idx="1"/>
            <a:endCxn id="33" idx="3"/>
          </p:cNvCxnSpPr>
          <p:nvPr/>
        </p:nvCxnSpPr>
        <p:spPr>
          <a:xfrm rot="10800000" flipV="1">
            <a:off x="2581174" y="3224588"/>
            <a:ext cx="2782914" cy="2978151"/>
          </a:xfrm>
          <a:prstGeom prst="bentConnector3">
            <a:avLst>
              <a:gd name="adj1" fmla="val 36994"/>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80" name="テキスト ボックス 79">
            <a:extLst>
              <a:ext uri="{FF2B5EF4-FFF2-40B4-BE49-F238E27FC236}">
                <a16:creationId xmlns:a16="http://schemas.microsoft.com/office/drawing/2014/main" id="{93D4D5B3-56C1-BAEE-BB2F-A137E99F2141}"/>
              </a:ext>
            </a:extLst>
          </p:cNvPr>
          <p:cNvSpPr txBox="1"/>
          <p:nvPr/>
        </p:nvSpPr>
        <p:spPr>
          <a:xfrm>
            <a:off x="4924776" y="5159785"/>
            <a:ext cx="3890104" cy="1015663"/>
          </a:xfrm>
          <a:prstGeom prst="rect">
            <a:avLst/>
          </a:prstGeom>
          <a:solidFill>
            <a:schemeClr val="bg1"/>
          </a:solidFill>
          <a:ln w="19050">
            <a:solidFill>
              <a:srgbClr val="00CC99"/>
            </a:solidFill>
          </a:ln>
        </p:spPr>
        <p:txBody>
          <a:bodyPr wrap="square" rtlCol="0">
            <a:spAutoFit/>
          </a:bodyPr>
          <a:lstStyle/>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財務諸表に対する注記の、各固定資産の当期末残高は、</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貸借対照表の各固定資産の当年度末残高と必ず一致しま</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rPr>
              <a:t>所有土地改良施設は公費を含めた総額</a:t>
            </a:r>
            <a:r>
              <a:rPr lang="ja-JP" altLang="en-US" sz="1200" dirty="0">
                <a:solidFill>
                  <a:srgbClr val="0000FF"/>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受託土地改良</a:t>
            </a:r>
            <a:endParaRPr lang="en-US" altLang="ja-JP" sz="1200" dirty="0">
              <a:solidFill>
                <a:srgbClr val="FF0000"/>
              </a:solidFill>
              <a:latin typeface="Meiryo UI" panose="020B0604030504040204" pitchFamily="50" charset="-128"/>
              <a:ea typeface="Meiryo UI" panose="020B0604030504040204" pitchFamily="50" charset="-128"/>
            </a:endParaRPr>
          </a:p>
          <a:p>
            <a:r>
              <a:rPr lang="en-US" altLang="ja-JP" sz="1200" dirty="0">
                <a:solidFill>
                  <a:srgbClr val="FF0000"/>
                </a:solidFill>
                <a:latin typeface="Meiryo UI" panose="020B0604030504040204" pitchFamily="50" charset="-128"/>
                <a:ea typeface="Meiryo UI" panose="020B0604030504040204" pitchFamily="50" charset="-128"/>
              </a:rPr>
              <a:t> </a:t>
            </a:r>
            <a:r>
              <a:rPr lang="ja-JP" altLang="en-US" sz="1200" dirty="0">
                <a:solidFill>
                  <a:srgbClr val="FF0000"/>
                </a:solidFill>
                <a:latin typeface="Meiryo UI" panose="020B0604030504040204" pitchFamily="50" charset="-128"/>
                <a:ea typeface="Meiryo UI" panose="020B0604030504040204" pitchFamily="50" charset="-128"/>
              </a:rPr>
              <a:t>施設使用収益権は土地改良区負担額</a:t>
            </a:r>
            <a:r>
              <a:rPr lang="ja-JP" altLang="en-US" sz="1200" dirty="0">
                <a:solidFill>
                  <a:srgbClr val="0000FF"/>
                </a:solidFill>
                <a:latin typeface="Meiryo UI" panose="020B0604030504040204" pitchFamily="50" charset="-128"/>
                <a:ea typeface="Meiryo UI" panose="020B0604030504040204" pitchFamily="50" charset="-128"/>
              </a:rPr>
              <a:t>で計算します。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5" name="スライド番号プレースホルダー 3">
            <a:extLst>
              <a:ext uri="{FF2B5EF4-FFF2-40B4-BE49-F238E27FC236}">
                <a16:creationId xmlns:a16="http://schemas.microsoft.com/office/drawing/2014/main" id="{415EC66B-D296-0F2A-BE02-874BB4BB5ADE}"/>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28</a:t>
            </a:fld>
            <a:endParaRPr lang="ja-JP" altLang="en-US" dirty="0"/>
          </a:p>
        </p:txBody>
      </p:sp>
    </p:spTree>
    <p:extLst>
      <p:ext uri="{BB962C8B-B14F-4D97-AF65-F5344CB8AC3E}">
        <p14:creationId xmlns:p14="http://schemas.microsoft.com/office/powerpoint/2010/main" val="324821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1179BCE2-D112-1C05-BDB7-2D948FF86E64}"/>
              </a:ext>
            </a:extLst>
          </p:cNvPr>
          <p:cNvPicPr>
            <a:picLocks noChangeAspect="1"/>
          </p:cNvPicPr>
          <p:nvPr/>
        </p:nvPicPr>
        <p:blipFill>
          <a:blip r:embed="rId3"/>
          <a:stretch>
            <a:fillRect/>
          </a:stretch>
        </p:blipFill>
        <p:spPr>
          <a:xfrm>
            <a:off x="119933" y="1135543"/>
            <a:ext cx="4341371" cy="1389691"/>
          </a:xfrm>
          <a:prstGeom prst="rect">
            <a:avLst/>
          </a:prstGeom>
          <a:ln>
            <a:solidFill>
              <a:schemeClr val="tx1"/>
            </a:solidFill>
          </a:ln>
        </p:spPr>
      </p:pic>
      <p:pic>
        <p:nvPicPr>
          <p:cNvPr id="10" name="図 9">
            <a:extLst>
              <a:ext uri="{FF2B5EF4-FFF2-40B4-BE49-F238E27FC236}">
                <a16:creationId xmlns:a16="http://schemas.microsoft.com/office/drawing/2014/main" id="{4E2B96BF-0783-EDB9-20BB-A4AAB2C8DD61}"/>
              </a:ext>
            </a:extLst>
          </p:cNvPr>
          <p:cNvPicPr>
            <a:picLocks noChangeAspect="1"/>
          </p:cNvPicPr>
          <p:nvPr/>
        </p:nvPicPr>
        <p:blipFill>
          <a:blip r:embed="rId4"/>
          <a:stretch>
            <a:fillRect/>
          </a:stretch>
        </p:blipFill>
        <p:spPr>
          <a:xfrm>
            <a:off x="4678025" y="3970662"/>
            <a:ext cx="4341372" cy="1688604"/>
          </a:xfrm>
          <a:prstGeom prst="rect">
            <a:avLst/>
          </a:prstGeom>
          <a:ln>
            <a:noFill/>
          </a:ln>
        </p:spPr>
      </p:pic>
      <p:pic>
        <p:nvPicPr>
          <p:cNvPr id="5" name="図 4">
            <a:extLst>
              <a:ext uri="{FF2B5EF4-FFF2-40B4-BE49-F238E27FC236}">
                <a16:creationId xmlns:a16="http://schemas.microsoft.com/office/drawing/2014/main" id="{D24AC026-627A-87BA-E872-4ADE40A7EC53}"/>
              </a:ext>
            </a:extLst>
          </p:cNvPr>
          <p:cNvPicPr>
            <a:picLocks noChangeAspect="1"/>
          </p:cNvPicPr>
          <p:nvPr/>
        </p:nvPicPr>
        <p:blipFill>
          <a:blip r:embed="rId5"/>
          <a:stretch>
            <a:fillRect/>
          </a:stretch>
        </p:blipFill>
        <p:spPr>
          <a:xfrm>
            <a:off x="4680012" y="1124203"/>
            <a:ext cx="4341372" cy="2742422"/>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856984" cy="5661243"/>
          </a:xfrm>
        </p:spPr>
        <p:txBody>
          <a:bodyPr/>
          <a:lstStyle/>
          <a:p>
            <a:r>
              <a:rPr lang="ja-JP" altLang="en-US" b="1" dirty="0">
                <a:solidFill>
                  <a:srgbClr val="FF0000"/>
                </a:solidFill>
              </a:rPr>
              <a:t>財務諸表に対する注記との整合性</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22" name="正方形/長方形 21">
            <a:extLst>
              <a:ext uri="{FF2B5EF4-FFF2-40B4-BE49-F238E27FC236}">
                <a16:creationId xmlns:a16="http://schemas.microsoft.com/office/drawing/2014/main" id="{CE13A2B9-B9B5-4DB8-901F-D5CE3BAA9CA1}"/>
              </a:ext>
            </a:extLst>
          </p:cNvPr>
          <p:cNvSpPr/>
          <p:nvPr/>
        </p:nvSpPr>
        <p:spPr>
          <a:xfrm>
            <a:off x="2299128" y="1960875"/>
            <a:ext cx="681076" cy="285517"/>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C7B28F6F-F63F-4562-853D-AD0D282BE388}"/>
              </a:ext>
            </a:extLst>
          </p:cNvPr>
          <p:cNvSpPr/>
          <p:nvPr/>
        </p:nvSpPr>
        <p:spPr>
          <a:xfrm>
            <a:off x="7092280" y="2664595"/>
            <a:ext cx="357765" cy="159039"/>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7" name="コネクタ: カギ線 26">
            <a:extLst>
              <a:ext uri="{FF2B5EF4-FFF2-40B4-BE49-F238E27FC236}">
                <a16:creationId xmlns:a16="http://schemas.microsoft.com/office/drawing/2014/main" id="{1DB26024-A161-4CBC-8E63-D4B079ABD65E}"/>
              </a:ext>
            </a:extLst>
          </p:cNvPr>
          <p:cNvCxnSpPr>
            <a:cxnSpLocks/>
            <a:stCxn id="35" idx="1"/>
            <a:endCxn id="22" idx="2"/>
          </p:cNvCxnSpPr>
          <p:nvPr/>
        </p:nvCxnSpPr>
        <p:spPr>
          <a:xfrm rot="10800000">
            <a:off x="2639666" y="2246393"/>
            <a:ext cx="2405086" cy="497723"/>
          </a:xfrm>
          <a:prstGeom prst="bentConnector2">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4B3E7213-0381-48E6-92B3-20BFFA78E1F5}"/>
              </a:ext>
            </a:extLst>
          </p:cNvPr>
          <p:cNvSpPr/>
          <p:nvPr/>
        </p:nvSpPr>
        <p:spPr>
          <a:xfrm>
            <a:off x="5044752" y="2664595"/>
            <a:ext cx="2038003" cy="159039"/>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a:extLst>
              <a:ext uri="{FF2B5EF4-FFF2-40B4-BE49-F238E27FC236}">
                <a16:creationId xmlns:a16="http://schemas.microsoft.com/office/drawing/2014/main" id="{93D4D5B3-56C1-BAEE-BB2F-A137E99F2141}"/>
              </a:ext>
            </a:extLst>
          </p:cNvPr>
          <p:cNvSpPr txBox="1"/>
          <p:nvPr/>
        </p:nvSpPr>
        <p:spPr>
          <a:xfrm>
            <a:off x="128442" y="3162940"/>
            <a:ext cx="4341372" cy="3046988"/>
          </a:xfrm>
          <a:prstGeom prst="rect">
            <a:avLst/>
          </a:prstGeom>
          <a:solidFill>
            <a:schemeClr val="bg1"/>
          </a:solidFill>
          <a:ln w="19050">
            <a:solidFill>
              <a:srgbClr val="00CC99"/>
            </a:solidFill>
          </a:ln>
        </p:spPr>
        <p:txBody>
          <a:bodyPr wrap="square" rtlCol="0">
            <a:spAutoFit/>
          </a:bodyPr>
          <a:lstStyle/>
          <a:p>
            <a:r>
              <a:rPr lang="ja-JP" altLang="en-US" b="1" dirty="0">
                <a:solidFill>
                  <a:srgbClr val="FF0000"/>
                </a:solidFill>
                <a:latin typeface="Meiryo UI" panose="020B0604030504040204" pitchFamily="50" charset="-128"/>
                <a:ea typeface="Meiryo UI" panose="020B0604030504040204" pitchFamily="50" charset="-128"/>
              </a:rPr>
              <a:t>満期保有目的の債券を保有している場合、帳簿価額とともに時価を記載していますか？</a:t>
            </a:r>
            <a:endParaRPr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rPr>
              <a:t>重要性がある場合には、</a:t>
            </a:r>
            <a:endParaRPr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rPr>
              <a:t>償却原価法により評価していますか？</a:t>
            </a:r>
            <a:endParaRPr lang="en-US" altLang="ja-JP" b="1" dirty="0">
              <a:solidFill>
                <a:srgbClr val="FF0000"/>
              </a:solidFill>
              <a:latin typeface="Meiryo UI" panose="020B0604030504040204" pitchFamily="50" charset="-128"/>
              <a:ea typeface="Meiryo UI" panose="020B0604030504040204" pitchFamily="50" charset="-128"/>
            </a:endParaRPr>
          </a:p>
          <a:p>
            <a:pPr algn="ctr"/>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満期保有目的の債券を保有している場合、期末における会計処</a:t>
            </a:r>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　理上の時価評価（評価替え）は不要ですが、財務諸表に対する　　</a:t>
            </a:r>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　注記に時価情報を記載する必要があります。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有価証券の時価情報は、証券会社からの残高証明書に記載され</a:t>
            </a:r>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　ています。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満期保有目的の債券の額面と取得価額の差額に重要性がある</a:t>
            </a:r>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　場合には、償却原価法を適用する必要があります。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有価証券を満期保有目的で保有している場合は、積立資産であ</a:t>
            </a:r>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　るかどうかに関わらず取り扱いは同様です。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729E9BA3-8F7C-7828-C962-2EFE588947AE}"/>
              </a:ext>
            </a:extLst>
          </p:cNvPr>
          <p:cNvSpPr/>
          <p:nvPr/>
        </p:nvSpPr>
        <p:spPr>
          <a:xfrm>
            <a:off x="2995444" y="1960875"/>
            <a:ext cx="681076" cy="285517"/>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 name="コネクタ: カギ線 30">
            <a:extLst>
              <a:ext uri="{FF2B5EF4-FFF2-40B4-BE49-F238E27FC236}">
                <a16:creationId xmlns:a16="http://schemas.microsoft.com/office/drawing/2014/main" id="{FB8B67CE-B759-FC2D-169C-99BC50376FA4}"/>
              </a:ext>
            </a:extLst>
          </p:cNvPr>
          <p:cNvCxnSpPr>
            <a:cxnSpLocks/>
            <a:stCxn id="24" idx="0"/>
            <a:endCxn id="30" idx="0"/>
          </p:cNvCxnSpPr>
          <p:nvPr/>
        </p:nvCxnSpPr>
        <p:spPr>
          <a:xfrm rot="16200000" flipV="1">
            <a:off x="4951713" y="345144"/>
            <a:ext cx="703720" cy="3935181"/>
          </a:xfrm>
          <a:prstGeom prst="bentConnector3">
            <a:avLst>
              <a:gd name="adj1" fmla="val 117867"/>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40" name="正方形/長方形 39">
            <a:extLst>
              <a:ext uri="{FF2B5EF4-FFF2-40B4-BE49-F238E27FC236}">
                <a16:creationId xmlns:a16="http://schemas.microsoft.com/office/drawing/2014/main" id="{B4A4A524-2F50-A7E6-7070-5EAFE8881C2E}"/>
              </a:ext>
            </a:extLst>
          </p:cNvPr>
          <p:cNvSpPr/>
          <p:nvPr/>
        </p:nvSpPr>
        <p:spPr>
          <a:xfrm>
            <a:off x="6228184" y="5050311"/>
            <a:ext cx="2679868" cy="171269"/>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3" name="コネクタ: カギ線 42">
            <a:extLst>
              <a:ext uri="{FF2B5EF4-FFF2-40B4-BE49-F238E27FC236}">
                <a16:creationId xmlns:a16="http://schemas.microsoft.com/office/drawing/2014/main" id="{3C598A11-D6EC-97AB-CCAE-995043072B9F}"/>
              </a:ext>
            </a:extLst>
          </p:cNvPr>
          <p:cNvCxnSpPr>
            <a:cxnSpLocks/>
            <a:stCxn id="40" idx="3"/>
            <a:endCxn id="35" idx="2"/>
          </p:cNvCxnSpPr>
          <p:nvPr/>
        </p:nvCxnSpPr>
        <p:spPr>
          <a:xfrm flipH="1" flipV="1">
            <a:off x="6063754" y="2823634"/>
            <a:ext cx="2844298" cy="2312312"/>
          </a:xfrm>
          <a:prstGeom prst="bentConnector4">
            <a:avLst>
              <a:gd name="adj1" fmla="val -5626"/>
              <a:gd name="adj2" fmla="val 53005"/>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3">
            <a:extLst>
              <a:ext uri="{FF2B5EF4-FFF2-40B4-BE49-F238E27FC236}">
                <a16:creationId xmlns:a16="http://schemas.microsoft.com/office/drawing/2014/main" id="{7134DB49-CAC5-5934-DEF1-6AD035A67312}"/>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29</a:t>
            </a:fld>
            <a:endParaRPr lang="ja-JP" altLang="en-US" dirty="0"/>
          </a:p>
        </p:txBody>
      </p:sp>
    </p:spTree>
    <p:extLst>
      <p:ext uri="{BB962C8B-B14F-4D97-AF65-F5344CB8AC3E}">
        <p14:creationId xmlns:p14="http://schemas.microsoft.com/office/powerpoint/2010/main" val="320494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355202E-29AB-46BD-9172-D384D7FC2226}"/>
              </a:ext>
            </a:extLst>
          </p:cNvPr>
          <p:cNvSpPr>
            <a:spLocks noGrp="1"/>
          </p:cNvSpPr>
          <p:nvPr>
            <p:ph type="title"/>
          </p:nvPr>
        </p:nvSpPr>
        <p:spPr>
          <a:xfrm>
            <a:off x="419819" y="1052736"/>
            <a:ext cx="8229600" cy="1728192"/>
          </a:xfrm>
        </p:spPr>
        <p:txBody>
          <a:bodyPr/>
          <a:lstStyle/>
          <a:p>
            <a:r>
              <a:rPr lang="ja-JP" altLang="en-US" sz="4000" b="1" dirty="0">
                <a:solidFill>
                  <a:srgbClr val="0000FF"/>
                </a:solidFill>
              </a:rPr>
              <a:t>１．目的と方針</a:t>
            </a:r>
            <a:endParaRPr kumimoji="1" lang="ja-JP" altLang="en-US" sz="4000" b="1" dirty="0">
              <a:solidFill>
                <a:srgbClr val="0000FF"/>
              </a:solidFill>
            </a:endParaRPr>
          </a:p>
        </p:txBody>
      </p:sp>
    </p:spTree>
    <p:extLst>
      <p:ext uri="{BB962C8B-B14F-4D97-AF65-F5344CB8AC3E}">
        <p14:creationId xmlns:p14="http://schemas.microsoft.com/office/powerpoint/2010/main" val="14812753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24BEA090-B7EF-1267-68DD-AEDA98358605}"/>
              </a:ext>
            </a:extLst>
          </p:cNvPr>
          <p:cNvPicPr>
            <a:picLocks noChangeAspect="1"/>
          </p:cNvPicPr>
          <p:nvPr/>
        </p:nvPicPr>
        <p:blipFill>
          <a:blip r:embed="rId3"/>
          <a:stretch>
            <a:fillRect/>
          </a:stretch>
        </p:blipFill>
        <p:spPr>
          <a:xfrm>
            <a:off x="251519" y="1061084"/>
            <a:ext cx="4226731" cy="5257976"/>
          </a:xfrm>
          <a:prstGeom prst="rect">
            <a:avLst/>
          </a:prstGeom>
          <a:ln>
            <a:solidFill>
              <a:schemeClr val="tx1"/>
            </a:solidFill>
          </a:ln>
        </p:spPr>
      </p:pic>
      <p:pic>
        <p:nvPicPr>
          <p:cNvPr id="2" name="図 1">
            <a:extLst>
              <a:ext uri="{FF2B5EF4-FFF2-40B4-BE49-F238E27FC236}">
                <a16:creationId xmlns:a16="http://schemas.microsoft.com/office/drawing/2014/main" id="{5CDE0F73-B70C-2B57-DA13-18628EBA0798}"/>
              </a:ext>
            </a:extLst>
          </p:cNvPr>
          <p:cNvPicPr>
            <a:picLocks noChangeAspect="1"/>
          </p:cNvPicPr>
          <p:nvPr/>
        </p:nvPicPr>
        <p:blipFill>
          <a:blip r:embed="rId4"/>
          <a:stretch>
            <a:fillRect/>
          </a:stretch>
        </p:blipFill>
        <p:spPr>
          <a:xfrm>
            <a:off x="4680012" y="521759"/>
            <a:ext cx="4334524" cy="4127844"/>
          </a:xfrm>
          <a:prstGeom prst="rect">
            <a:avLst/>
          </a:prstGeom>
          <a:ln>
            <a:noFill/>
          </a:ln>
        </p:spPr>
      </p:pic>
      <p:pic>
        <p:nvPicPr>
          <p:cNvPr id="11" name="図 10">
            <a:extLst>
              <a:ext uri="{FF2B5EF4-FFF2-40B4-BE49-F238E27FC236}">
                <a16:creationId xmlns:a16="http://schemas.microsoft.com/office/drawing/2014/main" id="{F767C9E4-FCD0-4127-00BE-ABC13A8F7F92}"/>
              </a:ext>
            </a:extLst>
          </p:cNvPr>
          <p:cNvPicPr>
            <a:picLocks noChangeAspect="1"/>
          </p:cNvPicPr>
          <p:nvPr/>
        </p:nvPicPr>
        <p:blipFill>
          <a:blip r:embed="rId5"/>
          <a:stretch>
            <a:fillRect/>
          </a:stretch>
        </p:blipFill>
        <p:spPr>
          <a:xfrm>
            <a:off x="4682381" y="4699619"/>
            <a:ext cx="4334524" cy="1897733"/>
          </a:xfrm>
          <a:prstGeom prst="rect">
            <a:avLst/>
          </a:prstGeom>
          <a:solidFill>
            <a:schemeClr val="bg1"/>
          </a:solidFill>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584413"/>
            <a:ext cx="8856984" cy="5661243"/>
          </a:xfrm>
        </p:spPr>
        <p:txBody>
          <a:bodyPr/>
          <a:lstStyle/>
          <a:p>
            <a:r>
              <a:rPr lang="ja-JP" altLang="en-US" sz="2200" b="1" dirty="0">
                <a:solidFill>
                  <a:srgbClr val="FF0000"/>
                </a:solidFill>
              </a:rPr>
              <a:t>財務諸表に対する注記との整合性</a:t>
            </a:r>
            <a:endParaRPr lang="en-US" altLang="ja-JP" sz="2200"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22" name="正方形/長方形 21">
            <a:extLst>
              <a:ext uri="{FF2B5EF4-FFF2-40B4-BE49-F238E27FC236}">
                <a16:creationId xmlns:a16="http://schemas.microsoft.com/office/drawing/2014/main" id="{CE13A2B9-B9B5-4DB8-901F-D5CE3BAA9CA1}"/>
              </a:ext>
            </a:extLst>
          </p:cNvPr>
          <p:cNvSpPr/>
          <p:nvPr/>
        </p:nvSpPr>
        <p:spPr>
          <a:xfrm>
            <a:off x="2819926" y="2655621"/>
            <a:ext cx="436814" cy="154060"/>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C7B28F6F-F63F-4562-853D-AD0D282BE388}"/>
              </a:ext>
            </a:extLst>
          </p:cNvPr>
          <p:cNvSpPr/>
          <p:nvPr/>
        </p:nvSpPr>
        <p:spPr>
          <a:xfrm>
            <a:off x="2819927" y="3050882"/>
            <a:ext cx="436814" cy="148915"/>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7" name="コネクタ: カギ線 26">
            <a:extLst>
              <a:ext uri="{FF2B5EF4-FFF2-40B4-BE49-F238E27FC236}">
                <a16:creationId xmlns:a16="http://schemas.microsoft.com/office/drawing/2014/main" id="{1DB26024-A161-4CBC-8E63-D4B079ABD65E}"/>
              </a:ext>
            </a:extLst>
          </p:cNvPr>
          <p:cNvCxnSpPr>
            <a:cxnSpLocks/>
            <a:stCxn id="25" idx="1"/>
            <a:endCxn id="22" idx="2"/>
          </p:cNvCxnSpPr>
          <p:nvPr/>
        </p:nvCxnSpPr>
        <p:spPr>
          <a:xfrm rot="10800000" flipV="1">
            <a:off x="3038334" y="1775989"/>
            <a:ext cx="2325755" cy="1033692"/>
          </a:xfrm>
          <a:prstGeom prst="bentConnector4">
            <a:avLst>
              <a:gd name="adj1" fmla="val 45305"/>
              <a:gd name="adj2" fmla="val 107986"/>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39" name="コネクタ: カギ線 38">
            <a:extLst>
              <a:ext uri="{FF2B5EF4-FFF2-40B4-BE49-F238E27FC236}">
                <a16:creationId xmlns:a16="http://schemas.microsoft.com/office/drawing/2014/main" id="{B9572648-60BA-461E-BFF5-56434A9EC706}"/>
              </a:ext>
            </a:extLst>
          </p:cNvPr>
          <p:cNvCxnSpPr>
            <a:cxnSpLocks/>
            <a:stCxn id="43" idx="1"/>
            <a:endCxn id="24" idx="2"/>
          </p:cNvCxnSpPr>
          <p:nvPr/>
        </p:nvCxnSpPr>
        <p:spPr>
          <a:xfrm rot="10800000" flipV="1">
            <a:off x="3038334" y="1911193"/>
            <a:ext cx="2325754" cy="1288604"/>
          </a:xfrm>
          <a:prstGeom prst="bentConnector4">
            <a:avLst>
              <a:gd name="adj1" fmla="val 41210"/>
              <a:gd name="adj2" fmla="val 107392"/>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07016B68-528A-476D-B4BB-EDBDE15F2831}"/>
              </a:ext>
            </a:extLst>
          </p:cNvPr>
          <p:cNvSpPr/>
          <p:nvPr/>
        </p:nvSpPr>
        <p:spPr>
          <a:xfrm>
            <a:off x="2819926" y="3445289"/>
            <a:ext cx="436815" cy="148915"/>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1" name="コネクタ: カギ線 50">
            <a:extLst>
              <a:ext uri="{FF2B5EF4-FFF2-40B4-BE49-F238E27FC236}">
                <a16:creationId xmlns:a16="http://schemas.microsoft.com/office/drawing/2014/main" id="{0EDBFB00-3E3B-45E0-B6AE-D1B51EB7BFDB}"/>
              </a:ext>
            </a:extLst>
          </p:cNvPr>
          <p:cNvCxnSpPr>
            <a:cxnSpLocks/>
            <a:stCxn id="44" idx="1"/>
            <a:endCxn id="49" idx="2"/>
          </p:cNvCxnSpPr>
          <p:nvPr/>
        </p:nvCxnSpPr>
        <p:spPr>
          <a:xfrm rot="10800000" flipV="1">
            <a:off x="3038334" y="2166516"/>
            <a:ext cx="2325754" cy="1427687"/>
          </a:xfrm>
          <a:prstGeom prst="bentConnector4">
            <a:avLst>
              <a:gd name="adj1" fmla="val 34247"/>
              <a:gd name="adj2" fmla="val 111564"/>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54" name="正方形/長方形 53">
            <a:extLst>
              <a:ext uri="{FF2B5EF4-FFF2-40B4-BE49-F238E27FC236}">
                <a16:creationId xmlns:a16="http://schemas.microsoft.com/office/drawing/2014/main" id="{DABC64C0-EA1C-43E7-B0F2-C45F4CE9EBAA}"/>
              </a:ext>
            </a:extLst>
          </p:cNvPr>
          <p:cNvSpPr/>
          <p:nvPr/>
        </p:nvSpPr>
        <p:spPr>
          <a:xfrm>
            <a:off x="3275856" y="2655621"/>
            <a:ext cx="436814" cy="154060"/>
          </a:xfrm>
          <a:prstGeom prst="rect">
            <a:avLst/>
          </a:prstGeom>
          <a:no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9CB4AA5A-2CDF-4AE6-BBFD-B84E64789979}"/>
              </a:ext>
            </a:extLst>
          </p:cNvPr>
          <p:cNvSpPr/>
          <p:nvPr/>
        </p:nvSpPr>
        <p:spPr>
          <a:xfrm>
            <a:off x="5364088" y="1713508"/>
            <a:ext cx="2376264" cy="124961"/>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a:extLst>
              <a:ext uri="{FF2B5EF4-FFF2-40B4-BE49-F238E27FC236}">
                <a16:creationId xmlns:a16="http://schemas.microsoft.com/office/drawing/2014/main" id="{8EA62E42-6E9D-8D58-FCF1-A2FD21C7C3E5}"/>
              </a:ext>
            </a:extLst>
          </p:cNvPr>
          <p:cNvSpPr/>
          <p:nvPr/>
        </p:nvSpPr>
        <p:spPr>
          <a:xfrm>
            <a:off x="5364088" y="1848712"/>
            <a:ext cx="2376264" cy="124961"/>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a:extLst>
              <a:ext uri="{FF2B5EF4-FFF2-40B4-BE49-F238E27FC236}">
                <a16:creationId xmlns:a16="http://schemas.microsoft.com/office/drawing/2014/main" id="{C060B386-3538-0861-3531-61876A34782C}"/>
              </a:ext>
            </a:extLst>
          </p:cNvPr>
          <p:cNvSpPr/>
          <p:nvPr/>
        </p:nvSpPr>
        <p:spPr>
          <a:xfrm>
            <a:off x="5364088" y="2104036"/>
            <a:ext cx="2376264" cy="124961"/>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a:extLst>
              <a:ext uri="{FF2B5EF4-FFF2-40B4-BE49-F238E27FC236}">
                <a16:creationId xmlns:a16="http://schemas.microsoft.com/office/drawing/2014/main" id="{55069808-2D52-8619-4296-F5922728C400}"/>
              </a:ext>
            </a:extLst>
          </p:cNvPr>
          <p:cNvSpPr/>
          <p:nvPr/>
        </p:nvSpPr>
        <p:spPr>
          <a:xfrm>
            <a:off x="3255978" y="3435854"/>
            <a:ext cx="436814" cy="148411"/>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a:extLst>
              <a:ext uri="{FF2B5EF4-FFF2-40B4-BE49-F238E27FC236}">
                <a16:creationId xmlns:a16="http://schemas.microsoft.com/office/drawing/2014/main" id="{F8DD92C3-1487-CA11-A45D-AF02348A9927}"/>
              </a:ext>
            </a:extLst>
          </p:cNvPr>
          <p:cNvSpPr/>
          <p:nvPr/>
        </p:nvSpPr>
        <p:spPr>
          <a:xfrm>
            <a:off x="5148064" y="4504231"/>
            <a:ext cx="2592288" cy="138436"/>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正方形/長方形 62">
            <a:extLst>
              <a:ext uri="{FF2B5EF4-FFF2-40B4-BE49-F238E27FC236}">
                <a16:creationId xmlns:a16="http://schemas.microsoft.com/office/drawing/2014/main" id="{CD2E2113-EF76-0918-2D0C-FE2557DAD363}"/>
              </a:ext>
            </a:extLst>
          </p:cNvPr>
          <p:cNvSpPr/>
          <p:nvPr/>
        </p:nvSpPr>
        <p:spPr>
          <a:xfrm>
            <a:off x="2051720" y="5256183"/>
            <a:ext cx="768206" cy="139774"/>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a:extLst>
              <a:ext uri="{FF2B5EF4-FFF2-40B4-BE49-F238E27FC236}">
                <a16:creationId xmlns:a16="http://schemas.microsoft.com/office/drawing/2014/main" id="{72AC3DA2-8EB2-7C55-84D9-8BE27A6A1CA3}"/>
              </a:ext>
            </a:extLst>
          </p:cNvPr>
          <p:cNvSpPr/>
          <p:nvPr/>
        </p:nvSpPr>
        <p:spPr>
          <a:xfrm>
            <a:off x="5364088" y="5884239"/>
            <a:ext cx="2160240" cy="133968"/>
          </a:xfrm>
          <a:prstGeom prst="rect">
            <a:avLst/>
          </a:prstGeom>
          <a:no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a:extLst>
              <a:ext uri="{FF2B5EF4-FFF2-40B4-BE49-F238E27FC236}">
                <a16:creationId xmlns:a16="http://schemas.microsoft.com/office/drawing/2014/main" id="{9B422AE1-8EDC-4DD0-6E29-FCECDC601337}"/>
              </a:ext>
            </a:extLst>
          </p:cNvPr>
          <p:cNvSpPr/>
          <p:nvPr/>
        </p:nvSpPr>
        <p:spPr>
          <a:xfrm>
            <a:off x="5364088" y="6031035"/>
            <a:ext cx="2160240" cy="133968"/>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9" name="コネクタ: カギ線 68">
            <a:extLst>
              <a:ext uri="{FF2B5EF4-FFF2-40B4-BE49-F238E27FC236}">
                <a16:creationId xmlns:a16="http://schemas.microsoft.com/office/drawing/2014/main" id="{B7EA06FB-F8AE-DCF9-C31A-40C3D3095AA5}"/>
              </a:ext>
            </a:extLst>
          </p:cNvPr>
          <p:cNvCxnSpPr>
            <a:cxnSpLocks/>
            <a:stCxn id="62" idx="1"/>
            <a:endCxn id="63" idx="3"/>
          </p:cNvCxnSpPr>
          <p:nvPr/>
        </p:nvCxnSpPr>
        <p:spPr>
          <a:xfrm rot="10800000" flipV="1">
            <a:off x="2819926" y="4573448"/>
            <a:ext cx="2328138" cy="752621"/>
          </a:xfrm>
          <a:prstGeom prst="bentConnector3">
            <a:avLst>
              <a:gd name="adj1" fmla="val 50000"/>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2" name="コネクタ: カギ線 71">
            <a:extLst>
              <a:ext uri="{FF2B5EF4-FFF2-40B4-BE49-F238E27FC236}">
                <a16:creationId xmlns:a16="http://schemas.microsoft.com/office/drawing/2014/main" id="{C07C0E2F-0CFE-7359-8CAF-D04240DDCD85}"/>
              </a:ext>
            </a:extLst>
          </p:cNvPr>
          <p:cNvCxnSpPr>
            <a:cxnSpLocks/>
            <a:stCxn id="67" idx="1"/>
            <a:endCxn id="54" idx="3"/>
          </p:cNvCxnSpPr>
          <p:nvPr/>
        </p:nvCxnSpPr>
        <p:spPr>
          <a:xfrm rot="10800000">
            <a:off x="3712670" y="2732651"/>
            <a:ext cx="1651418" cy="3218572"/>
          </a:xfrm>
          <a:prstGeom prst="bentConnector3">
            <a:avLst>
              <a:gd name="adj1" fmla="val 43655"/>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5" name="コネクタ: カギ線 74">
            <a:extLst>
              <a:ext uri="{FF2B5EF4-FFF2-40B4-BE49-F238E27FC236}">
                <a16:creationId xmlns:a16="http://schemas.microsoft.com/office/drawing/2014/main" id="{6E43CD51-1EF6-7391-D881-3CBEAD190C4E}"/>
              </a:ext>
            </a:extLst>
          </p:cNvPr>
          <p:cNvCxnSpPr>
            <a:cxnSpLocks/>
            <a:stCxn id="68" idx="1"/>
            <a:endCxn id="60" idx="3"/>
          </p:cNvCxnSpPr>
          <p:nvPr/>
        </p:nvCxnSpPr>
        <p:spPr>
          <a:xfrm rot="10800000">
            <a:off x="3692792" y="3510061"/>
            <a:ext cx="1671296" cy="2587959"/>
          </a:xfrm>
          <a:prstGeom prst="bentConnector3">
            <a:avLst>
              <a:gd name="adj1" fmla="val 57599"/>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3">
            <a:extLst>
              <a:ext uri="{FF2B5EF4-FFF2-40B4-BE49-F238E27FC236}">
                <a16:creationId xmlns:a16="http://schemas.microsoft.com/office/drawing/2014/main" id="{D0870070-F545-9D0C-FF30-356694E4C8B2}"/>
              </a:ext>
            </a:extLst>
          </p:cNvPr>
          <p:cNvSpPr>
            <a:spLocks noGrp="1"/>
          </p:cNvSpPr>
          <p:nvPr>
            <p:ph type="sldNum" sz="quarter" idx="4"/>
          </p:nvPr>
        </p:nvSpPr>
        <p:spPr>
          <a:xfrm>
            <a:off x="8028384" y="6525344"/>
            <a:ext cx="1115616" cy="404664"/>
          </a:xfrm>
        </p:spPr>
        <p:txBody>
          <a:bodyPr/>
          <a:lstStyle/>
          <a:p>
            <a:fld id="{5263FA20-C340-4DF6-8F1F-34B9EF7D1B2A}" type="slidenum">
              <a:rPr lang="ja-JP" altLang="en-US" smtClean="0"/>
              <a:pPr/>
              <a:t>30</a:t>
            </a:fld>
            <a:endParaRPr lang="ja-JP" altLang="en-US" dirty="0"/>
          </a:p>
        </p:txBody>
      </p:sp>
    </p:spTree>
    <p:extLst>
      <p:ext uri="{BB962C8B-B14F-4D97-AF65-F5344CB8AC3E}">
        <p14:creationId xmlns:p14="http://schemas.microsoft.com/office/powerpoint/2010/main" val="24423614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956BD091-6AC2-8FBC-70C5-2A3766F4BE35}"/>
              </a:ext>
            </a:extLst>
          </p:cNvPr>
          <p:cNvPicPr>
            <a:picLocks noChangeAspect="1"/>
          </p:cNvPicPr>
          <p:nvPr/>
        </p:nvPicPr>
        <p:blipFill>
          <a:blip r:embed="rId3"/>
          <a:stretch>
            <a:fillRect/>
          </a:stretch>
        </p:blipFill>
        <p:spPr>
          <a:xfrm>
            <a:off x="631695" y="1125912"/>
            <a:ext cx="3848730" cy="5248496"/>
          </a:xfrm>
          <a:prstGeom prst="rect">
            <a:avLst/>
          </a:prstGeom>
          <a:ln>
            <a:solidFill>
              <a:schemeClr val="tx1"/>
            </a:solidFill>
          </a:ln>
        </p:spPr>
      </p:pic>
      <p:pic>
        <p:nvPicPr>
          <p:cNvPr id="7" name="図 6">
            <a:extLst>
              <a:ext uri="{FF2B5EF4-FFF2-40B4-BE49-F238E27FC236}">
                <a16:creationId xmlns:a16="http://schemas.microsoft.com/office/drawing/2014/main" id="{CDA4CABA-9479-5952-A7F6-132B53CEB716}"/>
              </a:ext>
            </a:extLst>
          </p:cNvPr>
          <p:cNvPicPr>
            <a:picLocks noChangeAspect="1"/>
          </p:cNvPicPr>
          <p:nvPr/>
        </p:nvPicPr>
        <p:blipFill>
          <a:blip r:embed="rId4"/>
          <a:stretch>
            <a:fillRect/>
          </a:stretch>
        </p:blipFill>
        <p:spPr>
          <a:xfrm>
            <a:off x="4680012" y="1125912"/>
            <a:ext cx="4356484" cy="5253127"/>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856984" cy="5661243"/>
          </a:xfrm>
        </p:spPr>
        <p:txBody>
          <a:bodyPr/>
          <a:lstStyle/>
          <a:p>
            <a:r>
              <a:rPr lang="ja-JP" altLang="en-US" b="1" dirty="0">
                <a:solidFill>
                  <a:srgbClr val="FF0000"/>
                </a:solidFill>
              </a:rPr>
              <a:t>財務諸表に対する注記との整合性</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22" name="正方形/長方形 21">
            <a:extLst>
              <a:ext uri="{FF2B5EF4-FFF2-40B4-BE49-F238E27FC236}">
                <a16:creationId xmlns:a16="http://schemas.microsoft.com/office/drawing/2014/main" id="{CE13A2B9-B9B5-4DB8-901F-D5CE3BAA9CA1}"/>
              </a:ext>
            </a:extLst>
          </p:cNvPr>
          <p:cNvSpPr/>
          <p:nvPr/>
        </p:nvSpPr>
        <p:spPr>
          <a:xfrm>
            <a:off x="3672191" y="2454465"/>
            <a:ext cx="312140" cy="249693"/>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C7B28F6F-F63F-4562-853D-AD0D282BE388}"/>
              </a:ext>
            </a:extLst>
          </p:cNvPr>
          <p:cNvSpPr/>
          <p:nvPr/>
        </p:nvSpPr>
        <p:spPr>
          <a:xfrm>
            <a:off x="3376539" y="3874636"/>
            <a:ext cx="395753" cy="128731"/>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a:extLst>
              <a:ext uri="{FF2B5EF4-FFF2-40B4-BE49-F238E27FC236}">
                <a16:creationId xmlns:a16="http://schemas.microsoft.com/office/drawing/2014/main" id="{E222803E-8299-4B27-AFBE-C58023D524D4}"/>
              </a:ext>
            </a:extLst>
          </p:cNvPr>
          <p:cNvSpPr/>
          <p:nvPr/>
        </p:nvSpPr>
        <p:spPr>
          <a:xfrm>
            <a:off x="5220072" y="5250629"/>
            <a:ext cx="2313780" cy="137242"/>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 name="コネクタ: カギ線 31">
            <a:extLst>
              <a:ext uri="{FF2B5EF4-FFF2-40B4-BE49-F238E27FC236}">
                <a16:creationId xmlns:a16="http://schemas.microsoft.com/office/drawing/2014/main" id="{F15CF285-0BA9-4483-B274-57977FC1F5FA}"/>
              </a:ext>
            </a:extLst>
          </p:cNvPr>
          <p:cNvCxnSpPr>
            <a:cxnSpLocks/>
            <a:stCxn id="30" idx="1"/>
            <a:endCxn id="22" idx="3"/>
          </p:cNvCxnSpPr>
          <p:nvPr/>
        </p:nvCxnSpPr>
        <p:spPr>
          <a:xfrm rot="10800000">
            <a:off x="3984332" y="2579312"/>
            <a:ext cx="1235741" cy="2739938"/>
          </a:xfrm>
          <a:prstGeom prst="bentConnector3">
            <a:avLst>
              <a:gd name="adj1" fmla="val 38181"/>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39" name="コネクタ: カギ線 38">
            <a:extLst>
              <a:ext uri="{FF2B5EF4-FFF2-40B4-BE49-F238E27FC236}">
                <a16:creationId xmlns:a16="http://schemas.microsoft.com/office/drawing/2014/main" id="{B9572648-60BA-461E-BFF5-56434A9EC706}"/>
              </a:ext>
            </a:extLst>
          </p:cNvPr>
          <p:cNvCxnSpPr>
            <a:cxnSpLocks/>
            <a:stCxn id="53" idx="1"/>
            <a:endCxn id="24" idx="3"/>
          </p:cNvCxnSpPr>
          <p:nvPr/>
        </p:nvCxnSpPr>
        <p:spPr>
          <a:xfrm rot="10800000" flipV="1">
            <a:off x="3772292" y="2390102"/>
            <a:ext cx="1447780" cy="1548899"/>
          </a:xfrm>
          <a:prstGeom prst="bentConnector3">
            <a:avLst>
              <a:gd name="adj1" fmla="val 53245"/>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42" name="正方形/長方形 41">
            <a:extLst>
              <a:ext uri="{FF2B5EF4-FFF2-40B4-BE49-F238E27FC236}">
                <a16:creationId xmlns:a16="http://schemas.microsoft.com/office/drawing/2014/main" id="{D85CC141-0062-E80B-077C-0BDEBCECC295}"/>
              </a:ext>
            </a:extLst>
          </p:cNvPr>
          <p:cNvSpPr/>
          <p:nvPr/>
        </p:nvSpPr>
        <p:spPr>
          <a:xfrm>
            <a:off x="5220072" y="5805264"/>
            <a:ext cx="2313780" cy="137242"/>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3" name="コネクタ: カギ線 42">
            <a:extLst>
              <a:ext uri="{FF2B5EF4-FFF2-40B4-BE49-F238E27FC236}">
                <a16:creationId xmlns:a16="http://schemas.microsoft.com/office/drawing/2014/main" id="{8E3F5789-EDFE-DD64-4972-BB2E03169071}"/>
              </a:ext>
            </a:extLst>
          </p:cNvPr>
          <p:cNvCxnSpPr>
            <a:cxnSpLocks/>
            <a:stCxn id="42" idx="1"/>
            <a:endCxn id="22" idx="3"/>
          </p:cNvCxnSpPr>
          <p:nvPr/>
        </p:nvCxnSpPr>
        <p:spPr>
          <a:xfrm rot="10800000">
            <a:off x="3984332" y="2579313"/>
            <a:ext cx="1235741" cy="3294573"/>
          </a:xfrm>
          <a:prstGeom prst="bentConnector3">
            <a:avLst>
              <a:gd name="adj1" fmla="val 38181"/>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EBD75C2C-7A84-0AC6-5216-D942796CF441}"/>
              </a:ext>
            </a:extLst>
          </p:cNvPr>
          <p:cNvSpPr/>
          <p:nvPr/>
        </p:nvSpPr>
        <p:spPr>
          <a:xfrm>
            <a:off x="5220072" y="2321482"/>
            <a:ext cx="2313780" cy="137242"/>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a:extLst>
              <a:ext uri="{FF2B5EF4-FFF2-40B4-BE49-F238E27FC236}">
                <a16:creationId xmlns:a16="http://schemas.microsoft.com/office/drawing/2014/main" id="{DA297D50-AAF3-B911-3CC2-560CD0DCCB3C}"/>
              </a:ext>
            </a:extLst>
          </p:cNvPr>
          <p:cNvSpPr/>
          <p:nvPr/>
        </p:nvSpPr>
        <p:spPr>
          <a:xfrm>
            <a:off x="3376539" y="5173845"/>
            <a:ext cx="395753" cy="128731"/>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a:extLst>
              <a:ext uri="{FF2B5EF4-FFF2-40B4-BE49-F238E27FC236}">
                <a16:creationId xmlns:a16="http://schemas.microsoft.com/office/drawing/2014/main" id="{727E3D13-BFF2-4BE9-650A-09B9425E56A9}"/>
              </a:ext>
            </a:extLst>
          </p:cNvPr>
          <p:cNvSpPr/>
          <p:nvPr/>
        </p:nvSpPr>
        <p:spPr>
          <a:xfrm>
            <a:off x="5220072" y="3855144"/>
            <a:ext cx="2313780" cy="137242"/>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2" name="コネクタ: カギ線 61">
            <a:extLst>
              <a:ext uri="{FF2B5EF4-FFF2-40B4-BE49-F238E27FC236}">
                <a16:creationId xmlns:a16="http://schemas.microsoft.com/office/drawing/2014/main" id="{4061B6F8-0A20-B766-E4A0-0A010F371BD7}"/>
              </a:ext>
            </a:extLst>
          </p:cNvPr>
          <p:cNvCxnSpPr>
            <a:cxnSpLocks/>
            <a:stCxn id="61" idx="1"/>
          </p:cNvCxnSpPr>
          <p:nvPr/>
        </p:nvCxnSpPr>
        <p:spPr>
          <a:xfrm rot="10800000" flipV="1">
            <a:off x="3635896" y="3923765"/>
            <a:ext cx="1584176" cy="1250080"/>
          </a:xfrm>
          <a:prstGeom prst="bentConnector3">
            <a:avLst>
              <a:gd name="adj1" fmla="val 50000"/>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F2382A4F-C166-905E-92C7-DC5556224AD8}"/>
              </a:ext>
            </a:extLst>
          </p:cNvPr>
          <p:cNvSpPr/>
          <p:nvPr/>
        </p:nvSpPr>
        <p:spPr>
          <a:xfrm>
            <a:off x="5220072" y="4002422"/>
            <a:ext cx="2313780" cy="137242"/>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a:extLst>
              <a:ext uri="{FF2B5EF4-FFF2-40B4-BE49-F238E27FC236}">
                <a16:creationId xmlns:a16="http://schemas.microsoft.com/office/drawing/2014/main" id="{CE07C2E9-0ADF-4C74-8D06-B9BA15C7F846}"/>
              </a:ext>
            </a:extLst>
          </p:cNvPr>
          <p:cNvSpPr/>
          <p:nvPr/>
        </p:nvSpPr>
        <p:spPr>
          <a:xfrm>
            <a:off x="3785641" y="5173845"/>
            <a:ext cx="395753" cy="128731"/>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1" name="コネクタ: カギ線 70">
            <a:extLst>
              <a:ext uri="{FF2B5EF4-FFF2-40B4-BE49-F238E27FC236}">
                <a16:creationId xmlns:a16="http://schemas.microsoft.com/office/drawing/2014/main" id="{3552C347-FA28-3E9E-013E-C42EF817711A}"/>
              </a:ext>
            </a:extLst>
          </p:cNvPr>
          <p:cNvCxnSpPr>
            <a:cxnSpLocks/>
            <a:stCxn id="68" idx="1"/>
            <a:endCxn id="70" idx="2"/>
          </p:cNvCxnSpPr>
          <p:nvPr/>
        </p:nvCxnSpPr>
        <p:spPr>
          <a:xfrm rot="10800000" flipV="1">
            <a:off x="3983518" y="4071042"/>
            <a:ext cx="1236554" cy="1231533"/>
          </a:xfrm>
          <a:prstGeom prst="bentConnector4">
            <a:avLst>
              <a:gd name="adj1" fmla="val 49907"/>
              <a:gd name="adj2" fmla="val 104950"/>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77" name="正方形/長方形 76">
            <a:extLst>
              <a:ext uri="{FF2B5EF4-FFF2-40B4-BE49-F238E27FC236}">
                <a16:creationId xmlns:a16="http://schemas.microsoft.com/office/drawing/2014/main" id="{C550C05C-E0DA-BB2F-5E45-0BB6917773AC}"/>
              </a:ext>
            </a:extLst>
          </p:cNvPr>
          <p:cNvSpPr/>
          <p:nvPr/>
        </p:nvSpPr>
        <p:spPr>
          <a:xfrm>
            <a:off x="3869385" y="5898505"/>
            <a:ext cx="509885" cy="96474"/>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正方形/長方形 77">
            <a:extLst>
              <a:ext uri="{FF2B5EF4-FFF2-40B4-BE49-F238E27FC236}">
                <a16:creationId xmlns:a16="http://schemas.microsoft.com/office/drawing/2014/main" id="{7B077E46-152F-8858-AE1A-A3BBFA8702D6}"/>
              </a:ext>
            </a:extLst>
          </p:cNvPr>
          <p:cNvSpPr/>
          <p:nvPr/>
        </p:nvSpPr>
        <p:spPr>
          <a:xfrm>
            <a:off x="3869385" y="6011530"/>
            <a:ext cx="509885" cy="96475"/>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a:extLst>
              <a:ext uri="{FF2B5EF4-FFF2-40B4-BE49-F238E27FC236}">
                <a16:creationId xmlns:a16="http://schemas.microsoft.com/office/drawing/2014/main" id="{6E23DF8C-75E1-62AC-2411-214F5455E5CA}"/>
              </a:ext>
            </a:extLst>
          </p:cNvPr>
          <p:cNvSpPr/>
          <p:nvPr/>
        </p:nvSpPr>
        <p:spPr>
          <a:xfrm>
            <a:off x="3869385" y="6124556"/>
            <a:ext cx="509885" cy="112756"/>
          </a:xfrm>
          <a:prstGeom prst="rect">
            <a:avLst/>
          </a:prstGeom>
          <a:no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正方形/長方形 82">
            <a:extLst>
              <a:ext uri="{FF2B5EF4-FFF2-40B4-BE49-F238E27FC236}">
                <a16:creationId xmlns:a16="http://schemas.microsoft.com/office/drawing/2014/main" id="{E58B7670-EB14-9D5F-8B74-20C569BDE2B8}"/>
              </a:ext>
            </a:extLst>
          </p:cNvPr>
          <p:cNvSpPr/>
          <p:nvPr/>
        </p:nvSpPr>
        <p:spPr>
          <a:xfrm>
            <a:off x="5220072" y="5110744"/>
            <a:ext cx="2313780" cy="137242"/>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正方形/長方形 83">
            <a:extLst>
              <a:ext uri="{FF2B5EF4-FFF2-40B4-BE49-F238E27FC236}">
                <a16:creationId xmlns:a16="http://schemas.microsoft.com/office/drawing/2014/main" id="{3C14F644-4378-510A-4727-054137C97BE3}"/>
              </a:ext>
            </a:extLst>
          </p:cNvPr>
          <p:cNvSpPr/>
          <p:nvPr/>
        </p:nvSpPr>
        <p:spPr>
          <a:xfrm>
            <a:off x="5220072" y="5952960"/>
            <a:ext cx="2313780" cy="137242"/>
          </a:xfrm>
          <a:prstGeom prst="rect">
            <a:avLst/>
          </a:prstGeom>
          <a:no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5" name="コネクタ: カギ線 84">
            <a:extLst>
              <a:ext uri="{FF2B5EF4-FFF2-40B4-BE49-F238E27FC236}">
                <a16:creationId xmlns:a16="http://schemas.microsoft.com/office/drawing/2014/main" id="{BFE6B489-8ECB-F062-8373-56F4B1C4EF1C}"/>
              </a:ext>
            </a:extLst>
          </p:cNvPr>
          <p:cNvCxnSpPr>
            <a:cxnSpLocks/>
            <a:stCxn id="68" idx="1"/>
            <a:endCxn id="77" idx="3"/>
          </p:cNvCxnSpPr>
          <p:nvPr/>
        </p:nvCxnSpPr>
        <p:spPr>
          <a:xfrm rot="10800000" flipV="1">
            <a:off x="4379270" y="4071042"/>
            <a:ext cx="840802" cy="1875699"/>
          </a:xfrm>
          <a:prstGeom prst="bentConnector3">
            <a:avLst>
              <a:gd name="adj1" fmla="val 73714"/>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9" name="コネクタ: カギ線 88">
            <a:extLst>
              <a:ext uri="{FF2B5EF4-FFF2-40B4-BE49-F238E27FC236}">
                <a16:creationId xmlns:a16="http://schemas.microsoft.com/office/drawing/2014/main" id="{DAAFFC91-6F8F-9BF7-9EDE-E1EF9F09B395}"/>
              </a:ext>
            </a:extLst>
          </p:cNvPr>
          <p:cNvCxnSpPr>
            <a:cxnSpLocks/>
            <a:stCxn id="83" idx="1"/>
            <a:endCxn id="78" idx="3"/>
          </p:cNvCxnSpPr>
          <p:nvPr/>
        </p:nvCxnSpPr>
        <p:spPr>
          <a:xfrm rot="10800000" flipV="1">
            <a:off x="4379270" y="5179364"/>
            <a:ext cx="840802" cy="880403"/>
          </a:xfrm>
          <a:prstGeom prst="bentConnector3">
            <a:avLst>
              <a:gd name="adj1" fmla="val 67672"/>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コネクタ: カギ線 92">
            <a:extLst>
              <a:ext uri="{FF2B5EF4-FFF2-40B4-BE49-F238E27FC236}">
                <a16:creationId xmlns:a16="http://schemas.microsoft.com/office/drawing/2014/main" id="{3E87B2A0-3AD7-0CD9-D986-A141AC06F319}"/>
              </a:ext>
            </a:extLst>
          </p:cNvPr>
          <p:cNvCxnSpPr>
            <a:cxnSpLocks/>
            <a:stCxn id="84" idx="1"/>
            <a:endCxn id="79" idx="3"/>
          </p:cNvCxnSpPr>
          <p:nvPr/>
        </p:nvCxnSpPr>
        <p:spPr>
          <a:xfrm rot="10800000" flipV="1">
            <a:off x="4379270" y="6021580"/>
            <a:ext cx="840802" cy="159353"/>
          </a:xfrm>
          <a:prstGeom prst="bentConnector3">
            <a:avLst>
              <a:gd name="adj1" fmla="val 59516"/>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3">
            <a:extLst>
              <a:ext uri="{FF2B5EF4-FFF2-40B4-BE49-F238E27FC236}">
                <a16:creationId xmlns:a16="http://schemas.microsoft.com/office/drawing/2014/main" id="{5145FE58-68A2-F207-C8B4-84D287F3CB4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31</a:t>
            </a:fld>
            <a:endParaRPr lang="ja-JP" altLang="en-US" dirty="0"/>
          </a:p>
        </p:txBody>
      </p:sp>
    </p:spTree>
    <p:extLst>
      <p:ext uri="{BB962C8B-B14F-4D97-AF65-F5344CB8AC3E}">
        <p14:creationId xmlns:p14="http://schemas.microsoft.com/office/powerpoint/2010/main" val="18101723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図 14">
            <a:extLst>
              <a:ext uri="{FF2B5EF4-FFF2-40B4-BE49-F238E27FC236}">
                <a16:creationId xmlns:a16="http://schemas.microsoft.com/office/drawing/2014/main" id="{A8533131-5291-0BA9-67AB-DCE47D8635E1}"/>
              </a:ext>
            </a:extLst>
          </p:cNvPr>
          <p:cNvPicPr>
            <a:picLocks noChangeAspect="1"/>
          </p:cNvPicPr>
          <p:nvPr/>
        </p:nvPicPr>
        <p:blipFill>
          <a:blip r:embed="rId3"/>
          <a:stretch>
            <a:fillRect/>
          </a:stretch>
        </p:blipFill>
        <p:spPr>
          <a:xfrm>
            <a:off x="683567" y="1124745"/>
            <a:ext cx="3456384" cy="5227261"/>
          </a:xfrm>
          <a:prstGeom prst="rect">
            <a:avLst/>
          </a:prstGeom>
          <a:solidFill>
            <a:schemeClr val="bg1"/>
          </a:solidFill>
          <a:ln>
            <a:solidFill>
              <a:schemeClr val="tx1"/>
            </a:solidFill>
          </a:ln>
        </p:spPr>
      </p:pic>
      <p:sp>
        <p:nvSpPr>
          <p:cNvPr id="2" name="コンテンツ プレースホルダー 1">
            <a:extLst>
              <a:ext uri="{FF2B5EF4-FFF2-40B4-BE49-F238E27FC236}">
                <a16:creationId xmlns:a16="http://schemas.microsoft.com/office/drawing/2014/main" id="{F6A3A22A-F265-30B1-D98A-3515D142D49C}"/>
              </a:ext>
            </a:extLst>
          </p:cNvPr>
          <p:cNvSpPr>
            <a:spLocks noGrp="1"/>
          </p:cNvSpPr>
          <p:nvPr>
            <p:ph idx="1"/>
          </p:nvPr>
        </p:nvSpPr>
        <p:spPr/>
        <p:txBody>
          <a:bodyPr/>
          <a:lstStyle/>
          <a:p>
            <a:r>
              <a:rPr kumimoji="1" lang="ja-JP" altLang="en-US" b="1" dirty="0">
                <a:solidFill>
                  <a:srgbClr val="FF0000"/>
                </a:solidFill>
              </a:rPr>
              <a:t>収支決算書に対する注記との整合</a:t>
            </a:r>
          </a:p>
        </p:txBody>
      </p:sp>
      <p:sp>
        <p:nvSpPr>
          <p:cNvPr id="3" name="タイトル 2">
            <a:extLst>
              <a:ext uri="{FF2B5EF4-FFF2-40B4-BE49-F238E27FC236}">
                <a16:creationId xmlns:a16="http://schemas.microsoft.com/office/drawing/2014/main" id="{2B833E9F-E449-9ACC-4CF9-9F92C62F7777}"/>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4" name="スライド番号プレースホルダー 3">
            <a:extLst>
              <a:ext uri="{FF2B5EF4-FFF2-40B4-BE49-F238E27FC236}">
                <a16:creationId xmlns:a16="http://schemas.microsoft.com/office/drawing/2014/main" id="{25F1558F-1594-1961-0BD1-56ECFDF84B4B}"/>
              </a:ext>
            </a:extLst>
          </p:cNvPr>
          <p:cNvSpPr>
            <a:spLocks noGrp="1"/>
          </p:cNvSpPr>
          <p:nvPr>
            <p:ph type="sldNum" sz="quarter" idx="4"/>
          </p:nvPr>
        </p:nvSpPr>
        <p:spPr/>
        <p:txBody>
          <a:bodyPr/>
          <a:lstStyle/>
          <a:p>
            <a:fld id="{5263FA20-C340-4DF6-8F1F-34B9EF7D1B2A}" type="slidenum">
              <a:rPr lang="ja-JP" altLang="en-US" smtClean="0"/>
              <a:pPr/>
              <a:t>32</a:t>
            </a:fld>
            <a:endParaRPr lang="ja-JP" altLang="en-US" dirty="0"/>
          </a:p>
        </p:txBody>
      </p:sp>
      <p:sp>
        <p:nvSpPr>
          <p:cNvPr id="6" name="テキスト ボックス 5">
            <a:extLst>
              <a:ext uri="{FF2B5EF4-FFF2-40B4-BE49-F238E27FC236}">
                <a16:creationId xmlns:a16="http://schemas.microsoft.com/office/drawing/2014/main" id="{891515F7-A07D-FDD9-A89C-E8E2FDF1B102}"/>
              </a:ext>
            </a:extLst>
          </p:cNvPr>
          <p:cNvSpPr txBox="1"/>
          <p:nvPr/>
        </p:nvSpPr>
        <p:spPr>
          <a:xfrm>
            <a:off x="4788024" y="1124744"/>
            <a:ext cx="3890104" cy="1200329"/>
          </a:xfrm>
          <a:prstGeom prst="rect">
            <a:avLst/>
          </a:prstGeom>
          <a:solidFill>
            <a:schemeClr val="bg1"/>
          </a:solidFill>
          <a:ln w="28575">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資金の範囲は、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会計処理の実態と合致していますか？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資金収支整理期間（▶</a:t>
            </a:r>
            <a:r>
              <a:rPr lang="en-US" altLang="ja-JP" sz="1200" dirty="0">
                <a:solidFill>
                  <a:srgbClr val="0000FF"/>
                </a:solidFill>
                <a:latin typeface="Meiryo UI" panose="020B0604030504040204" pitchFamily="50" charset="-128"/>
                <a:ea typeface="Meiryo UI" panose="020B0604030504040204" pitchFamily="50" charset="-128"/>
              </a:rPr>
              <a:t>P.33</a:t>
            </a:r>
            <a:r>
              <a:rPr lang="ja-JP" altLang="en-US" sz="1200" dirty="0">
                <a:solidFill>
                  <a:srgbClr val="0000FF"/>
                </a:solidFill>
                <a:latin typeface="Meiryo UI" panose="020B0604030504040204" pitchFamily="50" charset="-128"/>
                <a:ea typeface="Meiryo UI" panose="020B0604030504040204" pitchFamily="50" charset="-128"/>
              </a:rPr>
              <a:t>）を設けている場合は、その</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旨を記載していますか？</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BA8E18CC-3FFC-525F-B7EA-EC9E1599C561}"/>
              </a:ext>
            </a:extLst>
          </p:cNvPr>
          <p:cNvSpPr txBox="1"/>
          <p:nvPr/>
        </p:nvSpPr>
        <p:spPr>
          <a:xfrm>
            <a:off x="4788024" y="2510254"/>
            <a:ext cx="3890104" cy="923330"/>
          </a:xfrm>
          <a:prstGeom prst="rect">
            <a:avLst/>
          </a:prstGeom>
          <a:solidFill>
            <a:schemeClr val="bg1"/>
          </a:solidFill>
          <a:ln w="28575">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貸借対照表の 「現金及び預金」 と</a:t>
            </a:r>
            <a:endParaRPr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rPr>
              <a:t>収支決算書の 「次年度繰越金」 は整合していますか？</a:t>
            </a: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rPr>
              <a:t>（▶</a:t>
            </a:r>
            <a:r>
              <a:rPr lang="en-US" altLang="ja-JP" sz="1200" dirty="0">
                <a:solidFill>
                  <a:schemeClr val="tx1">
                    <a:lumMod val="85000"/>
                    <a:lumOff val="15000"/>
                  </a:schemeClr>
                </a:solidFill>
                <a:latin typeface="Meiryo UI" panose="020B0604030504040204" pitchFamily="50" charset="-128"/>
                <a:ea typeface="Meiryo UI" panose="020B0604030504040204" pitchFamily="50" charset="-128"/>
              </a:rPr>
              <a:t>P.14</a:t>
            </a: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rPr>
              <a:t>）</a:t>
            </a:r>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92B0B537-1C2E-E1B1-2BBB-7ADE8CDA963D}"/>
              </a:ext>
            </a:extLst>
          </p:cNvPr>
          <p:cNvSpPr txBox="1"/>
          <p:nvPr/>
        </p:nvSpPr>
        <p:spPr>
          <a:xfrm>
            <a:off x="4788024" y="3620576"/>
            <a:ext cx="3890104" cy="1384995"/>
          </a:xfrm>
          <a:prstGeom prst="rect">
            <a:avLst/>
          </a:prstGeom>
          <a:solidFill>
            <a:schemeClr val="bg1"/>
          </a:solidFill>
          <a:ln w="28575">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予算額と決算額の差異が著しい科目</a:t>
            </a:r>
            <a:endParaRPr lang="en-US" altLang="ja-JP" b="1" dirty="0">
              <a:solidFill>
                <a:srgbClr val="FF0000"/>
              </a:solidFill>
              <a:latin typeface="Meiryo UI" panose="020B0604030504040204" pitchFamily="50" charset="-128"/>
              <a:ea typeface="Meiryo UI" panose="020B0604030504040204" pitchFamily="50" charset="-128"/>
            </a:endParaRPr>
          </a:p>
          <a:p>
            <a:r>
              <a:rPr lang="ja-JP" altLang="en-US" b="1" dirty="0">
                <a:solidFill>
                  <a:srgbClr val="FF0000"/>
                </a:solidFill>
                <a:latin typeface="Meiryo UI" panose="020B0604030504040204" pitchFamily="50" charset="-128"/>
                <a:ea typeface="Meiryo UI" panose="020B0604030504040204" pitchFamily="50" charset="-128"/>
              </a:rPr>
              <a:t>について、注記していますか？</a:t>
            </a:r>
            <a:endParaRPr lang="en-US" altLang="ja-JP" b="1" dirty="0">
              <a:solidFill>
                <a:srgbClr val="FF0000"/>
              </a:solidFill>
              <a:latin typeface="Meiryo UI" panose="020B0604030504040204" pitchFamily="50" charset="-128"/>
              <a:ea typeface="Meiryo UI" panose="020B0604030504040204" pitchFamily="50" charset="-128"/>
            </a:endParaRPr>
          </a:p>
          <a:p>
            <a:pPr algn="ctr"/>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rPr>
              <a:t>（</a:t>
            </a:r>
            <a:r>
              <a:rPr lang="ja-JP" altLang="en-US" sz="1200" dirty="0">
                <a:solidFill>
                  <a:srgbClr val="0000FF"/>
                </a:solidFill>
                <a:latin typeface="Meiryo UI" panose="020B0604030504040204" pitchFamily="50" charset="-128"/>
                <a:ea typeface="Meiryo UI" panose="020B0604030504040204" pitchFamily="50" charset="-128"/>
              </a:rPr>
              <a:t>款）に計上されている科目について、当該款の予算総</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額の</a:t>
            </a:r>
            <a:r>
              <a:rPr lang="en-US" altLang="ja-JP" sz="1200" dirty="0">
                <a:solidFill>
                  <a:srgbClr val="0000FF"/>
                </a:solidFill>
                <a:latin typeface="Meiryo UI" panose="020B0604030504040204" pitchFamily="50" charset="-128"/>
                <a:ea typeface="Meiryo UI" panose="020B0604030504040204" pitchFamily="50" charset="-128"/>
              </a:rPr>
              <a:t>10%</a:t>
            </a:r>
            <a:r>
              <a:rPr lang="ja-JP" altLang="en-US" sz="1200" dirty="0">
                <a:solidFill>
                  <a:srgbClr val="0000FF"/>
                </a:solidFill>
                <a:latin typeface="Meiryo UI" panose="020B0604030504040204" pitchFamily="50" charset="-128"/>
                <a:ea typeface="Meiryo UI" panose="020B0604030504040204" pitchFamily="50" charset="-128"/>
              </a:rPr>
              <a:t>を超える増減が発生した場合は、その理由を注記</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します。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6F91CB2B-788E-962F-5F8B-35AF27FD520B}"/>
              </a:ext>
            </a:extLst>
          </p:cNvPr>
          <p:cNvSpPr txBox="1"/>
          <p:nvPr/>
        </p:nvSpPr>
        <p:spPr>
          <a:xfrm>
            <a:off x="4788024" y="5201576"/>
            <a:ext cx="3890104" cy="1200329"/>
          </a:xfrm>
          <a:prstGeom prst="rect">
            <a:avLst/>
          </a:prstGeom>
          <a:solidFill>
            <a:schemeClr val="bg1"/>
          </a:solidFill>
          <a:ln w="28575">
            <a:solidFill>
              <a:srgbClr val="00CC99"/>
            </a:solidFill>
          </a:ln>
        </p:spPr>
        <p:txBody>
          <a:bodyPr wrap="square" rtlCol="0">
            <a:spAutoFit/>
          </a:bodyPr>
          <a:lstStyle/>
          <a:p>
            <a:r>
              <a:rPr lang="ja-JP" altLang="en-US" b="1" dirty="0">
                <a:solidFill>
                  <a:srgbClr val="FF0000"/>
                </a:solidFill>
                <a:latin typeface="Meiryo UI" panose="020B0604030504040204" pitchFamily="50" charset="-128"/>
                <a:ea typeface="Meiryo UI" panose="020B0604030504040204" pitchFamily="50" charset="-128"/>
              </a:rPr>
              <a:t> 予算の流用や予備費の充用がある場合には、その内容を注記していますか？</a:t>
            </a:r>
            <a:endParaRPr lang="en-US" altLang="ja-JP" b="1" dirty="0">
              <a:solidFill>
                <a:srgbClr val="FF0000"/>
              </a:solidFill>
              <a:latin typeface="Meiryo UI" panose="020B0604030504040204" pitchFamily="50" charset="-128"/>
              <a:ea typeface="Meiryo UI" panose="020B0604030504040204" pitchFamily="50" charset="-128"/>
            </a:endParaRPr>
          </a:p>
          <a:p>
            <a:pPr algn="ctr"/>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予算を流用した場合や、予備費を充用した場合には、その</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内容を注記します。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0A5264E6-CA2C-9A8A-5008-50AD28B68D27}"/>
              </a:ext>
            </a:extLst>
          </p:cNvPr>
          <p:cNvSpPr/>
          <p:nvPr/>
        </p:nvSpPr>
        <p:spPr>
          <a:xfrm>
            <a:off x="611560" y="1475215"/>
            <a:ext cx="3600400" cy="657641"/>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0DBA74B3-5580-ADD0-DFAD-F9B4BBB32E00}"/>
              </a:ext>
            </a:extLst>
          </p:cNvPr>
          <p:cNvSpPr/>
          <p:nvPr/>
        </p:nvSpPr>
        <p:spPr>
          <a:xfrm>
            <a:off x="611560" y="2477894"/>
            <a:ext cx="3600400" cy="1417991"/>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42BBC72A-99C8-4FDC-359B-60638A02F4E8}"/>
              </a:ext>
            </a:extLst>
          </p:cNvPr>
          <p:cNvSpPr/>
          <p:nvPr/>
        </p:nvSpPr>
        <p:spPr>
          <a:xfrm>
            <a:off x="611560" y="3936910"/>
            <a:ext cx="3600400" cy="858928"/>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4B86BDFE-7765-4603-D441-9D22F5DB73BB}"/>
              </a:ext>
            </a:extLst>
          </p:cNvPr>
          <p:cNvSpPr/>
          <p:nvPr/>
        </p:nvSpPr>
        <p:spPr>
          <a:xfrm>
            <a:off x="611560" y="4836864"/>
            <a:ext cx="3600400" cy="1112416"/>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コネクタ: カギ線 13">
            <a:extLst>
              <a:ext uri="{FF2B5EF4-FFF2-40B4-BE49-F238E27FC236}">
                <a16:creationId xmlns:a16="http://schemas.microsoft.com/office/drawing/2014/main" id="{16F1A26F-1FF6-2051-884F-72431D973C24}"/>
              </a:ext>
            </a:extLst>
          </p:cNvPr>
          <p:cNvCxnSpPr>
            <a:cxnSpLocks/>
            <a:stCxn id="6" idx="1"/>
            <a:endCxn id="10" idx="3"/>
          </p:cNvCxnSpPr>
          <p:nvPr/>
        </p:nvCxnSpPr>
        <p:spPr>
          <a:xfrm rot="10800000" flipV="1">
            <a:off x="4211960" y="1724908"/>
            <a:ext cx="576064" cy="79127"/>
          </a:xfrm>
          <a:prstGeom prst="bentConnector3">
            <a:avLst>
              <a:gd name="adj1"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17" name="コネクタ: カギ線 16">
            <a:extLst>
              <a:ext uri="{FF2B5EF4-FFF2-40B4-BE49-F238E27FC236}">
                <a16:creationId xmlns:a16="http://schemas.microsoft.com/office/drawing/2014/main" id="{1F999295-31BC-2E95-3944-8DD74BCFE643}"/>
              </a:ext>
            </a:extLst>
          </p:cNvPr>
          <p:cNvCxnSpPr>
            <a:cxnSpLocks/>
            <a:stCxn id="7" idx="1"/>
            <a:endCxn id="11" idx="3"/>
          </p:cNvCxnSpPr>
          <p:nvPr/>
        </p:nvCxnSpPr>
        <p:spPr>
          <a:xfrm rot="10800000" flipV="1">
            <a:off x="4211960" y="2971918"/>
            <a:ext cx="576064" cy="214971"/>
          </a:xfrm>
          <a:prstGeom prst="bentConnector3">
            <a:avLst>
              <a:gd name="adj1"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20" name="コネクタ: カギ線 19">
            <a:extLst>
              <a:ext uri="{FF2B5EF4-FFF2-40B4-BE49-F238E27FC236}">
                <a16:creationId xmlns:a16="http://schemas.microsoft.com/office/drawing/2014/main" id="{B2BEB204-29E7-F7B2-3E2F-216C25EE53EA}"/>
              </a:ext>
            </a:extLst>
          </p:cNvPr>
          <p:cNvCxnSpPr>
            <a:cxnSpLocks/>
            <a:stCxn id="8" idx="1"/>
            <a:endCxn id="12" idx="3"/>
          </p:cNvCxnSpPr>
          <p:nvPr/>
        </p:nvCxnSpPr>
        <p:spPr>
          <a:xfrm rot="10800000" flipV="1">
            <a:off x="4211960" y="4313074"/>
            <a:ext cx="576064" cy="53300"/>
          </a:xfrm>
          <a:prstGeom prst="bentConnector3">
            <a:avLst>
              <a:gd name="adj1"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23" name="コネクタ: カギ線 22">
            <a:extLst>
              <a:ext uri="{FF2B5EF4-FFF2-40B4-BE49-F238E27FC236}">
                <a16:creationId xmlns:a16="http://schemas.microsoft.com/office/drawing/2014/main" id="{E1194673-43F1-D5F7-ABE5-40EE1FE586BF}"/>
              </a:ext>
            </a:extLst>
          </p:cNvPr>
          <p:cNvCxnSpPr>
            <a:cxnSpLocks/>
            <a:stCxn id="9" idx="1"/>
            <a:endCxn id="13" idx="3"/>
          </p:cNvCxnSpPr>
          <p:nvPr/>
        </p:nvCxnSpPr>
        <p:spPr>
          <a:xfrm rot="10800000">
            <a:off x="4211960" y="5393073"/>
            <a:ext cx="576064" cy="408669"/>
          </a:xfrm>
          <a:prstGeom prst="bentConnector3">
            <a:avLst>
              <a:gd name="adj1"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23197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C5B3EB6-2FA9-405B-13FF-5547C0D5FECB}"/>
              </a:ext>
            </a:extLst>
          </p:cNvPr>
          <p:cNvSpPr>
            <a:spLocks noGrp="1"/>
          </p:cNvSpPr>
          <p:nvPr>
            <p:ph idx="1"/>
          </p:nvPr>
        </p:nvSpPr>
        <p:spPr>
          <a:xfrm>
            <a:off x="100715" y="648072"/>
            <a:ext cx="8971785" cy="6209928"/>
          </a:xfrm>
        </p:spPr>
        <p:txBody>
          <a:bodyPr>
            <a:normAutofit/>
          </a:bodyPr>
          <a:lstStyle/>
          <a:p>
            <a:r>
              <a:rPr kumimoji="1" lang="ja-JP" altLang="en-US" b="1" dirty="0"/>
              <a:t>（</a:t>
            </a:r>
            <a:r>
              <a:rPr kumimoji="1" lang="ja-JP" altLang="en-US" b="1" dirty="0">
                <a:solidFill>
                  <a:srgbClr val="FF0000"/>
                </a:solidFill>
              </a:rPr>
              <a:t>参考）資金収支整理期間について</a:t>
            </a:r>
            <a:endParaRPr kumimoji="1" lang="en-US" altLang="ja-JP" b="1" dirty="0">
              <a:solidFill>
                <a:srgbClr val="FF0000"/>
              </a:solidFill>
            </a:endParaRPr>
          </a:p>
          <a:p>
            <a:pPr lvl="1"/>
            <a:r>
              <a:rPr kumimoji="1" lang="ja-JP" altLang="en-US" b="1" dirty="0">
                <a:solidFill>
                  <a:srgbClr val="0000FF"/>
                </a:solidFill>
              </a:rPr>
              <a:t>単式簿記会計と同様の収支決算書を作成するために設定する期間</a:t>
            </a:r>
            <a:endParaRPr kumimoji="1" lang="en-US" altLang="ja-JP" b="1" dirty="0">
              <a:solidFill>
                <a:srgbClr val="0000FF"/>
              </a:solidFill>
            </a:endParaRPr>
          </a:p>
          <a:p>
            <a:pPr lvl="1"/>
            <a:endParaRPr lang="en-US" altLang="ja-JP" dirty="0"/>
          </a:p>
          <a:p>
            <a:pPr lvl="1"/>
            <a:endParaRPr kumimoji="1" lang="en-US" altLang="ja-JP" dirty="0"/>
          </a:p>
          <a:p>
            <a:pPr lvl="1"/>
            <a:endParaRPr lang="en-US" altLang="ja-JP" dirty="0"/>
          </a:p>
          <a:p>
            <a:pPr lvl="1"/>
            <a:endParaRPr kumimoji="1" lang="en-US" altLang="ja-JP" dirty="0"/>
          </a:p>
          <a:p>
            <a:pPr lvl="1"/>
            <a:endParaRPr lang="en-US" altLang="ja-JP" dirty="0"/>
          </a:p>
          <a:p>
            <a:pPr lvl="1"/>
            <a:endParaRPr kumimoji="1" lang="en-US" altLang="ja-JP" dirty="0"/>
          </a:p>
          <a:p>
            <a:pPr marL="457200" lvl="1" indent="0">
              <a:buNone/>
            </a:pPr>
            <a:endParaRPr kumimoji="1" lang="en-US" altLang="ja-JP" dirty="0"/>
          </a:p>
          <a:p>
            <a:pPr lvl="2"/>
            <a:endParaRPr kumimoji="1" lang="en-US" altLang="ja-JP" dirty="0"/>
          </a:p>
          <a:p>
            <a:pPr lvl="2"/>
            <a:r>
              <a:rPr kumimoji="1" lang="ja-JP" altLang="en-US" dirty="0"/>
              <a:t> ４月</a:t>
            </a:r>
            <a:r>
              <a:rPr lang="ja-JP" altLang="en-US" dirty="0"/>
              <a:t>１</a:t>
            </a:r>
            <a:r>
              <a:rPr kumimoji="1" lang="ja-JP" altLang="en-US" dirty="0"/>
              <a:t>日から</a:t>
            </a:r>
            <a:r>
              <a:rPr lang="ja-JP" altLang="en-US" dirty="0"/>
              <a:t>５</a:t>
            </a:r>
            <a:r>
              <a:rPr kumimoji="1" lang="ja-JP" altLang="en-US" dirty="0"/>
              <a:t>月</a:t>
            </a:r>
            <a:r>
              <a:rPr kumimoji="1" lang="en-US" altLang="ja-JP" dirty="0"/>
              <a:t>31</a:t>
            </a:r>
            <a:r>
              <a:rPr kumimoji="1" lang="ja-JP" altLang="en-US" dirty="0"/>
              <a:t>日までの</a:t>
            </a:r>
            <a:r>
              <a:rPr lang="ja-JP" altLang="en-US" dirty="0"/>
              <a:t>２</a:t>
            </a:r>
            <a:r>
              <a:rPr kumimoji="1" lang="ja-JP" altLang="en-US" dirty="0"/>
              <a:t>か月間は、会計年度経過後であっても、執行済みの収支予算に基づく収入、支出の整理ができる。</a:t>
            </a:r>
            <a:endParaRPr kumimoji="1" lang="en-US" altLang="ja-JP" dirty="0"/>
          </a:p>
          <a:p>
            <a:pPr lvl="2"/>
            <a:r>
              <a:rPr lang="ja-JP" altLang="en-US" dirty="0"/>
              <a:t> ３月</a:t>
            </a:r>
            <a:r>
              <a:rPr lang="en-US" altLang="ja-JP" dirty="0"/>
              <a:t>31</a:t>
            </a:r>
            <a:r>
              <a:rPr lang="ja-JP" altLang="en-US" dirty="0"/>
              <a:t>日までに執行された予算に基づく確定した債権債務についての決済ができるのであって、この期間中に前年度の予算執行としての収入の調定、物品購入、契約締結等をすることはできない。</a:t>
            </a:r>
            <a:endParaRPr lang="en-US" altLang="ja-JP" dirty="0"/>
          </a:p>
          <a:p>
            <a:pPr lvl="2"/>
            <a:r>
              <a:rPr lang="ja-JP" altLang="en-US" dirty="0">
                <a:solidFill>
                  <a:srgbClr val="FF0000"/>
                </a:solidFill>
              </a:rPr>
              <a:t> </a:t>
            </a:r>
            <a:r>
              <a:rPr lang="ja-JP" altLang="en-US" b="1" dirty="0">
                <a:solidFill>
                  <a:srgbClr val="FF0000"/>
                </a:solidFill>
              </a:rPr>
              <a:t>資金収支整理期間を設定する・しないによって、貸借対照表の作成方法が変わることはない。</a:t>
            </a:r>
            <a:r>
              <a:rPr lang="ja-JP" altLang="en-US" dirty="0"/>
              <a:t>（貸借対照表は３月</a:t>
            </a:r>
            <a:r>
              <a:rPr lang="en-US" altLang="ja-JP" dirty="0"/>
              <a:t>31</a:t>
            </a:r>
            <a:r>
              <a:rPr lang="ja-JP" altLang="en-US" dirty="0"/>
              <a:t>日時点の状況を表すため、資金収支整理期間中に入金されたものは 「未収金」 等、支出したものは 「未払金」 等となる。）</a:t>
            </a:r>
            <a:endParaRPr kumimoji="1" lang="ja-JP" altLang="en-US" dirty="0"/>
          </a:p>
          <a:p>
            <a:pPr lvl="1"/>
            <a:endParaRPr kumimoji="1" lang="en-US" altLang="ja-JP" dirty="0"/>
          </a:p>
          <a:p>
            <a:pPr lvl="1"/>
            <a:endParaRPr kumimoji="1" lang="ja-JP" altLang="en-US" dirty="0"/>
          </a:p>
        </p:txBody>
      </p:sp>
      <p:sp>
        <p:nvSpPr>
          <p:cNvPr id="3" name="タイトル 2">
            <a:extLst>
              <a:ext uri="{FF2B5EF4-FFF2-40B4-BE49-F238E27FC236}">
                <a16:creationId xmlns:a16="http://schemas.microsoft.com/office/drawing/2014/main" id="{6D156388-BCD4-5204-1A7F-20F078838C2B}"/>
              </a:ext>
            </a:extLst>
          </p:cNvPr>
          <p:cNvSpPr>
            <a:spLocks noGrp="1"/>
          </p:cNvSpPr>
          <p:nvPr>
            <p:ph type="title"/>
          </p:nvPr>
        </p:nvSpPr>
        <p:spPr/>
        <p:txBody>
          <a:bodyPr/>
          <a:lstStyle/>
          <a:p>
            <a:r>
              <a:rPr kumimoji="1" lang="ja-JP" altLang="en-US" dirty="0">
                <a:solidFill>
                  <a:srgbClr val="0000FF"/>
                </a:solidFill>
              </a:rPr>
              <a:t>（３）</a:t>
            </a:r>
            <a:r>
              <a:rPr lang="ja-JP" altLang="en-US" dirty="0">
                <a:solidFill>
                  <a:srgbClr val="0000FF"/>
                </a:solidFill>
                <a:latin typeface="Meiryo UI" panose="020B0604030504040204" pitchFamily="50" charset="-128"/>
                <a:ea typeface="Meiryo UI" panose="020B0604030504040204" pitchFamily="50" charset="-128"/>
              </a:rPr>
              <a:t>財務諸表全体の形式・整合性チェック</a:t>
            </a:r>
            <a:endParaRPr kumimoji="1" lang="ja-JP" altLang="en-US" dirty="0">
              <a:solidFill>
                <a:srgbClr val="0000FF"/>
              </a:solidFill>
            </a:endParaRPr>
          </a:p>
        </p:txBody>
      </p:sp>
      <p:sp>
        <p:nvSpPr>
          <p:cNvPr id="4" name="スライド番号プレースホルダー 3">
            <a:extLst>
              <a:ext uri="{FF2B5EF4-FFF2-40B4-BE49-F238E27FC236}">
                <a16:creationId xmlns:a16="http://schemas.microsoft.com/office/drawing/2014/main" id="{7F3BD1CD-E649-CCA6-C9E7-74097AFF2C77}"/>
              </a:ext>
            </a:extLst>
          </p:cNvPr>
          <p:cNvSpPr>
            <a:spLocks noGrp="1"/>
          </p:cNvSpPr>
          <p:nvPr>
            <p:ph type="sldNum" sz="quarter" idx="4"/>
          </p:nvPr>
        </p:nvSpPr>
        <p:spPr/>
        <p:txBody>
          <a:bodyPr/>
          <a:lstStyle/>
          <a:p>
            <a:fld id="{5263FA20-C340-4DF6-8F1F-34B9EF7D1B2A}" type="slidenum">
              <a:rPr lang="ja-JP" altLang="en-US" smtClean="0"/>
              <a:pPr/>
              <a:t>33</a:t>
            </a:fld>
            <a:endParaRPr lang="ja-JP" altLang="en-US" dirty="0"/>
          </a:p>
        </p:txBody>
      </p:sp>
      <p:cxnSp>
        <p:nvCxnSpPr>
          <p:cNvPr id="24" name="直線矢印コネクタ 23">
            <a:extLst>
              <a:ext uri="{FF2B5EF4-FFF2-40B4-BE49-F238E27FC236}">
                <a16:creationId xmlns:a16="http://schemas.microsoft.com/office/drawing/2014/main" id="{C1816615-C58A-F1FB-E9EC-DDEF74008A38}"/>
              </a:ext>
            </a:extLst>
          </p:cNvPr>
          <p:cNvCxnSpPr>
            <a:cxnSpLocks/>
          </p:cNvCxnSpPr>
          <p:nvPr/>
        </p:nvCxnSpPr>
        <p:spPr>
          <a:xfrm>
            <a:off x="71500" y="2624804"/>
            <a:ext cx="9001000"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48DD9FFD-1B1D-653A-BC51-12A902A7A025}"/>
              </a:ext>
            </a:extLst>
          </p:cNvPr>
          <p:cNvCxnSpPr>
            <a:cxnSpLocks/>
          </p:cNvCxnSpPr>
          <p:nvPr/>
        </p:nvCxnSpPr>
        <p:spPr>
          <a:xfrm>
            <a:off x="1184895" y="2379499"/>
            <a:ext cx="0" cy="4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405780D-D1D5-EC1C-4EFC-426BA21D919E}"/>
              </a:ext>
            </a:extLst>
          </p:cNvPr>
          <p:cNvCxnSpPr>
            <a:cxnSpLocks/>
          </p:cNvCxnSpPr>
          <p:nvPr/>
        </p:nvCxnSpPr>
        <p:spPr>
          <a:xfrm>
            <a:off x="4716016" y="2379499"/>
            <a:ext cx="0" cy="4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FA8AEBBE-9A36-141B-2646-8F3D6CAC13C7}"/>
              </a:ext>
            </a:extLst>
          </p:cNvPr>
          <p:cNvSpPr txBox="1"/>
          <p:nvPr/>
        </p:nvSpPr>
        <p:spPr>
          <a:xfrm>
            <a:off x="178168" y="2786146"/>
            <a:ext cx="1938768" cy="338554"/>
          </a:xfrm>
          <a:prstGeom prst="rect">
            <a:avLst/>
          </a:prstGeom>
          <a:noFill/>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令和６</a:t>
            </a:r>
            <a:r>
              <a:rPr kumimoji="1" lang="ja-JP" altLang="en-US" sz="1600" dirty="0">
                <a:latin typeface="Meiryo UI" panose="020B0604030504040204" pitchFamily="50" charset="-128"/>
                <a:ea typeface="Meiryo UI" panose="020B0604030504040204" pitchFamily="50" charset="-128"/>
              </a:rPr>
              <a:t>年</a:t>
            </a:r>
            <a:r>
              <a:rPr lang="ja-JP" altLang="en-US" sz="1600" dirty="0">
                <a:latin typeface="Meiryo UI" panose="020B0604030504040204" pitchFamily="50" charset="-128"/>
                <a:ea typeface="Meiryo UI" panose="020B0604030504040204" pitchFamily="50" charset="-128"/>
              </a:rPr>
              <a:t>４</a:t>
            </a:r>
            <a:r>
              <a:rPr kumimoji="1" lang="ja-JP" altLang="en-US" sz="1600" dirty="0">
                <a:latin typeface="Meiryo UI" panose="020B0604030504040204" pitchFamily="50" charset="-128"/>
                <a:ea typeface="Meiryo UI" panose="020B0604030504040204" pitchFamily="50" charset="-128"/>
              </a:rPr>
              <a:t>月</a:t>
            </a:r>
            <a:r>
              <a:rPr lang="ja-JP" altLang="en-US" sz="1600" dirty="0">
                <a:latin typeface="Meiryo UI" panose="020B0604030504040204" pitchFamily="50" charset="-128"/>
                <a:ea typeface="Meiryo UI" panose="020B0604030504040204" pitchFamily="50" charset="-128"/>
              </a:rPr>
              <a:t>１</a:t>
            </a:r>
            <a:r>
              <a:rPr kumimoji="1" lang="ja-JP" altLang="en-US" sz="1600" dirty="0">
                <a:latin typeface="Meiryo UI" panose="020B0604030504040204" pitchFamily="50" charset="-128"/>
                <a:ea typeface="Meiryo UI" panose="020B0604030504040204" pitchFamily="50" charset="-128"/>
              </a:rPr>
              <a:t>日</a:t>
            </a:r>
          </a:p>
        </p:txBody>
      </p:sp>
      <p:sp>
        <p:nvSpPr>
          <p:cNvPr id="28" name="テキスト ボックス 27">
            <a:extLst>
              <a:ext uri="{FF2B5EF4-FFF2-40B4-BE49-F238E27FC236}">
                <a16:creationId xmlns:a16="http://schemas.microsoft.com/office/drawing/2014/main" id="{18B7A5BD-A860-4D1E-72C3-441B27881A5C}"/>
              </a:ext>
            </a:extLst>
          </p:cNvPr>
          <p:cNvSpPr txBox="1"/>
          <p:nvPr/>
        </p:nvSpPr>
        <p:spPr>
          <a:xfrm>
            <a:off x="3467636" y="2786146"/>
            <a:ext cx="2385199" cy="338554"/>
          </a:xfrm>
          <a:prstGeom prst="rect">
            <a:avLst/>
          </a:prstGeom>
          <a:noFill/>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令和７</a:t>
            </a:r>
            <a:r>
              <a:rPr kumimoji="1" lang="ja-JP" altLang="en-US" sz="1600" dirty="0">
                <a:latin typeface="Meiryo UI" panose="020B0604030504040204" pitchFamily="50" charset="-128"/>
                <a:ea typeface="Meiryo UI" panose="020B0604030504040204" pitchFamily="50" charset="-128"/>
              </a:rPr>
              <a:t>年</a:t>
            </a:r>
            <a:r>
              <a:rPr lang="ja-JP" altLang="en-US" sz="1600" dirty="0">
                <a:latin typeface="Meiryo UI" panose="020B0604030504040204" pitchFamily="50" charset="-128"/>
                <a:ea typeface="Meiryo UI" panose="020B0604030504040204" pitchFamily="50" charset="-128"/>
              </a:rPr>
              <a:t>３</a:t>
            </a:r>
            <a:r>
              <a:rPr kumimoji="1" lang="ja-JP" altLang="en-US" sz="1600" dirty="0">
                <a:latin typeface="Meiryo UI" panose="020B0604030504040204" pitchFamily="50" charset="-128"/>
                <a:ea typeface="Meiryo UI" panose="020B0604030504040204" pitchFamily="50" charset="-128"/>
              </a:rPr>
              <a:t>月</a:t>
            </a:r>
            <a:r>
              <a:rPr kumimoji="1" lang="en-US" altLang="ja-JP" sz="1600" dirty="0">
                <a:latin typeface="Meiryo UI" panose="020B0604030504040204" pitchFamily="50" charset="-128"/>
                <a:ea typeface="Meiryo UI" panose="020B0604030504040204" pitchFamily="50" charset="-128"/>
              </a:rPr>
              <a:t>3</a:t>
            </a:r>
            <a:r>
              <a:rPr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日</a:t>
            </a:r>
          </a:p>
        </p:txBody>
      </p:sp>
      <p:cxnSp>
        <p:nvCxnSpPr>
          <p:cNvPr id="29" name="直線コネクタ 28">
            <a:extLst>
              <a:ext uri="{FF2B5EF4-FFF2-40B4-BE49-F238E27FC236}">
                <a16:creationId xmlns:a16="http://schemas.microsoft.com/office/drawing/2014/main" id="{91BD25AD-3800-DE11-E3AF-D9DD69FAC9E7}"/>
              </a:ext>
            </a:extLst>
          </p:cNvPr>
          <p:cNvCxnSpPr>
            <a:cxnSpLocks/>
          </p:cNvCxnSpPr>
          <p:nvPr/>
        </p:nvCxnSpPr>
        <p:spPr>
          <a:xfrm>
            <a:off x="6444208" y="2374857"/>
            <a:ext cx="0" cy="4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64D5F47F-36E2-EC5B-2B2B-797F43DEB5E4}"/>
              </a:ext>
            </a:extLst>
          </p:cNvPr>
          <p:cNvSpPr txBox="1"/>
          <p:nvPr/>
        </p:nvSpPr>
        <p:spPr>
          <a:xfrm>
            <a:off x="5195828" y="2781504"/>
            <a:ext cx="2385199" cy="338554"/>
          </a:xfrm>
          <a:prstGeom prst="rect">
            <a:avLst/>
          </a:prstGeom>
          <a:noFill/>
        </p:spPr>
        <p:txBody>
          <a:bodyPr wrap="square" rtlCol="0">
            <a:spAutoFit/>
          </a:bodyPr>
          <a:lstStyle/>
          <a:p>
            <a:pPr algn="ctr"/>
            <a:r>
              <a:rPr lang="ja-JP" altLang="en-US" sz="1600" dirty="0">
                <a:solidFill>
                  <a:srgbClr val="FF0000"/>
                </a:solidFill>
                <a:latin typeface="Meiryo UI" panose="020B0604030504040204" pitchFamily="50" charset="-128"/>
                <a:ea typeface="Meiryo UI" panose="020B0604030504040204" pitchFamily="50" charset="-128"/>
              </a:rPr>
              <a:t>令和７</a:t>
            </a:r>
            <a:r>
              <a:rPr kumimoji="1" lang="ja-JP" altLang="en-US" sz="1600" dirty="0">
                <a:solidFill>
                  <a:srgbClr val="FF0000"/>
                </a:solidFill>
                <a:latin typeface="Meiryo UI" panose="020B0604030504040204" pitchFamily="50" charset="-128"/>
                <a:ea typeface="Meiryo UI" panose="020B0604030504040204" pitchFamily="50" charset="-128"/>
              </a:rPr>
              <a:t>年</a:t>
            </a:r>
            <a:r>
              <a:rPr lang="en-US" altLang="ja-JP" sz="1600" dirty="0">
                <a:solidFill>
                  <a:srgbClr val="FF0000"/>
                </a:solidFill>
                <a:latin typeface="Meiryo UI" panose="020B0604030504040204" pitchFamily="50" charset="-128"/>
                <a:ea typeface="Meiryo UI" panose="020B0604030504040204" pitchFamily="50" charset="-128"/>
              </a:rPr>
              <a:t>5</a:t>
            </a:r>
            <a:r>
              <a:rPr kumimoji="1" lang="ja-JP" altLang="en-US" sz="1600" dirty="0">
                <a:solidFill>
                  <a:srgbClr val="FF0000"/>
                </a:solidFill>
                <a:latin typeface="Meiryo UI" panose="020B0604030504040204" pitchFamily="50" charset="-128"/>
                <a:ea typeface="Meiryo UI" panose="020B0604030504040204" pitchFamily="50" charset="-128"/>
              </a:rPr>
              <a:t>月</a:t>
            </a:r>
            <a:r>
              <a:rPr kumimoji="1" lang="en-US" altLang="ja-JP" sz="1600" dirty="0">
                <a:solidFill>
                  <a:srgbClr val="FF0000"/>
                </a:solidFill>
                <a:latin typeface="Meiryo UI" panose="020B0604030504040204" pitchFamily="50" charset="-128"/>
                <a:ea typeface="Meiryo UI" panose="020B0604030504040204" pitchFamily="50" charset="-128"/>
              </a:rPr>
              <a:t>3</a:t>
            </a:r>
            <a:r>
              <a:rPr lang="en-US" altLang="ja-JP" sz="1600" dirty="0">
                <a:solidFill>
                  <a:srgbClr val="FF0000"/>
                </a:solidFill>
                <a:latin typeface="Meiryo UI" panose="020B0604030504040204" pitchFamily="50" charset="-128"/>
                <a:ea typeface="Meiryo UI" panose="020B0604030504040204" pitchFamily="50" charset="-128"/>
              </a:rPr>
              <a:t>1</a:t>
            </a:r>
            <a:r>
              <a:rPr kumimoji="1" lang="ja-JP" altLang="en-US" sz="1600" dirty="0">
                <a:solidFill>
                  <a:srgbClr val="FF0000"/>
                </a:solidFill>
                <a:latin typeface="Meiryo UI" panose="020B0604030504040204" pitchFamily="50" charset="-128"/>
                <a:ea typeface="Meiryo UI" panose="020B0604030504040204" pitchFamily="50" charset="-128"/>
              </a:rPr>
              <a:t>日</a:t>
            </a:r>
          </a:p>
        </p:txBody>
      </p:sp>
      <p:sp>
        <p:nvSpPr>
          <p:cNvPr id="31" name="左中かっこ 30">
            <a:extLst>
              <a:ext uri="{FF2B5EF4-FFF2-40B4-BE49-F238E27FC236}">
                <a16:creationId xmlns:a16="http://schemas.microsoft.com/office/drawing/2014/main" id="{F7532688-F2B9-4729-9FBB-0D941CFA465A}"/>
              </a:ext>
            </a:extLst>
          </p:cNvPr>
          <p:cNvSpPr/>
          <p:nvPr/>
        </p:nvSpPr>
        <p:spPr>
          <a:xfrm rot="5400000">
            <a:off x="2819584" y="440588"/>
            <a:ext cx="261743" cy="3531119"/>
          </a:xfrm>
          <a:prstGeom prst="leftBrace">
            <a:avLst>
              <a:gd name="adj1" fmla="val 46723"/>
              <a:gd name="adj2"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DF4E16AE-B624-C28D-1BC2-5EBB56091868}"/>
              </a:ext>
            </a:extLst>
          </p:cNvPr>
          <p:cNvSpPr txBox="1"/>
          <p:nvPr/>
        </p:nvSpPr>
        <p:spPr>
          <a:xfrm>
            <a:off x="1981071" y="1734401"/>
            <a:ext cx="1938768" cy="338554"/>
          </a:xfrm>
          <a:prstGeom prst="rect">
            <a:avLst/>
          </a:prstGeom>
          <a:noFill/>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令和６</a:t>
            </a:r>
            <a:r>
              <a:rPr kumimoji="1" lang="ja-JP" altLang="en-US" sz="1600" dirty="0">
                <a:latin typeface="Meiryo UI" panose="020B0604030504040204" pitchFamily="50" charset="-128"/>
                <a:ea typeface="Meiryo UI" panose="020B0604030504040204" pitchFamily="50" charset="-128"/>
              </a:rPr>
              <a:t>年</a:t>
            </a:r>
            <a:r>
              <a:rPr lang="ja-JP" altLang="en-US" sz="1600" dirty="0">
                <a:latin typeface="Meiryo UI" panose="020B0604030504040204" pitchFamily="50" charset="-128"/>
                <a:ea typeface="Meiryo UI" panose="020B0604030504040204" pitchFamily="50" charset="-128"/>
              </a:rPr>
              <a:t>度</a:t>
            </a:r>
            <a:endParaRPr kumimoji="1" lang="ja-JP" altLang="en-US" sz="1600" dirty="0">
              <a:latin typeface="Meiryo UI" panose="020B0604030504040204" pitchFamily="50" charset="-128"/>
              <a:ea typeface="Meiryo UI" panose="020B0604030504040204" pitchFamily="50" charset="-128"/>
            </a:endParaRPr>
          </a:p>
        </p:txBody>
      </p:sp>
      <p:sp>
        <p:nvSpPr>
          <p:cNvPr id="33" name="左中かっこ 32">
            <a:extLst>
              <a:ext uri="{FF2B5EF4-FFF2-40B4-BE49-F238E27FC236}">
                <a16:creationId xmlns:a16="http://schemas.microsoft.com/office/drawing/2014/main" id="{A836D97B-D3AD-91E4-6D05-960155F7F982}"/>
              </a:ext>
            </a:extLst>
          </p:cNvPr>
          <p:cNvSpPr/>
          <p:nvPr/>
        </p:nvSpPr>
        <p:spPr>
          <a:xfrm rot="5400000">
            <a:off x="5449239" y="1342051"/>
            <a:ext cx="261743" cy="1728194"/>
          </a:xfrm>
          <a:prstGeom prst="leftBrace">
            <a:avLst>
              <a:gd name="adj1" fmla="val 46723"/>
              <a:gd name="adj2"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406D0F36-0EDF-484D-2DD7-8A84F7645A7D}"/>
              </a:ext>
            </a:extLst>
          </p:cNvPr>
          <p:cNvSpPr txBox="1"/>
          <p:nvPr/>
        </p:nvSpPr>
        <p:spPr>
          <a:xfrm>
            <a:off x="4610726" y="1488180"/>
            <a:ext cx="1938768" cy="584775"/>
          </a:xfrm>
          <a:prstGeom prst="rect">
            <a:avLst/>
          </a:prstGeom>
          <a:noFill/>
        </p:spPr>
        <p:txBody>
          <a:bodyPr wrap="square" rtlCol="0">
            <a:spAutoFit/>
          </a:bodyPr>
          <a:lstStyle/>
          <a:p>
            <a:pPr algn="ctr"/>
            <a:r>
              <a:rPr lang="ja-JP" altLang="en-US" sz="1600" b="1" dirty="0">
                <a:solidFill>
                  <a:srgbClr val="FF0000"/>
                </a:solidFill>
                <a:latin typeface="Meiryo UI" panose="020B0604030504040204" pitchFamily="50" charset="-128"/>
                <a:ea typeface="Meiryo UI" panose="020B0604030504040204" pitchFamily="50" charset="-128"/>
              </a:rPr>
              <a:t>令和６</a:t>
            </a:r>
            <a:r>
              <a:rPr kumimoji="1" lang="ja-JP" altLang="en-US" sz="1600" b="1" dirty="0">
                <a:solidFill>
                  <a:srgbClr val="FF0000"/>
                </a:solidFill>
                <a:latin typeface="Meiryo UI" panose="020B0604030504040204" pitchFamily="50" charset="-128"/>
                <a:ea typeface="Meiryo UI" panose="020B0604030504040204" pitchFamily="50" charset="-128"/>
              </a:rPr>
              <a:t>年</a:t>
            </a:r>
            <a:r>
              <a:rPr lang="ja-JP" altLang="en-US" sz="1600" b="1" dirty="0">
                <a:solidFill>
                  <a:srgbClr val="FF0000"/>
                </a:solidFill>
                <a:latin typeface="Meiryo UI" panose="020B0604030504040204" pitchFamily="50" charset="-128"/>
                <a:ea typeface="Meiryo UI" panose="020B0604030504040204" pitchFamily="50" charset="-128"/>
              </a:rPr>
              <a:t>度の</a:t>
            </a:r>
            <a:endParaRPr lang="en-US" altLang="ja-JP" sz="1600" b="1" dirty="0">
              <a:solidFill>
                <a:srgbClr val="FF0000"/>
              </a:solidFill>
              <a:latin typeface="Meiryo UI" panose="020B0604030504040204" pitchFamily="50" charset="-128"/>
              <a:ea typeface="Meiryo UI" panose="020B0604030504040204" pitchFamily="50" charset="-128"/>
            </a:endParaRPr>
          </a:p>
          <a:p>
            <a:pPr algn="ctr"/>
            <a:r>
              <a:rPr lang="ja-JP" altLang="en-US" sz="1600" b="1" dirty="0">
                <a:solidFill>
                  <a:srgbClr val="FF0000"/>
                </a:solidFill>
                <a:latin typeface="Meiryo UI" panose="020B0604030504040204" pitchFamily="50" charset="-128"/>
                <a:ea typeface="Meiryo UI" panose="020B0604030504040204" pitchFamily="50" charset="-128"/>
              </a:rPr>
              <a:t>資金収支整理期間</a:t>
            </a:r>
            <a:endParaRPr kumimoji="1" lang="ja-JP" altLang="en-US" sz="1600" b="1" dirty="0">
              <a:solidFill>
                <a:srgbClr val="FF0000"/>
              </a:solidFill>
              <a:latin typeface="Meiryo UI" panose="020B0604030504040204" pitchFamily="50" charset="-128"/>
              <a:ea typeface="Meiryo UI" panose="020B0604030504040204" pitchFamily="50" charset="-128"/>
            </a:endParaRPr>
          </a:p>
        </p:txBody>
      </p:sp>
      <p:cxnSp>
        <p:nvCxnSpPr>
          <p:cNvPr id="35" name="直線コネクタ 34">
            <a:extLst>
              <a:ext uri="{FF2B5EF4-FFF2-40B4-BE49-F238E27FC236}">
                <a16:creationId xmlns:a16="http://schemas.microsoft.com/office/drawing/2014/main" id="{4F308B97-790C-1CFD-9834-41E1847F3BDD}"/>
              </a:ext>
            </a:extLst>
          </p:cNvPr>
          <p:cNvCxnSpPr>
            <a:cxnSpLocks/>
          </p:cNvCxnSpPr>
          <p:nvPr/>
        </p:nvCxnSpPr>
        <p:spPr>
          <a:xfrm>
            <a:off x="1184895" y="3146651"/>
            <a:ext cx="0" cy="4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5B00438D-ED25-2AC3-8A73-2AD767052EF1}"/>
              </a:ext>
            </a:extLst>
          </p:cNvPr>
          <p:cNvCxnSpPr>
            <a:cxnSpLocks/>
          </p:cNvCxnSpPr>
          <p:nvPr/>
        </p:nvCxnSpPr>
        <p:spPr>
          <a:xfrm>
            <a:off x="4716013" y="3146651"/>
            <a:ext cx="0" cy="4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B7FAA235-9909-5A34-B723-6ED1A66722A1}"/>
              </a:ext>
            </a:extLst>
          </p:cNvPr>
          <p:cNvCxnSpPr>
            <a:cxnSpLocks/>
          </p:cNvCxnSpPr>
          <p:nvPr/>
        </p:nvCxnSpPr>
        <p:spPr>
          <a:xfrm>
            <a:off x="6444208" y="3146651"/>
            <a:ext cx="0" cy="4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531C31FB-4A4D-9CDA-1220-46CB9D0FE599}"/>
              </a:ext>
            </a:extLst>
          </p:cNvPr>
          <p:cNvCxnSpPr>
            <a:cxnSpLocks/>
          </p:cNvCxnSpPr>
          <p:nvPr/>
        </p:nvCxnSpPr>
        <p:spPr>
          <a:xfrm>
            <a:off x="1259632" y="3364274"/>
            <a:ext cx="3400603" cy="0"/>
          </a:xfrm>
          <a:prstGeom prst="straightConnector1">
            <a:avLst/>
          </a:prstGeom>
          <a:ln w="28575">
            <a:solidFill>
              <a:srgbClr val="00CC99"/>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3C61BD0E-9E0B-2767-77AD-1AA0DE51CEF2}"/>
              </a:ext>
            </a:extLst>
          </p:cNvPr>
          <p:cNvCxnSpPr>
            <a:cxnSpLocks/>
          </p:cNvCxnSpPr>
          <p:nvPr/>
        </p:nvCxnSpPr>
        <p:spPr>
          <a:xfrm>
            <a:off x="4788024" y="3374880"/>
            <a:ext cx="1600403" cy="0"/>
          </a:xfrm>
          <a:prstGeom prst="straightConnector1">
            <a:avLst/>
          </a:prstGeom>
          <a:ln w="28575">
            <a:solidFill>
              <a:srgbClr val="00CC99"/>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F20A9E89-75A1-D60D-B1C0-07749DD3891C}"/>
              </a:ext>
            </a:extLst>
          </p:cNvPr>
          <p:cNvSpPr txBox="1"/>
          <p:nvPr/>
        </p:nvSpPr>
        <p:spPr>
          <a:xfrm>
            <a:off x="1990549" y="3394577"/>
            <a:ext cx="1938768" cy="584775"/>
          </a:xfrm>
          <a:prstGeom prst="rect">
            <a:avLst/>
          </a:prstGeom>
          <a:noFill/>
        </p:spPr>
        <p:txBody>
          <a:bodyPr wrap="square" rtlCol="0">
            <a:spAutoFit/>
          </a:bodyPr>
          <a:lstStyle/>
          <a:p>
            <a:pPr algn="ctr"/>
            <a:r>
              <a:rPr lang="ja-JP" altLang="en-US" sz="1600" b="1" dirty="0">
                <a:solidFill>
                  <a:srgbClr val="0000FF"/>
                </a:solidFill>
                <a:latin typeface="Meiryo UI" panose="020B0604030504040204" pitchFamily="50" charset="-128"/>
                <a:ea typeface="Meiryo UI" panose="020B0604030504040204" pitchFamily="50" charset="-128"/>
              </a:rPr>
              <a:t>令和６</a:t>
            </a:r>
            <a:r>
              <a:rPr kumimoji="1" lang="ja-JP" altLang="en-US" sz="1600" b="1" dirty="0">
                <a:solidFill>
                  <a:srgbClr val="0000FF"/>
                </a:solidFill>
                <a:latin typeface="Meiryo UI" panose="020B0604030504040204" pitchFamily="50" charset="-128"/>
                <a:ea typeface="Meiryo UI" panose="020B0604030504040204" pitchFamily="50" charset="-128"/>
              </a:rPr>
              <a:t>年</a:t>
            </a:r>
            <a:r>
              <a:rPr lang="ja-JP" altLang="en-US" sz="1600" b="1" dirty="0">
                <a:solidFill>
                  <a:srgbClr val="0000FF"/>
                </a:solidFill>
                <a:latin typeface="Meiryo UI" panose="020B0604030504040204" pitchFamily="50" charset="-128"/>
                <a:ea typeface="Meiryo UI" panose="020B0604030504040204" pitchFamily="50" charset="-128"/>
              </a:rPr>
              <a:t>度予算の</a:t>
            </a:r>
            <a:endParaRPr lang="en-US" altLang="ja-JP" sz="1600" b="1" dirty="0">
              <a:solidFill>
                <a:srgbClr val="0000FF"/>
              </a:solidFill>
              <a:latin typeface="Meiryo UI" panose="020B0604030504040204" pitchFamily="50" charset="-128"/>
              <a:ea typeface="Meiryo UI" panose="020B0604030504040204" pitchFamily="50" charset="-128"/>
            </a:endParaRPr>
          </a:p>
          <a:p>
            <a:pPr algn="ctr"/>
            <a:r>
              <a:rPr lang="ja-JP" altLang="en-US" sz="1600" b="1" dirty="0">
                <a:solidFill>
                  <a:srgbClr val="0000FF"/>
                </a:solidFill>
                <a:latin typeface="Meiryo UI" panose="020B0604030504040204" pitchFamily="50" charset="-128"/>
                <a:ea typeface="Meiryo UI" panose="020B0604030504040204" pitchFamily="50" charset="-128"/>
              </a:rPr>
              <a:t>執行期間</a:t>
            </a:r>
            <a:endParaRPr lang="en-US" altLang="ja-JP" sz="1600" b="1" dirty="0">
              <a:solidFill>
                <a:srgbClr val="0000FF"/>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10CBC28D-CE6B-17CA-6BAE-5ACB601FC4A6}"/>
              </a:ext>
            </a:extLst>
          </p:cNvPr>
          <p:cNvSpPr txBox="1"/>
          <p:nvPr/>
        </p:nvSpPr>
        <p:spPr>
          <a:xfrm>
            <a:off x="4618841" y="3444269"/>
            <a:ext cx="1938768" cy="830997"/>
          </a:xfrm>
          <a:prstGeom prst="rect">
            <a:avLst/>
          </a:prstGeom>
          <a:noFill/>
        </p:spPr>
        <p:txBody>
          <a:bodyPr wrap="square" rtlCol="0">
            <a:spAutoFit/>
          </a:bodyPr>
          <a:lstStyle/>
          <a:p>
            <a:pPr algn="ctr"/>
            <a:r>
              <a:rPr lang="ja-JP" altLang="en-US" sz="1600" b="1" dirty="0">
                <a:solidFill>
                  <a:srgbClr val="0000FF"/>
                </a:solidFill>
                <a:latin typeface="Meiryo UI" panose="020B0604030504040204" pitchFamily="50" charset="-128"/>
                <a:ea typeface="Meiryo UI" panose="020B0604030504040204" pitchFamily="50" charset="-128"/>
              </a:rPr>
              <a:t>執行済みの令和６年度予算に基づく収支整理期間</a:t>
            </a:r>
            <a:endParaRPr lang="en-US" altLang="ja-JP" sz="1600" b="1" dirty="0">
              <a:solidFill>
                <a:srgbClr val="0000FF"/>
              </a:solidFill>
              <a:latin typeface="Meiryo UI" panose="020B0604030504040204" pitchFamily="50" charset="-128"/>
              <a:ea typeface="Meiryo UI" panose="020B0604030504040204" pitchFamily="50" charset="-128"/>
            </a:endParaRPr>
          </a:p>
        </p:txBody>
      </p:sp>
      <p:sp>
        <p:nvSpPr>
          <p:cNvPr id="42" name="吹き出し: 折線 41">
            <a:extLst>
              <a:ext uri="{FF2B5EF4-FFF2-40B4-BE49-F238E27FC236}">
                <a16:creationId xmlns:a16="http://schemas.microsoft.com/office/drawing/2014/main" id="{4F006801-DE74-755F-1D4E-A8B88B0AF6E4}"/>
              </a:ext>
            </a:extLst>
          </p:cNvPr>
          <p:cNvSpPr/>
          <p:nvPr/>
        </p:nvSpPr>
        <p:spPr>
          <a:xfrm>
            <a:off x="7034666" y="1484784"/>
            <a:ext cx="2008619" cy="1008112"/>
          </a:xfrm>
          <a:prstGeom prst="borderCallout2">
            <a:avLst>
              <a:gd name="adj1" fmla="val 87366"/>
              <a:gd name="adj2" fmla="val -5889"/>
              <a:gd name="adj3" fmla="val 88306"/>
              <a:gd name="adj4" fmla="val -16178"/>
              <a:gd name="adj5" fmla="val 106496"/>
              <a:gd name="adj6" fmla="val -34708"/>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資金収支整理期間中に令和６年度中に確定した債権債務の決済がされたものは、令和６年度の収支決算書に所属させることができる。</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041945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617B69F-2209-2DDB-07C5-0E4BF3050259}"/>
              </a:ext>
            </a:extLst>
          </p:cNvPr>
          <p:cNvPicPr>
            <a:picLocks noChangeAspect="1"/>
          </p:cNvPicPr>
          <p:nvPr/>
        </p:nvPicPr>
        <p:blipFill>
          <a:blip r:embed="rId3"/>
          <a:stretch>
            <a:fillRect/>
          </a:stretch>
        </p:blipFill>
        <p:spPr>
          <a:xfrm>
            <a:off x="107504" y="1196752"/>
            <a:ext cx="4341372" cy="2742422"/>
          </a:xfrm>
          <a:prstGeom prst="rect">
            <a:avLst/>
          </a:prstGeom>
          <a:ln>
            <a:solidFill>
              <a:schemeClr val="tx1"/>
            </a:solidFill>
          </a:ln>
        </p:spPr>
      </p:pic>
      <p:pic>
        <p:nvPicPr>
          <p:cNvPr id="9" name="図 8">
            <a:extLst>
              <a:ext uri="{FF2B5EF4-FFF2-40B4-BE49-F238E27FC236}">
                <a16:creationId xmlns:a16="http://schemas.microsoft.com/office/drawing/2014/main" id="{0EDF6EC8-FC3A-0985-A042-7343746F11C5}"/>
              </a:ext>
            </a:extLst>
          </p:cNvPr>
          <p:cNvPicPr>
            <a:picLocks noChangeAspect="1"/>
          </p:cNvPicPr>
          <p:nvPr/>
        </p:nvPicPr>
        <p:blipFill>
          <a:blip r:embed="rId4"/>
          <a:stretch>
            <a:fillRect/>
          </a:stretch>
        </p:blipFill>
        <p:spPr>
          <a:xfrm>
            <a:off x="4690103" y="1124744"/>
            <a:ext cx="4341373" cy="3288254"/>
          </a:xfrm>
          <a:prstGeom prst="rect">
            <a:avLst/>
          </a:prstGeom>
          <a:ln>
            <a:solidFill>
              <a:schemeClr val="tx1"/>
            </a:solid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現金預金の残高チェック</a:t>
            </a:r>
            <a:endParaRPr lang="en-US" altLang="ja-JP" b="1" dirty="0">
              <a:solidFill>
                <a:srgbClr val="FF0000"/>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34</a:t>
            </a:fld>
            <a:endParaRPr lang="ja-JP" altLang="en-US" dirty="0"/>
          </a:p>
        </p:txBody>
      </p:sp>
      <p:sp>
        <p:nvSpPr>
          <p:cNvPr id="29" name="正方形/長方形 28">
            <a:extLst>
              <a:ext uri="{FF2B5EF4-FFF2-40B4-BE49-F238E27FC236}">
                <a16:creationId xmlns:a16="http://schemas.microsoft.com/office/drawing/2014/main" id="{08581E46-9D56-4CDA-8509-744FF6DCCA97}"/>
              </a:ext>
            </a:extLst>
          </p:cNvPr>
          <p:cNvSpPr/>
          <p:nvPr/>
        </p:nvSpPr>
        <p:spPr>
          <a:xfrm>
            <a:off x="2144250" y="1902090"/>
            <a:ext cx="375236" cy="144015"/>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コネクタ: カギ線 32">
            <a:extLst>
              <a:ext uri="{FF2B5EF4-FFF2-40B4-BE49-F238E27FC236}">
                <a16:creationId xmlns:a16="http://schemas.microsoft.com/office/drawing/2014/main" id="{1A7B9B18-7F8A-45B3-BD74-F6941138A43E}"/>
              </a:ext>
            </a:extLst>
          </p:cNvPr>
          <p:cNvCxnSpPr>
            <a:cxnSpLocks/>
            <a:stCxn id="34" idx="0"/>
            <a:endCxn id="29" idx="3"/>
          </p:cNvCxnSpPr>
          <p:nvPr/>
        </p:nvCxnSpPr>
        <p:spPr>
          <a:xfrm rot="16200000" flipV="1">
            <a:off x="4596512" y="-102928"/>
            <a:ext cx="129122" cy="4283173"/>
          </a:xfrm>
          <a:prstGeom prst="bentConnector2">
            <a:avLst/>
          </a:prstGeom>
          <a:ln w="12700">
            <a:solidFill>
              <a:srgbClr val="00CC99"/>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CF684013-2418-436A-B60A-FC37304ACCF8}"/>
              </a:ext>
            </a:extLst>
          </p:cNvPr>
          <p:cNvSpPr/>
          <p:nvPr/>
        </p:nvSpPr>
        <p:spPr>
          <a:xfrm>
            <a:off x="6495577" y="2103220"/>
            <a:ext cx="614163" cy="138397"/>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7" name="コネクタ: カギ線 66">
            <a:extLst>
              <a:ext uri="{FF2B5EF4-FFF2-40B4-BE49-F238E27FC236}">
                <a16:creationId xmlns:a16="http://schemas.microsoft.com/office/drawing/2014/main" id="{510E1D68-7313-493C-8038-1011121D5137}"/>
              </a:ext>
            </a:extLst>
          </p:cNvPr>
          <p:cNvCxnSpPr>
            <a:cxnSpLocks/>
            <a:stCxn id="25" idx="2"/>
            <a:endCxn id="20" idx="2"/>
          </p:cNvCxnSpPr>
          <p:nvPr/>
        </p:nvCxnSpPr>
        <p:spPr>
          <a:xfrm rot="5400000">
            <a:off x="4063791" y="509695"/>
            <a:ext cx="1628253" cy="5092097"/>
          </a:xfrm>
          <a:prstGeom prst="bentConnector3">
            <a:avLst>
              <a:gd name="adj1" fmla="val 139077"/>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2" name="コネクタ: カギ線 151">
            <a:extLst>
              <a:ext uri="{FF2B5EF4-FFF2-40B4-BE49-F238E27FC236}">
                <a16:creationId xmlns:a16="http://schemas.microsoft.com/office/drawing/2014/main" id="{477814D1-CDC9-41B2-8673-3BF6680E708A}"/>
              </a:ext>
            </a:extLst>
          </p:cNvPr>
          <p:cNvCxnSpPr>
            <a:cxnSpLocks/>
            <a:stCxn id="16" idx="3"/>
            <a:endCxn id="21" idx="1"/>
          </p:cNvCxnSpPr>
          <p:nvPr/>
        </p:nvCxnSpPr>
        <p:spPr>
          <a:xfrm>
            <a:off x="2519486" y="2247732"/>
            <a:ext cx="3976091" cy="1607867"/>
          </a:xfrm>
          <a:prstGeom prst="bentConnector3">
            <a:avLst>
              <a:gd name="adj1" fmla="val 97975"/>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タイトル 2">
            <a:extLst>
              <a:ext uri="{FF2B5EF4-FFF2-40B4-BE49-F238E27FC236}">
                <a16:creationId xmlns:a16="http://schemas.microsoft.com/office/drawing/2014/main" id="{A5D9629B-AED2-55AA-BA26-27F703BD563E}"/>
              </a:ext>
            </a:extLst>
          </p:cNvPr>
          <p:cNvSpPr>
            <a:spLocks noGrp="1"/>
          </p:cNvSpPr>
          <p:nvPr>
            <p:ph type="title"/>
          </p:nvPr>
        </p:nvSpPr>
        <p:spPr>
          <a:xfrm>
            <a:off x="251520" y="0"/>
            <a:ext cx="8640960" cy="490066"/>
          </a:xfrm>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endParaRPr kumimoji="1" lang="ja-JP" altLang="en-US" sz="2000" dirty="0">
              <a:solidFill>
                <a:srgbClr val="0000FF"/>
              </a:solidFill>
            </a:endParaRPr>
          </a:p>
        </p:txBody>
      </p:sp>
      <p:sp>
        <p:nvSpPr>
          <p:cNvPr id="16" name="正方形/長方形 15">
            <a:extLst>
              <a:ext uri="{FF2B5EF4-FFF2-40B4-BE49-F238E27FC236}">
                <a16:creationId xmlns:a16="http://schemas.microsoft.com/office/drawing/2014/main" id="{54B9E16F-2226-9103-73E4-38F0D7B50F50}"/>
              </a:ext>
            </a:extLst>
          </p:cNvPr>
          <p:cNvSpPr/>
          <p:nvPr/>
        </p:nvSpPr>
        <p:spPr>
          <a:xfrm>
            <a:off x="2144250" y="2175724"/>
            <a:ext cx="375236" cy="144015"/>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C6B4D65E-2ECD-632F-E14C-75845CD89124}"/>
              </a:ext>
            </a:extLst>
          </p:cNvPr>
          <p:cNvSpPr/>
          <p:nvPr/>
        </p:nvSpPr>
        <p:spPr>
          <a:xfrm>
            <a:off x="2144250" y="2459553"/>
            <a:ext cx="375236" cy="144015"/>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6E6D36A5-FD55-9DBF-8309-CB2AE71BF91B}"/>
              </a:ext>
            </a:extLst>
          </p:cNvPr>
          <p:cNvSpPr/>
          <p:nvPr/>
        </p:nvSpPr>
        <p:spPr>
          <a:xfrm>
            <a:off x="2144250" y="2877406"/>
            <a:ext cx="375236" cy="144015"/>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a:extLst>
              <a:ext uri="{FF2B5EF4-FFF2-40B4-BE49-F238E27FC236}">
                <a16:creationId xmlns:a16="http://schemas.microsoft.com/office/drawing/2014/main" id="{94F02BC2-FA74-1FBB-824A-53CE38A5195F}"/>
              </a:ext>
            </a:extLst>
          </p:cNvPr>
          <p:cNvSpPr/>
          <p:nvPr/>
        </p:nvSpPr>
        <p:spPr>
          <a:xfrm>
            <a:off x="2144250" y="3159150"/>
            <a:ext cx="375236" cy="144015"/>
          </a:xfrm>
          <a:prstGeom prst="rect">
            <a:avLst/>
          </a:prstGeom>
          <a:no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D0ECFEA5-BD36-DFF8-70C1-D1BF43B583B5}"/>
              </a:ext>
            </a:extLst>
          </p:cNvPr>
          <p:cNvSpPr/>
          <p:nvPr/>
        </p:nvSpPr>
        <p:spPr>
          <a:xfrm>
            <a:off x="2144250" y="3725855"/>
            <a:ext cx="375236" cy="144015"/>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a:extLst>
              <a:ext uri="{FF2B5EF4-FFF2-40B4-BE49-F238E27FC236}">
                <a16:creationId xmlns:a16="http://schemas.microsoft.com/office/drawing/2014/main" id="{15E753B2-2273-E125-4841-98CC3C499974}"/>
              </a:ext>
            </a:extLst>
          </p:cNvPr>
          <p:cNvSpPr/>
          <p:nvPr/>
        </p:nvSpPr>
        <p:spPr>
          <a:xfrm>
            <a:off x="6495577" y="3796515"/>
            <a:ext cx="614163" cy="118168"/>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a:extLst>
              <a:ext uri="{FF2B5EF4-FFF2-40B4-BE49-F238E27FC236}">
                <a16:creationId xmlns:a16="http://schemas.microsoft.com/office/drawing/2014/main" id="{9A3A09CC-5C3E-1233-21B8-019EB78B7842}"/>
              </a:ext>
            </a:extLst>
          </p:cNvPr>
          <p:cNvSpPr/>
          <p:nvPr/>
        </p:nvSpPr>
        <p:spPr>
          <a:xfrm>
            <a:off x="6495577" y="3920576"/>
            <a:ext cx="614163" cy="118168"/>
          </a:xfrm>
          <a:prstGeom prst="rect">
            <a:avLst/>
          </a:prstGeom>
          <a:noFill/>
          <a:ln>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a:extLst>
              <a:ext uri="{FF2B5EF4-FFF2-40B4-BE49-F238E27FC236}">
                <a16:creationId xmlns:a16="http://schemas.microsoft.com/office/drawing/2014/main" id="{935BB319-C14B-A9D1-72D4-6D62EBCC1DBA}"/>
              </a:ext>
            </a:extLst>
          </p:cNvPr>
          <p:cNvSpPr/>
          <p:nvPr/>
        </p:nvSpPr>
        <p:spPr>
          <a:xfrm>
            <a:off x="6495577" y="4040370"/>
            <a:ext cx="614163" cy="118168"/>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2FB98EF0-1B67-A82B-8A1D-577716FB2388}"/>
              </a:ext>
            </a:extLst>
          </p:cNvPr>
          <p:cNvSpPr/>
          <p:nvPr/>
        </p:nvSpPr>
        <p:spPr>
          <a:xfrm>
            <a:off x="6495577" y="4171464"/>
            <a:ext cx="614163" cy="118168"/>
          </a:xfrm>
          <a:prstGeom prst="rect">
            <a:avLst/>
          </a:prstGeom>
          <a:no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EFC1F9FA-B4C9-E5C4-3DED-F2F4F588624B}"/>
              </a:ext>
            </a:extLst>
          </p:cNvPr>
          <p:cNvSpPr/>
          <p:nvPr/>
        </p:nvSpPr>
        <p:spPr>
          <a:xfrm>
            <a:off x="7116883" y="2103220"/>
            <a:ext cx="614163" cy="138397"/>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2" name="コネクタ: カギ線 41">
            <a:extLst>
              <a:ext uri="{FF2B5EF4-FFF2-40B4-BE49-F238E27FC236}">
                <a16:creationId xmlns:a16="http://schemas.microsoft.com/office/drawing/2014/main" id="{42F0DD82-8C69-4288-2460-5DC92FF0D5A9}"/>
              </a:ext>
            </a:extLst>
          </p:cNvPr>
          <p:cNvCxnSpPr>
            <a:cxnSpLocks/>
            <a:stCxn id="17" idx="3"/>
            <a:endCxn id="22" idx="1"/>
          </p:cNvCxnSpPr>
          <p:nvPr/>
        </p:nvCxnSpPr>
        <p:spPr>
          <a:xfrm>
            <a:off x="2519486" y="2531561"/>
            <a:ext cx="3976091" cy="1448099"/>
          </a:xfrm>
          <a:prstGeom prst="bentConnector3">
            <a:avLst>
              <a:gd name="adj1" fmla="val 95676"/>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9" name="コネクタ: カギ線 48">
            <a:extLst>
              <a:ext uri="{FF2B5EF4-FFF2-40B4-BE49-F238E27FC236}">
                <a16:creationId xmlns:a16="http://schemas.microsoft.com/office/drawing/2014/main" id="{D42EDCDB-FD36-5AB6-01AE-1DB3D5D4C55A}"/>
              </a:ext>
            </a:extLst>
          </p:cNvPr>
          <p:cNvCxnSpPr>
            <a:cxnSpLocks/>
            <a:endCxn id="23" idx="1"/>
          </p:cNvCxnSpPr>
          <p:nvPr/>
        </p:nvCxnSpPr>
        <p:spPr>
          <a:xfrm>
            <a:off x="2519486" y="2906756"/>
            <a:ext cx="3976091" cy="1192698"/>
          </a:xfrm>
          <a:prstGeom prst="bentConnector3">
            <a:avLst>
              <a:gd name="adj1" fmla="val 63096"/>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53" name="コネクタ: カギ線 52">
            <a:extLst>
              <a:ext uri="{FF2B5EF4-FFF2-40B4-BE49-F238E27FC236}">
                <a16:creationId xmlns:a16="http://schemas.microsoft.com/office/drawing/2014/main" id="{3254F7AC-6CD4-05EB-B046-DBE7A93DFD81}"/>
              </a:ext>
            </a:extLst>
          </p:cNvPr>
          <p:cNvCxnSpPr>
            <a:cxnSpLocks/>
            <a:stCxn id="19" idx="3"/>
            <a:endCxn id="24" idx="1"/>
          </p:cNvCxnSpPr>
          <p:nvPr/>
        </p:nvCxnSpPr>
        <p:spPr>
          <a:xfrm>
            <a:off x="2519486" y="3231158"/>
            <a:ext cx="3976091" cy="999390"/>
          </a:xfrm>
          <a:prstGeom prst="bentConnector3">
            <a:avLst>
              <a:gd name="adj1" fmla="val 59934"/>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64BC88B3-F128-47CF-3E20-772CAD26B226}"/>
              </a:ext>
            </a:extLst>
          </p:cNvPr>
          <p:cNvSpPr txBox="1"/>
          <p:nvPr/>
        </p:nvSpPr>
        <p:spPr>
          <a:xfrm>
            <a:off x="372859" y="4716186"/>
            <a:ext cx="8398282" cy="1661993"/>
          </a:xfrm>
          <a:prstGeom prst="rect">
            <a:avLst/>
          </a:prstGeom>
          <a:solidFill>
            <a:schemeClr val="bg1"/>
          </a:solidFill>
          <a:ln w="28575">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貸借対照表の現金預金の残高は実際有高と一致していますか？</a:t>
            </a:r>
            <a:endParaRPr lang="en-US" altLang="ja-JP" b="1" dirty="0">
              <a:solidFill>
                <a:srgbClr val="FF0000"/>
              </a:solidFill>
              <a:latin typeface="Meiryo UI" panose="020B0604030504040204" pitchFamily="50" charset="-128"/>
              <a:ea typeface="Meiryo UI" panose="020B0604030504040204" pitchFamily="50" charset="-128"/>
            </a:endParaRPr>
          </a:p>
          <a:p>
            <a:pPr algn="ctr"/>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貸借対照表は３月</a:t>
            </a:r>
            <a:r>
              <a:rPr lang="en-US" altLang="ja-JP" sz="1200" dirty="0">
                <a:solidFill>
                  <a:srgbClr val="0000FF"/>
                </a:solidFill>
                <a:latin typeface="Meiryo UI" panose="020B0604030504040204" pitchFamily="50" charset="-128"/>
                <a:ea typeface="Meiryo UI" panose="020B0604030504040204" pitchFamily="50" charset="-128"/>
              </a:rPr>
              <a:t>31</a:t>
            </a:r>
            <a:r>
              <a:rPr lang="ja-JP" altLang="en-US" sz="1200" dirty="0">
                <a:solidFill>
                  <a:srgbClr val="0000FF"/>
                </a:solidFill>
                <a:latin typeface="Meiryo UI" panose="020B0604030504040204" pitchFamily="50" charset="-128"/>
                <a:ea typeface="Meiryo UI" panose="020B0604030504040204" pitchFamily="50" charset="-128"/>
              </a:rPr>
              <a:t>日時点の残高を表すため、同日の実際の預金残高等と必ず一致します。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流動資産の 「現金及び預金」 だけではなく、各種積立資産も同様に確認する必要があります。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満期保有目的の債券は、取得価額（償却原価法を適用している場合には償却原価法適用後の価額）が貸借対照表価額と一致し</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残高確認は、決算時だけではなく、常時実施するようにしましょう。</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金融機関から残高証明を取得する場合、５月</a:t>
            </a:r>
            <a:r>
              <a:rPr lang="en-US" altLang="ja-JP" sz="1200" dirty="0">
                <a:solidFill>
                  <a:srgbClr val="0000FF"/>
                </a:solidFill>
                <a:latin typeface="Meiryo UI" panose="020B0604030504040204" pitchFamily="50" charset="-128"/>
                <a:ea typeface="Meiryo UI" panose="020B0604030504040204" pitchFamily="50" charset="-128"/>
              </a:rPr>
              <a:t>31</a:t>
            </a:r>
            <a:r>
              <a:rPr lang="ja-JP" altLang="en-US" sz="1200" dirty="0">
                <a:solidFill>
                  <a:srgbClr val="0000FF"/>
                </a:solidFill>
                <a:latin typeface="Meiryo UI" panose="020B0604030504040204" pitchFamily="50" charset="-128"/>
                <a:ea typeface="Meiryo UI" panose="020B0604030504040204" pitchFamily="50" charset="-128"/>
              </a:rPr>
              <a:t>日時点のものではなく、３月</a:t>
            </a:r>
            <a:r>
              <a:rPr lang="en-US" altLang="ja-JP" sz="1200" dirty="0">
                <a:solidFill>
                  <a:srgbClr val="0000FF"/>
                </a:solidFill>
                <a:latin typeface="Meiryo UI" panose="020B0604030504040204" pitchFamily="50" charset="-128"/>
                <a:ea typeface="Meiryo UI" panose="020B0604030504040204" pitchFamily="50" charset="-128"/>
              </a:rPr>
              <a:t>31</a:t>
            </a:r>
            <a:r>
              <a:rPr lang="ja-JP" altLang="en-US" sz="1200" dirty="0">
                <a:solidFill>
                  <a:srgbClr val="0000FF"/>
                </a:solidFill>
                <a:latin typeface="Meiryo UI" panose="020B0604030504040204" pitchFamily="50" charset="-128"/>
                <a:ea typeface="Meiryo UI" panose="020B0604030504040204" pitchFamily="50" charset="-128"/>
              </a:rPr>
              <a:t>日時点のものを取得し貸借対照表と照合します。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71" name="吹き出し: 角を丸めた四角形 1">
            <a:extLst>
              <a:ext uri="{FF2B5EF4-FFF2-40B4-BE49-F238E27FC236}">
                <a16:creationId xmlns:a16="http://schemas.microsoft.com/office/drawing/2014/main" id="{F3BC6F2E-7572-B437-59DD-DD12DD2665BE}"/>
              </a:ext>
            </a:extLst>
          </p:cNvPr>
          <p:cNvSpPr/>
          <p:nvPr/>
        </p:nvSpPr>
        <p:spPr>
          <a:xfrm>
            <a:off x="4661073" y="479822"/>
            <a:ext cx="2402177" cy="702058"/>
          </a:xfrm>
          <a:prstGeom prst="wedgeRoundRectCallout">
            <a:avLst>
              <a:gd name="adj1" fmla="val -60475"/>
              <a:gd name="adj2" fmla="val 55809"/>
              <a:gd name="adj3" fmla="val 16667"/>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0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重要度が最も高いチェックポイント</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です。</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本資料では台帳との一致を確認していますが、実務では必ず通帳原本又は残高証明書原本との整合も確認しましょう！</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5864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5285D06-177F-1147-5EF6-14A749DFF14D}"/>
              </a:ext>
            </a:extLst>
          </p:cNvPr>
          <p:cNvPicPr>
            <a:picLocks noChangeAspect="1"/>
          </p:cNvPicPr>
          <p:nvPr/>
        </p:nvPicPr>
        <p:blipFill>
          <a:blip r:embed="rId3"/>
          <a:stretch>
            <a:fillRect/>
          </a:stretch>
        </p:blipFill>
        <p:spPr>
          <a:xfrm>
            <a:off x="4668967" y="3593554"/>
            <a:ext cx="4405131" cy="3029423"/>
          </a:xfrm>
          <a:prstGeom prst="rect">
            <a:avLst/>
          </a:prstGeom>
          <a:solidFill>
            <a:schemeClr val="bg1"/>
          </a:solidFill>
          <a:ln>
            <a:solidFill>
              <a:schemeClr val="tx1"/>
            </a:solidFill>
          </a:ln>
        </p:spPr>
      </p:pic>
      <p:pic>
        <p:nvPicPr>
          <p:cNvPr id="40" name="図 39">
            <a:extLst>
              <a:ext uri="{FF2B5EF4-FFF2-40B4-BE49-F238E27FC236}">
                <a16:creationId xmlns:a16="http://schemas.microsoft.com/office/drawing/2014/main" id="{05FAD1DB-5876-B18C-F212-7E511FB5E72D}"/>
              </a:ext>
            </a:extLst>
          </p:cNvPr>
          <p:cNvPicPr>
            <a:picLocks noChangeAspect="1"/>
          </p:cNvPicPr>
          <p:nvPr/>
        </p:nvPicPr>
        <p:blipFill>
          <a:blip r:embed="rId4"/>
          <a:stretch>
            <a:fillRect/>
          </a:stretch>
        </p:blipFill>
        <p:spPr>
          <a:xfrm>
            <a:off x="4668967" y="748527"/>
            <a:ext cx="4402891" cy="2773020"/>
          </a:xfrm>
          <a:prstGeom prst="rect">
            <a:avLst/>
          </a:prstGeom>
          <a:ln>
            <a:noFill/>
          </a:ln>
        </p:spPr>
      </p:pic>
      <p:pic>
        <p:nvPicPr>
          <p:cNvPr id="3" name="図 2">
            <a:extLst>
              <a:ext uri="{FF2B5EF4-FFF2-40B4-BE49-F238E27FC236}">
                <a16:creationId xmlns:a16="http://schemas.microsoft.com/office/drawing/2014/main" id="{CE20193D-252F-E21D-907D-14B302A42D39}"/>
              </a:ext>
            </a:extLst>
          </p:cNvPr>
          <p:cNvPicPr>
            <a:picLocks noChangeAspect="1"/>
          </p:cNvPicPr>
          <p:nvPr/>
        </p:nvPicPr>
        <p:blipFill>
          <a:blip r:embed="rId5"/>
          <a:stretch>
            <a:fillRect/>
          </a:stretch>
        </p:blipFill>
        <p:spPr>
          <a:xfrm>
            <a:off x="85510" y="1138775"/>
            <a:ext cx="4389038" cy="3800209"/>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未収賦課金の残高チェック</a:t>
            </a:r>
            <a:endParaRPr lang="en-US" altLang="ja-JP" b="1" dirty="0">
              <a:solidFill>
                <a:srgbClr val="FF0000"/>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35</a:t>
            </a:fld>
            <a:endParaRPr lang="ja-JP" altLang="en-US" dirty="0"/>
          </a:p>
        </p:txBody>
      </p:sp>
      <p:sp>
        <p:nvSpPr>
          <p:cNvPr id="35" name="正方形/長方形 34">
            <a:extLst>
              <a:ext uri="{FF2B5EF4-FFF2-40B4-BE49-F238E27FC236}">
                <a16:creationId xmlns:a16="http://schemas.microsoft.com/office/drawing/2014/main" id="{7A10EDAB-292C-402C-AA03-9992CB32EE25}"/>
              </a:ext>
            </a:extLst>
          </p:cNvPr>
          <p:cNvSpPr/>
          <p:nvPr/>
        </p:nvSpPr>
        <p:spPr>
          <a:xfrm>
            <a:off x="3336287" y="2449468"/>
            <a:ext cx="515633" cy="128849"/>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8CB8C9CB-D274-4E56-847C-35C580C12302}"/>
              </a:ext>
            </a:extLst>
          </p:cNvPr>
          <p:cNvSpPr txBox="1"/>
          <p:nvPr/>
        </p:nvSpPr>
        <p:spPr>
          <a:xfrm>
            <a:off x="85510" y="5013190"/>
            <a:ext cx="4389038" cy="1569660"/>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貸借対照表の未収賦課金は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賦課金台帳と一致していますか？</a:t>
            </a:r>
            <a:endParaRPr lang="en-US" altLang="ja-JP"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賦課金台帳で３月</a:t>
            </a:r>
            <a:r>
              <a:rPr lang="en-US" altLang="ja-JP" sz="1200" dirty="0">
                <a:solidFill>
                  <a:srgbClr val="0000FF"/>
                </a:solidFill>
                <a:latin typeface="Meiryo UI" panose="020B0604030504040204" pitchFamily="50" charset="-128"/>
                <a:ea typeface="Meiryo UI" panose="020B0604030504040204" pitchFamily="50" charset="-128"/>
              </a:rPr>
              <a:t>31</a:t>
            </a:r>
            <a:r>
              <a:rPr lang="ja-JP" altLang="en-US" sz="1200" dirty="0">
                <a:solidFill>
                  <a:srgbClr val="0000FF"/>
                </a:solidFill>
                <a:latin typeface="Meiryo UI" panose="020B0604030504040204" pitchFamily="50" charset="-128"/>
                <a:ea typeface="Meiryo UI" panose="020B0604030504040204" pitchFamily="50" charset="-128"/>
              </a:rPr>
              <a:t>日時点で未収となっている賦課金の額の合</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計が貸借対照表の未収賦課金と一致します。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長期未収賦課金も同様です。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時効などによって消滅した債権は貸借対照表に計上されません。</a:t>
            </a:r>
            <a:endParaRPr lang="en-US" altLang="ja-JP" sz="1200" dirty="0">
              <a:solidFill>
                <a:srgbClr val="0000FF"/>
              </a:solidFill>
              <a:latin typeface="Meiryo UI" panose="020B0604030504040204" pitchFamily="50" charset="-128"/>
              <a:ea typeface="Meiryo UI" panose="020B0604030504040204" pitchFamily="50" charset="-128"/>
            </a:endParaRPr>
          </a:p>
        </p:txBody>
      </p:sp>
      <p:cxnSp>
        <p:nvCxnSpPr>
          <p:cNvPr id="38" name="コネクタ: カギ線 37">
            <a:extLst>
              <a:ext uri="{FF2B5EF4-FFF2-40B4-BE49-F238E27FC236}">
                <a16:creationId xmlns:a16="http://schemas.microsoft.com/office/drawing/2014/main" id="{01419586-795E-4754-B37C-0FD34AA9A747}"/>
              </a:ext>
            </a:extLst>
          </p:cNvPr>
          <p:cNvCxnSpPr>
            <a:cxnSpLocks/>
            <a:stCxn id="39" idx="1"/>
            <a:endCxn id="35" idx="3"/>
          </p:cNvCxnSpPr>
          <p:nvPr/>
        </p:nvCxnSpPr>
        <p:spPr>
          <a:xfrm rot="10800000" flipV="1">
            <a:off x="3851920" y="2023155"/>
            <a:ext cx="1368152" cy="490738"/>
          </a:xfrm>
          <a:prstGeom prst="bentConnector3">
            <a:avLst>
              <a:gd name="adj1"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BDFED305-CEEF-4AC2-B9BF-354C5FF58A65}"/>
              </a:ext>
            </a:extLst>
          </p:cNvPr>
          <p:cNvSpPr/>
          <p:nvPr/>
        </p:nvSpPr>
        <p:spPr>
          <a:xfrm>
            <a:off x="5220072" y="1951147"/>
            <a:ext cx="2345303" cy="144016"/>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4" name="コネクタ: カギ線 43">
            <a:extLst>
              <a:ext uri="{FF2B5EF4-FFF2-40B4-BE49-F238E27FC236}">
                <a16:creationId xmlns:a16="http://schemas.microsoft.com/office/drawing/2014/main" id="{FCBC7585-0633-4F9C-9AF5-0A48E55F6FFF}"/>
              </a:ext>
            </a:extLst>
          </p:cNvPr>
          <p:cNvCxnSpPr>
            <a:cxnSpLocks/>
            <a:stCxn id="32" idx="1"/>
            <a:endCxn id="15" idx="3"/>
          </p:cNvCxnSpPr>
          <p:nvPr/>
        </p:nvCxnSpPr>
        <p:spPr>
          <a:xfrm rot="10800000" flipV="1">
            <a:off x="3851920" y="3008856"/>
            <a:ext cx="1368152" cy="1747243"/>
          </a:xfrm>
          <a:prstGeom prst="bentConnector3">
            <a:avLst>
              <a:gd name="adj1" fmla="val 50000"/>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タイトル 2">
            <a:extLst>
              <a:ext uri="{FF2B5EF4-FFF2-40B4-BE49-F238E27FC236}">
                <a16:creationId xmlns:a16="http://schemas.microsoft.com/office/drawing/2014/main" id="{BDDA9E3F-5DAC-74D6-D825-61B6E44A7453}"/>
              </a:ext>
            </a:extLst>
          </p:cNvPr>
          <p:cNvSpPr>
            <a:spLocks noGrp="1"/>
          </p:cNvSpPr>
          <p:nvPr>
            <p:ph type="title"/>
          </p:nvPr>
        </p:nvSpPr>
        <p:spPr>
          <a:xfrm>
            <a:off x="251520" y="0"/>
            <a:ext cx="8640960" cy="490066"/>
          </a:xfrm>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endParaRPr kumimoji="1" lang="ja-JP" altLang="en-US" sz="2000" dirty="0">
              <a:solidFill>
                <a:srgbClr val="0000FF"/>
              </a:solidFill>
            </a:endParaRPr>
          </a:p>
        </p:txBody>
      </p:sp>
      <p:sp>
        <p:nvSpPr>
          <p:cNvPr id="15" name="正方形/長方形 14">
            <a:extLst>
              <a:ext uri="{FF2B5EF4-FFF2-40B4-BE49-F238E27FC236}">
                <a16:creationId xmlns:a16="http://schemas.microsoft.com/office/drawing/2014/main" id="{33043538-7FC0-81FC-9652-CB10C0B81C1A}"/>
              </a:ext>
            </a:extLst>
          </p:cNvPr>
          <p:cNvSpPr/>
          <p:nvPr/>
        </p:nvSpPr>
        <p:spPr>
          <a:xfrm>
            <a:off x="3336287" y="4691675"/>
            <a:ext cx="515633" cy="128849"/>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a:extLst>
              <a:ext uri="{FF2B5EF4-FFF2-40B4-BE49-F238E27FC236}">
                <a16:creationId xmlns:a16="http://schemas.microsoft.com/office/drawing/2014/main" id="{CEBDAF82-F020-FBF0-A85F-8B2527CF06B0}"/>
              </a:ext>
            </a:extLst>
          </p:cNvPr>
          <p:cNvSpPr/>
          <p:nvPr/>
        </p:nvSpPr>
        <p:spPr>
          <a:xfrm>
            <a:off x="5220072" y="2936849"/>
            <a:ext cx="2345303" cy="144016"/>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9" name="直線コネクタ 48">
            <a:extLst>
              <a:ext uri="{FF2B5EF4-FFF2-40B4-BE49-F238E27FC236}">
                <a16:creationId xmlns:a16="http://schemas.microsoft.com/office/drawing/2014/main" id="{0BBB053E-41A0-B8FC-78D7-E2EDF6B7D21C}"/>
              </a:ext>
            </a:extLst>
          </p:cNvPr>
          <p:cNvCxnSpPr>
            <a:cxnSpLocks/>
          </p:cNvCxnSpPr>
          <p:nvPr/>
        </p:nvCxnSpPr>
        <p:spPr>
          <a:xfrm flipH="1">
            <a:off x="7596336" y="2852936"/>
            <a:ext cx="463005" cy="0"/>
          </a:xfrm>
          <a:prstGeom prst="line">
            <a:avLst/>
          </a:prstGeom>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15B1B285-672B-CBDE-3367-0616FB050F94}"/>
              </a:ext>
            </a:extLst>
          </p:cNvPr>
          <p:cNvSpPr/>
          <p:nvPr/>
        </p:nvSpPr>
        <p:spPr>
          <a:xfrm>
            <a:off x="5220072" y="3085182"/>
            <a:ext cx="2345303" cy="144016"/>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1" name="コネクタ: カギ線 60">
            <a:extLst>
              <a:ext uri="{FF2B5EF4-FFF2-40B4-BE49-F238E27FC236}">
                <a16:creationId xmlns:a16="http://schemas.microsoft.com/office/drawing/2014/main" id="{79BE59E4-D8D1-36E7-377B-CA6034305F51}"/>
              </a:ext>
            </a:extLst>
          </p:cNvPr>
          <p:cNvCxnSpPr>
            <a:cxnSpLocks/>
            <a:stCxn id="39" idx="3"/>
            <a:endCxn id="65" idx="3"/>
          </p:cNvCxnSpPr>
          <p:nvPr/>
        </p:nvCxnSpPr>
        <p:spPr>
          <a:xfrm>
            <a:off x="7565375" y="2023155"/>
            <a:ext cx="705880" cy="2908686"/>
          </a:xfrm>
          <a:prstGeom prst="bentConnector3">
            <a:avLst>
              <a:gd name="adj1" fmla="val 106101"/>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2C6E7660-0B5A-E09B-5525-AD37EF2244D5}"/>
              </a:ext>
            </a:extLst>
          </p:cNvPr>
          <p:cNvSpPr/>
          <p:nvPr/>
        </p:nvSpPr>
        <p:spPr>
          <a:xfrm>
            <a:off x="7812360" y="4867416"/>
            <a:ext cx="458895" cy="128849"/>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a:extLst>
              <a:ext uri="{FF2B5EF4-FFF2-40B4-BE49-F238E27FC236}">
                <a16:creationId xmlns:a16="http://schemas.microsoft.com/office/drawing/2014/main" id="{C1F928EE-E1E4-0F93-F8CD-B18A933CD17D}"/>
              </a:ext>
            </a:extLst>
          </p:cNvPr>
          <p:cNvSpPr/>
          <p:nvPr/>
        </p:nvSpPr>
        <p:spPr>
          <a:xfrm>
            <a:off x="7812360" y="6350107"/>
            <a:ext cx="458895" cy="128849"/>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a:extLst>
              <a:ext uri="{FF2B5EF4-FFF2-40B4-BE49-F238E27FC236}">
                <a16:creationId xmlns:a16="http://schemas.microsoft.com/office/drawing/2014/main" id="{8D6D6102-E905-08DA-3327-5DBAC6F3EFC8}"/>
              </a:ext>
            </a:extLst>
          </p:cNvPr>
          <p:cNvSpPr/>
          <p:nvPr/>
        </p:nvSpPr>
        <p:spPr>
          <a:xfrm>
            <a:off x="8271255" y="6350107"/>
            <a:ext cx="458895" cy="128849"/>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9" name="コネクタ: カギ線 68">
            <a:extLst>
              <a:ext uri="{FF2B5EF4-FFF2-40B4-BE49-F238E27FC236}">
                <a16:creationId xmlns:a16="http://schemas.microsoft.com/office/drawing/2014/main" id="{8B75BC8A-5534-C236-7AF0-936523C900AB}"/>
              </a:ext>
            </a:extLst>
          </p:cNvPr>
          <p:cNvCxnSpPr>
            <a:cxnSpLocks/>
            <a:stCxn id="32" idx="3"/>
            <a:endCxn id="66" idx="2"/>
          </p:cNvCxnSpPr>
          <p:nvPr/>
        </p:nvCxnSpPr>
        <p:spPr>
          <a:xfrm>
            <a:off x="7565375" y="3008857"/>
            <a:ext cx="476433" cy="3470099"/>
          </a:xfrm>
          <a:prstGeom prst="bentConnector4">
            <a:avLst>
              <a:gd name="adj1" fmla="val 21122"/>
              <a:gd name="adj2" fmla="val 99671"/>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4" name="コネクタ: カギ線 73">
            <a:extLst>
              <a:ext uri="{FF2B5EF4-FFF2-40B4-BE49-F238E27FC236}">
                <a16:creationId xmlns:a16="http://schemas.microsoft.com/office/drawing/2014/main" id="{871F2A8C-8E37-5B0D-1D91-F84ED16D5230}"/>
              </a:ext>
            </a:extLst>
          </p:cNvPr>
          <p:cNvCxnSpPr>
            <a:cxnSpLocks/>
            <a:stCxn id="56" idx="3"/>
            <a:endCxn id="67" idx="2"/>
          </p:cNvCxnSpPr>
          <p:nvPr/>
        </p:nvCxnSpPr>
        <p:spPr>
          <a:xfrm>
            <a:off x="7565375" y="3157190"/>
            <a:ext cx="935328" cy="3321766"/>
          </a:xfrm>
          <a:prstGeom prst="bentConnector4">
            <a:avLst>
              <a:gd name="adj1" fmla="val 19811"/>
              <a:gd name="adj2" fmla="val 102179"/>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52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89D55193-D087-A410-EF84-065726EB7DBD}"/>
              </a:ext>
            </a:extLst>
          </p:cNvPr>
          <p:cNvPicPr>
            <a:picLocks noChangeAspect="1"/>
          </p:cNvPicPr>
          <p:nvPr/>
        </p:nvPicPr>
        <p:blipFill>
          <a:blip r:embed="rId3"/>
          <a:stretch>
            <a:fillRect/>
          </a:stretch>
        </p:blipFill>
        <p:spPr>
          <a:xfrm>
            <a:off x="4654622" y="1182233"/>
            <a:ext cx="4387340" cy="2201646"/>
          </a:xfrm>
          <a:prstGeom prst="rect">
            <a:avLst/>
          </a:prstGeom>
          <a:ln>
            <a:noFill/>
          </a:ln>
        </p:spPr>
      </p:pic>
      <p:pic>
        <p:nvPicPr>
          <p:cNvPr id="2" name="図 1">
            <a:extLst>
              <a:ext uri="{FF2B5EF4-FFF2-40B4-BE49-F238E27FC236}">
                <a16:creationId xmlns:a16="http://schemas.microsoft.com/office/drawing/2014/main" id="{44A86BFF-34EE-E412-1BBF-67101F93AD76}"/>
              </a:ext>
            </a:extLst>
          </p:cNvPr>
          <p:cNvPicPr>
            <a:picLocks noChangeAspect="1"/>
          </p:cNvPicPr>
          <p:nvPr/>
        </p:nvPicPr>
        <p:blipFill>
          <a:blip r:embed="rId4"/>
          <a:stretch>
            <a:fillRect/>
          </a:stretch>
        </p:blipFill>
        <p:spPr>
          <a:xfrm>
            <a:off x="79613" y="1182233"/>
            <a:ext cx="4409767" cy="1789563"/>
          </a:xfrm>
          <a:prstGeom prst="rect">
            <a:avLst/>
          </a:prstGeom>
          <a:ln>
            <a:noFill/>
          </a:ln>
        </p:spPr>
      </p:pic>
      <p:pic>
        <p:nvPicPr>
          <p:cNvPr id="9" name="図 8">
            <a:extLst>
              <a:ext uri="{FF2B5EF4-FFF2-40B4-BE49-F238E27FC236}">
                <a16:creationId xmlns:a16="http://schemas.microsoft.com/office/drawing/2014/main" id="{34F92B16-F75A-412B-738C-A0A43D5D74A9}"/>
              </a:ext>
            </a:extLst>
          </p:cNvPr>
          <p:cNvPicPr>
            <a:picLocks noChangeAspect="1"/>
          </p:cNvPicPr>
          <p:nvPr/>
        </p:nvPicPr>
        <p:blipFill>
          <a:blip r:embed="rId5"/>
          <a:stretch>
            <a:fillRect/>
          </a:stretch>
        </p:blipFill>
        <p:spPr>
          <a:xfrm>
            <a:off x="79613" y="3509754"/>
            <a:ext cx="8962349" cy="3039946"/>
          </a:xfrm>
          <a:prstGeom prst="rect">
            <a:avLst/>
          </a:prstGeom>
          <a:solidFill>
            <a:schemeClr val="bg1"/>
          </a:solidFill>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土地改良施設の残高チェック（土地改良施設用地等）</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36</a:t>
            </a:fld>
            <a:endParaRPr lang="ja-JP" altLang="en-US" dirty="0"/>
          </a:p>
        </p:txBody>
      </p:sp>
      <p:sp>
        <p:nvSpPr>
          <p:cNvPr id="45" name="正方形/長方形 44">
            <a:extLst>
              <a:ext uri="{FF2B5EF4-FFF2-40B4-BE49-F238E27FC236}">
                <a16:creationId xmlns:a16="http://schemas.microsoft.com/office/drawing/2014/main" id="{C6F201A2-8D02-4179-AB95-855F66A3B794}"/>
              </a:ext>
            </a:extLst>
          </p:cNvPr>
          <p:cNvSpPr/>
          <p:nvPr/>
        </p:nvSpPr>
        <p:spPr>
          <a:xfrm>
            <a:off x="6660232" y="6037707"/>
            <a:ext cx="845046" cy="344441"/>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a:extLst>
              <a:ext uri="{FF2B5EF4-FFF2-40B4-BE49-F238E27FC236}">
                <a16:creationId xmlns:a16="http://schemas.microsoft.com/office/drawing/2014/main" id="{2DA5506A-FEDE-4D3F-8297-A7A4657C5116}"/>
              </a:ext>
            </a:extLst>
          </p:cNvPr>
          <p:cNvSpPr/>
          <p:nvPr/>
        </p:nvSpPr>
        <p:spPr>
          <a:xfrm>
            <a:off x="739701" y="2521471"/>
            <a:ext cx="2232248" cy="164734"/>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B8B6953B-0088-1F14-2638-BF064874D380}"/>
              </a:ext>
            </a:extLst>
          </p:cNvPr>
          <p:cNvSpPr/>
          <p:nvPr/>
        </p:nvSpPr>
        <p:spPr>
          <a:xfrm>
            <a:off x="7510194" y="6037707"/>
            <a:ext cx="845046" cy="344441"/>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6CC60ECD-7A10-F24A-EE08-48FDFE424B34}"/>
              </a:ext>
            </a:extLst>
          </p:cNvPr>
          <p:cNvSpPr/>
          <p:nvPr/>
        </p:nvSpPr>
        <p:spPr>
          <a:xfrm>
            <a:off x="5146566" y="2795632"/>
            <a:ext cx="2381572" cy="164734"/>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コネクタ: カギ線 12">
            <a:extLst>
              <a:ext uri="{FF2B5EF4-FFF2-40B4-BE49-F238E27FC236}">
                <a16:creationId xmlns:a16="http://schemas.microsoft.com/office/drawing/2014/main" id="{55B06CBD-4C39-3BAE-17E1-D7A22C61C4E4}"/>
              </a:ext>
            </a:extLst>
          </p:cNvPr>
          <p:cNvCxnSpPr>
            <a:cxnSpLocks/>
          </p:cNvCxnSpPr>
          <p:nvPr/>
        </p:nvCxnSpPr>
        <p:spPr>
          <a:xfrm rot="5400000" flipH="1">
            <a:off x="2692427" y="1910815"/>
            <a:ext cx="3695943" cy="5226930"/>
          </a:xfrm>
          <a:prstGeom prst="bentConnector3">
            <a:avLst>
              <a:gd name="adj1" fmla="val -2062"/>
            </a:avLst>
          </a:prstGeom>
          <a:ln w="19050">
            <a:solidFill>
              <a:srgbClr val="0070C0"/>
            </a:solidFill>
            <a:round/>
          </a:ln>
        </p:spPr>
        <p:style>
          <a:lnRef idx="1">
            <a:schemeClr val="accent1"/>
          </a:lnRef>
          <a:fillRef idx="0">
            <a:schemeClr val="accent1"/>
          </a:fillRef>
          <a:effectRef idx="0">
            <a:schemeClr val="accent1"/>
          </a:effectRef>
          <a:fontRef idx="minor">
            <a:schemeClr val="tx1"/>
          </a:fontRef>
        </p:style>
      </p:cxnSp>
      <p:cxnSp>
        <p:nvCxnSpPr>
          <p:cNvPr id="19" name="コネクタ: カギ線 18">
            <a:extLst>
              <a:ext uri="{FF2B5EF4-FFF2-40B4-BE49-F238E27FC236}">
                <a16:creationId xmlns:a16="http://schemas.microsoft.com/office/drawing/2014/main" id="{417D7042-2B09-6FE7-10B7-6368D72E0066}"/>
              </a:ext>
            </a:extLst>
          </p:cNvPr>
          <p:cNvCxnSpPr>
            <a:cxnSpLocks/>
            <a:stCxn id="7" idx="2"/>
            <a:endCxn id="10" idx="3"/>
          </p:cNvCxnSpPr>
          <p:nvPr/>
        </p:nvCxnSpPr>
        <p:spPr>
          <a:xfrm rot="5400000" flipH="1">
            <a:off x="5978353" y="4427785"/>
            <a:ext cx="3504149" cy="404579"/>
          </a:xfrm>
          <a:prstGeom prst="bentConnector4">
            <a:avLst>
              <a:gd name="adj1" fmla="val -2039"/>
              <a:gd name="adj2" fmla="val -251579"/>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27318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a:extLst>
              <a:ext uri="{FF2B5EF4-FFF2-40B4-BE49-F238E27FC236}">
                <a16:creationId xmlns:a16="http://schemas.microsoft.com/office/drawing/2014/main" id="{959D8D21-798F-B532-5539-0A74334C2AB0}"/>
              </a:ext>
            </a:extLst>
          </p:cNvPr>
          <p:cNvPicPr>
            <a:picLocks noChangeAspect="1"/>
          </p:cNvPicPr>
          <p:nvPr/>
        </p:nvPicPr>
        <p:blipFill>
          <a:blip r:embed="rId3"/>
          <a:stretch>
            <a:fillRect/>
          </a:stretch>
        </p:blipFill>
        <p:spPr>
          <a:xfrm>
            <a:off x="79613" y="3049332"/>
            <a:ext cx="4409768" cy="1673746"/>
          </a:xfrm>
          <a:prstGeom prst="rect">
            <a:avLst/>
          </a:prstGeom>
          <a:solidFill>
            <a:schemeClr val="bg1"/>
          </a:solidFill>
          <a:ln w="12700">
            <a:solidFill>
              <a:schemeClr val="tx1"/>
            </a:solidFill>
          </a:ln>
        </p:spPr>
      </p:pic>
      <p:pic>
        <p:nvPicPr>
          <p:cNvPr id="28" name="図 27">
            <a:extLst>
              <a:ext uri="{FF2B5EF4-FFF2-40B4-BE49-F238E27FC236}">
                <a16:creationId xmlns:a16="http://schemas.microsoft.com/office/drawing/2014/main" id="{70608B36-B176-1039-6D03-C08B6DF54DF8}"/>
              </a:ext>
            </a:extLst>
          </p:cNvPr>
          <p:cNvPicPr>
            <a:picLocks noChangeAspect="1"/>
          </p:cNvPicPr>
          <p:nvPr/>
        </p:nvPicPr>
        <p:blipFill>
          <a:blip r:embed="rId4"/>
          <a:stretch>
            <a:fillRect/>
          </a:stretch>
        </p:blipFill>
        <p:spPr>
          <a:xfrm>
            <a:off x="79613" y="4800614"/>
            <a:ext cx="4409766" cy="1477117"/>
          </a:xfrm>
          <a:prstGeom prst="rect">
            <a:avLst/>
          </a:prstGeom>
          <a:solidFill>
            <a:schemeClr val="bg1"/>
          </a:solidFill>
          <a:ln w="12700">
            <a:solidFill>
              <a:schemeClr val="tx1"/>
            </a:solidFill>
          </a:ln>
        </p:spPr>
      </p:pic>
      <p:pic>
        <p:nvPicPr>
          <p:cNvPr id="6" name="図 5">
            <a:extLst>
              <a:ext uri="{FF2B5EF4-FFF2-40B4-BE49-F238E27FC236}">
                <a16:creationId xmlns:a16="http://schemas.microsoft.com/office/drawing/2014/main" id="{89D55193-D087-A410-EF84-065726EB7DBD}"/>
              </a:ext>
            </a:extLst>
          </p:cNvPr>
          <p:cNvPicPr>
            <a:picLocks noChangeAspect="1"/>
          </p:cNvPicPr>
          <p:nvPr/>
        </p:nvPicPr>
        <p:blipFill>
          <a:blip r:embed="rId5"/>
          <a:stretch>
            <a:fillRect/>
          </a:stretch>
        </p:blipFill>
        <p:spPr>
          <a:xfrm>
            <a:off x="4654622" y="1182233"/>
            <a:ext cx="4387340" cy="2201646"/>
          </a:xfrm>
          <a:prstGeom prst="rect">
            <a:avLst/>
          </a:prstGeom>
          <a:ln>
            <a:noFill/>
          </a:ln>
        </p:spPr>
      </p:pic>
      <p:pic>
        <p:nvPicPr>
          <p:cNvPr id="2" name="図 1">
            <a:extLst>
              <a:ext uri="{FF2B5EF4-FFF2-40B4-BE49-F238E27FC236}">
                <a16:creationId xmlns:a16="http://schemas.microsoft.com/office/drawing/2014/main" id="{44A86BFF-34EE-E412-1BBF-67101F93AD76}"/>
              </a:ext>
            </a:extLst>
          </p:cNvPr>
          <p:cNvPicPr>
            <a:picLocks noChangeAspect="1"/>
          </p:cNvPicPr>
          <p:nvPr/>
        </p:nvPicPr>
        <p:blipFill>
          <a:blip r:embed="rId6"/>
          <a:stretch>
            <a:fillRect/>
          </a:stretch>
        </p:blipFill>
        <p:spPr>
          <a:xfrm>
            <a:off x="79613" y="1182233"/>
            <a:ext cx="4409767" cy="1789563"/>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19" y="648073"/>
            <a:ext cx="8812867" cy="579978"/>
          </a:xfrm>
        </p:spPr>
        <p:txBody>
          <a:bodyPr/>
          <a:lstStyle/>
          <a:p>
            <a:r>
              <a:rPr lang="ja-JP" altLang="en-US" b="1" dirty="0">
                <a:solidFill>
                  <a:srgbClr val="FF0000"/>
                </a:solidFill>
              </a:rPr>
              <a:t>土地改良施設の残高チェック</a:t>
            </a:r>
            <a:r>
              <a:rPr lang="ja-JP" altLang="en-US" sz="2000" b="1" dirty="0">
                <a:solidFill>
                  <a:srgbClr val="FF0000"/>
                </a:solidFill>
              </a:rPr>
              <a:t>（所有土地改良施設（建設仮勘定含））</a:t>
            </a:r>
            <a:endParaRPr lang="en-US" altLang="ja-JP" sz="2000"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37</a:t>
            </a:fld>
            <a:endParaRPr lang="ja-JP" altLang="en-US" dirty="0"/>
          </a:p>
        </p:txBody>
      </p:sp>
      <p:sp>
        <p:nvSpPr>
          <p:cNvPr id="45" name="正方形/長方形 44">
            <a:extLst>
              <a:ext uri="{FF2B5EF4-FFF2-40B4-BE49-F238E27FC236}">
                <a16:creationId xmlns:a16="http://schemas.microsoft.com/office/drawing/2014/main" id="{C6F201A2-8D02-4179-AB95-855F66A3B794}"/>
              </a:ext>
            </a:extLst>
          </p:cNvPr>
          <p:cNvSpPr/>
          <p:nvPr/>
        </p:nvSpPr>
        <p:spPr>
          <a:xfrm>
            <a:off x="3579370" y="4424590"/>
            <a:ext cx="299776" cy="202348"/>
          </a:xfrm>
          <a:prstGeom prst="rect">
            <a:avLst/>
          </a:prstGeom>
          <a:noFill/>
          <a:ln w="12700">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a:extLst>
              <a:ext uri="{FF2B5EF4-FFF2-40B4-BE49-F238E27FC236}">
                <a16:creationId xmlns:a16="http://schemas.microsoft.com/office/drawing/2014/main" id="{2DA5506A-FEDE-4D3F-8297-A7A4657C5116}"/>
              </a:ext>
            </a:extLst>
          </p:cNvPr>
          <p:cNvSpPr/>
          <p:nvPr/>
        </p:nvSpPr>
        <p:spPr>
          <a:xfrm>
            <a:off x="739701" y="2367832"/>
            <a:ext cx="2232248" cy="164734"/>
          </a:xfrm>
          <a:prstGeom prst="rect">
            <a:avLst/>
          </a:prstGeom>
          <a:noFill/>
          <a:ln w="12700">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B8B6953B-0088-1F14-2638-BF064874D380}"/>
              </a:ext>
            </a:extLst>
          </p:cNvPr>
          <p:cNvSpPr/>
          <p:nvPr/>
        </p:nvSpPr>
        <p:spPr>
          <a:xfrm>
            <a:off x="3879146" y="3743337"/>
            <a:ext cx="310458" cy="98656"/>
          </a:xfrm>
          <a:prstGeom prst="rect">
            <a:avLst/>
          </a:prstGeom>
          <a:noFill/>
          <a:ln w="1270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6CC60ECD-7A10-F24A-EE08-48FDFE424B34}"/>
              </a:ext>
            </a:extLst>
          </p:cNvPr>
          <p:cNvSpPr/>
          <p:nvPr/>
        </p:nvSpPr>
        <p:spPr>
          <a:xfrm>
            <a:off x="5146566" y="2676782"/>
            <a:ext cx="2381572" cy="131988"/>
          </a:xfrm>
          <a:prstGeom prst="rect">
            <a:avLst/>
          </a:prstGeom>
          <a:noFill/>
          <a:ln w="1270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コネクタ: カギ線 12">
            <a:extLst>
              <a:ext uri="{FF2B5EF4-FFF2-40B4-BE49-F238E27FC236}">
                <a16:creationId xmlns:a16="http://schemas.microsoft.com/office/drawing/2014/main" id="{55B06CBD-4C39-3BAE-17E1-D7A22C61C4E4}"/>
              </a:ext>
            </a:extLst>
          </p:cNvPr>
          <p:cNvCxnSpPr>
            <a:cxnSpLocks/>
            <a:stCxn id="45" idx="2"/>
            <a:endCxn id="36" idx="1"/>
          </p:cNvCxnSpPr>
          <p:nvPr/>
        </p:nvCxnSpPr>
        <p:spPr>
          <a:xfrm rot="5400000" flipH="1">
            <a:off x="1146110" y="2043791"/>
            <a:ext cx="2176739" cy="2989557"/>
          </a:xfrm>
          <a:prstGeom prst="bentConnector4">
            <a:avLst>
              <a:gd name="adj1" fmla="val -2385"/>
              <a:gd name="adj2" fmla="val 107647"/>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9" name="コネクタ: カギ線 18">
            <a:extLst>
              <a:ext uri="{FF2B5EF4-FFF2-40B4-BE49-F238E27FC236}">
                <a16:creationId xmlns:a16="http://schemas.microsoft.com/office/drawing/2014/main" id="{417D7042-2B09-6FE7-10B7-6368D72E0066}"/>
              </a:ext>
            </a:extLst>
          </p:cNvPr>
          <p:cNvCxnSpPr>
            <a:cxnSpLocks/>
            <a:stCxn id="7" idx="1"/>
            <a:endCxn id="10" idx="1"/>
          </p:cNvCxnSpPr>
          <p:nvPr/>
        </p:nvCxnSpPr>
        <p:spPr>
          <a:xfrm rot="10800000" flipH="1">
            <a:off x="3879146" y="2742777"/>
            <a:ext cx="1267420" cy="1049889"/>
          </a:xfrm>
          <a:prstGeom prst="bentConnector3">
            <a:avLst>
              <a:gd name="adj1" fmla="val -3007"/>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4" name="正方形/長方形 53">
            <a:extLst>
              <a:ext uri="{FF2B5EF4-FFF2-40B4-BE49-F238E27FC236}">
                <a16:creationId xmlns:a16="http://schemas.microsoft.com/office/drawing/2014/main" id="{23EA5422-9BC5-89A4-C3DD-B327FF3E4F2D}"/>
              </a:ext>
            </a:extLst>
          </p:cNvPr>
          <p:cNvSpPr/>
          <p:nvPr/>
        </p:nvSpPr>
        <p:spPr>
          <a:xfrm>
            <a:off x="3579370" y="5977301"/>
            <a:ext cx="299776" cy="202348"/>
          </a:xfrm>
          <a:prstGeom prst="rect">
            <a:avLst/>
          </a:prstGeom>
          <a:noFill/>
          <a:ln w="1270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a:extLst>
              <a:ext uri="{FF2B5EF4-FFF2-40B4-BE49-F238E27FC236}">
                <a16:creationId xmlns:a16="http://schemas.microsoft.com/office/drawing/2014/main" id="{4019A538-94D2-9077-08B7-174BCD048DB6}"/>
              </a:ext>
            </a:extLst>
          </p:cNvPr>
          <p:cNvSpPr/>
          <p:nvPr/>
        </p:nvSpPr>
        <p:spPr>
          <a:xfrm>
            <a:off x="739701" y="2808770"/>
            <a:ext cx="2232248" cy="164734"/>
          </a:xfrm>
          <a:prstGeom prst="rect">
            <a:avLst/>
          </a:prstGeom>
          <a:noFill/>
          <a:ln w="1270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7" name="コネクタ: カギ線 56">
            <a:extLst>
              <a:ext uri="{FF2B5EF4-FFF2-40B4-BE49-F238E27FC236}">
                <a16:creationId xmlns:a16="http://schemas.microsoft.com/office/drawing/2014/main" id="{1865B071-B530-A68B-D092-2764A2EF5D02}"/>
              </a:ext>
            </a:extLst>
          </p:cNvPr>
          <p:cNvCxnSpPr>
            <a:cxnSpLocks/>
            <a:stCxn id="54" idx="1"/>
            <a:endCxn id="56" idx="1"/>
          </p:cNvCxnSpPr>
          <p:nvPr/>
        </p:nvCxnSpPr>
        <p:spPr>
          <a:xfrm rot="10800000">
            <a:off x="739702" y="2891137"/>
            <a:ext cx="2839669" cy="3187338"/>
          </a:xfrm>
          <a:prstGeom prst="bentConnector3">
            <a:avLst>
              <a:gd name="adj1" fmla="val 101672"/>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73" name="正方形/長方形 72">
            <a:extLst>
              <a:ext uri="{FF2B5EF4-FFF2-40B4-BE49-F238E27FC236}">
                <a16:creationId xmlns:a16="http://schemas.microsoft.com/office/drawing/2014/main" id="{0C1C59B8-B177-C682-389E-1AE057CB7711}"/>
              </a:ext>
            </a:extLst>
          </p:cNvPr>
          <p:cNvSpPr/>
          <p:nvPr/>
        </p:nvSpPr>
        <p:spPr>
          <a:xfrm>
            <a:off x="3879146" y="4133600"/>
            <a:ext cx="310458" cy="98656"/>
          </a:xfrm>
          <a:prstGeom prst="rect">
            <a:avLst/>
          </a:prstGeom>
          <a:noFill/>
          <a:ln w="1270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8" name="コネクタ: カギ線 77">
            <a:extLst>
              <a:ext uri="{FF2B5EF4-FFF2-40B4-BE49-F238E27FC236}">
                <a16:creationId xmlns:a16="http://schemas.microsoft.com/office/drawing/2014/main" id="{D6DB4FCE-F2C0-169E-6DDA-44BB8B4BDD75}"/>
              </a:ext>
            </a:extLst>
          </p:cNvPr>
          <p:cNvCxnSpPr>
            <a:cxnSpLocks/>
            <a:stCxn id="73" idx="1"/>
            <a:endCxn id="10" idx="1"/>
          </p:cNvCxnSpPr>
          <p:nvPr/>
        </p:nvCxnSpPr>
        <p:spPr>
          <a:xfrm rot="10800000" flipH="1">
            <a:off x="3879146" y="2742776"/>
            <a:ext cx="1267420" cy="1440152"/>
          </a:xfrm>
          <a:prstGeom prst="bentConnector3">
            <a:avLst>
              <a:gd name="adj1" fmla="val -3194"/>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92" name="正方形/長方形 91">
            <a:extLst>
              <a:ext uri="{FF2B5EF4-FFF2-40B4-BE49-F238E27FC236}">
                <a16:creationId xmlns:a16="http://schemas.microsoft.com/office/drawing/2014/main" id="{4F76A0B5-BE0B-70D1-B30C-632282AD7A38}"/>
              </a:ext>
            </a:extLst>
          </p:cNvPr>
          <p:cNvSpPr/>
          <p:nvPr/>
        </p:nvSpPr>
        <p:spPr>
          <a:xfrm>
            <a:off x="5146566" y="2532566"/>
            <a:ext cx="2381572" cy="131988"/>
          </a:xfrm>
          <a:prstGeom prst="rect">
            <a:avLst/>
          </a:prstGeom>
          <a:noFill/>
          <a:ln w="12700">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a:extLst>
              <a:ext uri="{FF2B5EF4-FFF2-40B4-BE49-F238E27FC236}">
                <a16:creationId xmlns:a16="http://schemas.microsoft.com/office/drawing/2014/main" id="{3123897A-5B9F-1CAD-2508-45F60D0FB0AC}"/>
              </a:ext>
            </a:extLst>
          </p:cNvPr>
          <p:cNvSpPr/>
          <p:nvPr/>
        </p:nvSpPr>
        <p:spPr>
          <a:xfrm>
            <a:off x="3879146" y="3937277"/>
            <a:ext cx="310458" cy="98656"/>
          </a:xfrm>
          <a:prstGeom prst="rect">
            <a:avLst/>
          </a:prstGeom>
          <a:noFill/>
          <a:ln w="12700">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a:extLst>
              <a:ext uri="{FF2B5EF4-FFF2-40B4-BE49-F238E27FC236}">
                <a16:creationId xmlns:a16="http://schemas.microsoft.com/office/drawing/2014/main" id="{7E87591E-2F86-94BF-BB80-C91F7B197092}"/>
              </a:ext>
            </a:extLst>
          </p:cNvPr>
          <p:cNvSpPr/>
          <p:nvPr/>
        </p:nvSpPr>
        <p:spPr>
          <a:xfrm>
            <a:off x="3879146" y="4325935"/>
            <a:ext cx="310458" cy="98656"/>
          </a:xfrm>
          <a:prstGeom prst="rect">
            <a:avLst/>
          </a:prstGeom>
          <a:noFill/>
          <a:ln w="12700">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a:extLst>
              <a:ext uri="{FF2B5EF4-FFF2-40B4-BE49-F238E27FC236}">
                <a16:creationId xmlns:a16="http://schemas.microsoft.com/office/drawing/2014/main" id="{606FA400-C367-8F61-CB2F-79528463FC93}"/>
              </a:ext>
            </a:extLst>
          </p:cNvPr>
          <p:cNvSpPr/>
          <p:nvPr/>
        </p:nvSpPr>
        <p:spPr>
          <a:xfrm>
            <a:off x="3879146" y="5489844"/>
            <a:ext cx="310458" cy="98656"/>
          </a:xfrm>
          <a:prstGeom prst="rect">
            <a:avLst/>
          </a:prstGeom>
          <a:noFill/>
          <a:ln w="12700">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6" name="コネクタ: カギ線 105">
            <a:extLst>
              <a:ext uri="{FF2B5EF4-FFF2-40B4-BE49-F238E27FC236}">
                <a16:creationId xmlns:a16="http://schemas.microsoft.com/office/drawing/2014/main" id="{1FF69ED7-3115-7EC7-FF3C-9D96250F5346}"/>
              </a:ext>
            </a:extLst>
          </p:cNvPr>
          <p:cNvCxnSpPr>
            <a:cxnSpLocks/>
            <a:stCxn id="95" idx="1"/>
            <a:endCxn id="92" idx="1"/>
          </p:cNvCxnSpPr>
          <p:nvPr/>
        </p:nvCxnSpPr>
        <p:spPr>
          <a:xfrm rot="10800000" flipH="1">
            <a:off x="3879146" y="2598561"/>
            <a:ext cx="1267420" cy="1388045"/>
          </a:xfrm>
          <a:prstGeom prst="bentConnector3">
            <a:avLst>
              <a:gd name="adj1" fmla="val -5825"/>
            </a:avLst>
          </a:prstGeom>
          <a:ln w="12700">
            <a:solidFill>
              <a:srgbClr val="7030A0"/>
            </a:solidFill>
          </a:ln>
        </p:spPr>
        <p:style>
          <a:lnRef idx="1">
            <a:schemeClr val="accent1"/>
          </a:lnRef>
          <a:fillRef idx="0">
            <a:schemeClr val="accent1"/>
          </a:fillRef>
          <a:effectRef idx="0">
            <a:schemeClr val="accent1"/>
          </a:effectRef>
          <a:fontRef idx="minor">
            <a:schemeClr val="tx1"/>
          </a:fontRef>
        </p:style>
      </p:cxnSp>
      <p:sp>
        <p:nvSpPr>
          <p:cNvPr id="111" name="正方形/長方形 110">
            <a:extLst>
              <a:ext uri="{FF2B5EF4-FFF2-40B4-BE49-F238E27FC236}">
                <a16:creationId xmlns:a16="http://schemas.microsoft.com/office/drawing/2014/main" id="{4D4720C1-02BF-BC98-B708-1A0727014562}"/>
              </a:ext>
            </a:extLst>
          </p:cNvPr>
          <p:cNvSpPr/>
          <p:nvPr/>
        </p:nvSpPr>
        <p:spPr>
          <a:xfrm>
            <a:off x="5146566" y="2393950"/>
            <a:ext cx="2381572" cy="131988"/>
          </a:xfrm>
          <a:prstGeom prst="rect">
            <a:avLst/>
          </a:prstGeom>
          <a:noFill/>
          <a:ln w="12700">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2" name="コネクタ: カギ線 111">
            <a:extLst>
              <a:ext uri="{FF2B5EF4-FFF2-40B4-BE49-F238E27FC236}">
                <a16:creationId xmlns:a16="http://schemas.microsoft.com/office/drawing/2014/main" id="{7418E514-77CB-80D2-28C6-614E4ADAEEA5}"/>
              </a:ext>
            </a:extLst>
          </p:cNvPr>
          <p:cNvCxnSpPr>
            <a:cxnSpLocks/>
            <a:stCxn id="96" idx="2"/>
            <a:endCxn id="111" idx="1"/>
          </p:cNvCxnSpPr>
          <p:nvPr/>
        </p:nvCxnSpPr>
        <p:spPr>
          <a:xfrm rot="5400000" flipH="1" flipV="1">
            <a:off x="3608146" y="2886172"/>
            <a:ext cx="1964647" cy="1112191"/>
          </a:xfrm>
          <a:prstGeom prst="bentConnector4">
            <a:avLst>
              <a:gd name="adj1" fmla="val -2788"/>
              <a:gd name="adj2" fmla="val 93163"/>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7" name="コネクタ: カギ線 116">
            <a:extLst>
              <a:ext uri="{FF2B5EF4-FFF2-40B4-BE49-F238E27FC236}">
                <a16:creationId xmlns:a16="http://schemas.microsoft.com/office/drawing/2014/main" id="{6094DE80-5078-9DA9-9765-6B67DB9C0EA5}"/>
              </a:ext>
            </a:extLst>
          </p:cNvPr>
          <p:cNvCxnSpPr>
            <a:cxnSpLocks/>
            <a:stCxn id="97" idx="2"/>
            <a:endCxn id="111" idx="1"/>
          </p:cNvCxnSpPr>
          <p:nvPr/>
        </p:nvCxnSpPr>
        <p:spPr>
          <a:xfrm rot="5400000" flipH="1" flipV="1">
            <a:off x="3026192" y="3468126"/>
            <a:ext cx="3128556" cy="1112191"/>
          </a:xfrm>
          <a:prstGeom prst="bentConnector4">
            <a:avLst>
              <a:gd name="adj1" fmla="val -1522"/>
              <a:gd name="adj2" fmla="val 93163"/>
            </a:avLst>
          </a:prstGeom>
          <a:ln w="12700">
            <a:solidFill>
              <a:srgbClr val="FFC000"/>
            </a:solidFill>
          </a:ln>
        </p:spPr>
        <p:style>
          <a:lnRef idx="1">
            <a:schemeClr val="accent1"/>
          </a:lnRef>
          <a:fillRef idx="0">
            <a:schemeClr val="accent1"/>
          </a:fillRef>
          <a:effectRef idx="0">
            <a:schemeClr val="accent1"/>
          </a:effectRef>
          <a:fontRef idx="minor">
            <a:schemeClr val="tx1"/>
          </a:fontRef>
        </p:style>
      </p:cxnSp>
      <p:sp>
        <p:nvSpPr>
          <p:cNvPr id="123" name="テキスト ボックス 122">
            <a:extLst>
              <a:ext uri="{FF2B5EF4-FFF2-40B4-BE49-F238E27FC236}">
                <a16:creationId xmlns:a16="http://schemas.microsoft.com/office/drawing/2014/main" id="{06BD1A56-FD72-0504-B1A6-8A37ED741BD3}"/>
              </a:ext>
            </a:extLst>
          </p:cNvPr>
          <p:cNvSpPr txBox="1"/>
          <p:nvPr/>
        </p:nvSpPr>
        <p:spPr>
          <a:xfrm>
            <a:off x="5247040" y="3474123"/>
            <a:ext cx="3794922" cy="3046988"/>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貸借対照表の所有土地改良施設は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施設台帳と一致していますか？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rPr>
              <a:t>　</a:t>
            </a:r>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土地改良施設用地は減価償却を行いません。</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所有土地改良施設は国・都道府県等の公費負担分を</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含めます。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当期に新たに取得（譲与含む）したものは反映されてい</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当期に処分したものは反映されていますか？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減価償却費は正しく計上されていますか？（▶</a:t>
            </a:r>
            <a:r>
              <a:rPr lang="en-US" altLang="ja-JP" sz="1200" dirty="0">
                <a:solidFill>
                  <a:srgbClr val="0000FF"/>
                </a:solidFill>
                <a:latin typeface="Meiryo UI" panose="020B0604030504040204" pitchFamily="50" charset="-128"/>
                <a:ea typeface="Meiryo UI" panose="020B0604030504040204" pitchFamily="50" charset="-128"/>
              </a:rPr>
              <a:t>P.51</a:t>
            </a:r>
            <a:r>
              <a:rPr lang="ja-JP" altLang="en-US" sz="1200" dirty="0">
                <a:solidFill>
                  <a:srgbClr val="0000FF"/>
                </a:solidFill>
                <a:latin typeface="Meiryo UI" panose="020B0604030504040204" pitchFamily="50" charset="-128"/>
                <a:ea typeface="Meiryo UI" panose="020B0604030504040204" pitchFamily="50" charset="-128"/>
              </a:rPr>
              <a:t>）</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所有土地改良施設の公費負担分は貸借対照表の指定</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正味財産の部の金額と一致します。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造成主体、事業の内容によって公費負担の指定正味財</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産の科目は異なります。科目は適切に選定されています </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か？</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127" name="吹き出し: 角を丸めた四角形 1">
            <a:extLst>
              <a:ext uri="{FF2B5EF4-FFF2-40B4-BE49-F238E27FC236}">
                <a16:creationId xmlns:a16="http://schemas.microsoft.com/office/drawing/2014/main" id="{852487F5-096F-F64E-6054-6EC4A366BE90}"/>
              </a:ext>
            </a:extLst>
          </p:cNvPr>
          <p:cNvSpPr/>
          <p:nvPr/>
        </p:nvSpPr>
        <p:spPr>
          <a:xfrm>
            <a:off x="7277405" y="1830779"/>
            <a:ext cx="1610089" cy="437215"/>
          </a:xfrm>
          <a:prstGeom prst="wedgeRoundRectCallout">
            <a:avLst>
              <a:gd name="adj1" fmla="val -37699"/>
              <a:gd name="adj2" fmla="val 79773"/>
              <a:gd name="adj3" fmla="val 16667"/>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0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事業の内容により指定正味財産の科目が異なります。</a:t>
            </a:r>
          </a:p>
        </p:txBody>
      </p:sp>
    </p:spTree>
    <p:extLst>
      <p:ext uri="{BB962C8B-B14F-4D97-AF65-F5344CB8AC3E}">
        <p14:creationId xmlns:p14="http://schemas.microsoft.com/office/powerpoint/2010/main" val="1844377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4CA4BD30-3B9D-A949-7BF1-578396FEB7A1}"/>
              </a:ext>
            </a:extLst>
          </p:cNvPr>
          <p:cNvPicPr>
            <a:picLocks noChangeAspect="1"/>
          </p:cNvPicPr>
          <p:nvPr/>
        </p:nvPicPr>
        <p:blipFill>
          <a:blip r:embed="rId3"/>
          <a:stretch>
            <a:fillRect/>
          </a:stretch>
        </p:blipFill>
        <p:spPr>
          <a:xfrm>
            <a:off x="79613" y="3284984"/>
            <a:ext cx="8964132" cy="2203256"/>
          </a:xfrm>
          <a:prstGeom prst="rect">
            <a:avLst/>
          </a:prstGeom>
          <a:ln>
            <a:noFill/>
          </a:ln>
        </p:spPr>
      </p:pic>
      <p:pic>
        <p:nvPicPr>
          <p:cNvPr id="2" name="図 1">
            <a:extLst>
              <a:ext uri="{FF2B5EF4-FFF2-40B4-BE49-F238E27FC236}">
                <a16:creationId xmlns:a16="http://schemas.microsoft.com/office/drawing/2014/main" id="{44A86BFF-34EE-E412-1BBF-67101F93AD76}"/>
              </a:ext>
            </a:extLst>
          </p:cNvPr>
          <p:cNvPicPr>
            <a:picLocks noChangeAspect="1"/>
          </p:cNvPicPr>
          <p:nvPr/>
        </p:nvPicPr>
        <p:blipFill>
          <a:blip r:embed="rId4"/>
          <a:stretch>
            <a:fillRect/>
          </a:stretch>
        </p:blipFill>
        <p:spPr>
          <a:xfrm>
            <a:off x="79613" y="1182233"/>
            <a:ext cx="4409767" cy="1789563"/>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土地改良施設の残高チェック（管理受託施設）</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38</a:t>
            </a:fld>
            <a:endParaRPr lang="ja-JP" altLang="en-US" dirty="0"/>
          </a:p>
        </p:txBody>
      </p:sp>
      <p:sp>
        <p:nvSpPr>
          <p:cNvPr id="36" name="正方形/長方形 35">
            <a:extLst>
              <a:ext uri="{FF2B5EF4-FFF2-40B4-BE49-F238E27FC236}">
                <a16:creationId xmlns:a16="http://schemas.microsoft.com/office/drawing/2014/main" id="{2DA5506A-FEDE-4D3F-8297-A7A4657C5116}"/>
              </a:ext>
            </a:extLst>
          </p:cNvPr>
          <p:cNvSpPr/>
          <p:nvPr/>
        </p:nvSpPr>
        <p:spPr>
          <a:xfrm>
            <a:off x="738818" y="2660727"/>
            <a:ext cx="2232248" cy="164734"/>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コネクタ: カギ線 12">
            <a:extLst>
              <a:ext uri="{FF2B5EF4-FFF2-40B4-BE49-F238E27FC236}">
                <a16:creationId xmlns:a16="http://schemas.microsoft.com/office/drawing/2014/main" id="{55B06CBD-4C39-3BAE-17E1-D7A22C61C4E4}"/>
              </a:ext>
            </a:extLst>
          </p:cNvPr>
          <p:cNvCxnSpPr>
            <a:cxnSpLocks/>
            <a:stCxn id="9" idx="2"/>
            <a:endCxn id="36" idx="1"/>
          </p:cNvCxnSpPr>
          <p:nvPr/>
        </p:nvCxnSpPr>
        <p:spPr>
          <a:xfrm rot="5400000" flipH="1">
            <a:off x="3251264" y="230649"/>
            <a:ext cx="2349334" cy="7374225"/>
          </a:xfrm>
          <a:prstGeom prst="bentConnector4">
            <a:avLst>
              <a:gd name="adj1" fmla="val -9730"/>
              <a:gd name="adj2" fmla="val 103100"/>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123" name="テキスト ボックス 122">
            <a:extLst>
              <a:ext uri="{FF2B5EF4-FFF2-40B4-BE49-F238E27FC236}">
                <a16:creationId xmlns:a16="http://schemas.microsoft.com/office/drawing/2014/main" id="{06BD1A56-FD72-0504-B1A6-8A37ED741BD3}"/>
              </a:ext>
            </a:extLst>
          </p:cNvPr>
          <p:cNvSpPr txBox="1"/>
          <p:nvPr/>
        </p:nvSpPr>
        <p:spPr>
          <a:xfrm>
            <a:off x="4661288" y="1220217"/>
            <a:ext cx="4113664" cy="1754326"/>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貸借対照表の受託土地改良施設使用収益権は施設台帳と一致していますか？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rPr>
              <a:t>　</a:t>
            </a:r>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管理受託施設は土地改良区負担分のみを計上します。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当期に新たに管理受託したものは反映されていますか？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減価償却費は正しく計上されていますか？（▶</a:t>
            </a:r>
            <a:r>
              <a:rPr lang="en-US" altLang="ja-JP" sz="1200" dirty="0">
                <a:solidFill>
                  <a:srgbClr val="0000FF"/>
                </a:solidFill>
                <a:latin typeface="Meiryo UI" panose="020B0604030504040204" pitchFamily="50" charset="-128"/>
                <a:ea typeface="Meiryo UI" panose="020B0604030504040204" pitchFamily="50" charset="-128"/>
              </a:rPr>
              <a:t>P.51</a:t>
            </a:r>
            <a:r>
              <a:rPr lang="ja-JP" altLang="en-US" sz="1200" dirty="0">
                <a:solidFill>
                  <a:srgbClr val="0000FF"/>
                </a:solidFill>
                <a:latin typeface="Meiryo UI" panose="020B0604030504040204" pitchFamily="50" charset="-128"/>
                <a:ea typeface="Meiryo UI" panose="020B0604030504040204" pitchFamily="50" charset="-128"/>
              </a:rPr>
              <a:t>）</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管理受託施設は公費負担分が計上されないため、指定正</a:t>
            </a:r>
            <a:endParaRPr lang="en-US" altLang="ja-JP" sz="1200" dirty="0">
              <a:solidFill>
                <a:srgbClr val="0000FF"/>
              </a:solidFill>
              <a:latin typeface="Meiryo UI" panose="020B0604030504040204" pitchFamily="50" charset="-128"/>
              <a:ea typeface="Meiryo UI" panose="020B0604030504040204" pitchFamily="50" charset="-128"/>
            </a:endParaRPr>
          </a:p>
          <a:p>
            <a:r>
              <a:rPr lang="en-US" altLang="ja-JP" sz="1200" dirty="0">
                <a:solidFill>
                  <a:srgbClr val="0000FF"/>
                </a:solidFill>
                <a:latin typeface="Meiryo UI" panose="020B0604030504040204" pitchFamily="50" charset="-128"/>
                <a:ea typeface="Meiryo UI" panose="020B0604030504040204" pitchFamily="50" charset="-128"/>
              </a:rPr>
              <a:t> </a:t>
            </a:r>
            <a:r>
              <a:rPr lang="ja-JP" altLang="en-US" sz="1200" dirty="0">
                <a:solidFill>
                  <a:srgbClr val="0000FF"/>
                </a:solidFill>
                <a:latin typeface="Meiryo UI" panose="020B0604030504040204" pitchFamily="50" charset="-128"/>
                <a:ea typeface="Meiryo UI" panose="020B0604030504040204" pitchFamily="50" charset="-128"/>
              </a:rPr>
              <a:t>味財産は考慮不要です。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154536F1-B94B-3411-F659-FCF86D155101}"/>
              </a:ext>
            </a:extLst>
          </p:cNvPr>
          <p:cNvSpPr/>
          <p:nvPr/>
        </p:nvSpPr>
        <p:spPr>
          <a:xfrm>
            <a:off x="7799561" y="4881166"/>
            <a:ext cx="626963" cy="211262"/>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27524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3C865929-CC71-0E06-F73C-ECAC61D58D64}"/>
              </a:ext>
            </a:extLst>
          </p:cNvPr>
          <p:cNvPicPr>
            <a:picLocks noChangeAspect="1"/>
          </p:cNvPicPr>
          <p:nvPr/>
        </p:nvPicPr>
        <p:blipFill>
          <a:blip r:embed="rId3"/>
          <a:stretch>
            <a:fillRect/>
          </a:stretch>
        </p:blipFill>
        <p:spPr>
          <a:xfrm>
            <a:off x="65242" y="1189534"/>
            <a:ext cx="4441539" cy="2228845"/>
          </a:xfrm>
          <a:prstGeom prst="rect">
            <a:avLst/>
          </a:prstGeom>
          <a:ln>
            <a:noFill/>
          </a:ln>
        </p:spPr>
      </p:pic>
      <p:pic>
        <p:nvPicPr>
          <p:cNvPr id="5" name="図 4">
            <a:extLst>
              <a:ext uri="{FF2B5EF4-FFF2-40B4-BE49-F238E27FC236}">
                <a16:creationId xmlns:a16="http://schemas.microsoft.com/office/drawing/2014/main" id="{19FEEBDC-59F7-C683-21E1-435A9BD87BDE}"/>
              </a:ext>
            </a:extLst>
          </p:cNvPr>
          <p:cNvPicPr>
            <a:picLocks noChangeAspect="1"/>
          </p:cNvPicPr>
          <p:nvPr/>
        </p:nvPicPr>
        <p:blipFill>
          <a:blip r:embed="rId4"/>
          <a:stretch>
            <a:fillRect/>
          </a:stretch>
        </p:blipFill>
        <p:spPr>
          <a:xfrm>
            <a:off x="4861535" y="1189534"/>
            <a:ext cx="4030945" cy="5379978"/>
          </a:xfrm>
          <a:prstGeom prst="rect">
            <a:avLst/>
          </a:prstGeom>
          <a:solidFill>
            <a:schemeClr val="bg1"/>
          </a:solidFill>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その他の減価償却資産の残高チェック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39</a:t>
            </a:fld>
            <a:endParaRPr lang="ja-JP" altLang="en-US" dirty="0"/>
          </a:p>
        </p:txBody>
      </p:sp>
      <p:sp>
        <p:nvSpPr>
          <p:cNvPr id="37" name="テキスト ボックス 36">
            <a:extLst>
              <a:ext uri="{FF2B5EF4-FFF2-40B4-BE49-F238E27FC236}">
                <a16:creationId xmlns:a16="http://schemas.microsoft.com/office/drawing/2014/main" id="{8CB8C9CB-D274-4E56-847C-35C580C12302}"/>
              </a:ext>
            </a:extLst>
          </p:cNvPr>
          <p:cNvSpPr txBox="1"/>
          <p:nvPr/>
        </p:nvSpPr>
        <p:spPr>
          <a:xfrm>
            <a:off x="263281" y="3810531"/>
            <a:ext cx="3951723" cy="1754326"/>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貸借対照表のその他の減価償却資産は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固定資産台帳と一致していますか？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rPr>
              <a:t>　</a:t>
            </a:r>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土地は減価償却を行いません。</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当期に新たに購入したものは台帳に反映されていますか？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当期に処分したものは台帳に反映されていますか？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固定資産の計上要否は、会計細則により判断します。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減価償却費は正しく計上されていますか？（▶</a:t>
            </a:r>
            <a:r>
              <a:rPr lang="en-US" altLang="ja-JP" sz="1200" dirty="0">
                <a:solidFill>
                  <a:srgbClr val="0000FF"/>
                </a:solidFill>
                <a:latin typeface="Meiryo UI" panose="020B0604030504040204" pitchFamily="50" charset="-128"/>
                <a:ea typeface="Meiryo UI" panose="020B0604030504040204" pitchFamily="50" charset="-128"/>
              </a:rPr>
              <a:t>P.51</a:t>
            </a:r>
            <a:r>
              <a:rPr lang="ja-JP" altLang="en-US" sz="1200" dirty="0">
                <a:solidFill>
                  <a:srgbClr val="0000FF"/>
                </a:solidFill>
                <a:latin typeface="Meiryo UI" panose="020B0604030504040204" pitchFamily="50" charset="-128"/>
                <a:ea typeface="Meiryo UI" panose="020B0604030504040204" pitchFamily="50" charset="-128"/>
              </a:rPr>
              <a:t>）</a:t>
            </a:r>
            <a:endParaRPr lang="en-US" altLang="ja-JP" sz="1200" dirty="0">
              <a:solidFill>
                <a:srgbClr val="0000FF"/>
              </a:solidFill>
              <a:latin typeface="Meiryo UI" panose="020B0604030504040204" pitchFamily="50" charset="-128"/>
              <a:ea typeface="Meiryo UI" panose="020B0604030504040204" pitchFamily="50" charset="-128"/>
            </a:endParaRPr>
          </a:p>
        </p:txBody>
      </p:sp>
      <p:cxnSp>
        <p:nvCxnSpPr>
          <p:cNvPr id="38" name="コネクタ: カギ線 37">
            <a:extLst>
              <a:ext uri="{FF2B5EF4-FFF2-40B4-BE49-F238E27FC236}">
                <a16:creationId xmlns:a16="http://schemas.microsoft.com/office/drawing/2014/main" id="{01419586-795E-4754-B37C-0FD34AA9A747}"/>
              </a:ext>
            </a:extLst>
          </p:cNvPr>
          <p:cNvCxnSpPr>
            <a:cxnSpLocks/>
            <a:stCxn id="25" idx="2"/>
            <a:endCxn id="24" idx="0"/>
          </p:cNvCxnSpPr>
          <p:nvPr/>
        </p:nvCxnSpPr>
        <p:spPr>
          <a:xfrm rot="5400000">
            <a:off x="5342883" y="-391237"/>
            <a:ext cx="95354" cy="5542249"/>
          </a:xfrm>
          <a:prstGeom prst="bentConnector3">
            <a:avLst>
              <a:gd name="adj1"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34" name="コネクタ: カギ線 33">
            <a:extLst>
              <a:ext uri="{FF2B5EF4-FFF2-40B4-BE49-F238E27FC236}">
                <a16:creationId xmlns:a16="http://schemas.microsoft.com/office/drawing/2014/main" id="{F01F4969-EB08-4FCD-B76E-4A4B162813C5}"/>
              </a:ext>
            </a:extLst>
          </p:cNvPr>
          <p:cNvCxnSpPr>
            <a:cxnSpLocks/>
            <a:stCxn id="26" idx="2"/>
            <a:endCxn id="36" idx="0"/>
          </p:cNvCxnSpPr>
          <p:nvPr/>
        </p:nvCxnSpPr>
        <p:spPr>
          <a:xfrm rot="5400000" flipH="1">
            <a:off x="5136528" y="329983"/>
            <a:ext cx="509916" cy="5544103"/>
          </a:xfrm>
          <a:prstGeom prst="bentConnector5">
            <a:avLst>
              <a:gd name="adj1" fmla="val -8717"/>
              <a:gd name="adj2" fmla="val 60632"/>
              <a:gd name="adj3" fmla="val 110273"/>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コネクタ: カギ線 38">
            <a:extLst>
              <a:ext uri="{FF2B5EF4-FFF2-40B4-BE49-F238E27FC236}">
                <a16:creationId xmlns:a16="http://schemas.microsoft.com/office/drawing/2014/main" id="{B8B17C76-88FA-4849-BCEA-C206862F9BE7}"/>
              </a:ext>
            </a:extLst>
          </p:cNvPr>
          <p:cNvCxnSpPr>
            <a:cxnSpLocks/>
            <a:stCxn id="27" idx="2"/>
            <a:endCxn id="35" idx="3"/>
          </p:cNvCxnSpPr>
          <p:nvPr/>
        </p:nvCxnSpPr>
        <p:spPr>
          <a:xfrm rot="5400000" flipH="1">
            <a:off x="4683509" y="1333382"/>
            <a:ext cx="1763937" cy="5188706"/>
          </a:xfrm>
          <a:prstGeom prst="bentConnector4">
            <a:avLst>
              <a:gd name="adj1" fmla="val -3060"/>
              <a:gd name="adj2" fmla="val 65790"/>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0AC79D42-E6CA-4B3B-9DA7-952A5B42C0AF}"/>
              </a:ext>
            </a:extLst>
          </p:cNvPr>
          <p:cNvSpPr/>
          <p:nvPr/>
        </p:nvSpPr>
        <p:spPr>
          <a:xfrm>
            <a:off x="2267743" y="2427564"/>
            <a:ext cx="703383" cy="123054"/>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a:extLst>
              <a:ext uri="{FF2B5EF4-FFF2-40B4-BE49-F238E27FC236}">
                <a16:creationId xmlns:a16="http://schemas.microsoft.com/office/drawing/2014/main" id="{2DA5506A-FEDE-4D3F-8297-A7A4657C5116}"/>
              </a:ext>
            </a:extLst>
          </p:cNvPr>
          <p:cNvSpPr/>
          <p:nvPr/>
        </p:nvSpPr>
        <p:spPr>
          <a:xfrm>
            <a:off x="2267742" y="2847076"/>
            <a:ext cx="703383" cy="123055"/>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a:extLst>
              <a:ext uri="{FF2B5EF4-FFF2-40B4-BE49-F238E27FC236}">
                <a16:creationId xmlns:a16="http://schemas.microsoft.com/office/drawing/2014/main" id="{7A10EDAB-292C-402C-AA03-9992CB32EE25}"/>
              </a:ext>
            </a:extLst>
          </p:cNvPr>
          <p:cNvSpPr/>
          <p:nvPr/>
        </p:nvSpPr>
        <p:spPr>
          <a:xfrm>
            <a:off x="2267743" y="2980910"/>
            <a:ext cx="703382" cy="129712"/>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BDFDC033-F64D-481F-AC64-A3F842965AA8}"/>
              </a:ext>
            </a:extLst>
          </p:cNvPr>
          <p:cNvSpPr/>
          <p:nvPr/>
        </p:nvSpPr>
        <p:spPr>
          <a:xfrm>
            <a:off x="2267742" y="3128137"/>
            <a:ext cx="701895" cy="119647"/>
          </a:xfrm>
          <a:prstGeom prst="rect">
            <a:avLst/>
          </a:prstGeom>
          <a:no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A9E9379F-52FF-4389-A5DD-C617791B9F6F}"/>
              </a:ext>
            </a:extLst>
          </p:cNvPr>
          <p:cNvSpPr/>
          <p:nvPr/>
        </p:nvSpPr>
        <p:spPr>
          <a:xfrm>
            <a:off x="7956376" y="2117724"/>
            <a:ext cx="410615" cy="214486"/>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a:extLst>
              <a:ext uri="{FF2B5EF4-FFF2-40B4-BE49-F238E27FC236}">
                <a16:creationId xmlns:a16="http://schemas.microsoft.com/office/drawing/2014/main" id="{F6E6CDB6-C5D4-4AFA-ADD9-67BE804F0BAA}"/>
              </a:ext>
            </a:extLst>
          </p:cNvPr>
          <p:cNvSpPr/>
          <p:nvPr/>
        </p:nvSpPr>
        <p:spPr>
          <a:xfrm>
            <a:off x="7960082" y="3159801"/>
            <a:ext cx="406909" cy="197191"/>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a:extLst>
              <a:ext uri="{FF2B5EF4-FFF2-40B4-BE49-F238E27FC236}">
                <a16:creationId xmlns:a16="http://schemas.microsoft.com/office/drawing/2014/main" id="{64B42191-28D8-4FEC-BD4B-2439B0B1F8CC}"/>
              </a:ext>
            </a:extLst>
          </p:cNvPr>
          <p:cNvSpPr/>
          <p:nvPr/>
        </p:nvSpPr>
        <p:spPr>
          <a:xfrm>
            <a:off x="7956376" y="4612512"/>
            <a:ext cx="406909" cy="197191"/>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a:extLst>
              <a:ext uri="{FF2B5EF4-FFF2-40B4-BE49-F238E27FC236}">
                <a16:creationId xmlns:a16="http://schemas.microsoft.com/office/drawing/2014/main" id="{AF3D0210-20E7-4654-A696-A401A8A1E60E}"/>
              </a:ext>
            </a:extLst>
          </p:cNvPr>
          <p:cNvSpPr/>
          <p:nvPr/>
        </p:nvSpPr>
        <p:spPr>
          <a:xfrm>
            <a:off x="7956574" y="5427652"/>
            <a:ext cx="406711" cy="197191"/>
          </a:xfrm>
          <a:prstGeom prst="rect">
            <a:avLst/>
          </a:prstGeom>
          <a:no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0" name="コネクタ: カギ線 39">
            <a:extLst>
              <a:ext uri="{FF2B5EF4-FFF2-40B4-BE49-F238E27FC236}">
                <a16:creationId xmlns:a16="http://schemas.microsoft.com/office/drawing/2014/main" id="{2DD8155E-C43F-49E8-A365-CB83ADE4FBD6}"/>
              </a:ext>
            </a:extLst>
          </p:cNvPr>
          <p:cNvCxnSpPr>
            <a:cxnSpLocks/>
            <a:stCxn id="28" idx="2"/>
            <a:endCxn id="31" idx="3"/>
          </p:cNvCxnSpPr>
          <p:nvPr/>
        </p:nvCxnSpPr>
        <p:spPr>
          <a:xfrm rot="5400000" flipH="1">
            <a:off x="4346343" y="1811256"/>
            <a:ext cx="2436882" cy="5190293"/>
          </a:xfrm>
          <a:prstGeom prst="bentConnector4">
            <a:avLst>
              <a:gd name="adj1" fmla="val -2476"/>
              <a:gd name="adj2" fmla="val 66824"/>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178048E1-9AFE-6593-DE67-CDD5CDA05688}"/>
              </a:ext>
            </a:extLst>
          </p:cNvPr>
          <p:cNvSpPr/>
          <p:nvPr/>
        </p:nvSpPr>
        <p:spPr>
          <a:xfrm>
            <a:off x="2267742" y="3268729"/>
            <a:ext cx="701895" cy="119647"/>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正方形/長方形 80">
            <a:extLst>
              <a:ext uri="{FF2B5EF4-FFF2-40B4-BE49-F238E27FC236}">
                <a16:creationId xmlns:a16="http://schemas.microsoft.com/office/drawing/2014/main" id="{0E8E7877-613A-EEE8-8CD9-F1184E0E0B08}"/>
              </a:ext>
            </a:extLst>
          </p:cNvPr>
          <p:cNvSpPr/>
          <p:nvPr/>
        </p:nvSpPr>
        <p:spPr>
          <a:xfrm>
            <a:off x="7956574" y="6258397"/>
            <a:ext cx="406711" cy="197191"/>
          </a:xfrm>
          <a:prstGeom prst="rect">
            <a:avLst/>
          </a:prstGeom>
          <a:noFill/>
          <a:ln>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2" name="コネクタ: カギ線 81">
            <a:extLst>
              <a:ext uri="{FF2B5EF4-FFF2-40B4-BE49-F238E27FC236}">
                <a16:creationId xmlns:a16="http://schemas.microsoft.com/office/drawing/2014/main" id="{1CC340B3-D0E6-7874-405A-0096334257FF}"/>
              </a:ext>
            </a:extLst>
          </p:cNvPr>
          <p:cNvCxnSpPr>
            <a:cxnSpLocks/>
            <a:stCxn id="81" idx="2"/>
            <a:endCxn id="49" idx="3"/>
          </p:cNvCxnSpPr>
          <p:nvPr/>
        </p:nvCxnSpPr>
        <p:spPr>
          <a:xfrm rot="5400000" flipH="1">
            <a:off x="4001266" y="2296925"/>
            <a:ext cx="3127035" cy="5190293"/>
          </a:xfrm>
          <a:prstGeom prst="bentConnector4">
            <a:avLst>
              <a:gd name="adj1" fmla="val -1624"/>
              <a:gd name="adj2" fmla="val 68047"/>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4214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F7C71EA-BBB0-42CE-9DBF-E9AB33E8D7B2}"/>
              </a:ext>
            </a:extLst>
          </p:cNvPr>
          <p:cNvSpPr>
            <a:spLocks noGrp="1"/>
          </p:cNvSpPr>
          <p:nvPr>
            <p:ph idx="1"/>
          </p:nvPr>
        </p:nvSpPr>
        <p:spPr>
          <a:xfrm>
            <a:off x="251520" y="648072"/>
            <a:ext cx="8640960" cy="5661243"/>
          </a:xfrm>
        </p:spPr>
        <p:txBody>
          <a:bodyPr>
            <a:normAutofit fontScale="92500" lnSpcReduction="20000"/>
          </a:bodyPr>
          <a:lstStyle/>
          <a:p>
            <a:r>
              <a:rPr lang="ja-JP" altLang="en-US" dirty="0"/>
              <a:t>本資料の目的</a:t>
            </a:r>
            <a:endParaRPr lang="en-US" altLang="ja-JP" dirty="0"/>
          </a:p>
          <a:p>
            <a:pPr lvl="1"/>
            <a:r>
              <a:rPr lang="ja-JP" altLang="en-US" dirty="0"/>
              <a:t>会計実務担当者が、本資料を参考に実際に作成した財務諸表等について、</a:t>
            </a:r>
            <a:r>
              <a:rPr lang="ja-JP" altLang="en-US" dirty="0">
                <a:solidFill>
                  <a:srgbClr val="FF0000"/>
                </a:solidFill>
              </a:rPr>
              <a:t>会計の重要ポイントを押さえた自己点検</a:t>
            </a:r>
            <a:r>
              <a:rPr lang="ja-JP" altLang="en-US" dirty="0"/>
              <a:t>ができるようにすることを目的とします。</a:t>
            </a:r>
            <a:endParaRPr lang="en-US" altLang="ja-JP" dirty="0"/>
          </a:p>
          <a:p>
            <a:pPr lvl="1"/>
            <a:r>
              <a:rPr lang="ja-JP" altLang="en-US" dirty="0"/>
              <a:t>監査実務担当者が、本資料を参考に土地改良区が作成した財務諸表等について、</a:t>
            </a:r>
            <a:r>
              <a:rPr lang="ja-JP" altLang="en-US" dirty="0">
                <a:solidFill>
                  <a:srgbClr val="FF0000"/>
                </a:solidFill>
              </a:rPr>
              <a:t>会計の重要ポイントを押さえた監査</a:t>
            </a:r>
            <a:r>
              <a:rPr lang="ja-JP" altLang="en-US" dirty="0"/>
              <a:t>ができるようにすることを目的とします。</a:t>
            </a:r>
            <a:endParaRPr lang="en-US" altLang="ja-JP" dirty="0"/>
          </a:p>
          <a:p>
            <a:pPr lvl="1"/>
            <a:endParaRPr lang="en-US" altLang="ja-JP" dirty="0"/>
          </a:p>
          <a:p>
            <a:r>
              <a:rPr lang="ja-JP" altLang="en-US" dirty="0"/>
              <a:t>本資料の作成方針</a:t>
            </a:r>
            <a:endParaRPr lang="en-US" altLang="ja-JP" dirty="0"/>
          </a:p>
          <a:p>
            <a:pPr lvl="1"/>
            <a:r>
              <a:rPr lang="ja-JP" altLang="en-US" dirty="0"/>
              <a:t>「財務諸表等モデル（令和６年度）」（別添２）を使用しながら、担当者が実務に近い視点でチェックできるように作成しています。</a:t>
            </a:r>
            <a:endParaRPr lang="en-US" altLang="ja-JP" dirty="0"/>
          </a:p>
          <a:p>
            <a:pPr lvl="1"/>
            <a:r>
              <a:rPr lang="ja-JP" altLang="en-US" dirty="0"/>
              <a:t>「財務諸表等モデル（令和６年度）」（別添２）の数値の根拠となる仕訳等の帳簿書類を用意しています。財務諸表等作成要領と合わせ、日常の会計実務の参考にしてください。</a:t>
            </a:r>
            <a:endParaRPr lang="en-US" altLang="ja-JP" dirty="0"/>
          </a:p>
          <a:p>
            <a:pPr lvl="2"/>
            <a:r>
              <a:rPr lang="ja-JP" altLang="en-US" dirty="0"/>
              <a:t>取引・仕訳一覧（仕訳帳）</a:t>
            </a:r>
            <a:r>
              <a:rPr lang="en-US" altLang="ja-JP" dirty="0"/>
              <a:t>	</a:t>
            </a:r>
            <a:r>
              <a:rPr lang="ja-JP" altLang="en-US" dirty="0"/>
              <a:t>・・・別添１　</a:t>
            </a:r>
            <a:r>
              <a:rPr lang="en-US" altLang="ja-JP" dirty="0"/>
              <a:t>P.53</a:t>
            </a:r>
          </a:p>
          <a:p>
            <a:pPr lvl="2"/>
            <a:r>
              <a:rPr lang="ja-JP" altLang="en-US" dirty="0"/>
              <a:t>収入・支出整理簿</a:t>
            </a:r>
            <a:r>
              <a:rPr lang="en-US" altLang="ja-JP" dirty="0"/>
              <a:t>		</a:t>
            </a:r>
            <a:r>
              <a:rPr lang="ja-JP" altLang="en-US" dirty="0"/>
              <a:t>・・・別添３　</a:t>
            </a:r>
            <a:r>
              <a:rPr lang="en-US" altLang="ja-JP" dirty="0"/>
              <a:t>P.107</a:t>
            </a:r>
          </a:p>
          <a:p>
            <a:pPr lvl="2"/>
            <a:r>
              <a:rPr lang="ja-JP" altLang="en-US" dirty="0"/>
              <a:t>総勘定元帳</a:t>
            </a:r>
            <a:r>
              <a:rPr lang="en-US" altLang="ja-JP" dirty="0"/>
              <a:t>		</a:t>
            </a:r>
            <a:r>
              <a:rPr lang="ja-JP" altLang="en-US" dirty="0"/>
              <a:t>・・・別添４　</a:t>
            </a:r>
            <a:r>
              <a:rPr lang="en-US" altLang="ja-JP" dirty="0"/>
              <a:t>P.123</a:t>
            </a:r>
          </a:p>
          <a:p>
            <a:pPr lvl="2"/>
            <a:r>
              <a:rPr lang="ja-JP" altLang="en-US" dirty="0"/>
              <a:t>現金預金出納帳</a:t>
            </a:r>
            <a:r>
              <a:rPr lang="en-US" altLang="ja-JP" dirty="0"/>
              <a:t>		</a:t>
            </a:r>
            <a:r>
              <a:rPr lang="ja-JP" altLang="en-US" dirty="0"/>
              <a:t>・・・別添５　</a:t>
            </a:r>
            <a:r>
              <a:rPr lang="en-US" altLang="ja-JP" dirty="0"/>
              <a:t>P.149</a:t>
            </a:r>
          </a:p>
          <a:p>
            <a:pPr lvl="2"/>
            <a:r>
              <a:rPr lang="ja-JP" altLang="en-US" dirty="0"/>
              <a:t>財務諸表等モデル　根拠資料</a:t>
            </a:r>
            <a:r>
              <a:rPr lang="en-US" altLang="ja-JP" dirty="0"/>
              <a:t>	</a:t>
            </a:r>
            <a:r>
              <a:rPr lang="ja-JP" altLang="en-US" dirty="0"/>
              <a:t>・・・別添６　</a:t>
            </a:r>
            <a:r>
              <a:rPr lang="en-US" altLang="ja-JP" dirty="0"/>
              <a:t>P.163</a:t>
            </a:r>
          </a:p>
          <a:p>
            <a:pPr lvl="1"/>
            <a:r>
              <a:rPr lang="ja-JP" altLang="en-US" dirty="0"/>
              <a:t>収支決算書は従来の単式簿記方式と同様の方法で作成しています。</a:t>
            </a:r>
            <a:endParaRPr lang="en-US" altLang="ja-JP" dirty="0"/>
          </a:p>
          <a:p>
            <a:pPr lvl="2"/>
            <a:r>
              <a:rPr lang="ja-JP" altLang="en-US" dirty="0"/>
              <a:t>資金の範囲は現金及び預金</a:t>
            </a:r>
            <a:endParaRPr lang="en-US" altLang="ja-JP" dirty="0"/>
          </a:p>
          <a:p>
            <a:pPr lvl="2"/>
            <a:r>
              <a:rPr lang="ja-JP" altLang="en-US" dirty="0"/>
              <a:t>資金収支整理期間（旧：出納整理期間）あり</a:t>
            </a:r>
            <a:endParaRPr lang="en-US" altLang="ja-JP" dirty="0"/>
          </a:p>
          <a:p>
            <a:pPr lvl="2"/>
            <a:r>
              <a:rPr lang="ja-JP" altLang="en-US" dirty="0"/>
              <a:t>収支計算外出納あり（預り金を対象としています）</a:t>
            </a:r>
            <a:endParaRPr lang="en-US" altLang="ja-JP" dirty="0"/>
          </a:p>
        </p:txBody>
      </p:sp>
      <p:sp>
        <p:nvSpPr>
          <p:cNvPr id="3" name="タイトル 2">
            <a:extLst>
              <a:ext uri="{FF2B5EF4-FFF2-40B4-BE49-F238E27FC236}">
                <a16:creationId xmlns:a16="http://schemas.microsoft.com/office/drawing/2014/main" id="{0D22B060-E306-4DD0-B94D-51417FC85305}"/>
              </a:ext>
            </a:extLst>
          </p:cNvPr>
          <p:cNvSpPr>
            <a:spLocks noGrp="1"/>
          </p:cNvSpPr>
          <p:nvPr>
            <p:ph type="title"/>
          </p:nvPr>
        </p:nvSpPr>
        <p:spPr>
          <a:xfrm>
            <a:off x="251520" y="0"/>
            <a:ext cx="8640960" cy="490066"/>
          </a:xfrm>
        </p:spPr>
        <p:txBody>
          <a:bodyPr/>
          <a:lstStyle/>
          <a:p>
            <a:r>
              <a:rPr lang="ja-JP" altLang="en-US" dirty="0"/>
              <a:t>目的と方針</a:t>
            </a:r>
          </a:p>
        </p:txBody>
      </p:sp>
      <p:sp>
        <p:nvSpPr>
          <p:cNvPr id="4" name="スライド番号プレースホルダー 3">
            <a:extLst>
              <a:ext uri="{FF2B5EF4-FFF2-40B4-BE49-F238E27FC236}">
                <a16:creationId xmlns:a16="http://schemas.microsoft.com/office/drawing/2014/main" id="{D837C1A7-FAD5-486F-BAED-B117A19DF5DE}"/>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4</a:t>
            </a:fld>
            <a:endParaRPr lang="ja-JP" altLang="en-US" dirty="0"/>
          </a:p>
        </p:txBody>
      </p:sp>
    </p:spTree>
    <p:extLst>
      <p:ext uri="{BB962C8B-B14F-4D97-AF65-F5344CB8AC3E}">
        <p14:creationId xmlns:p14="http://schemas.microsoft.com/office/powerpoint/2010/main" val="39361498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63E9DD44-C264-A914-9D41-87337B039691}"/>
              </a:ext>
            </a:extLst>
          </p:cNvPr>
          <p:cNvPicPr>
            <a:picLocks noChangeAspect="1"/>
          </p:cNvPicPr>
          <p:nvPr/>
        </p:nvPicPr>
        <p:blipFill>
          <a:blip r:embed="rId3"/>
          <a:stretch>
            <a:fillRect/>
          </a:stretch>
        </p:blipFill>
        <p:spPr>
          <a:xfrm>
            <a:off x="4673025" y="1204791"/>
            <a:ext cx="4406513" cy="1794258"/>
          </a:xfrm>
          <a:prstGeom prst="rect">
            <a:avLst/>
          </a:prstGeom>
          <a:ln>
            <a:noFill/>
          </a:ln>
        </p:spPr>
      </p:pic>
      <p:pic>
        <p:nvPicPr>
          <p:cNvPr id="7" name="図 6">
            <a:extLst>
              <a:ext uri="{FF2B5EF4-FFF2-40B4-BE49-F238E27FC236}">
                <a16:creationId xmlns:a16="http://schemas.microsoft.com/office/drawing/2014/main" id="{02B6451E-C860-795B-689D-D7C1478162B2}"/>
              </a:ext>
            </a:extLst>
          </p:cNvPr>
          <p:cNvPicPr>
            <a:picLocks noChangeAspect="1"/>
          </p:cNvPicPr>
          <p:nvPr/>
        </p:nvPicPr>
        <p:blipFill>
          <a:blip r:embed="rId4"/>
          <a:stretch>
            <a:fillRect/>
          </a:stretch>
        </p:blipFill>
        <p:spPr>
          <a:xfrm>
            <a:off x="111794" y="3904263"/>
            <a:ext cx="4363783" cy="2469108"/>
          </a:xfrm>
          <a:prstGeom prst="rect">
            <a:avLst/>
          </a:prstGeom>
          <a:ln>
            <a:noFill/>
          </a:ln>
        </p:spPr>
      </p:pic>
      <p:pic>
        <p:nvPicPr>
          <p:cNvPr id="6" name="図 5">
            <a:extLst>
              <a:ext uri="{FF2B5EF4-FFF2-40B4-BE49-F238E27FC236}">
                <a16:creationId xmlns:a16="http://schemas.microsoft.com/office/drawing/2014/main" id="{B55B3B9B-F749-8A5D-3700-119A80BC24F7}"/>
              </a:ext>
            </a:extLst>
          </p:cNvPr>
          <p:cNvPicPr>
            <a:picLocks noChangeAspect="1"/>
          </p:cNvPicPr>
          <p:nvPr/>
        </p:nvPicPr>
        <p:blipFill>
          <a:blip r:embed="rId5"/>
          <a:stretch>
            <a:fillRect/>
          </a:stretch>
        </p:blipFill>
        <p:spPr>
          <a:xfrm>
            <a:off x="111794" y="1210282"/>
            <a:ext cx="4363783" cy="2608749"/>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適正化事業拠出金・未払金の残高チェック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40</a:t>
            </a:fld>
            <a:endParaRPr lang="ja-JP" altLang="en-US" dirty="0"/>
          </a:p>
        </p:txBody>
      </p:sp>
      <p:sp>
        <p:nvSpPr>
          <p:cNvPr id="35" name="正方形/長方形 34">
            <a:extLst>
              <a:ext uri="{FF2B5EF4-FFF2-40B4-BE49-F238E27FC236}">
                <a16:creationId xmlns:a16="http://schemas.microsoft.com/office/drawing/2014/main" id="{7A10EDAB-292C-402C-AA03-9992CB32EE25}"/>
              </a:ext>
            </a:extLst>
          </p:cNvPr>
          <p:cNvSpPr/>
          <p:nvPr/>
        </p:nvSpPr>
        <p:spPr>
          <a:xfrm>
            <a:off x="758244" y="2970760"/>
            <a:ext cx="2214447" cy="137023"/>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8" name="コネクタ: カギ線 37">
            <a:extLst>
              <a:ext uri="{FF2B5EF4-FFF2-40B4-BE49-F238E27FC236}">
                <a16:creationId xmlns:a16="http://schemas.microsoft.com/office/drawing/2014/main" id="{01419586-795E-4754-B37C-0FD34AA9A747}"/>
              </a:ext>
            </a:extLst>
          </p:cNvPr>
          <p:cNvCxnSpPr>
            <a:cxnSpLocks/>
          </p:cNvCxnSpPr>
          <p:nvPr/>
        </p:nvCxnSpPr>
        <p:spPr>
          <a:xfrm rot="10800000" flipV="1">
            <a:off x="2972691" y="2538133"/>
            <a:ext cx="3758299" cy="577211"/>
          </a:xfrm>
          <a:prstGeom prst="bentConnector3">
            <a:avLst>
              <a:gd name="adj1" fmla="val 9619"/>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BDFED305-CEEF-4AC2-B9BF-354C5FF58A65}"/>
              </a:ext>
            </a:extLst>
          </p:cNvPr>
          <p:cNvSpPr/>
          <p:nvPr/>
        </p:nvSpPr>
        <p:spPr>
          <a:xfrm>
            <a:off x="6730990" y="2321677"/>
            <a:ext cx="787311" cy="280768"/>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90A21922-8C87-470D-8F55-A1657DDF31C7}"/>
              </a:ext>
            </a:extLst>
          </p:cNvPr>
          <p:cNvSpPr/>
          <p:nvPr/>
        </p:nvSpPr>
        <p:spPr>
          <a:xfrm>
            <a:off x="606796" y="5661248"/>
            <a:ext cx="2376264" cy="137022"/>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a:extLst>
              <a:ext uri="{FF2B5EF4-FFF2-40B4-BE49-F238E27FC236}">
                <a16:creationId xmlns:a16="http://schemas.microsoft.com/office/drawing/2014/main" id="{47F04A35-F5A2-4B09-8A6A-BA5B4BD7E2B9}"/>
              </a:ext>
            </a:extLst>
          </p:cNvPr>
          <p:cNvSpPr/>
          <p:nvPr/>
        </p:nvSpPr>
        <p:spPr>
          <a:xfrm>
            <a:off x="7521946" y="1717481"/>
            <a:ext cx="382548" cy="604196"/>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コネクタ: カギ線 32">
            <a:extLst>
              <a:ext uri="{FF2B5EF4-FFF2-40B4-BE49-F238E27FC236}">
                <a16:creationId xmlns:a16="http://schemas.microsoft.com/office/drawing/2014/main" id="{D8528A1D-C65C-47DE-AC86-E9DA4906B604}"/>
              </a:ext>
            </a:extLst>
          </p:cNvPr>
          <p:cNvCxnSpPr>
            <a:cxnSpLocks/>
          </p:cNvCxnSpPr>
          <p:nvPr/>
        </p:nvCxnSpPr>
        <p:spPr>
          <a:xfrm rot="5400000">
            <a:off x="3644099" y="1729150"/>
            <a:ext cx="3408082" cy="4730160"/>
          </a:xfrm>
          <a:prstGeom prst="bentConnector2">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0A39EFAE-0697-4836-977D-1B39F11BEA6E}"/>
              </a:ext>
            </a:extLst>
          </p:cNvPr>
          <p:cNvSpPr/>
          <p:nvPr/>
        </p:nvSpPr>
        <p:spPr>
          <a:xfrm>
            <a:off x="606796" y="6209928"/>
            <a:ext cx="2376265" cy="142003"/>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a:extLst>
              <a:ext uri="{FF2B5EF4-FFF2-40B4-BE49-F238E27FC236}">
                <a16:creationId xmlns:a16="http://schemas.microsoft.com/office/drawing/2014/main" id="{776E8727-4D04-46F9-B3E9-EE7665C69DE6}"/>
              </a:ext>
            </a:extLst>
          </p:cNvPr>
          <p:cNvSpPr/>
          <p:nvPr/>
        </p:nvSpPr>
        <p:spPr>
          <a:xfrm>
            <a:off x="7911146" y="2008127"/>
            <a:ext cx="787310" cy="313549"/>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4" name="コネクタ: カギ線 53">
            <a:extLst>
              <a:ext uri="{FF2B5EF4-FFF2-40B4-BE49-F238E27FC236}">
                <a16:creationId xmlns:a16="http://schemas.microsoft.com/office/drawing/2014/main" id="{E3F48E50-A5D0-40F0-98CE-8AF1091600DC}"/>
              </a:ext>
            </a:extLst>
          </p:cNvPr>
          <p:cNvCxnSpPr>
            <a:cxnSpLocks/>
          </p:cNvCxnSpPr>
          <p:nvPr/>
        </p:nvCxnSpPr>
        <p:spPr>
          <a:xfrm rot="5400000">
            <a:off x="3623657" y="1569818"/>
            <a:ext cx="3959254" cy="5321740"/>
          </a:xfrm>
          <a:prstGeom prst="bentConnector2">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0B8958FB-6CBA-4C5C-ABE8-618C2FF15581}"/>
              </a:ext>
            </a:extLst>
          </p:cNvPr>
          <p:cNvSpPr txBox="1"/>
          <p:nvPr/>
        </p:nvSpPr>
        <p:spPr>
          <a:xfrm>
            <a:off x="4791031" y="3429000"/>
            <a:ext cx="4241175" cy="1569660"/>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適正化事業拠出金は事業の進捗に応じて</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適切に貸借対照表に計上されていますか？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事業実施前の改良区拠出分は資産に該当します。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事業実施後の改良区拠出分は負債に該当します。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負債のうち翌年度支払分は流動負債に該当します。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負債のうち翌々年以降支払分は固定負債に該当します。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EE3BF3B0-CBDC-2117-2581-BFFEAFB0F6D5}"/>
              </a:ext>
            </a:extLst>
          </p:cNvPr>
          <p:cNvSpPr/>
          <p:nvPr/>
        </p:nvSpPr>
        <p:spPr>
          <a:xfrm>
            <a:off x="7911146" y="1713884"/>
            <a:ext cx="394039" cy="294243"/>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016238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図 42">
            <a:extLst>
              <a:ext uri="{FF2B5EF4-FFF2-40B4-BE49-F238E27FC236}">
                <a16:creationId xmlns:a16="http://schemas.microsoft.com/office/drawing/2014/main" id="{5D584078-E630-BB71-6EAA-74D35826075F}"/>
              </a:ext>
            </a:extLst>
          </p:cNvPr>
          <p:cNvPicPr>
            <a:picLocks noChangeAspect="1"/>
          </p:cNvPicPr>
          <p:nvPr/>
        </p:nvPicPr>
        <p:blipFill>
          <a:blip r:embed="rId3"/>
          <a:stretch>
            <a:fillRect/>
          </a:stretch>
        </p:blipFill>
        <p:spPr>
          <a:xfrm>
            <a:off x="5151633" y="4012913"/>
            <a:ext cx="3465019" cy="2368600"/>
          </a:xfrm>
          <a:prstGeom prst="rect">
            <a:avLst/>
          </a:prstGeom>
          <a:ln>
            <a:noFill/>
          </a:ln>
        </p:spPr>
      </p:pic>
      <p:pic>
        <p:nvPicPr>
          <p:cNvPr id="15" name="図 14">
            <a:extLst>
              <a:ext uri="{FF2B5EF4-FFF2-40B4-BE49-F238E27FC236}">
                <a16:creationId xmlns:a16="http://schemas.microsoft.com/office/drawing/2014/main" id="{E436390E-91A0-D02E-9A71-376981F9F3C0}"/>
              </a:ext>
            </a:extLst>
          </p:cNvPr>
          <p:cNvPicPr>
            <a:picLocks noChangeAspect="1"/>
          </p:cNvPicPr>
          <p:nvPr/>
        </p:nvPicPr>
        <p:blipFill>
          <a:blip r:embed="rId4"/>
          <a:stretch>
            <a:fillRect/>
          </a:stretch>
        </p:blipFill>
        <p:spPr>
          <a:xfrm>
            <a:off x="134286" y="1196753"/>
            <a:ext cx="4337866" cy="3148502"/>
          </a:xfrm>
          <a:prstGeom prst="rect">
            <a:avLst/>
          </a:prstGeom>
          <a:ln>
            <a:noFill/>
          </a:ln>
        </p:spPr>
      </p:pic>
      <p:pic>
        <p:nvPicPr>
          <p:cNvPr id="6" name="図 5">
            <a:extLst>
              <a:ext uri="{FF2B5EF4-FFF2-40B4-BE49-F238E27FC236}">
                <a16:creationId xmlns:a16="http://schemas.microsoft.com/office/drawing/2014/main" id="{5ECCD248-0008-AEDA-C1DE-1527578F58DE}"/>
              </a:ext>
            </a:extLst>
          </p:cNvPr>
          <p:cNvPicPr>
            <a:picLocks noChangeAspect="1"/>
          </p:cNvPicPr>
          <p:nvPr/>
        </p:nvPicPr>
        <p:blipFill>
          <a:blip r:embed="rId5"/>
          <a:stretch>
            <a:fillRect/>
          </a:stretch>
        </p:blipFill>
        <p:spPr>
          <a:xfrm>
            <a:off x="4671849" y="1124744"/>
            <a:ext cx="4363781" cy="2743587"/>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借入金、リース債務の残高チェック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41</a:t>
            </a:fld>
            <a:endParaRPr lang="ja-JP" altLang="en-US" dirty="0"/>
          </a:p>
        </p:txBody>
      </p:sp>
      <p:sp>
        <p:nvSpPr>
          <p:cNvPr id="35" name="正方形/長方形 34">
            <a:extLst>
              <a:ext uri="{FF2B5EF4-FFF2-40B4-BE49-F238E27FC236}">
                <a16:creationId xmlns:a16="http://schemas.microsoft.com/office/drawing/2014/main" id="{7A10EDAB-292C-402C-AA03-9992CB32EE25}"/>
              </a:ext>
            </a:extLst>
          </p:cNvPr>
          <p:cNvSpPr/>
          <p:nvPr/>
        </p:nvSpPr>
        <p:spPr>
          <a:xfrm>
            <a:off x="599650" y="2811990"/>
            <a:ext cx="2376264" cy="129601"/>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8CB8C9CB-D274-4E56-847C-35C580C12302}"/>
              </a:ext>
            </a:extLst>
          </p:cNvPr>
          <p:cNvSpPr txBox="1"/>
          <p:nvPr/>
        </p:nvSpPr>
        <p:spPr>
          <a:xfrm>
            <a:off x="134286" y="4447840"/>
            <a:ext cx="4337866" cy="2123658"/>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貸借対照表の借入金、リース債務の残高は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支払予定表と一致していますか？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借入金は金融機関から発行される返済予定表と一致していますか？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リース債務を負債計上した場合、リース会社から発行される支払予定表と一致していますか？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翌年度支払予定額は流動負債に計上されていますか？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翌々年度以降返済予定額は固定負債に計上されていますか？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残高に計上されるのは元本のみで利息は含めません。</a:t>
            </a:r>
            <a:endParaRPr lang="en-US" altLang="ja-JP" sz="1200" dirty="0">
              <a:solidFill>
                <a:srgbClr val="0000FF"/>
              </a:solidFill>
              <a:latin typeface="Meiryo UI" panose="020B0604030504040204" pitchFamily="50" charset="-128"/>
              <a:ea typeface="Meiryo UI" panose="020B0604030504040204" pitchFamily="50" charset="-128"/>
            </a:endParaRPr>
          </a:p>
        </p:txBody>
      </p:sp>
      <p:cxnSp>
        <p:nvCxnSpPr>
          <p:cNvPr id="38" name="コネクタ: カギ線 37">
            <a:extLst>
              <a:ext uri="{FF2B5EF4-FFF2-40B4-BE49-F238E27FC236}">
                <a16:creationId xmlns:a16="http://schemas.microsoft.com/office/drawing/2014/main" id="{01419586-795E-4754-B37C-0FD34AA9A747}"/>
              </a:ext>
            </a:extLst>
          </p:cNvPr>
          <p:cNvCxnSpPr>
            <a:cxnSpLocks/>
            <a:stCxn id="39" idx="2"/>
            <a:endCxn id="35" idx="3"/>
          </p:cNvCxnSpPr>
          <p:nvPr/>
        </p:nvCxnSpPr>
        <p:spPr>
          <a:xfrm rot="5400000">
            <a:off x="5814456" y="-51263"/>
            <a:ext cx="89513" cy="5766595"/>
          </a:xfrm>
          <a:prstGeom prst="bentConnector2">
            <a:avLst/>
          </a:prstGeom>
          <a:ln w="12700">
            <a:solidFill>
              <a:srgbClr val="00CC99"/>
            </a:solidFill>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BDFED305-CEEF-4AC2-B9BF-354C5FF58A65}"/>
              </a:ext>
            </a:extLst>
          </p:cNvPr>
          <p:cNvSpPr/>
          <p:nvPr/>
        </p:nvSpPr>
        <p:spPr>
          <a:xfrm>
            <a:off x="8532440" y="2675417"/>
            <a:ext cx="420138" cy="111861"/>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a:extLst>
              <a:ext uri="{FF2B5EF4-FFF2-40B4-BE49-F238E27FC236}">
                <a16:creationId xmlns:a16="http://schemas.microsoft.com/office/drawing/2014/main" id="{57D513A3-ED3E-455F-A082-CB4F4EFCE28F}"/>
              </a:ext>
            </a:extLst>
          </p:cNvPr>
          <p:cNvSpPr/>
          <p:nvPr/>
        </p:nvSpPr>
        <p:spPr>
          <a:xfrm>
            <a:off x="592457" y="3782045"/>
            <a:ext cx="2383457" cy="129601"/>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5871FF71-9BA8-653D-ECB9-B5D35E48EAB7}"/>
              </a:ext>
            </a:extLst>
          </p:cNvPr>
          <p:cNvSpPr/>
          <p:nvPr/>
        </p:nvSpPr>
        <p:spPr>
          <a:xfrm>
            <a:off x="599650" y="3084882"/>
            <a:ext cx="2376264" cy="129601"/>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15921F38-AFAB-6633-2E26-570855630240}"/>
              </a:ext>
            </a:extLst>
          </p:cNvPr>
          <p:cNvSpPr/>
          <p:nvPr/>
        </p:nvSpPr>
        <p:spPr>
          <a:xfrm>
            <a:off x="592457" y="3918856"/>
            <a:ext cx="2383457" cy="129601"/>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0" name="コネクタ: カギ線 29">
            <a:extLst>
              <a:ext uri="{FF2B5EF4-FFF2-40B4-BE49-F238E27FC236}">
                <a16:creationId xmlns:a16="http://schemas.microsoft.com/office/drawing/2014/main" id="{2F90E923-800D-6A8E-A922-A47F44E5E198}"/>
              </a:ext>
            </a:extLst>
          </p:cNvPr>
          <p:cNvCxnSpPr>
            <a:cxnSpLocks/>
            <a:stCxn id="39" idx="2"/>
            <a:endCxn id="41" idx="3"/>
          </p:cNvCxnSpPr>
          <p:nvPr/>
        </p:nvCxnSpPr>
        <p:spPr>
          <a:xfrm rot="5400000">
            <a:off x="5329428" y="433765"/>
            <a:ext cx="1059568" cy="5766595"/>
          </a:xfrm>
          <a:prstGeom prst="bentConnector2">
            <a:avLst/>
          </a:prstGeom>
          <a:ln w="12700">
            <a:solidFill>
              <a:srgbClr val="00CC99"/>
            </a:solidFill>
          </a:ln>
        </p:spPr>
        <p:style>
          <a:lnRef idx="1">
            <a:schemeClr val="accent1"/>
          </a:lnRef>
          <a:fillRef idx="0">
            <a:schemeClr val="accent1"/>
          </a:fillRef>
          <a:effectRef idx="0">
            <a:schemeClr val="accent1"/>
          </a:effectRef>
          <a:fontRef idx="minor">
            <a:schemeClr val="tx1"/>
          </a:fontRef>
        </p:style>
      </p:cxnSp>
      <p:sp>
        <p:nvSpPr>
          <p:cNvPr id="42" name="正方形/長方形 41">
            <a:extLst>
              <a:ext uri="{FF2B5EF4-FFF2-40B4-BE49-F238E27FC236}">
                <a16:creationId xmlns:a16="http://schemas.microsoft.com/office/drawing/2014/main" id="{C6894FC8-B36B-FCCD-6A4E-26105C8695E1}"/>
              </a:ext>
            </a:extLst>
          </p:cNvPr>
          <p:cNvSpPr/>
          <p:nvPr/>
        </p:nvSpPr>
        <p:spPr>
          <a:xfrm>
            <a:off x="7097044" y="5170310"/>
            <a:ext cx="648072" cy="149954"/>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6" name="コネクタ: カギ線 45">
            <a:extLst>
              <a:ext uri="{FF2B5EF4-FFF2-40B4-BE49-F238E27FC236}">
                <a16:creationId xmlns:a16="http://schemas.microsoft.com/office/drawing/2014/main" id="{1D9F459C-6C29-9DCC-9AC7-AFE084E68E51}"/>
              </a:ext>
            </a:extLst>
          </p:cNvPr>
          <p:cNvCxnSpPr>
            <a:cxnSpLocks/>
            <a:stCxn id="42" idx="1"/>
            <a:endCxn id="18" idx="3"/>
          </p:cNvCxnSpPr>
          <p:nvPr/>
        </p:nvCxnSpPr>
        <p:spPr>
          <a:xfrm rot="10800000">
            <a:off x="2975914" y="3983657"/>
            <a:ext cx="4121130" cy="1261630"/>
          </a:xfrm>
          <a:prstGeom prst="bentConnector3">
            <a:avLst>
              <a:gd name="adj1" fmla="val 60724"/>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0" name="コネクタ: カギ線 49">
            <a:extLst>
              <a:ext uri="{FF2B5EF4-FFF2-40B4-BE49-F238E27FC236}">
                <a16:creationId xmlns:a16="http://schemas.microsoft.com/office/drawing/2014/main" id="{889B4B09-80C3-EA32-FB5D-3BDB4F6CFB63}"/>
              </a:ext>
            </a:extLst>
          </p:cNvPr>
          <p:cNvCxnSpPr>
            <a:cxnSpLocks/>
            <a:stCxn id="42" idx="1"/>
            <a:endCxn id="17" idx="3"/>
          </p:cNvCxnSpPr>
          <p:nvPr/>
        </p:nvCxnSpPr>
        <p:spPr>
          <a:xfrm rot="10800000">
            <a:off x="2975914" y="3149683"/>
            <a:ext cx="4121130" cy="2095604"/>
          </a:xfrm>
          <a:prstGeom prst="bentConnector3">
            <a:avLst>
              <a:gd name="adj1" fmla="val 60632"/>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0067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C04F87EA-A1FC-4FF9-2CE6-7A010F8F5BD6}"/>
              </a:ext>
            </a:extLst>
          </p:cNvPr>
          <p:cNvPicPr>
            <a:picLocks noChangeAspect="1"/>
          </p:cNvPicPr>
          <p:nvPr/>
        </p:nvPicPr>
        <p:blipFill>
          <a:blip r:embed="rId3"/>
          <a:stretch>
            <a:fillRect/>
          </a:stretch>
        </p:blipFill>
        <p:spPr>
          <a:xfrm>
            <a:off x="134286" y="4417264"/>
            <a:ext cx="4337866" cy="2142539"/>
          </a:xfrm>
          <a:prstGeom prst="rect">
            <a:avLst/>
          </a:prstGeom>
          <a:solidFill>
            <a:schemeClr val="bg1"/>
          </a:solidFill>
          <a:ln>
            <a:noFill/>
          </a:ln>
        </p:spPr>
      </p:pic>
      <p:pic>
        <p:nvPicPr>
          <p:cNvPr id="2" name="図 1">
            <a:extLst>
              <a:ext uri="{FF2B5EF4-FFF2-40B4-BE49-F238E27FC236}">
                <a16:creationId xmlns:a16="http://schemas.microsoft.com/office/drawing/2014/main" id="{69607F07-B552-6849-03DF-3CCFD8A3E700}"/>
              </a:ext>
            </a:extLst>
          </p:cNvPr>
          <p:cNvPicPr>
            <a:picLocks noChangeAspect="1"/>
          </p:cNvPicPr>
          <p:nvPr/>
        </p:nvPicPr>
        <p:blipFill>
          <a:blip r:embed="rId4"/>
          <a:stretch>
            <a:fillRect/>
          </a:stretch>
        </p:blipFill>
        <p:spPr>
          <a:xfrm>
            <a:off x="134286" y="1196753"/>
            <a:ext cx="4337866" cy="3148502"/>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預り金の残高・納付もれチェック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42</a:t>
            </a:fld>
            <a:endParaRPr lang="ja-JP" altLang="en-US" dirty="0"/>
          </a:p>
        </p:txBody>
      </p:sp>
      <p:sp>
        <p:nvSpPr>
          <p:cNvPr id="35" name="正方形/長方形 34">
            <a:extLst>
              <a:ext uri="{FF2B5EF4-FFF2-40B4-BE49-F238E27FC236}">
                <a16:creationId xmlns:a16="http://schemas.microsoft.com/office/drawing/2014/main" id="{7A10EDAB-292C-402C-AA03-9992CB32EE25}"/>
              </a:ext>
            </a:extLst>
          </p:cNvPr>
          <p:cNvSpPr/>
          <p:nvPr/>
        </p:nvSpPr>
        <p:spPr>
          <a:xfrm>
            <a:off x="563934" y="2519393"/>
            <a:ext cx="2412268" cy="144016"/>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8CB8C9CB-D274-4E56-847C-35C580C12302}"/>
              </a:ext>
            </a:extLst>
          </p:cNvPr>
          <p:cNvSpPr txBox="1"/>
          <p:nvPr/>
        </p:nvSpPr>
        <p:spPr>
          <a:xfrm>
            <a:off x="4759017" y="1412776"/>
            <a:ext cx="4176464" cy="2215991"/>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預り金は正しく納付されていますか？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社会保険料の職員負担・・・原則当月天引分は当月末納付</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源泉所得税・・・原則当月天引分は翌月</a:t>
            </a:r>
            <a:r>
              <a:rPr lang="en-US" altLang="ja-JP" sz="1200" dirty="0">
                <a:solidFill>
                  <a:srgbClr val="0000FF"/>
                </a:solidFill>
                <a:latin typeface="Meiryo UI" panose="020B0604030504040204" pitchFamily="50" charset="-128"/>
                <a:ea typeface="Meiryo UI" panose="020B0604030504040204" pitchFamily="50" charset="-128"/>
              </a:rPr>
              <a:t>10</a:t>
            </a:r>
            <a:r>
              <a:rPr lang="ja-JP" altLang="en-US" sz="1200" dirty="0">
                <a:solidFill>
                  <a:srgbClr val="0000FF"/>
                </a:solidFill>
                <a:latin typeface="Meiryo UI" panose="020B0604030504040204" pitchFamily="50" charset="-128"/>
                <a:ea typeface="Meiryo UI" panose="020B0604030504040204" pitchFamily="50" charset="-128"/>
              </a:rPr>
              <a:t>日までに納付（納期の特例の場合は</a:t>
            </a:r>
            <a:r>
              <a:rPr lang="en-US" altLang="ja-JP" sz="1200" dirty="0">
                <a:solidFill>
                  <a:srgbClr val="0000FF"/>
                </a:solidFill>
                <a:latin typeface="Meiryo UI" panose="020B0604030504040204" pitchFamily="50" charset="-128"/>
                <a:ea typeface="Meiryo UI" panose="020B0604030504040204" pitchFamily="50" charset="-128"/>
              </a:rPr>
              <a:t>7</a:t>
            </a:r>
            <a:r>
              <a:rPr lang="ja-JP" altLang="en-US" sz="1200" dirty="0">
                <a:solidFill>
                  <a:srgbClr val="0000FF"/>
                </a:solidFill>
                <a:latin typeface="Meiryo UI" panose="020B0604030504040204" pitchFamily="50" charset="-128"/>
                <a:ea typeface="Meiryo UI" panose="020B0604030504040204" pitchFamily="50" charset="-128"/>
              </a:rPr>
              <a:t>月</a:t>
            </a:r>
            <a:r>
              <a:rPr lang="en-US" altLang="ja-JP" sz="1200" dirty="0">
                <a:solidFill>
                  <a:srgbClr val="0000FF"/>
                </a:solidFill>
                <a:latin typeface="Meiryo UI" panose="020B0604030504040204" pitchFamily="50" charset="-128"/>
                <a:ea typeface="Meiryo UI" panose="020B0604030504040204" pitchFamily="50" charset="-128"/>
              </a:rPr>
              <a:t>10</a:t>
            </a:r>
            <a:r>
              <a:rPr lang="ja-JP" altLang="en-US" sz="1200" dirty="0">
                <a:solidFill>
                  <a:srgbClr val="0000FF"/>
                </a:solidFill>
                <a:latin typeface="Meiryo UI" panose="020B0604030504040204" pitchFamily="50" charset="-128"/>
                <a:ea typeface="Meiryo UI" panose="020B0604030504040204" pitchFamily="50" charset="-128"/>
              </a:rPr>
              <a:t>日、</a:t>
            </a:r>
            <a:r>
              <a:rPr lang="en-US" altLang="ja-JP" sz="1200" dirty="0">
                <a:solidFill>
                  <a:srgbClr val="0000FF"/>
                </a:solidFill>
                <a:latin typeface="Meiryo UI" panose="020B0604030504040204" pitchFamily="50" charset="-128"/>
                <a:ea typeface="Meiryo UI" panose="020B0604030504040204" pitchFamily="50" charset="-128"/>
              </a:rPr>
              <a:t>1</a:t>
            </a:r>
            <a:r>
              <a:rPr lang="ja-JP" altLang="en-US" sz="1200" dirty="0">
                <a:solidFill>
                  <a:srgbClr val="0000FF"/>
                </a:solidFill>
                <a:latin typeface="Meiryo UI" panose="020B0604030504040204" pitchFamily="50" charset="-128"/>
                <a:ea typeface="Meiryo UI" panose="020B0604030504040204" pitchFamily="50" charset="-128"/>
              </a:rPr>
              <a:t>月</a:t>
            </a:r>
            <a:r>
              <a:rPr lang="en-US" altLang="ja-JP" sz="1200" dirty="0">
                <a:solidFill>
                  <a:srgbClr val="0000FF"/>
                </a:solidFill>
                <a:latin typeface="Meiryo UI" panose="020B0604030504040204" pitchFamily="50" charset="-128"/>
                <a:ea typeface="Meiryo UI" panose="020B0604030504040204" pitchFamily="50" charset="-128"/>
              </a:rPr>
              <a:t>20</a:t>
            </a:r>
            <a:r>
              <a:rPr lang="ja-JP" altLang="en-US" sz="1200" dirty="0">
                <a:solidFill>
                  <a:srgbClr val="0000FF"/>
                </a:solidFill>
                <a:latin typeface="Meiryo UI" panose="020B0604030504040204" pitchFamily="50" charset="-128"/>
                <a:ea typeface="Meiryo UI" panose="020B0604030504040204" pitchFamily="50" charset="-128"/>
              </a:rPr>
              <a:t>日に納付）</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住民税・・・原則当月天引分は翌月</a:t>
            </a:r>
            <a:r>
              <a:rPr lang="en-US" altLang="ja-JP" sz="1200" dirty="0">
                <a:solidFill>
                  <a:srgbClr val="0000FF"/>
                </a:solidFill>
                <a:latin typeface="Meiryo UI" panose="020B0604030504040204" pitchFamily="50" charset="-128"/>
                <a:ea typeface="Meiryo UI" panose="020B0604030504040204" pitchFamily="50" charset="-128"/>
              </a:rPr>
              <a:t>10</a:t>
            </a:r>
            <a:r>
              <a:rPr lang="ja-JP" altLang="en-US" sz="1200" dirty="0">
                <a:solidFill>
                  <a:srgbClr val="0000FF"/>
                </a:solidFill>
                <a:latin typeface="Meiryo UI" panose="020B0604030504040204" pitchFamily="50" charset="-128"/>
                <a:ea typeface="Meiryo UI" panose="020B0604030504040204" pitchFamily="50" charset="-128"/>
              </a:rPr>
              <a:t>日までに納付</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貸借対照表の預り金の内訳は把握できていますか？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預り金の支払漏れはありませんか？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預り金は収支計算外出納（▶</a:t>
            </a:r>
            <a:r>
              <a:rPr lang="en-US" altLang="ja-JP" sz="1200" dirty="0">
                <a:solidFill>
                  <a:srgbClr val="0000FF"/>
                </a:solidFill>
                <a:latin typeface="Meiryo UI" panose="020B0604030504040204" pitchFamily="50" charset="-128"/>
                <a:ea typeface="Meiryo UI" panose="020B0604030504040204" pitchFamily="50" charset="-128"/>
              </a:rPr>
              <a:t>P.43</a:t>
            </a:r>
            <a:r>
              <a:rPr lang="ja-JP" altLang="en-US" sz="1200" dirty="0">
                <a:solidFill>
                  <a:srgbClr val="0000FF"/>
                </a:solidFill>
                <a:latin typeface="Meiryo UI" panose="020B0604030504040204" pitchFamily="50" charset="-128"/>
                <a:ea typeface="Meiryo UI" panose="020B0604030504040204" pitchFamily="50" charset="-128"/>
              </a:rPr>
              <a:t>）ですが、残高は常に把握しておくようにしましょう。</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仮払金、立替金、仮受金などがある場合も同様です。</a:t>
            </a:r>
            <a:endParaRPr lang="en-US" altLang="ja-JP" sz="1200" dirty="0">
              <a:solidFill>
                <a:srgbClr val="0000FF"/>
              </a:solidFill>
              <a:latin typeface="Meiryo UI" panose="020B0604030504040204" pitchFamily="50" charset="-128"/>
              <a:ea typeface="Meiryo UI" panose="020B0604030504040204" pitchFamily="50" charset="-128"/>
            </a:endParaRPr>
          </a:p>
        </p:txBody>
      </p:sp>
      <p:cxnSp>
        <p:nvCxnSpPr>
          <p:cNvPr id="38" name="コネクタ: カギ線 37">
            <a:extLst>
              <a:ext uri="{FF2B5EF4-FFF2-40B4-BE49-F238E27FC236}">
                <a16:creationId xmlns:a16="http://schemas.microsoft.com/office/drawing/2014/main" id="{01419586-795E-4754-B37C-0FD34AA9A747}"/>
              </a:ext>
            </a:extLst>
          </p:cNvPr>
          <p:cNvCxnSpPr>
            <a:cxnSpLocks/>
            <a:stCxn id="37" idx="1"/>
            <a:endCxn id="35" idx="3"/>
          </p:cNvCxnSpPr>
          <p:nvPr/>
        </p:nvCxnSpPr>
        <p:spPr>
          <a:xfrm rot="10800000" flipV="1">
            <a:off x="2976203" y="2520771"/>
            <a:ext cx="1782815" cy="70629"/>
          </a:xfrm>
          <a:prstGeom prst="bentConnector3">
            <a:avLst>
              <a:gd name="adj1" fmla="val 8691"/>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
        <p:nvSpPr>
          <p:cNvPr id="33" name="正方形/長方形 32">
            <a:extLst>
              <a:ext uri="{FF2B5EF4-FFF2-40B4-BE49-F238E27FC236}">
                <a16:creationId xmlns:a16="http://schemas.microsoft.com/office/drawing/2014/main" id="{76DAF096-FF6B-440F-8407-DCFD0432A15C}"/>
              </a:ext>
            </a:extLst>
          </p:cNvPr>
          <p:cNvSpPr/>
          <p:nvPr/>
        </p:nvSpPr>
        <p:spPr>
          <a:xfrm>
            <a:off x="544882" y="6131339"/>
            <a:ext cx="2639914" cy="428463"/>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4" name="コネクタ: カギ線 33">
            <a:extLst>
              <a:ext uri="{FF2B5EF4-FFF2-40B4-BE49-F238E27FC236}">
                <a16:creationId xmlns:a16="http://schemas.microsoft.com/office/drawing/2014/main" id="{F01F4969-EB08-4FCD-B76E-4A4B162813C5}"/>
              </a:ext>
            </a:extLst>
          </p:cNvPr>
          <p:cNvCxnSpPr>
            <a:cxnSpLocks/>
            <a:stCxn id="37" idx="1"/>
            <a:endCxn id="33" idx="3"/>
          </p:cNvCxnSpPr>
          <p:nvPr/>
        </p:nvCxnSpPr>
        <p:spPr>
          <a:xfrm rot="10800000" flipV="1">
            <a:off x="3184797" y="2520771"/>
            <a:ext cx="1574221" cy="3824799"/>
          </a:xfrm>
          <a:prstGeom prst="bentConnector3">
            <a:avLst>
              <a:gd name="adj1" fmla="val 9838"/>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76408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B15635B-6BB2-4EE1-7122-E9822174F65F}"/>
              </a:ext>
            </a:extLst>
          </p:cNvPr>
          <p:cNvSpPr>
            <a:spLocks noGrp="1"/>
          </p:cNvSpPr>
          <p:nvPr>
            <p:ph idx="1"/>
          </p:nvPr>
        </p:nvSpPr>
        <p:spPr/>
        <p:txBody>
          <a:bodyPr/>
          <a:lstStyle/>
          <a:p>
            <a:r>
              <a:rPr lang="ja-JP" altLang="en-US" b="1" dirty="0">
                <a:solidFill>
                  <a:srgbClr val="FF0000"/>
                </a:solidFill>
              </a:rPr>
              <a:t>（参考）収支</a:t>
            </a:r>
            <a:r>
              <a:rPr kumimoji="1" lang="ja-JP" altLang="en-US" b="1" dirty="0">
                <a:solidFill>
                  <a:srgbClr val="FF0000"/>
                </a:solidFill>
              </a:rPr>
              <a:t>計算外出納について</a:t>
            </a:r>
            <a:endParaRPr kumimoji="1" lang="en-US" altLang="ja-JP" b="1" dirty="0">
              <a:solidFill>
                <a:srgbClr val="FF0000"/>
              </a:solidFill>
            </a:endParaRPr>
          </a:p>
          <a:p>
            <a:pPr lvl="1"/>
            <a:r>
              <a:rPr lang="ja-JP" altLang="en-US" b="1" dirty="0">
                <a:solidFill>
                  <a:srgbClr val="FF0000"/>
                </a:solidFill>
              </a:rPr>
              <a:t>収支予算書、収支決算書に計上されない収入及び支出</a:t>
            </a:r>
            <a:endParaRPr lang="en-US" altLang="ja-JP" b="1" dirty="0">
              <a:solidFill>
                <a:srgbClr val="FF0000"/>
              </a:solidFill>
            </a:endParaRPr>
          </a:p>
          <a:p>
            <a:pPr lvl="2"/>
            <a:r>
              <a:rPr kumimoji="1" lang="ja-JP" altLang="en-US" dirty="0">
                <a:solidFill>
                  <a:srgbClr val="0000FF"/>
                </a:solidFill>
              </a:rPr>
              <a:t>一時借入金</a:t>
            </a:r>
            <a:endParaRPr kumimoji="1" lang="en-US" altLang="ja-JP" dirty="0">
              <a:solidFill>
                <a:srgbClr val="0000FF"/>
              </a:solidFill>
            </a:endParaRPr>
          </a:p>
          <a:p>
            <a:pPr lvl="2"/>
            <a:r>
              <a:rPr lang="ja-JP" altLang="en-US" dirty="0">
                <a:solidFill>
                  <a:srgbClr val="0000FF"/>
                </a:solidFill>
              </a:rPr>
              <a:t>源泉所得税、社会保険料、住民税など給与等から法定控除するもの</a:t>
            </a:r>
            <a:endParaRPr lang="en-US" altLang="ja-JP" dirty="0">
              <a:solidFill>
                <a:srgbClr val="0000FF"/>
              </a:solidFill>
            </a:endParaRPr>
          </a:p>
          <a:p>
            <a:pPr lvl="2"/>
            <a:r>
              <a:rPr lang="ja-JP" altLang="en-US" dirty="0">
                <a:solidFill>
                  <a:srgbClr val="0000FF"/>
                </a:solidFill>
              </a:rPr>
              <a:t>入札保証金、契約保証金</a:t>
            </a:r>
            <a:endParaRPr lang="en-US" altLang="ja-JP" dirty="0">
              <a:solidFill>
                <a:srgbClr val="0000FF"/>
              </a:solidFill>
            </a:endParaRPr>
          </a:p>
          <a:p>
            <a:pPr lvl="2"/>
            <a:r>
              <a:rPr lang="ja-JP" altLang="en-US" dirty="0">
                <a:solidFill>
                  <a:srgbClr val="0000FF"/>
                </a:solidFill>
              </a:rPr>
              <a:t>他の改良区から委託され代行して受領する賦課金等</a:t>
            </a:r>
            <a:endParaRPr lang="en-US" altLang="ja-JP" dirty="0">
              <a:solidFill>
                <a:srgbClr val="0000FF"/>
              </a:solidFill>
            </a:endParaRPr>
          </a:p>
        </p:txBody>
      </p:sp>
      <p:sp>
        <p:nvSpPr>
          <p:cNvPr id="3" name="タイトル 2">
            <a:extLst>
              <a:ext uri="{FF2B5EF4-FFF2-40B4-BE49-F238E27FC236}">
                <a16:creationId xmlns:a16="http://schemas.microsoft.com/office/drawing/2014/main" id="{DB747A72-B797-E5C9-20E9-BC843B3A76E8}"/>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p>
        </p:txBody>
      </p:sp>
      <p:sp>
        <p:nvSpPr>
          <p:cNvPr id="4" name="スライド番号プレースホルダー 3">
            <a:extLst>
              <a:ext uri="{FF2B5EF4-FFF2-40B4-BE49-F238E27FC236}">
                <a16:creationId xmlns:a16="http://schemas.microsoft.com/office/drawing/2014/main" id="{E38849AB-CFE0-7058-AE5C-938CDDFD17F4}"/>
              </a:ext>
            </a:extLst>
          </p:cNvPr>
          <p:cNvSpPr>
            <a:spLocks noGrp="1"/>
          </p:cNvSpPr>
          <p:nvPr>
            <p:ph type="sldNum" sz="quarter" idx="4"/>
          </p:nvPr>
        </p:nvSpPr>
        <p:spPr/>
        <p:txBody>
          <a:bodyPr/>
          <a:lstStyle/>
          <a:p>
            <a:fld id="{5263FA20-C340-4DF6-8F1F-34B9EF7D1B2A}" type="slidenum">
              <a:rPr lang="ja-JP" altLang="en-US" smtClean="0"/>
              <a:pPr/>
              <a:t>43</a:t>
            </a:fld>
            <a:endParaRPr lang="ja-JP" altLang="en-US" dirty="0"/>
          </a:p>
        </p:txBody>
      </p:sp>
      <p:sp>
        <p:nvSpPr>
          <p:cNvPr id="5" name="正方形/長方形 4">
            <a:extLst>
              <a:ext uri="{FF2B5EF4-FFF2-40B4-BE49-F238E27FC236}">
                <a16:creationId xmlns:a16="http://schemas.microsoft.com/office/drawing/2014/main" id="{4AB1626B-F152-B687-1D9C-3275C2D48660}"/>
              </a:ext>
            </a:extLst>
          </p:cNvPr>
          <p:cNvSpPr/>
          <p:nvPr/>
        </p:nvSpPr>
        <p:spPr>
          <a:xfrm>
            <a:off x="398722" y="2664960"/>
            <a:ext cx="4104456" cy="288032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フローチャート: 書類 5">
            <a:extLst>
              <a:ext uri="{FF2B5EF4-FFF2-40B4-BE49-F238E27FC236}">
                <a16:creationId xmlns:a16="http://schemas.microsoft.com/office/drawing/2014/main" id="{BE1ABAC4-47C4-1319-7696-C6D32664DD53}"/>
              </a:ext>
            </a:extLst>
          </p:cNvPr>
          <p:cNvSpPr/>
          <p:nvPr/>
        </p:nvSpPr>
        <p:spPr>
          <a:xfrm>
            <a:off x="2054906" y="3097008"/>
            <a:ext cx="792088" cy="576064"/>
          </a:xfrm>
          <a:prstGeom prst="flowChartDocumen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命令書</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フローチャート: 書類 6">
            <a:extLst>
              <a:ext uri="{FF2B5EF4-FFF2-40B4-BE49-F238E27FC236}">
                <a16:creationId xmlns:a16="http://schemas.microsoft.com/office/drawing/2014/main" id="{A433F071-32F0-084D-2C48-FAEE24BC7D1A}"/>
              </a:ext>
            </a:extLst>
          </p:cNvPr>
          <p:cNvSpPr/>
          <p:nvPr/>
        </p:nvSpPr>
        <p:spPr>
          <a:xfrm>
            <a:off x="2054906" y="3942061"/>
            <a:ext cx="792088" cy="576064"/>
          </a:xfrm>
          <a:prstGeom prst="flowChartDocumen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収入・支出</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整理簿</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フローチャート: 書類 7">
            <a:extLst>
              <a:ext uri="{FF2B5EF4-FFF2-40B4-BE49-F238E27FC236}">
                <a16:creationId xmlns:a16="http://schemas.microsoft.com/office/drawing/2014/main" id="{9E0901FD-E1A7-2637-B61B-22BD89946FFE}"/>
              </a:ext>
            </a:extLst>
          </p:cNvPr>
          <p:cNvSpPr/>
          <p:nvPr/>
        </p:nvSpPr>
        <p:spPr>
          <a:xfrm>
            <a:off x="3135026" y="4784058"/>
            <a:ext cx="792088" cy="576064"/>
          </a:xfrm>
          <a:prstGeom prst="flowChartDocumen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決算書</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カギ線コネクタ 32">
            <a:extLst>
              <a:ext uri="{FF2B5EF4-FFF2-40B4-BE49-F238E27FC236}">
                <a16:creationId xmlns:a16="http://schemas.microsoft.com/office/drawing/2014/main" id="{76B3856B-4BB3-F912-1308-9E731D5A6536}"/>
              </a:ext>
            </a:extLst>
          </p:cNvPr>
          <p:cNvCxnSpPr>
            <a:cxnSpLocks/>
            <a:stCxn id="7" idx="2"/>
            <a:endCxn id="8" idx="1"/>
          </p:cNvCxnSpPr>
          <p:nvPr/>
        </p:nvCxnSpPr>
        <p:spPr>
          <a:xfrm rot="16200000" flipH="1">
            <a:off x="2496964" y="4434027"/>
            <a:ext cx="592049" cy="684076"/>
          </a:xfrm>
          <a:prstGeom prst="bentConnector2">
            <a:avLst/>
          </a:prstGeom>
          <a:ln w="19050">
            <a:solidFill>
              <a:schemeClr val="tx1">
                <a:lumMod val="95000"/>
                <a:lumOff val="5000"/>
              </a:schemeClr>
            </a:solidFill>
            <a:tailEnd type="triangle"/>
          </a:ln>
          <a:effectLst/>
        </p:spPr>
        <p:style>
          <a:lnRef idx="1">
            <a:schemeClr val="accent1"/>
          </a:lnRef>
          <a:fillRef idx="0">
            <a:schemeClr val="accent1"/>
          </a:fillRef>
          <a:effectRef idx="0">
            <a:schemeClr val="accent1"/>
          </a:effectRef>
          <a:fontRef idx="minor">
            <a:schemeClr val="tx1"/>
          </a:fontRef>
        </p:style>
      </p:cxnSp>
      <p:sp>
        <p:nvSpPr>
          <p:cNvPr id="10" name="フローチャート: 書類 9">
            <a:extLst>
              <a:ext uri="{FF2B5EF4-FFF2-40B4-BE49-F238E27FC236}">
                <a16:creationId xmlns:a16="http://schemas.microsoft.com/office/drawing/2014/main" id="{DB11E0F6-8383-36C9-76BE-06104903C143}"/>
              </a:ext>
            </a:extLst>
          </p:cNvPr>
          <p:cNvSpPr/>
          <p:nvPr/>
        </p:nvSpPr>
        <p:spPr>
          <a:xfrm>
            <a:off x="866775" y="4575837"/>
            <a:ext cx="792088" cy="576064"/>
          </a:xfrm>
          <a:prstGeom prst="flowChartDocumen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予算書</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 name="カギ線コネクタ 66">
            <a:extLst>
              <a:ext uri="{FF2B5EF4-FFF2-40B4-BE49-F238E27FC236}">
                <a16:creationId xmlns:a16="http://schemas.microsoft.com/office/drawing/2014/main" id="{6945ADF6-F852-91A3-E6CA-DDC9F5C1D2B7}"/>
              </a:ext>
            </a:extLst>
          </p:cNvPr>
          <p:cNvCxnSpPr>
            <a:cxnSpLocks/>
            <a:stCxn id="10" idx="3"/>
            <a:endCxn id="8" idx="1"/>
          </p:cNvCxnSpPr>
          <p:nvPr/>
        </p:nvCxnSpPr>
        <p:spPr>
          <a:xfrm>
            <a:off x="1658863" y="4863869"/>
            <a:ext cx="1476163" cy="208221"/>
          </a:xfrm>
          <a:prstGeom prst="bentConnector3">
            <a:avLst>
              <a:gd name="adj1" fmla="val 53852"/>
            </a:avLst>
          </a:prstGeom>
          <a:ln w="19050">
            <a:solidFill>
              <a:schemeClr val="tx1">
                <a:lumMod val="95000"/>
                <a:lumOff val="5000"/>
              </a:schemeClr>
            </a:solidFill>
            <a:tailEnd type="triangle"/>
          </a:ln>
          <a:effectLst/>
        </p:spPr>
        <p:style>
          <a:lnRef idx="1">
            <a:schemeClr val="accent1"/>
          </a:lnRef>
          <a:fillRef idx="0">
            <a:schemeClr val="accent1"/>
          </a:fillRef>
          <a:effectRef idx="0">
            <a:schemeClr val="accent1"/>
          </a:effectRef>
          <a:fontRef idx="minor">
            <a:schemeClr val="tx1"/>
          </a:fontRef>
        </p:style>
      </p:cxnSp>
      <p:sp>
        <p:nvSpPr>
          <p:cNvPr id="12" name="フローチャート: 書類 11">
            <a:extLst>
              <a:ext uri="{FF2B5EF4-FFF2-40B4-BE49-F238E27FC236}">
                <a16:creationId xmlns:a16="http://schemas.microsoft.com/office/drawing/2014/main" id="{8C6079B8-1223-E3BF-323B-22A418C01A48}"/>
              </a:ext>
            </a:extLst>
          </p:cNvPr>
          <p:cNvSpPr/>
          <p:nvPr/>
        </p:nvSpPr>
        <p:spPr>
          <a:xfrm>
            <a:off x="3135026" y="3942061"/>
            <a:ext cx="792088" cy="576064"/>
          </a:xfrm>
          <a:prstGeom prst="flowChartDocumen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現金預金</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出納帳</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矢印コネクタ 12">
            <a:extLst>
              <a:ext uri="{FF2B5EF4-FFF2-40B4-BE49-F238E27FC236}">
                <a16:creationId xmlns:a16="http://schemas.microsoft.com/office/drawing/2014/main" id="{004E7FAB-81B1-E4DC-8205-1DAD792472E6}"/>
              </a:ext>
            </a:extLst>
          </p:cNvPr>
          <p:cNvCxnSpPr>
            <a:cxnSpLocks/>
            <a:stCxn id="6" idx="2"/>
            <a:endCxn id="7" idx="0"/>
          </p:cNvCxnSpPr>
          <p:nvPr/>
        </p:nvCxnSpPr>
        <p:spPr>
          <a:xfrm>
            <a:off x="2450950" y="3634988"/>
            <a:ext cx="0" cy="307073"/>
          </a:xfrm>
          <a:prstGeom prst="straightConnector1">
            <a:avLst/>
          </a:prstGeom>
          <a:ln w="19050">
            <a:solidFill>
              <a:schemeClr val="tx1">
                <a:lumMod val="95000"/>
                <a:lumOff val="5000"/>
              </a:schemeClr>
            </a:solidFill>
            <a:tailEnd type="triangle"/>
          </a:ln>
          <a:effectLst/>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CDD65804-68FC-1EC8-238C-2B0B7A5C999E}"/>
              </a:ext>
            </a:extLst>
          </p:cNvPr>
          <p:cNvSpPr txBox="1"/>
          <p:nvPr/>
        </p:nvSpPr>
        <p:spPr>
          <a:xfrm>
            <a:off x="398722" y="2696294"/>
            <a:ext cx="4104456" cy="338554"/>
          </a:xfrm>
          <a:prstGeom prst="rect">
            <a:avLst/>
          </a:prstGeom>
          <a:noFill/>
          <a:effectLst/>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＜収支計算出納＞</a:t>
            </a:r>
          </a:p>
        </p:txBody>
      </p:sp>
      <p:sp>
        <p:nvSpPr>
          <p:cNvPr id="15" name="正方形/長方形 14">
            <a:extLst>
              <a:ext uri="{FF2B5EF4-FFF2-40B4-BE49-F238E27FC236}">
                <a16:creationId xmlns:a16="http://schemas.microsoft.com/office/drawing/2014/main" id="{747D8041-AFC1-DEFF-1698-C0FE08ABB0DC}"/>
              </a:ext>
            </a:extLst>
          </p:cNvPr>
          <p:cNvSpPr/>
          <p:nvPr/>
        </p:nvSpPr>
        <p:spPr>
          <a:xfrm>
            <a:off x="4644008" y="2664960"/>
            <a:ext cx="4104456" cy="288032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フローチャート: 書類 15">
            <a:extLst>
              <a:ext uri="{FF2B5EF4-FFF2-40B4-BE49-F238E27FC236}">
                <a16:creationId xmlns:a16="http://schemas.microsoft.com/office/drawing/2014/main" id="{0F8ABED8-6E98-9787-2FF4-05F8789A29FA}"/>
              </a:ext>
            </a:extLst>
          </p:cNvPr>
          <p:cNvSpPr/>
          <p:nvPr/>
        </p:nvSpPr>
        <p:spPr>
          <a:xfrm>
            <a:off x="6300192" y="3097008"/>
            <a:ext cx="792088" cy="576064"/>
          </a:xfrm>
          <a:prstGeom prst="flowChartDocumen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b="1">
                <a:solidFill>
                  <a:schemeClr val="tx1"/>
                </a:solidFill>
                <a:latin typeface="Meiryo UI" panose="020B0604030504040204" pitchFamily="50" charset="-128"/>
                <a:ea typeface="Meiryo UI" panose="020B0604030504040204" pitchFamily="50" charset="-128"/>
                <a:cs typeface="Meiryo UI" panose="020B0604030504040204" pitchFamily="50" charset="-128"/>
              </a:rPr>
              <a:t>命令書</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フローチャート: 書類 16">
            <a:extLst>
              <a:ext uri="{FF2B5EF4-FFF2-40B4-BE49-F238E27FC236}">
                <a16:creationId xmlns:a16="http://schemas.microsoft.com/office/drawing/2014/main" id="{C5495E7C-B768-8E9B-32D2-62BE150E91E8}"/>
              </a:ext>
            </a:extLst>
          </p:cNvPr>
          <p:cNvSpPr/>
          <p:nvPr/>
        </p:nvSpPr>
        <p:spPr>
          <a:xfrm>
            <a:off x="6300192" y="3942061"/>
            <a:ext cx="792088" cy="576064"/>
          </a:xfrm>
          <a:prstGeom prst="flowChartDocumen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収入・支出</a:t>
            </a:r>
            <a:endParaRPr kumimoji="1" lang="en-US" altLang="ja-JP"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整理簿</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転記されない</a:t>
            </a: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フローチャート: 書類 17">
            <a:extLst>
              <a:ext uri="{FF2B5EF4-FFF2-40B4-BE49-F238E27FC236}">
                <a16:creationId xmlns:a16="http://schemas.microsoft.com/office/drawing/2014/main" id="{4DD037F4-36B0-1A70-5445-17567809DDFF}"/>
              </a:ext>
            </a:extLst>
          </p:cNvPr>
          <p:cNvSpPr/>
          <p:nvPr/>
        </p:nvSpPr>
        <p:spPr>
          <a:xfrm>
            <a:off x="7380312" y="4784058"/>
            <a:ext cx="792088" cy="576064"/>
          </a:xfrm>
          <a:prstGeom prst="flowChartDocumen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収支</a:t>
            </a:r>
            <a:endParaRPr kumimoji="1" lang="en-US" altLang="ja-JP"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決算書</a:t>
            </a:r>
            <a:endParaRPr kumimoji="1" lang="en-US" altLang="ja-JP"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計上されない</a:t>
            </a:r>
            <a:endParaRPr kumimoji="1"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フローチャート: 書類 18">
            <a:extLst>
              <a:ext uri="{FF2B5EF4-FFF2-40B4-BE49-F238E27FC236}">
                <a16:creationId xmlns:a16="http://schemas.microsoft.com/office/drawing/2014/main" id="{D3609059-F42B-398B-A95B-E63CB3B5A4F2}"/>
              </a:ext>
            </a:extLst>
          </p:cNvPr>
          <p:cNvSpPr/>
          <p:nvPr/>
        </p:nvSpPr>
        <p:spPr>
          <a:xfrm>
            <a:off x="5112061" y="4575837"/>
            <a:ext cx="792088" cy="576064"/>
          </a:xfrm>
          <a:prstGeom prst="flowChartDocumen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収支</a:t>
            </a:r>
            <a:endParaRPr kumimoji="1" lang="en-US" altLang="ja-JP"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予算書</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計上されない</a:t>
            </a:r>
            <a:endParaRPr lang="en-US" altLang="ja-JP"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フローチャート: 書類 19">
            <a:extLst>
              <a:ext uri="{FF2B5EF4-FFF2-40B4-BE49-F238E27FC236}">
                <a16:creationId xmlns:a16="http://schemas.microsoft.com/office/drawing/2014/main" id="{9EEA1AB6-ED59-B8FE-EE1E-3864DA0D57EE}"/>
              </a:ext>
            </a:extLst>
          </p:cNvPr>
          <p:cNvSpPr/>
          <p:nvPr/>
        </p:nvSpPr>
        <p:spPr>
          <a:xfrm>
            <a:off x="7380312" y="3942061"/>
            <a:ext cx="792088" cy="576064"/>
          </a:xfrm>
          <a:prstGeom prst="flowChartDocumen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現金預金</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出納帳</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5552D7D4-0590-BE1C-7CD5-316C6EDAA849}"/>
              </a:ext>
            </a:extLst>
          </p:cNvPr>
          <p:cNvSpPr txBox="1"/>
          <p:nvPr/>
        </p:nvSpPr>
        <p:spPr>
          <a:xfrm>
            <a:off x="4644008" y="2696294"/>
            <a:ext cx="4104456" cy="338554"/>
          </a:xfrm>
          <a:prstGeom prst="rect">
            <a:avLst/>
          </a:prstGeom>
          <a:noFill/>
          <a:effectLst/>
        </p:spPr>
        <p:txBody>
          <a:bodyPr wrap="square" rtlCol="0">
            <a:spAutoFit/>
          </a:bodyPr>
          <a:lstStyle/>
          <a:p>
            <a:pPr algn="ctr"/>
            <a:r>
              <a:rPr kumimoji="1" lang="ja-JP" altLang="en-US" sz="1600" b="1" dirty="0">
                <a:latin typeface="Meiryo UI" panose="020B0604030504040204" pitchFamily="50" charset="-128"/>
                <a:ea typeface="Meiryo UI" panose="020B0604030504040204" pitchFamily="50" charset="-128"/>
              </a:rPr>
              <a:t>＜収支計算外出納＞</a:t>
            </a:r>
          </a:p>
        </p:txBody>
      </p:sp>
      <p:cxnSp>
        <p:nvCxnSpPr>
          <p:cNvPr id="22" name="カギ線コネクタ 32">
            <a:extLst>
              <a:ext uri="{FF2B5EF4-FFF2-40B4-BE49-F238E27FC236}">
                <a16:creationId xmlns:a16="http://schemas.microsoft.com/office/drawing/2014/main" id="{22973D21-BB53-C1BA-C6E6-6DD051A7F414}"/>
              </a:ext>
            </a:extLst>
          </p:cNvPr>
          <p:cNvCxnSpPr>
            <a:cxnSpLocks/>
            <a:stCxn id="6" idx="3"/>
            <a:endCxn id="12" idx="0"/>
          </p:cNvCxnSpPr>
          <p:nvPr/>
        </p:nvCxnSpPr>
        <p:spPr>
          <a:xfrm>
            <a:off x="2846994" y="3385040"/>
            <a:ext cx="684076" cy="557021"/>
          </a:xfrm>
          <a:prstGeom prst="bentConnector2">
            <a:avLst/>
          </a:prstGeom>
          <a:ln w="19050">
            <a:solidFill>
              <a:schemeClr val="tx1">
                <a:lumMod val="95000"/>
                <a:lumOff val="5000"/>
              </a:schemeClr>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23" name="カギ線コネクタ 32">
            <a:extLst>
              <a:ext uri="{FF2B5EF4-FFF2-40B4-BE49-F238E27FC236}">
                <a16:creationId xmlns:a16="http://schemas.microsoft.com/office/drawing/2014/main" id="{ADDD2066-A266-69BE-0CA6-06A9AF2048BE}"/>
              </a:ext>
            </a:extLst>
          </p:cNvPr>
          <p:cNvCxnSpPr>
            <a:cxnSpLocks/>
            <a:stCxn id="16" idx="3"/>
            <a:endCxn id="20" idx="0"/>
          </p:cNvCxnSpPr>
          <p:nvPr/>
        </p:nvCxnSpPr>
        <p:spPr>
          <a:xfrm>
            <a:off x="7092280" y="3385040"/>
            <a:ext cx="684076" cy="557021"/>
          </a:xfrm>
          <a:prstGeom prst="bentConnector2">
            <a:avLst/>
          </a:prstGeom>
          <a:ln w="19050">
            <a:solidFill>
              <a:schemeClr val="tx1">
                <a:lumMod val="95000"/>
                <a:lumOff val="5000"/>
              </a:schemeClr>
            </a:solidFill>
            <a:tailEnd type="triangle"/>
          </a:ln>
          <a:effectLst/>
        </p:spPr>
        <p:style>
          <a:lnRef idx="1">
            <a:schemeClr val="accent1"/>
          </a:lnRef>
          <a:fillRef idx="0">
            <a:schemeClr val="accent1"/>
          </a:fillRef>
          <a:effectRef idx="0">
            <a:schemeClr val="accent1"/>
          </a:effectRef>
          <a:fontRef idx="minor">
            <a:schemeClr val="tx1"/>
          </a:fontRef>
        </p:style>
      </p:cxnSp>
      <p:sp>
        <p:nvSpPr>
          <p:cNvPr id="24" name="吹き出し: 折線 23">
            <a:extLst>
              <a:ext uri="{FF2B5EF4-FFF2-40B4-BE49-F238E27FC236}">
                <a16:creationId xmlns:a16="http://schemas.microsoft.com/office/drawing/2014/main" id="{5699ECF7-12BB-4463-B7B6-BE30D5255027}"/>
              </a:ext>
            </a:extLst>
          </p:cNvPr>
          <p:cNvSpPr/>
          <p:nvPr/>
        </p:nvSpPr>
        <p:spPr>
          <a:xfrm>
            <a:off x="7452320" y="1662553"/>
            <a:ext cx="1584176" cy="864091"/>
          </a:xfrm>
          <a:prstGeom prst="borderCallout2">
            <a:avLst>
              <a:gd name="adj1" fmla="val 76992"/>
              <a:gd name="adj2" fmla="val -26"/>
              <a:gd name="adj3" fmla="val 88306"/>
              <a:gd name="adj4" fmla="val -16178"/>
              <a:gd name="adj5" fmla="val 113129"/>
              <a:gd name="adj6" fmla="val -23376"/>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0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「収支計算外」というのは、あくまで収支決算書だけの扱いであり、複式簿記上は、貸借対照表に「預り金」等として計上される。</a:t>
            </a:r>
          </a:p>
        </p:txBody>
      </p:sp>
      <p:sp>
        <p:nvSpPr>
          <p:cNvPr id="25" name="正方形/長方形 24">
            <a:extLst>
              <a:ext uri="{FF2B5EF4-FFF2-40B4-BE49-F238E27FC236}">
                <a16:creationId xmlns:a16="http://schemas.microsoft.com/office/drawing/2014/main" id="{AB061C61-BE1D-0358-7E55-479B48B2E056}"/>
              </a:ext>
            </a:extLst>
          </p:cNvPr>
          <p:cNvSpPr/>
          <p:nvPr/>
        </p:nvSpPr>
        <p:spPr>
          <a:xfrm>
            <a:off x="539551" y="5669789"/>
            <a:ext cx="8064897" cy="943290"/>
          </a:xfrm>
          <a:prstGeom prst="rec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gn="ct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収支計算外出納を設けない場合は、「預り金収入」 「預り金支出」 などの科目を設定し、他の収支計算出納と同じ手続きで処理します。</a:t>
            </a:r>
            <a:endParaRPr lang="en-US" altLang="ja-JP"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資金の範囲を流動資産及び流動負債としている場合は考慮不要。</a:t>
            </a:r>
            <a:endParaRPr lang="en-US" altLang="ja-JP" sz="1400"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22166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CECC9FF5-17C4-F0FC-A844-47A8C637C8C4}"/>
              </a:ext>
            </a:extLst>
          </p:cNvPr>
          <p:cNvPicPr>
            <a:picLocks noChangeAspect="1"/>
          </p:cNvPicPr>
          <p:nvPr/>
        </p:nvPicPr>
        <p:blipFill>
          <a:blip r:embed="rId3"/>
          <a:stretch>
            <a:fillRect/>
          </a:stretch>
        </p:blipFill>
        <p:spPr>
          <a:xfrm>
            <a:off x="4658793" y="1196752"/>
            <a:ext cx="4398848" cy="3063874"/>
          </a:xfrm>
          <a:prstGeom prst="rect">
            <a:avLst/>
          </a:prstGeom>
          <a:ln>
            <a:noFill/>
          </a:ln>
        </p:spPr>
      </p:pic>
      <p:pic>
        <p:nvPicPr>
          <p:cNvPr id="2" name="図 1">
            <a:extLst>
              <a:ext uri="{FF2B5EF4-FFF2-40B4-BE49-F238E27FC236}">
                <a16:creationId xmlns:a16="http://schemas.microsoft.com/office/drawing/2014/main" id="{6B2CDF90-8EAE-EFB5-0561-97535301178A}"/>
              </a:ext>
            </a:extLst>
          </p:cNvPr>
          <p:cNvPicPr>
            <a:picLocks noChangeAspect="1"/>
          </p:cNvPicPr>
          <p:nvPr/>
        </p:nvPicPr>
        <p:blipFill>
          <a:blip r:embed="rId4"/>
          <a:stretch>
            <a:fillRect/>
          </a:stretch>
        </p:blipFill>
        <p:spPr>
          <a:xfrm>
            <a:off x="97074" y="1193809"/>
            <a:ext cx="4388134" cy="2061625"/>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退職給付引当金の残高チェック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44</a:t>
            </a:fld>
            <a:endParaRPr lang="ja-JP" altLang="en-US" dirty="0"/>
          </a:p>
        </p:txBody>
      </p:sp>
      <p:sp>
        <p:nvSpPr>
          <p:cNvPr id="35" name="正方形/長方形 34">
            <a:extLst>
              <a:ext uri="{FF2B5EF4-FFF2-40B4-BE49-F238E27FC236}">
                <a16:creationId xmlns:a16="http://schemas.microsoft.com/office/drawing/2014/main" id="{7A10EDAB-292C-402C-AA03-9992CB32EE25}"/>
              </a:ext>
            </a:extLst>
          </p:cNvPr>
          <p:cNvSpPr/>
          <p:nvPr/>
        </p:nvSpPr>
        <p:spPr>
          <a:xfrm>
            <a:off x="595682" y="2827141"/>
            <a:ext cx="2376264" cy="124963"/>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8CB8C9CB-D274-4E56-847C-35C580C12302}"/>
              </a:ext>
            </a:extLst>
          </p:cNvPr>
          <p:cNvSpPr txBox="1"/>
          <p:nvPr/>
        </p:nvSpPr>
        <p:spPr>
          <a:xfrm>
            <a:off x="971600" y="4641601"/>
            <a:ext cx="7200800" cy="923330"/>
          </a:xfrm>
          <a:prstGeom prst="rect">
            <a:avLst/>
          </a:prstGeom>
          <a:solidFill>
            <a:schemeClr val="bg1"/>
          </a:solidFill>
          <a:ln w="28575">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退職給付引当金の残高は期末退職金要支給額となっていますか？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r>
              <a:rPr lang="ja-JP" altLang="en-US" sz="1200" dirty="0">
                <a:solidFill>
                  <a:schemeClr val="tx1">
                    <a:lumMod val="85000"/>
                    <a:lumOff val="15000"/>
                  </a:schemeClr>
                </a:solidFill>
                <a:latin typeface="Meiryo UI" panose="020B0604030504040204" pitchFamily="50" charset="-128"/>
                <a:ea typeface="Meiryo UI" panose="020B0604030504040204" pitchFamily="50" charset="-128"/>
              </a:rPr>
              <a:t>　</a:t>
            </a:r>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貸借対照表の退職給付引当金は期末退職金要支給額と一致していますか？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期中の退職者は期末退職金要支給額に反映されていますか？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p:txBody>
      </p:sp>
      <p:cxnSp>
        <p:nvCxnSpPr>
          <p:cNvPr id="38" name="コネクタ: カギ線 37">
            <a:extLst>
              <a:ext uri="{FF2B5EF4-FFF2-40B4-BE49-F238E27FC236}">
                <a16:creationId xmlns:a16="http://schemas.microsoft.com/office/drawing/2014/main" id="{01419586-795E-4754-B37C-0FD34AA9A747}"/>
              </a:ext>
            </a:extLst>
          </p:cNvPr>
          <p:cNvCxnSpPr>
            <a:cxnSpLocks/>
            <a:stCxn id="44" idx="2"/>
            <a:endCxn id="35" idx="2"/>
          </p:cNvCxnSpPr>
          <p:nvPr/>
        </p:nvCxnSpPr>
        <p:spPr>
          <a:xfrm rot="5400000" flipH="1">
            <a:off x="4587498" y="148421"/>
            <a:ext cx="1124914" cy="6732281"/>
          </a:xfrm>
          <a:prstGeom prst="bentConnector3">
            <a:avLst>
              <a:gd name="adj1" fmla="val -6774"/>
            </a:avLst>
          </a:prstGeom>
          <a:ln w="12700">
            <a:solidFill>
              <a:srgbClr val="00CC99"/>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410F6EB4-B05C-4713-95D3-935F477326E7}"/>
              </a:ext>
            </a:extLst>
          </p:cNvPr>
          <p:cNvSpPr/>
          <p:nvPr/>
        </p:nvSpPr>
        <p:spPr>
          <a:xfrm>
            <a:off x="8090216" y="3897231"/>
            <a:ext cx="851757" cy="179787"/>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a:extLst>
              <a:ext uri="{FF2B5EF4-FFF2-40B4-BE49-F238E27FC236}">
                <a16:creationId xmlns:a16="http://schemas.microsoft.com/office/drawing/2014/main" id="{89BE7E72-00F9-457A-9F6E-9BC44461A248}"/>
              </a:ext>
            </a:extLst>
          </p:cNvPr>
          <p:cNvSpPr/>
          <p:nvPr/>
        </p:nvSpPr>
        <p:spPr>
          <a:xfrm>
            <a:off x="8106414" y="2294013"/>
            <a:ext cx="835560" cy="179786"/>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EC1AB37C-62ED-47B9-B87B-C9EF5AAC93F9}"/>
              </a:ext>
            </a:extLst>
          </p:cNvPr>
          <p:cNvSpPr/>
          <p:nvPr/>
        </p:nvSpPr>
        <p:spPr>
          <a:xfrm>
            <a:off x="2987824" y="2827142"/>
            <a:ext cx="684076" cy="124963"/>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 name="コネクタ: カギ線 31">
            <a:extLst>
              <a:ext uri="{FF2B5EF4-FFF2-40B4-BE49-F238E27FC236}">
                <a16:creationId xmlns:a16="http://schemas.microsoft.com/office/drawing/2014/main" id="{5E45B333-3A72-47DD-8E6D-81A302F5EDF7}"/>
              </a:ext>
            </a:extLst>
          </p:cNvPr>
          <p:cNvCxnSpPr>
            <a:cxnSpLocks/>
            <a:stCxn id="27" idx="2"/>
            <a:endCxn id="31" idx="0"/>
          </p:cNvCxnSpPr>
          <p:nvPr/>
        </p:nvCxnSpPr>
        <p:spPr>
          <a:xfrm rot="5400000">
            <a:off x="5750357" y="53304"/>
            <a:ext cx="353343" cy="5194332"/>
          </a:xfrm>
          <a:prstGeom prst="bentConnector3">
            <a:avLst>
              <a:gd name="adj1" fmla="val 54133"/>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08786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844EAB85-0348-FD99-97E9-EDCAA28DF54A}"/>
              </a:ext>
            </a:extLst>
          </p:cNvPr>
          <p:cNvPicPr>
            <a:picLocks noChangeAspect="1"/>
          </p:cNvPicPr>
          <p:nvPr/>
        </p:nvPicPr>
        <p:blipFill>
          <a:blip r:embed="rId3"/>
          <a:stretch>
            <a:fillRect/>
          </a:stretch>
        </p:blipFill>
        <p:spPr>
          <a:xfrm>
            <a:off x="87152" y="1152016"/>
            <a:ext cx="4398057" cy="3614403"/>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その他の資産・負債の残高チェック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４</a:t>
            </a:r>
            <a:r>
              <a:rPr kumimoji="1" lang="ja-JP" altLang="en-US" dirty="0">
                <a:solidFill>
                  <a:srgbClr val="0000FF"/>
                </a:solidFill>
              </a:rPr>
              <a:t>）貸借対照表科目のチェック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45</a:t>
            </a:fld>
            <a:endParaRPr lang="ja-JP" altLang="en-US" dirty="0"/>
          </a:p>
        </p:txBody>
      </p:sp>
      <p:sp>
        <p:nvSpPr>
          <p:cNvPr id="35" name="正方形/長方形 34">
            <a:extLst>
              <a:ext uri="{FF2B5EF4-FFF2-40B4-BE49-F238E27FC236}">
                <a16:creationId xmlns:a16="http://schemas.microsoft.com/office/drawing/2014/main" id="{7A10EDAB-292C-402C-AA03-9992CB32EE25}"/>
              </a:ext>
            </a:extLst>
          </p:cNvPr>
          <p:cNvSpPr/>
          <p:nvPr/>
        </p:nvSpPr>
        <p:spPr>
          <a:xfrm>
            <a:off x="599655" y="2504801"/>
            <a:ext cx="2376264" cy="124968"/>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8CB8C9CB-D274-4E56-847C-35C580C12302}"/>
              </a:ext>
            </a:extLst>
          </p:cNvPr>
          <p:cNvSpPr txBox="1"/>
          <p:nvPr/>
        </p:nvSpPr>
        <p:spPr>
          <a:xfrm>
            <a:off x="4602427" y="1343085"/>
            <a:ext cx="4454421" cy="1569660"/>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その他の資産・負債項目の内容、内訳、残高は管理できていますか？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これまで見てきた科目以外にも、資産又は負債がある場合には、その内容やその内訳を把握し、残高が正しいことを確認できていますか？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必要に応じて未収金台帳や未払金台帳など、残高を管理する台帳を作成し、常に内容が確認できるようにしておきましょう。</a:t>
            </a:r>
            <a:endParaRPr lang="en-US" altLang="ja-JP" sz="1200" dirty="0">
              <a:solidFill>
                <a:srgbClr val="0000FF"/>
              </a:solidFill>
              <a:latin typeface="Meiryo UI" panose="020B0604030504040204" pitchFamily="50" charset="-128"/>
              <a:ea typeface="Meiryo UI" panose="020B0604030504040204" pitchFamily="50" charset="-128"/>
            </a:endParaRPr>
          </a:p>
        </p:txBody>
      </p:sp>
      <p:cxnSp>
        <p:nvCxnSpPr>
          <p:cNvPr id="38" name="コネクタ: カギ線 37">
            <a:extLst>
              <a:ext uri="{FF2B5EF4-FFF2-40B4-BE49-F238E27FC236}">
                <a16:creationId xmlns:a16="http://schemas.microsoft.com/office/drawing/2014/main" id="{01419586-795E-4754-B37C-0FD34AA9A747}"/>
              </a:ext>
            </a:extLst>
          </p:cNvPr>
          <p:cNvCxnSpPr>
            <a:cxnSpLocks/>
            <a:stCxn id="37" idx="1"/>
            <a:endCxn id="35" idx="3"/>
          </p:cNvCxnSpPr>
          <p:nvPr/>
        </p:nvCxnSpPr>
        <p:spPr>
          <a:xfrm rot="10800000" flipV="1">
            <a:off x="2975919" y="2127915"/>
            <a:ext cx="1626508" cy="439370"/>
          </a:xfrm>
          <a:prstGeom prst="bentConnector3">
            <a:avLst>
              <a:gd name="adj1"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34" name="コネクタ: カギ線 33">
            <a:extLst>
              <a:ext uri="{FF2B5EF4-FFF2-40B4-BE49-F238E27FC236}">
                <a16:creationId xmlns:a16="http://schemas.microsoft.com/office/drawing/2014/main" id="{F01F4969-EB08-4FCD-B76E-4A4B162813C5}"/>
              </a:ext>
            </a:extLst>
          </p:cNvPr>
          <p:cNvCxnSpPr>
            <a:cxnSpLocks/>
            <a:stCxn id="37" idx="1"/>
            <a:endCxn id="10" idx="3"/>
          </p:cNvCxnSpPr>
          <p:nvPr/>
        </p:nvCxnSpPr>
        <p:spPr>
          <a:xfrm rot="10800000" flipV="1">
            <a:off x="2975919" y="2127915"/>
            <a:ext cx="1626508" cy="583090"/>
          </a:xfrm>
          <a:prstGeom prst="bentConnector3">
            <a:avLst>
              <a:gd name="adj1"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pic>
        <p:nvPicPr>
          <p:cNvPr id="9" name="図 8">
            <a:extLst>
              <a:ext uri="{FF2B5EF4-FFF2-40B4-BE49-F238E27FC236}">
                <a16:creationId xmlns:a16="http://schemas.microsoft.com/office/drawing/2014/main" id="{E454F74E-53F9-FA28-24EE-A1A7535EAF28}"/>
              </a:ext>
            </a:extLst>
          </p:cNvPr>
          <p:cNvPicPr>
            <a:picLocks noChangeAspect="1"/>
          </p:cNvPicPr>
          <p:nvPr/>
        </p:nvPicPr>
        <p:blipFill>
          <a:blip r:embed="rId4"/>
          <a:stretch>
            <a:fillRect/>
          </a:stretch>
        </p:blipFill>
        <p:spPr>
          <a:xfrm>
            <a:off x="87152" y="4924425"/>
            <a:ext cx="4398057" cy="1362598"/>
          </a:xfrm>
          <a:prstGeom prst="rect">
            <a:avLst/>
          </a:prstGeom>
          <a:ln>
            <a:noFill/>
          </a:ln>
        </p:spPr>
      </p:pic>
      <p:sp>
        <p:nvSpPr>
          <p:cNvPr id="10" name="正方形/長方形 9">
            <a:extLst>
              <a:ext uri="{FF2B5EF4-FFF2-40B4-BE49-F238E27FC236}">
                <a16:creationId xmlns:a16="http://schemas.microsoft.com/office/drawing/2014/main" id="{31310E57-F6E3-6F4B-90E3-39809F8CFA4C}"/>
              </a:ext>
            </a:extLst>
          </p:cNvPr>
          <p:cNvSpPr/>
          <p:nvPr/>
        </p:nvSpPr>
        <p:spPr>
          <a:xfrm>
            <a:off x="599655" y="2648521"/>
            <a:ext cx="2376264" cy="124968"/>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C5881C7-1A83-D92B-5220-3728DF9FBE6D}"/>
              </a:ext>
            </a:extLst>
          </p:cNvPr>
          <p:cNvSpPr/>
          <p:nvPr/>
        </p:nvSpPr>
        <p:spPr>
          <a:xfrm>
            <a:off x="599655" y="2787777"/>
            <a:ext cx="2376264" cy="124968"/>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45954CB9-82F6-1DA4-97E6-BCD8D7646208}"/>
              </a:ext>
            </a:extLst>
          </p:cNvPr>
          <p:cNvSpPr/>
          <p:nvPr/>
        </p:nvSpPr>
        <p:spPr>
          <a:xfrm>
            <a:off x="599655" y="4184108"/>
            <a:ext cx="2376264" cy="124968"/>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3AD18602-60F4-280F-6701-90A9DE2681BF}"/>
              </a:ext>
            </a:extLst>
          </p:cNvPr>
          <p:cNvSpPr/>
          <p:nvPr/>
        </p:nvSpPr>
        <p:spPr>
          <a:xfrm>
            <a:off x="599655" y="5999879"/>
            <a:ext cx="2376264" cy="124968"/>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a:extLst>
              <a:ext uri="{FF2B5EF4-FFF2-40B4-BE49-F238E27FC236}">
                <a16:creationId xmlns:a16="http://schemas.microsoft.com/office/drawing/2014/main" id="{11A3EC7C-0D51-A799-7646-402BAD6240B2}"/>
              </a:ext>
            </a:extLst>
          </p:cNvPr>
          <p:cNvSpPr/>
          <p:nvPr/>
        </p:nvSpPr>
        <p:spPr>
          <a:xfrm>
            <a:off x="599655" y="6143005"/>
            <a:ext cx="2376264" cy="124968"/>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コネクタ: カギ線 19">
            <a:extLst>
              <a:ext uri="{FF2B5EF4-FFF2-40B4-BE49-F238E27FC236}">
                <a16:creationId xmlns:a16="http://schemas.microsoft.com/office/drawing/2014/main" id="{36A47F33-860E-46F6-D6A5-6350F6D498E0}"/>
              </a:ext>
            </a:extLst>
          </p:cNvPr>
          <p:cNvCxnSpPr>
            <a:cxnSpLocks/>
            <a:stCxn id="37" idx="1"/>
            <a:endCxn id="12" idx="3"/>
          </p:cNvCxnSpPr>
          <p:nvPr/>
        </p:nvCxnSpPr>
        <p:spPr>
          <a:xfrm rot="10800000" flipV="1">
            <a:off x="2975919" y="2127915"/>
            <a:ext cx="1626508" cy="722346"/>
          </a:xfrm>
          <a:prstGeom prst="bentConnector3">
            <a:avLst>
              <a:gd name="adj1"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23" name="コネクタ: カギ線 22">
            <a:extLst>
              <a:ext uri="{FF2B5EF4-FFF2-40B4-BE49-F238E27FC236}">
                <a16:creationId xmlns:a16="http://schemas.microsoft.com/office/drawing/2014/main" id="{6C7776E7-C4B3-BD03-DF18-EAB6A69B327C}"/>
              </a:ext>
            </a:extLst>
          </p:cNvPr>
          <p:cNvCxnSpPr>
            <a:cxnSpLocks/>
            <a:stCxn id="37" idx="1"/>
            <a:endCxn id="13" idx="3"/>
          </p:cNvCxnSpPr>
          <p:nvPr/>
        </p:nvCxnSpPr>
        <p:spPr>
          <a:xfrm rot="10800000" flipV="1">
            <a:off x="2975919" y="2127914"/>
            <a:ext cx="1626508" cy="2118677"/>
          </a:xfrm>
          <a:prstGeom prst="bentConnector3">
            <a:avLst>
              <a:gd name="adj1" fmla="val 50000"/>
            </a:avLst>
          </a:prstGeom>
          <a:ln w="1905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27" name="コネクタ: カギ線 26">
            <a:extLst>
              <a:ext uri="{FF2B5EF4-FFF2-40B4-BE49-F238E27FC236}">
                <a16:creationId xmlns:a16="http://schemas.microsoft.com/office/drawing/2014/main" id="{7308AF54-F328-B84B-9420-C650AF8EE39F}"/>
              </a:ext>
            </a:extLst>
          </p:cNvPr>
          <p:cNvCxnSpPr>
            <a:cxnSpLocks/>
            <a:stCxn id="37" idx="1"/>
            <a:endCxn id="14" idx="3"/>
          </p:cNvCxnSpPr>
          <p:nvPr/>
        </p:nvCxnSpPr>
        <p:spPr>
          <a:xfrm rot="10800000" flipV="1">
            <a:off x="2975919" y="2127915"/>
            <a:ext cx="1626508" cy="3934448"/>
          </a:xfrm>
          <a:prstGeom prst="bentConnector3">
            <a:avLst>
              <a:gd name="adj1" fmla="val 50000"/>
            </a:avLst>
          </a:prstGeom>
          <a:ln w="12700">
            <a:solidFill>
              <a:srgbClr val="00CC99"/>
            </a:solidFill>
          </a:ln>
        </p:spPr>
        <p:style>
          <a:lnRef idx="1">
            <a:schemeClr val="accent1"/>
          </a:lnRef>
          <a:fillRef idx="0">
            <a:schemeClr val="accent1"/>
          </a:fillRef>
          <a:effectRef idx="0">
            <a:schemeClr val="accent1"/>
          </a:effectRef>
          <a:fontRef idx="minor">
            <a:schemeClr val="tx1"/>
          </a:fontRef>
        </p:style>
      </p:cxnSp>
      <p:cxnSp>
        <p:nvCxnSpPr>
          <p:cNvPr id="30" name="コネクタ: カギ線 29">
            <a:extLst>
              <a:ext uri="{FF2B5EF4-FFF2-40B4-BE49-F238E27FC236}">
                <a16:creationId xmlns:a16="http://schemas.microsoft.com/office/drawing/2014/main" id="{CC2DB516-164C-4D3F-58F3-017CE5D770BE}"/>
              </a:ext>
            </a:extLst>
          </p:cNvPr>
          <p:cNvCxnSpPr>
            <a:cxnSpLocks/>
            <a:stCxn id="37" idx="1"/>
            <a:endCxn id="15" idx="3"/>
          </p:cNvCxnSpPr>
          <p:nvPr/>
        </p:nvCxnSpPr>
        <p:spPr>
          <a:xfrm rot="10800000" flipV="1">
            <a:off x="2975919" y="2127915"/>
            <a:ext cx="1626508" cy="4077574"/>
          </a:xfrm>
          <a:prstGeom prst="bentConnector3">
            <a:avLst>
              <a:gd name="adj1" fmla="val 50000"/>
            </a:avLst>
          </a:prstGeom>
          <a:ln w="12700">
            <a:solidFill>
              <a:srgbClr val="00CC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43484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0E359854-BCFF-BA23-D9C9-FE79BA276BA6}"/>
              </a:ext>
            </a:extLst>
          </p:cNvPr>
          <p:cNvPicPr>
            <a:picLocks noChangeAspect="1"/>
          </p:cNvPicPr>
          <p:nvPr/>
        </p:nvPicPr>
        <p:blipFill>
          <a:blip r:embed="rId3"/>
          <a:stretch>
            <a:fillRect/>
          </a:stretch>
        </p:blipFill>
        <p:spPr>
          <a:xfrm>
            <a:off x="262598" y="1176800"/>
            <a:ext cx="3716401" cy="5132515"/>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収支決算書の予算超過チェック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５</a:t>
            </a:r>
            <a:r>
              <a:rPr kumimoji="1" lang="ja-JP" altLang="en-US" dirty="0">
                <a:solidFill>
                  <a:srgbClr val="0000FF"/>
                </a:solidFill>
              </a:rPr>
              <a:t>）収支決算書・正味財産増減計算書科目のチェック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46</a:t>
            </a:fld>
            <a:endParaRPr lang="ja-JP" altLang="en-US" dirty="0"/>
          </a:p>
        </p:txBody>
      </p:sp>
      <p:sp>
        <p:nvSpPr>
          <p:cNvPr id="29" name="正方形/長方形 28">
            <a:extLst>
              <a:ext uri="{FF2B5EF4-FFF2-40B4-BE49-F238E27FC236}">
                <a16:creationId xmlns:a16="http://schemas.microsoft.com/office/drawing/2014/main" id="{08581E46-9D56-4CDA-8509-744FF6DCCA97}"/>
              </a:ext>
            </a:extLst>
          </p:cNvPr>
          <p:cNvSpPr/>
          <p:nvPr/>
        </p:nvSpPr>
        <p:spPr>
          <a:xfrm>
            <a:off x="2662050" y="1647850"/>
            <a:ext cx="918839" cy="4549230"/>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0F14132D-5483-4796-AD71-38B55D6CDEB1}"/>
              </a:ext>
            </a:extLst>
          </p:cNvPr>
          <p:cNvSpPr txBox="1"/>
          <p:nvPr/>
        </p:nvSpPr>
        <p:spPr>
          <a:xfrm>
            <a:off x="4139952" y="1268760"/>
            <a:ext cx="4835614" cy="3323987"/>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予算超過はありませんか？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b="1" dirty="0">
                <a:solidFill>
                  <a:srgbClr val="FF0000"/>
                </a:solidFill>
                <a:latin typeface="Meiryo UI" panose="020B0604030504040204" pitchFamily="50" charset="-128"/>
                <a:ea typeface="Meiryo UI" panose="020B0604030504040204" pitchFamily="50" charset="-128"/>
              </a:rPr>
              <a:t>予算額を上回る支出はできません。</a:t>
            </a:r>
            <a:r>
              <a:rPr lang="ja-JP" altLang="en-US" sz="1200" dirty="0">
                <a:solidFill>
                  <a:srgbClr val="0000FF"/>
                </a:solidFill>
                <a:latin typeface="Meiryo UI" panose="020B0604030504040204" pitchFamily="50" charset="-128"/>
                <a:ea typeface="Meiryo UI" panose="020B0604030504040204" pitchFamily="50" charset="-128"/>
              </a:rPr>
              <a:t>（次年度繰越金を除く）</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予算額を上回る場合は、以下の手続きが必要です。</a:t>
            </a:r>
            <a:endParaRPr lang="en-US" altLang="ja-JP" sz="1200" dirty="0">
              <a:solidFill>
                <a:srgbClr val="0000FF"/>
              </a:solidFill>
              <a:latin typeface="Meiryo UI" panose="020B0604030504040204" pitchFamily="50" charset="-128"/>
              <a:ea typeface="Meiryo UI" panose="020B0604030504040204" pitchFamily="50" charset="-128"/>
            </a:endParaRPr>
          </a:p>
          <a:p>
            <a:pPr marL="628650" lvl="1"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予算の流用</a:t>
            </a:r>
            <a:endParaRPr lang="en-US" altLang="ja-JP" sz="1200" dirty="0">
              <a:solidFill>
                <a:srgbClr val="0000FF"/>
              </a:solidFill>
              <a:latin typeface="Meiryo UI" panose="020B0604030504040204" pitchFamily="50" charset="-128"/>
              <a:ea typeface="Meiryo UI" panose="020B0604030504040204" pitchFamily="50" charset="-128"/>
            </a:endParaRPr>
          </a:p>
          <a:p>
            <a:pPr marL="628650" lvl="1"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予備費の充用</a:t>
            </a:r>
            <a:endParaRPr lang="en-US" altLang="ja-JP" sz="1200" dirty="0">
              <a:solidFill>
                <a:srgbClr val="0000FF"/>
              </a:solidFill>
              <a:latin typeface="Meiryo UI" panose="020B0604030504040204" pitchFamily="50" charset="-128"/>
              <a:ea typeface="Meiryo UI" panose="020B0604030504040204" pitchFamily="50" charset="-128"/>
            </a:endParaRPr>
          </a:p>
          <a:p>
            <a:pPr marL="628650" lvl="1"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補正予算の調製</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収入整理簿、支出整理簿で常に予算の執行状況の把握を！</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（参考：会計細則例）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rPr>
              <a:t>予算の流用</a:t>
            </a:r>
            <a:endParaRPr lang="en-US" altLang="ja-JP" sz="1200" dirty="0">
              <a:solidFill>
                <a:srgbClr val="FF0000"/>
              </a:solidFill>
              <a:latin typeface="Meiryo UI" panose="020B0604030504040204" pitchFamily="50" charset="-128"/>
              <a:ea typeface="Meiryo UI" panose="020B0604030504040204" pitchFamily="50" charset="-128"/>
            </a:endParaRPr>
          </a:p>
          <a:p>
            <a:pPr marL="628650" lvl="1" indent="-171450">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rPr>
              <a:t>款相互間：総代会（規約により理事会専決処分可）</a:t>
            </a:r>
            <a:endParaRPr lang="en-US" altLang="ja-JP" sz="1200" dirty="0">
              <a:solidFill>
                <a:srgbClr val="FF0000"/>
              </a:solidFill>
              <a:latin typeface="Meiryo UI" panose="020B0604030504040204" pitchFamily="50" charset="-128"/>
              <a:ea typeface="Meiryo UI" panose="020B0604030504040204" pitchFamily="50" charset="-128"/>
            </a:endParaRPr>
          </a:p>
          <a:p>
            <a:pPr marL="628650" lvl="1" indent="-171450">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rPr>
              <a:t>項相互間：理事会（理事会により理事長専決処分可）</a:t>
            </a:r>
            <a:endParaRPr lang="en-US" altLang="ja-JP" sz="1200" dirty="0">
              <a:solidFill>
                <a:srgbClr val="FF0000"/>
              </a:solidFill>
              <a:latin typeface="Meiryo UI" panose="020B0604030504040204" pitchFamily="50" charset="-128"/>
              <a:ea typeface="Meiryo UI" panose="020B0604030504040204" pitchFamily="50" charset="-128"/>
            </a:endParaRPr>
          </a:p>
          <a:p>
            <a:pPr marL="628650" lvl="1" indent="-171450">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rPr>
              <a:t>目相互間（複式）：同上</a:t>
            </a:r>
            <a:endParaRPr lang="en-US" altLang="ja-JP" sz="1200" dirty="0">
              <a:solidFill>
                <a:srgbClr val="FF0000"/>
              </a:solidFill>
              <a:latin typeface="Meiryo UI" panose="020B0604030504040204" pitchFamily="50" charset="-128"/>
              <a:ea typeface="Meiryo UI" panose="020B0604030504040204" pitchFamily="50" charset="-128"/>
            </a:endParaRPr>
          </a:p>
          <a:p>
            <a:pPr marL="628650" lvl="1" indent="-171450">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rPr>
              <a:t>節相互間（複式）：同上</a:t>
            </a:r>
            <a:endParaRPr lang="en-US" altLang="ja-JP" sz="1200"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rPr>
              <a:t>予備費の充用：理事会（理事会により理事長専決処分可）</a:t>
            </a:r>
            <a:endParaRPr lang="en-US" altLang="ja-JP" sz="1200"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FF0000"/>
                </a:solidFill>
                <a:latin typeface="Meiryo UI" panose="020B0604030504040204" pitchFamily="50" charset="-128"/>
                <a:ea typeface="Meiryo UI" panose="020B0604030504040204" pitchFamily="50" charset="-128"/>
              </a:rPr>
              <a:t>補正予算：総代会（監事会承認→理事会専決処分可の場合あり）</a:t>
            </a:r>
            <a:endParaRPr lang="en-US" altLang="ja-JP" sz="12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39840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8D9EC87F-A0D1-23C4-085A-2A2B3D236758}"/>
              </a:ext>
            </a:extLst>
          </p:cNvPr>
          <p:cNvPicPr>
            <a:picLocks noChangeAspect="1"/>
          </p:cNvPicPr>
          <p:nvPr/>
        </p:nvPicPr>
        <p:blipFill>
          <a:blip r:embed="rId3"/>
          <a:stretch>
            <a:fillRect/>
          </a:stretch>
        </p:blipFill>
        <p:spPr>
          <a:xfrm>
            <a:off x="262598" y="1176800"/>
            <a:ext cx="3716401" cy="5132515"/>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収支決算書の科目選定チェック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５</a:t>
            </a:r>
            <a:r>
              <a:rPr kumimoji="1" lang="ja-JP" altLang="en-US" dirty="0">
                <a:solidFill>
                  <a:srgbClr val="0000FF"/>
                </a:solidFill>
              </a:rPr>
              <a:t>）収支決算書・正味財産増減計算書科目のチェック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47</a:t>
            </a:fld>
            <a:endParaRPr lang="ja-JP" altLang="en-US" dirty="0"/>
          </a:p>
        </p:txBody>
      </p:sp>
      <p:sp>
        <p:nvSpPr>
          <p:cNvPr id="29" name="正方形/長方形 28">
            <a:extLst>
              <a:ext uri="{FF2B5EF4-FFF2-40B4-BE49-F238E27FC236}">
                <a16:creationId xmlns:a16="http://schemas.microsoft.com/office/drawing/2014/main" id="{08581E46-9D56-4CDA-8509-744FF6DCCA97}"/>
              </a:ext>
            </a:extLst>
          </p:cNvPr>
          <p:cNvSpPr/>
          <p:nvPr/>
        </p:nvSpPr>
        <p:spPr>
          <a:xfrm>
            <a:off x="323528" y="1644040"/>
            <a:ext cx="1428727" cy="4554456"/>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0F14132D-5483-4796-AD71-38B55D6CDEB1}"/>
              </a:ext>
            </a:extLst>
          </p:cNvPr>
          <p:cNvSpPr txBox="1"/>
          <p:nvPr/>
        </p:nvSpPr>
        <p:spPr>
          <a:xfrm>
            <a:off x="4156939" y="1268760"/>
            <a:ext cx="4801314" cy="2769989"/>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取引は適切な科目で処理されていますか？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取引は適切な科目で処理されていますか？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会計細則で定められていない科目を使用していませんか？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収入、支出の計上年度に誤りはありませんか？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重要性の高い科目について、原始証憑と実際の入出金に差異はありませんか？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各科目の予算額、決算額は整理簿と一致していますか？</a:t>
            </a:r>
            <a:endParaRPr lang="en-US" altLang="ja-JP" sz="1200" dirty="0">
              <a:solidFill>
                <a:srgbClr val="0000FF"/>
              </a:solidFill>
              <a:latin typeface="Meiryo UI" panose="020B0604030504040204" pitchFamily="50" charset="-128"/>
              <a:ea typeface="Meiryo UI" panose="020B0604030504040204" pitchFamily="50" charset="-128"/>
            </a:endParaRPr>
          </a:p>
          <a:p>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（誤りの例）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過年度収入が当年度の経常賦課金として処理されている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維持管理費として処理すべきものが一般管理費になっている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固定資産として処理すべきものが「固定資産取得支出」でなく、「修繕費支出」 などとなっている</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2" name="吹き出し: 角を丸めた四角形 1">
            <a:extLst>
              <a:ext uri="{FF2B5EF4-FFF2-40B4-BE49-F238E27FC236}">
                <a16:creationId xmlns:a16="http://schemas.microsoft.com/office/drawing/2014/main" id="{AB45A19E-BCCC-2ACF-ED9E-7FA1FA41D469}"/>
              </a:ext>
            </a:extLst>
          </p:cNvPr>
          <p:cNvSpPr/>
          <p:nvPr/>
        </p:nvSpPr>
        <p:spPr>
          <a:xfrm>
            <a:off x="6495351" y="4326864"/>
            <a:ext cx="2430016" cy="857071"/>
          </a:xfrm>
          <a:prstGeom prst="wedgeRoundRectCallout">
            <a:avLst>
              <a:gd name="adj1" fmla="val -37667"/>
              <a:gd name="adj2" fmla="val -83576"/>
              <a:gd name="adj3" fmla="val 16667"/>
            </a:avLst>
          </a:prstGeom>
          <a:solidFill>
            <a:schemeClr val="bg1"/>
          </a:solidFill>
          <a:ln w="19050">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0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要注意ポイントです。</a:t>
            </a:r>
            <a:endParaRPr kumimoji="1" lang="en-US" altLang="ja-JP" sz="1000"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固定資産に該当するかどうかにより、</a:t>
            </a:r>
            <a:r>
              <a:rPr lang="ja-JP" altLang="en-US" sz="10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款）レベルで予算執行科目が</a:t>
            </a:r>
            <a:r>
              <a:rPr lang="ja-JP" altLang="en-US" sz="10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異なります</a:t>
            </a:r>
            <a:r>
              <a:rPr kumimoji="1" lang="ja-JP" altLang="en-US" sz="1000"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。予算調製段階から執行科目を精査することが大切です。</a:t>
            </a:r>
          </a:p>
        </p:txBody>
      </p:sp>
    </p:spTree>
    <p:extLst>
      <p:ext uri="{BB962C8B-B14F-4D97-AF65-F5344CB8AC3E}">
        <p14:creationId xmlns:p14="http://schemas.microsoft.com/office/powerpoint/2010/main" val="21076068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82B3918-78AD-3738-934F-F79BDF955E00}"/>
              </a:ext>
            </a:extLst>
          </p:cNvPr>
          <p:cNvPicPr>
            <a:picLocks noChangeAspect="1"/>
          </p:cNvPicPr>
          <p:nvPr/>
        </p:nvPicPr>
        <p:blipFill>
          <a:blip r:embed="rId3"/>
          <a:stretch>
            <a:fillRect/>
          </a:stretch>
        </p:blipFill>
        <p:spPr>
          <a:xfrm>
            <a:off x="323528" y="1196752"/>
            <a:ext cx="3840782" cy="5112563"/>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正味財産増減計算書の科目選定チェック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５</a:t>
            </a:r>
            <a:r>
              <a:rPr kumimoji="1" lang="ja-JP" altLang="en-US" dirty="0">
                <a:solidFill>
                  <a:srgbClr val="0000FF"/>
                </a:solidFill>
              </a:rPr>
              <a:t>）収支決算書・正味財産増減計算書科目のチェック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48</a:t>
            </a:fld>
            <a:endParaRPr lang="ja-JP" altLang="en-US" dirty="0"/>
          </a:p>
        </p:txBody>
      </p:sp>
      <p:sp>
        <p:nvSpPr>
          <p:cNvPr id="29" name="正方形/長方形 28">
            <a:extLst>
              <a:ext uri="{FF2B5EF4-FFF2-40B4-BE49-F238E27FC236}">
                <a16:creationId xmlns:a16="http://schemas.microsoft.com/office/drawing/2014/main" id="{08581E46-9D56-4CDA-8509-744FF6DCCA97}"/>
              </a:ext>
            </a:extLst>
          </p:cNvPr>
          <p:cNvSpPr/>
          <p:nvPr/>
        </p:nvSpPr>
        <p:spPr>
          <a:xfrm>
            <a:off x="385290" y="1657112"/>
            <a:ext cx="2113718" cy="4652204"/>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0F14132D-5483-4796-AD71-38B55D6CDEB1}"/>
              </a:ext>
            </a:extLst>
          </p:cNvPr>
          <p:cNvSpPr txBox="1"/>
          <p:nvPr/>
        </p:nvSpPr>
        <p:spPr>
          <a:xfrm>
            <a:off x="4314436" y="1988840"/>
            <a:ext cx="4647426" cy="3139321"/>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取引は適切な科目で処理されていますか？</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rgbClr val="FF0000"/>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取引は適切な科目で処理されていますか？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会計細則で定められていない科目を使用していませんか？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収益、費用の計上年度に誤りはありませんか？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各科目の計上額は、総勘定元帳と一致していますか？</a:t>
            </a:r>
            <a:endParaRPr lang="en-US" altLang="ja-JP" sz="1200" dirty="0">
              <a:solidFill>
                <a:srgbClr val="0000FF"/>
              </a:solidFill>
              <a:latin typeface="Meiryo UI" panose="020B0604030504040204" pitchFamily="50" charset="-128"/>
              <a:ea typeface="Meiryo UI" panose="020B0604030504040204" pitchFamily="50" charset="-128"/>
            </a:endParaRPr>
          </a:p>
          <a:p>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（誤りの例）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過年度収入が当年度の経常賦課金として処理されている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維持管理費として処理すべきものが一般管理費になっている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固定資産として処理すべきものが修繕費、消耗品費などとして費用処理されている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金額に重要性がある収益や費用について、繰り延べがされていない（前受金、前払金など）</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現金預金のやり取りのない取引が反映されていない（土地改良施設の譲与、固定資産の廃棄、重要性が高い貯蔵品の計上など）</a:t>
            </a:r>
            <a:endParaRPr lang="en-US" altLang="ja-JP" sz="1200" dirty="0">
              <a:solidFill>
                <a:srgbClr val="0000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91640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178CE47D-5BD4-5D6B-F09E-71088AEA7D48}"/>
              </a:ext>
            </a:extLst>
          </p:cNvPr>
          <p:cNvPicPr>
            <a:picLocks noChangeAspect="1"/>
          </p:cNvPicPr>
          <p:nvPr/>
        </p:nvPicPr>
        <p:blipFill>
          <a:blip r:embed="rId3"/>
          <a:stretch>
            <a:fillRect/>
          </a:stretch>
        </p:blipFill>
        <p:spPr>
          <a:xfrm>
            <a:off x="4644009" y="1166313"/>
            <a:ext cx="4434308" cy="1571914"/>
          </a:xfrm>
          <a:prstGeom prst="rect">
            <a:avLst/>
          </a:prstGeom>
          <a:ln>
            <a:noFill/>
          </a:ln>
        </p:spPr>
      </p:pic>
      <p:pic>
        <p:nvPicPr>
          <p:cNvPr id="10" name="図 9">
            <a:extLst>
              <a:ext uri="{FF2B5EF4-FFF2-40B4-BE49-F238E27FC236}">
                <a16:creationId xmlns:a16="http://schemas.microsoft.com/office/drawing/2014/main" id="{63DBD0A2-38F8-17F5-7F9D-6D9CDC94E6E3}"/>
              </a:ext>
            </a:extLst>
          </p:cNvPr>
          <p:cNvPicPr>
            <a:picLocks noChangeAspect="1"/>
          </p:cNvPicPr>
          <p:nvPr/>
        </p:nvPicPr>
        <p:blipFill>
          <a:blip r:embed="rId4"/>
          <a:stretch>
            <a:fillRect/>
          </a:stretch>
        </p:blipFill>
        <p:spPr>
          <a:xfrm>
            <a:off x="65683" y="1166313"/>
            <a:ext cx="4444969" cy="1349826"/>
          </a:xfrm>
          <a:prstGeom prst="rect">
            <a:avLst/>
          </a:prstGeom>
          <a:ln>
            <a:noFill/>
          </a:ln>
        </p:spPr>
      </p:pic>
      <p:pic>
        <p:nvPicPr>
          <p:cNvPr id="9" name="図 8">
            <a:extLst>
              <a:ext uri="{FF2B5EF4-FFF2-40B4-BE49-F238E27FC236}">
                <a16:creationId xmlns:a16="http://schemas.microsoft.com/office/drawing/2014/main" id="{A87B04AC-D442-8636-D1DE-3608E442548E}"/>
              </a:ext>
            </a:extLst>
          </p:cNvPr>
          <p:cNvPicPr>
            <a:picLocks noChangeAspect="1"/>
          </p:cNvPicPr>
          <p:nvPr/>
        </p:nvPicPr>
        <p:blipFill>
          <a:blip r:embed="rId5"/>
          <a:stretch>
            <a:fillRect/>
          </a:stretch>
        </p:blipFill>
        <p:spPr>
          <a:xfrm>
            <a:off x="65684" y="2642451"/>
            <a:ext cx="4444969" cy="1513056"/>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賦課金収入のチェック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５</a:t>
            </a:r>
            <a:r>
              <a:rPr kumimoji="1" lang="ja-JP" altLang="en-US" dirty="0">
                <a:solidFill>
                  <a:srgbClr val="0000FF"/>
                </a:solidFill>
              </a:rPr>
              <a:t>）収支決算書・正味財産増減計算書科目のチェック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49</a:t>
            </a:fld>
            <a:endParaRPr lang="ja-JP" altLang="en-US" dirty="0"/>
          </a:p>
        </p:txBody>
      </p:sp>
      <p:sp>
        <p:nvSpPr>
          <p:cNvPr id="29" name="正方形/長方形 28">
            <a:extLst>
              <a:ext uri="{FF2B5EF4-FFF2-40B4-BE49-F238E27FC236}">
                <a16:creationId xmlns:a16="http://schemas.microsoft.com/office/drawing/2014/main" id="{08581E46-9D56-4CDA-8509-744FF6DCCA97}"/>
              </a:ext>
            </a:extLst>
          </p:cNvPr>
          <p:cNvSpPr/>
          <p:nvPr/>
        </p:nvSpPr>
        <p:spPr>
          <a:xfrm>
            <a:off x="283270" y="2169543"/>
            <a:ext cx="2664296" cy="179474"/>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0F14132D-5483-4796-AD71-38B55D6CDEB1}"/>
              </a:ext>
            </a:extLst>
          </p:cNvPr>
          <p:cNvSpPr txBox="1"/>
          <p:nvPr/>
        </p:nvSpPr>
        <p:spPr>
          <a:xfrm>
            <a:off x="251520" y="4384562"/>
            <a:ext cx="8640960" cy="1938992"/>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賦課金は収支決算書、正味財産増減計算書に</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それぞれ計上すべき金額が計上されていますか？</a:t>
            </a:r>
            <a:endParaRPr lang="en-US" altLang="ja-JP" sz="10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収支決算書の経常賦課金収入は当年度の資金収支整理期間末までの徴収済額と一致します。（ただし、資金収支整理期間を設けている場合であっても経常賦課金については３月</a:t>
            </a:r>
            <a:r>
              <a:rPr lang="en-US" altLang="ja-JP" sz="1200" dirty="0">
                <a:solidFill>
                  <a:srgbClr val="0000FF"/>
                </a:solidFill>
                <a:latin typeface="Meiryo UI" panose="020B0604030504040204" pitchFamily="50" charset="-128"/>
                <a:ea typeface="Meiryo UI" panose="020B0604030504040204" pitchFamily="50" charset="-128"/>
              </a:rPr>
              <a:t>31</a:t>
            </a:r>
            <a:r>
              <a:rPr lang="ja-JP" altLang="en-US" sz="1200" dirty="0">
                <a:solidFill>
                  <a:srgbClr val="0000FF"/>
                </a:solidFill>
                <a:latin typeface="Meiryo UI" panose="020B0604030504040204" pitchFamily="50" charset="-128"/>
                <a:ea typeface="Meiryo UI" panose="020B0604030504040204" pitchFamily="50" charset="-128"/>
              </a:rPr>
              <a:t>日で締め、翌年度４月１日以降の入金は翌年度の過年度収入として処理している場合は、３月</a:t>
            </a:r>
            <a:r>
              <a:rPr lang="en-US" altLang="ja-JP" sz="1200" dirty="0">
                <a:solidFill>
                  <a:srgbClr val="0000FF"/>
                </a:solidFill>
                <a:latin typeface="Meiryo UI" panose="020B0604030504040204" pitchFamily="50" charset="-128"/>
                <a:ea typeface="Meiryo UI" panose="020B0604030504040204" pitchFamily="50" charset="-128"/>
              </a:rPr>
              <a:t>31</a:t>
            </a:r>
            <a:r>
              <a:rPr lang="ja-JP" altLang="en-US" sz="1200" dirty="0">
                <a:solidFill>
                  <a:srgbClr val="0000FF"/>
                </a:solidFill>
                <a:latin typeface="Meiryo UI" panose="020B0604030504040204" pitchFamily="50" charset="-128"/>
                <a:ea typeface="Meiryo UI" panose="020B0604030504040204" pitchFamily="50" charset="-128"/>
              </a:rPr>
              <a:t>日までの徴収済額と一致します。）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正味財産増減計算書の経常賦課金は当年度の調定額と一致します。（たとえ未収であっても、その年度に“徴収すべき”金額が計上されます。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特別賦課金や転用決済金、加入金なども扱いは同様です。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9E06BA96-B17D-4ED5-9761-815589D24808}"/>
              </a:ext>
            </a:extLst>
          </p:cNvPr>
          <p:cNvSpPr/>
          <p:nvPr/>
        </p:nvSpPr>
        <p:spPr>
          <a:xfrm>
            <a:off x="7380312" y="2489030"/>
            <a:ext cx="548996" cy="136906"/>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コネクタ: カギ線 12">
            <a:extLst>
              <a:ext uri="{FF2B5EF4-FFF2-40B4-BE49-F238E27FC236}">
                <a16:creationId xmlns:a16="http://schemas.microsoft.com/office/drawing/2014/main" id="{ED92A94D-D410-4255-A1EC-DEA937688F77}"/>
              </a:ext>
            </a:extLst>
          </p:cNvPr>
          <p:cNvCxnSpPr>
            <a:cxnSpLocks/>
            <a:stCxn id="12" idx="0"/>
            <a:endCxn id="29" idx="3"/>
          </p:cNvCxnSpPr>
          <p:nvPr/>
        </p:nvCxnSpPr>
        <p:spPr>
          <a:xfrm rot="16200000" flipV="1">
            <a:off x="5186313" y="20533"/>
            <a:ext cx="229750" cy="4707244"/>
          </a:xfrm>
          <a:prstGeom prst="bentConnector2">
            <a:avLst/>
          </a:prstGeom>
          <a:ln w="12700">
            <a:solidFill>
              <a:srgbClr val="00CC99"/>
            </a:solidFill>
          </a:ln>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5F705D63-C611-491F-AA25-20BC322EA34A}"/>
              </a:ext>
            </a:extLst>
          </p:cNvPr>
          <p:cNvSpPr/>
          <p:nvPr/>
        </p:nvSpPr>
        <p:spPr>
          <a:xfrm>
            <a:off x="827584" y="3873748"/>
            <a:ext cx="2376264" cy="156487"/>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a:extLst>
              <a:ext uri="{FF2B5EF4-FFF2-40B4-BE49-F238E27FC236}">
                <a16:creationId xmlns:a16="http://schemas.microsoft.com/office/drawing/2014/main" id="{54222AB1-6972-4203-8911-758EEBD65CAB}"/>
              </a:ext>
            </a:extLst>
          </p:cNvPr>
          <p:cNvSpPr/>
          <p:nvPr/>
        </p:nvSpPr>
        <p:spPr>
          <a:xfrm>
            <a:off x="6322496" y="2482255"/>
            <a:ext cx="548996" cy="136905"/>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1" name="コネクタ: カギ線 50">
            <a:extLst>
              <a:ext uri="{FF2B5EF4-FFF2-40B4-BE49-F238E27FC236}">
                <a16:creationId xmlns:a16="http://schemas.microsoft.com/office/drawing/2014/main" id="{E203EAE0-3592-4BEF-9C8D-0F1493AD292D}"/>
              </a:ext>
            </a:extLst>
          </p:cNvPr>
          <p:cNvCxnSpPr>
            <a:cxnSpLocks/>
            <a:stCxn id="48" idx="2"/>
            <a:endCxn id="46" idx="3"/>
          </p:cNvCxnSpPr>
          <p:nvPr/>
        </p:nvCxnSpPr>
        <p:spPr>
          <a:xfrm rot="5400000">
            <a:off x="4234005" y="1589003"/>
            <a:ext cx="1332832" cy="3393146"/>
          </a:xfrm>
          <a:prstGeom prst="bentConnector2">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57C64C28-D6CA-4F4C-A1ED-D8CDCA75A396}"/>
              </a:ext>
            </a:extLst>
          </p:cNvPr>
          <p:cNvSpPr txBox="1"/>
          <p:nvPr/>
        </p:nvSpPr>
        <p:spPr>
          <a:xfrm>
            <a:off x="4644008" y="3692693"/>
            <a:ext cx="1656184" cy="276999"/>
          </a:xfrm>
          <a:prstGeom prst="rect">
            <a:avLst/>
          </a:prstGeom>
          <a:noFill/>
        </p:spPr>
        <p:txBody>
          <a:bodyPr wrap="square" rtlCol="0">
            <a:spAutoFit/>
          </a:bodyPr>
          <a:lstStyle/>
          <a:p>
            <a:pPr algn="ctr"/>
            <a:r>
              <a:rPr lang="ja-JP" altLang="en-US" sz="1200" dirty="0">
                <a:solidFill>
                  <a:srgbClr val="0070C0"/>
                </a:solidFill>
                <a:latin typeface="Meiryo UI" panose="020B0604030504040204" pitchFamily="50" charset="-128"/>
                <a:ea typeface="Meiryo UI" panose="020B0604030504040204" pitchFamily="50" charset="-128"/>
              </a:rPr>
              <a:t>調定額を計上</a:t>
            </a:r>
            <a:endParaRPr kumimoji="1" lang="ja-JP" altLang="en-US" sz="1200" dirty="0">
              <a:solidFill>
                <a:srgbClr val="0070C0"/>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8733BECD-D7AB-4E2A-BC22-FDE7A7837490}"/>
              </a:ext>
            </a:extLst>
          </p:cNvPr>
          <p:cNvSpPr txBox="1"/>
          <p:nvPr/>
        </p:nvSpPr>
        <p:spPr>
          <a:xfrm>
            <a:off x="6742301" y="2711611"/>
            <a:ext cx="1872208" cy="461665"/>
          </a:xfrm>
          <a:prstGeom prst="rect">
            <a:avLst/>
          </a:prstGeom>
          <a:noFill/>
        </p:spPr>
        <p:txBody>
          <a:bodyPr wrap="square" rtlCol="0">
            <a:spAutoFit/>
          </a:bodyPr>
          <a:lstStyle/>
          <a:p>
            <a:pPr algn="ctr"/>
            <a:r>
              <a:rPr lang="ja-JP" altLang="en-US" sz="1200" dirty="0">
                <a:solidFill>
                  <a:srgbClr val="00CC99"/>
                </a:solidFill>
                <a:latin typeface="Meiryo UI" panose="020B0604030504040204" pitchFamily="50" charset="-128"/>
                <a:ea typeface="Meiryo UI" panose="020B0604030504040204" pitchFamily="50" charset="-128"/>
              </a:rPr>
              <a:t>資金収支整理期間末日</a:t>
            </a:r>
            <a:endParaRPr lang="en-US" altLang="ja-JP" sz="1200" dirty="0">
              <a:solidFill>
                <a:srgbClr val="00CC99"/>
              </a:solidFill>
              <a:latin typeface="Meiryo UI" panose="020B0604030504040204" pitchFamily="50" charset="-128"/>
              <a:ea typeface="Meiryo UI" panose="020B0604030504040204" pitchFamily="50" charset="-128"/>
            </a:endParaRPr>
          </a:p>
          <a:p>
            <a:pPr algn="ctr"/>
            <a:r>
              <a:rPr kumimoji="1" lang="ja-JP" altLang="en-US" sz="1200" dirty="0">
                <a:solidFill>
                  <a:srgbClr val="00CC99"/>
                </a:solidFill>
                <a:latin typeface="Meiryo UI" panose="020B0604030504040204" pitchFamily="50" charset="-128"/>
                <a:ea typeface="Meiryo UI" panose="020B0604030504040204" pitchFamily="50" charset="-128"/>
              </a:rPr>
              <a:t>まで</a:t>
            </a:r>
            <a:r>
              <a:rPr lang="ja-JP" altLang="en-US" sz="1200" dirty="0">
                <a:solidFill>
                  <a:srgbClr val="00CC99"/>
                </a:solidFill>
                <a:latin typeface="Meiryo UI" panose="020B0604030504040204" pitchFamily="50" charset="-128"/>
                <a:ea typeface="Meiryo UI" panose="020B0604030504040204" pitchFamily="50" charset="-128"/>
              </a:rPr>
              <a:t>の</a:t>
            </a:r>
            <a:r>
              <a:rPr kumimoji="1" lang="ja-JP" altLang="en-US" sz="1200" dirty="0">
                <a:solidFill>
                  <a:srgbClr val="00CC99"/>
                </a:solidFill>
                <a:latin typeface="Meiryo UI" panose="020B0604030504040204" pitchFamily="50" charset="-128"/>
                <a:ea typeface="Meiryo UI" panose="020B0604030504040204" pitchFamily="50" charset="-128"/>
              </a:rPr>
              <a:t>入金額を計上</a:t>
            </a:r>
          </a:p>
        </p:txBody>
      </p:sp>
    </p:spTree>
    <p:extLst>
      <p:ext uri="{BB962C8B-B14F-4D97-AF65-F5344CB8AC3E}">
        <p14:creationId xmlns:p14="http://schemas.microsoft.com/office/powerpoint/2010/main" val="288547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355202E-29AB-46BD-9172-D384D7FC2226}"/>
              </a:ext>
            </a:extLst>
          </p:cNvPr>
          <p:cNvSpPr>
            <a:spLocks noGrp="1"/>
          </p:cNvSpPr>
          <p:nvPr>
            <p:ph type="title"/>
          </p:nvPr>
        </p:nvSpPr>
        <p:spPr>
          <a:xfrm>
            <a:off x="419819" y="980728"/>
            <a:ext cx="8229600" cy="1728192"/>
          </a:xfrm>
        </p:spPr>
        <p:txBody>
          <a:bodyPr/>
          <a:lstStyle/>
          <a:p>
            <a:r>
              <a:rPr lang="ja-JP" altLang="en-US" sz="3800" b="1" dirty="0">
                <a:solidFill>
                  <a:srgbClr val="0000FF"/>
                </a:solidFill>
              </a:rPr>
              <a:t>２．土地改良区の財務諸表等について</a:t>
            </a:r>
            <a:endParaRPr kumimoji="1" lang="ja-JP" altLang="en-US" sz="3800" b="1" dirty="0">
              <a:solidFill>
                <a:srgbClr val="0000FF"/>
              </a:solidFill>
            </a:endParaRPr>
          </a:p>
        </p:txBody>
      </p:sp>
      <p:sp>
        <p:nvSpPr>
          <p:cNvPr id="4" name="テキスト ボックス 3">
            <a:extLst>
              <a:ext uri="{FF2B5EF4-FFF2-40B4-BE49-F238E27FC236}">
                <a16:creationId xmlns:a16="http://schemas.microsoft.com/office/drawing/2014/main" id="{771BDE73-92C2-44AB-BD8C-78A6DB63EA81}"/>
              </a:ext>
            </a:extLst>
          </p:cNvPr>
          <p:cNvSpPr txBox="1"/>
          <p:nvPr/>
        </p:nvSpPr>
        <p:spPr>
          <a:xfrm>
            <a:off x="2303748" y="2145630"/>
            <a:ext cx="5292588" cy="923330"/>
          </a:xfrm>
          <a:prstGeom prst="rect">
            <a:avLst/>
          </a:prstGeom>
          <a:noFill/>
        </p:spPr>
        <p:txBody>
          <a:bodyPr wrap="square" rtlCol="0">
            <a:spAutoFit/>
          </a:bodyPr>
          <a:lstStyle/>
          <a:p>
            <a:r>
              <a:rPr kumimoji="1" lang="ja-JP" altLang="en-US" dirty="0">
                <a:solidFill>
                  <a:srgbClr val="0000FF"/>
                </a:solidFill>
                <a:latin typeface="Meiryo UI" panose="020B0604030504040204" pitchFamily="50" charset="-128"/>
                <a:ea typeface="Meiryo UI" panose="020B0604030504040204" pitchFamily="50" charset="-128"/>
              </a:rPr>
              <a:t>（</a:t>
            </a:r>
            <a:r>
              <a:rPr lang="ja-JP" altLang="en-US" dirty="0">
                <a:solidFill>
                  <a:srgbClr val="0000FF"/>
                </a:solidFill>
                <a:latin typeface="Meiryo UI" panose="020B0604030504040204" pitchFamily="50" charset="-128"/>
                <a:ea typeface="Meiryo UI" panose="020B0604030504040204" pitchFamily="50" charset="-128"/>
              </a:rPr>
              <a:t>１</a:t>
            </a:r>
            <a:r>
              <a:rPr kumimoji="1" lang="ja-JP" altLang="en-US" dirty="0">
                <a:solidFill>
                  <a:srgbClr val="0000FF"/>
                </a:solidFill>
                <a:latin typeface="Meiryo UI" panose="020B0604030504040204" pitchFamily="50" charset="-128"/>
                <a:ea typeface="Meiryo UI" panose="020B0604030504040204" pitchFamily="50" charset="-128"/>
              </a:rPr>
              <a:t>）土地改良区の財務諸表等</a:t>
            </a:r>
            <a:r>
              <a:rPr lang="ja-JP" altLang="en-US" dirty="0">
                <a:solidFill>
                  <a:srgbClr val="0000FF"/>
                </a:solidFill>
                <a:latin typeface="Meiryo UI" panose="020B0604030504040204" pitchFamily="50" charset="-128"/>
                <a:ea typeface="Meiryo UI" panose="020B0604030504040204" pitchFamily="50" charset="-128"/>
              </a:rPr>
              <a:t>の構成</a:t>
            </a:r>
            <a:endParaRPr kumimoji="1" lang="en-US" altLang="ja-JP" dirty="0">
              <a:solidFill>
                <a:srgbClr val="0000FF"/>
              </a:solidFill>
              <a:latin typeface="Meiryo UI" panose="020B0604030504040204" pitchFamily="50" charset="-128"/>
              <a:ea typeface="Meiryo UI" panose="020B0604030504040204" pitchFamily="50" charset="-128"/>
            </a:endParaRPr>
          </a:p>
          <a:p>
            <a:r>
              <a:rPr lang="ja-JP" altLang="en-US" dirty="0">
                <a:solidFill>
                  <a:srgbClr val="0000FF"/>
                </a:solidFill>
                <a:latin typeface="Meiryo UI" panose="020B0604030504040204" pitchFamily="50" charset="-128"/>
                <a:ea typeface="Meiryo UI" panose="020B0604030504040204" pitchFamily="50" charset="-128"/>
              </a:rPr>
              <a:t>（２）土地改良区の財務諸表等と帳簿の関係</a:t>
            </a:r>
            <a:endParaRPr lang="en-US" altLang="ja-JP" dirty="0">
              <a:solidFill>
                <a:srgbClr val="0000FF"/>
              </a:solidFill>
              <a:latin typeface="Meiryo UI" panose="020B0604030504040204" pitchFamily="50" charset="-128"/>
              <a:ea typeface="Meiryo UI" panose="020B0604030504040204" pitchFamily="50" charset="-128"/>
            </a:endParaRPr>
          </a:p>
          <a:p>
            <a:r>
              <a:rPr lang="ja-JP" altLang="en-US" dirty="0">
                <a:solidFill>
                  <a:srgbClr val="0000FF"/>
                </a:solidFill>
                <a:latin typeface="Meiryo UI" panose="020B0604030504040204" pitchFamily="50" charset="-128"/>
                <a:ea typeface="Meiryo UI" panose="020B0604030504040204" pitchFamily="50" charset="-128"/>
              </a:rPr>
              <a:t>（３）土地改良区の財務三表のつながり</a:t>
            </a:r>
            <a:endParaRPr lang="en-US" altLang="ja-JP" dirty="0">
              <a:solidFill>
                <a:srgbClr val="0000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361127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60E9A552-D804-9662-FF63-B83306760106}"/>
              </a:ext>
            </a:extLst>
          </p:cNvPr>
          <p:cNvPicPr>
            <a:picLocks noChangeAspect="1"/>
          </p:cNvPicPr>
          <p:nvPr/>
        </p:nvPicPr>
        <p:blipFill>
          <a:blip r:embed="rId3"/>
          <a:stretch>
            <a:fillRect/>
          </a:stretch>
        </p:blipFill>
        <p:spPr>
          <a:xfrm>
            <a:off x="103589" y="4762585"/>
            <a:ext cx="4381827" cy="1236198"/>
          </a:xfrm>
          <a:prstGeom prst="rect">
            <a:avLst/>
          </a:prstGeom>
          <a:ln>
            <a:noFill/>
          </a:ln>
        </p:spPr>
      </p:pic>
      <p:pic>
        <p:nvPicPr>
          <p:cNvPr id="6" name="図 5">
            <a:extLst>
              <a:ext uri="{FF2B5EF4-FFF2-40B4-BE49-F238E27FC236}">
                <a16:creationId xmlns:a16="http://schemas.microsoft.com/office/drawing/2014/main" id="{A5864C33-ECED-90CF-1128-2F13A6226F2A}"/>
              </a:ext>
            </a:extLst>
          </p:cNvPr>
          <p:cNvPicPr>
            <a:picLocks noChangeAspect="1"/>
          </p:cNvPicPr>
          <p:nvPr/>
        </p:nvPicPr>
        <p:blipFill>
          <a:blip r:embed="rId4"/>
          <a:stretch>
            <a:fillRect/>
          </a:stretch>
        </p:blipFill>
        <p:spPr>
          <a:xfrm>
            <a:off x="103589" y="2917121"/>
            <a:ext cx="4381827" cy="1746927"/>
          </a:xfrm>
          <a:prstGeom prst="rect">
            <a:avLst/>
          </a:prstGeom>
          <a:ln>
            <a:noFill/>
          </a:ln>
        </p:spPr>
      </p:pic>
      <p:pic>
        <p:nvPicPr>
          <p:cNvPr id="5" name="図 4">
            <a:extLst>
              <a:ext uri="{FF2B5EF4-FFF2-40B4-BE49-F238E27FC236}">
                <a16:creationId xmlns:a16="http://schemas.microsoft.com/office/drawing/2014/main" id="{ED18051D-C46B-5326-F74C-772208C1A187}"/>
              </a:ext>
            </a:extLst>
          </p:cNvPr>
          <p:cNvPicPr>
            <a:picLocks noChangeAspect="1"/>
          </p:cNvPicPr>
          <p:nvPr/>
        </p:nvPicPr>
        <p:blipFill>
          <a:blip r:embed="rId5"/>
          <a:stretch>
            <a:fillRect/>
          </a:stretch>
        </p:blipFill>
        <p:spPr>
          <a:xfrm>
            <a:off x="103589" y="1174386"/>
            <a:ext cx="4381828" cy="1658371"/>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補助金、助成金等のチェック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５</a:t>
            </a:r>
            <a:r>
              <a:rPr kumimoji="1" lang="ja-JP" altLang="en-US" dirty="0">
                <a:solidFill>
                  <a:srgbClr val="0000FF"/>
                </a:solidFill>
              </a:rPr>
              <a:t>）収支決算書・正味財産増減計算書科目のチェック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50</a:t>
            </a:fld>
            <a:endParaRPr lang="ja-JP" altLang="en-US" dirty="0"/>
          </a:p>
        </p:txBody>
      </p:sp>
      <p:sp>
        <p:nvSpPr>
          <p:cNvPr id="31" name="テキスト ボックス 30">
            <a:extLst>
              <a:ext uri="{FF2B5EF4-FFF2-40B4-BE49-F238E27FC236}">
                <a16:creationId xmlns:a16="http://schemas.microsoft.com/office/drawing/2014/main" id="{0F14132D-5483-4796-AD71-38B55D6CDEB1}"/>
              </a:ext>
            </a:extLst>
          </p:cNvPr>
          <p:cNvSpPr txBox="1"/>
          <p:nvPr/>
        </p:nvSpPr>
        <p:spPr>
          <a:xfrm>
            <a:off x="4658385" y="4543207"/>
            <a:ext cx="4348460" cy="2123658"/>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補助金、助成金等の計上年度、</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計上金額に誤りはありませんか？</a:t>
            </a:r>
            <a:endParaRPr lang="en-US" altLang="ja-JP" sz="10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補助金等の交付決定通知書、確定通知書どおりの年度、金額で計上されていますか？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精算による追加交付、又は返納がある場合には、未収金又は未払金に計上していますか？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補助金等の内容に応じ、一般正味財産増減の部、指定正味財産増減の部にそれぞれ適正に計上されていますか？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財務諸表に対する注記と整合していますか？（▶</a:t>
            </a:r>
            <a:r>
              <a:rPr lang="en-US" altLang="ja-JP" sz="1200" dirty="0">
                <a:solidFill>
                  <a:srgbClr val="0000FF"/>
                </a:solidFill>
                <a:latin typeface="Meiryo UI" panose="020B0604030504040204" pitchFamily="50" charset="-128"/>
                <a:ea typeface="Meiryo UI" panose="020B0604030504040204" pitchFamily="50" charset="-128"/>
              </a:rPr>
              <a:t>P.30</a:t>
            </a:r>
            <a:r>
              <a:rPr lang="ja-JP" altLang="en-US" sz="1200" dirty="0">
                <a:solidFill>
                  <a:srgbClr val="0000FF"/>
                </a:solidFill>
                <a:latin typeface="Meiryo UI" panose="020B0604030504040204" pitchFamily="50" charset="-128"/>
                <a:ea typeface="Meiryo UI" panose="020B0604030504040204" pitchFamily="50" charset="-128"/>
              </a:rPr>
              <a:t>）</a:t>
            </a:r>
            <a:endParaRPr lang="en-US" altLang="ja-JP" sz="1200" dirty="0">
              <a:solidFill>
                <a:srgbClr val="0000FF"/>
              </a:solidFill>
              <a:latin typeface="Meiryo UI" panose="020B0604030504040204" pitchFamily="50" charset="-128"/>
              <a:ea typeface="Meiryo UI" panose="020B0604030504040204" pitchFamily="50" charset="-128"/>
            </a:endParaRPr>
          </a:p>
        </p:txBody>
      </p:sp>
      <p:cxnSp>
        <p:nvCxnSpPr>
          <p:cNvPr id="13" name="コネクタ: カギ線 12">
            <a:extLst>
              <a:ext uri="{FF2B5EF4-FFF2-40B4-BE49-F238E27FC236}">
                <a16:creationId xmlns:a16="http://schemas.microsoft.com/office/drawing/2014/main" id="{ED92A94D-D410-4255-A1EC-DEA937688F77}"/>
              </a:ext>
            </a:extLst>
          </p:cNvPr>
          <p:cNvCxnSpPr>
            <a:cxnSpLocks/>
            <a:stCxn id="40" idx="1"/>
            <a:endCxn id="24" idx="3"/>
          </p:cNvCxnSpPr>
          <p:nvPr/>
        </p:nvCxnSpPr>
        <p:spPr>
          <a:xfrm rot="10800000" flipV="1">
            <a:off x="2936147" y="1286677"/>
            <a:ext cx="1722238" cy="1124122"/>
          </a:xfrm>
          <a:prstGeom prst="bentConnector3">
            <a:avLst>
              <a:gd name="adj1" fmla="val 4926"/>
            </a:avLst>
          </a:prstGeom>
          <a:ln w="12700">
            <a:solidFill>
              <a:srgbClr val="00B0F0"/>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9FF35AD8-0003-4302-B37E-709CBB662085}"/>
              </a:ext>
            </a:extLst>
          </p:cNvPr>
          <p:cNvSpPr/>
          <p:nvPr/>
        </p:nvSpPr>
        <p:spPr>
          <a:xfrm>
            <a:off x="179512" y="1988840"/>
            <a:ext cx="2756635" cy="843917"/>
          </a:xfrm>
          <a:prstGeom prst="rect">
            <a:avLst/>
          </a:prstGeom>
          <a:noFill/>
          <a:ln>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C08289F0-F3C2-4C75-9ED0-97A576123BAA}"/>
              </a:ext>
            </a:extLst>
          </p:cNvPr>
          <p:cNvSpPr/>
          <p:nvPr/>
        </p:nvSpPr>
        <p:spPr>
          <a:xfrm>
            <a:off x="188608" y="5473122"/>
            <a:ext cx="3024337" cy="548166"/>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7" name="コネクタ: カギ線 26">
            <a:extLst>
              <a:ext uri="{FF2B5EF4-FFF2-40B4-BE49-F238E27FC236}">
                <a16:creationId xmlns:a16="http://schemas.microsoft.com/office/drawing/2014/main" id="{837182C4-9AD1-C791-9888-6E49516AFA98}"/>
              </a:ext>
            </a:extLst>
          </p:cNvPr>
          <p:cNvCxnSpPr>
            <a:cxnSpLocks/>
            <a:stCxn id="42" idx="1"/>
            <a:endCxn id="43" idx="3"/>
          </p:cNvCxnSpPr>
          <p:nvPr/>
        </p:nvCxnSpPr>
        <p:spPr>
          <a:xfrm rot="10800000" flipV="1">
            <a:off x="3212945" y="3145774"/>
            <a:ext cx="1445440" cy="999707"/>
          </a:xfrm>
          <a:prstGeom prst="bentConnector3">
            <a:avLst>
              <a:gd name="adj1" fmla="val 5849"/>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28EE29CD-9E4B-5A44-531B-6574F2A6C6BE}"/>
              </a:ext>
            </a:extLst>
          </p:cNvPr>
          <p:cNvSpPr txBox="1"/>
          <p:nvPr/>
        </p:nvSpPr>
        <p:spPr>
          <a:xfrm>
            <a:off x="4658385" y="825012"/>
            <a:ext cx="4348460" cy="923330"/>
          </a:xfrm>
          <a:prstGeom prst="rect">
            <a:avLst/>
          </a:prstGeom>
          <a:solidFill>
            <a:schemeClr val="bg1"/>
          </a:solidFill>
          <a:ln w="19050">
            <a:solidFill>
              <a:srgbClr val="00B0F0"/>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収支決算書の補助金等の金額</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収支決算書の補助金等の金額は、当年度（資金収支整理期間末日まで）に実際に入金された額が計上されます。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3A224FC2-7EDA-FD30-3C45-7123B377DC7F}"/>
              </a:ext>
            </a:extLst>
          </p:cNvPr>
          <p:cNvSpPr txBox="1"/>
          <p:nvPr/>
        </p:nvSpPr>
        <p:spPr>
          <a:xfrm>
            <a:off x="4658385" y="1853113"/>
            <a:ext cx="4348460" cy="2585323"/>
          </a:xfrm>
          <a:prstGeom prst="rect">
            <a:avLst/>
          </a:prstGeom>
          <a:solidFill>
            <a:schemeClr val="bg1"/>
          </a:solidFill>
          <a:ln w="19050">
            <a:solidFill>
              <a:srgbClr val="0070C0"/>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正味財産増減計算書の補助金等の金額</a:t>
            </a:r>
            <a:endParaRPr lang="en-US" altLang="ja-JP" sz="12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（一般正味財産増減の部の受取補助金等の金額）</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当年度に計上されるべき補助金等のうち、当年度中に消費された額が計上されます。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当年度中にその全額が消費される補助金等 ＋ 指定正味財産の補助金等のうち、一般正味財産に振り替えられた補助金等 が計上されます。</a:t>
            </a:r>
            <a:endParaRPr lang="en-US" altLang="ja-JP" sz="1200" dirty="0">
              <a:solidFill>
                <a:srgbClr val="0000FF"/>
              </a:solidFill>
              <a:latin typeface="Meiryo UI" panose="020B0604030504040204" pitchFamily="50" charset="-128"/>
              <a:ea typeface="Meiryo UI" panose="020B0604030504040204" pitchFamily="50" charset="-128"/>
            </a:endParaRPr>
          </a:p>
          <a:p>
            <a:endParaRPr lang="en-US" altLang="ja-JP" sz="1200" dirty="0">
              <a:solidFill>
                <a:srgbClr val="0000FF"/>
              </a:solidFill>
              <a:latin typeface="Meiryo UI" panose="020B0604030504040204" pitchFamily="50" charset="-128"/>
              <a:ea typeface="Meiryo UI" panose="020B0604030504040204" pitchFamily="50" charset="-128"/>
            </a:endParaRPr>
          </a:p>
          <a:p>
            <a:r>
              <a:rPr lang="ja-JP" altLang="en-US" sz="1200" dirty="0">
                <a:solidFill>
                  <a:srgbClr val="0000FF"/>
                </a:solidFill>
                <a:latin typeface="Meiryo UI" panose="020B0604030504040204" pitchFamily="50" charset="-128"/>
                <a:ea typeface="Meiryo UI" panose="020B0604030504040204" pitchFamily="50" charset="-128"/>
              </a:rPr>
              <a:t>（指定正味財産増減の部の受取補助金等の金額）</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当年度に計上されるべき補助金等のうち、当年度中に全額が消費されない補助金等が計上されます。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例えば、固定資産の取得のための補助金等が該当します。</a:t>
            </a:r>
            <a:endParaRPr lang="en-US" altLang="ja-JP" sz="1200" dirty="0">
              <a:solidFill>
                <a:srgbClr val="0000FF"/>
              </a:solidFill>
              <a:latin typeface="Meiryo UI" panose="020B0604030504040204" pitchFamily="50" charset="-128"/>
              <a:ea typeface="Meiryo UI" panose="020B0604030504040204" pitchFamily="50" charset="-128"/>
            </a:endParaRPr>
          </a:p>
        </p:txBody>
      </p:sp>
      <p:sp>
        <p:nvSpPr>
          <p:cNvPr id="43" name="正方形/長方形 42">
            <a:extLst>
              <a:ext uri="{FF2B5EF4-FFF2-40B4-BE49-F238E27FC236}">
                <a16:creationId xmlns:a16="http://schemas.microsoft.com/office/drawing/2014/main" id="{EAFF21B1-A085-FA66-1D89-ED0D8ACDD17A}"/>
              </a:ext>
            </a:extLst>
          </p:cNvPr>
          <p:cNvSpPr/>
          <p:nvPr/>
        </p:nvSpPr>
        <p:spPr>
          <a:xfrm>
            <a:off x="188608" y="3626916"/>
            <a:ext cx="3024337" cy="1037131"/>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2" name="コネクタ: カギ線 51">
            <a:extLst>
              <a:ext uri="{FF2B5EF4-FFF2-40B4-BE49-F238E27FC236}">
                <a16:creationId xmlns:a16="http://schemas.microsoft.com/office/drawing/2014/main" id="{CCEB4D5C-22F0-6E93-2277-0CAEF922F8B8}"/>
              </a:ext>
            </a:extLst>
          </p:cNvPr>
          <p:cNvCxnSpPr>
            <a:cxnSpLocks/>
            <a:stCxn id="42" idx="1"/>
            <a:endCxn id="47" idx="3"/>
          </p:cNvCxnSpPr>
          <p:nvPr/>
        </p:nvCxnSpPr>
        <p:spPr>
          <a:xfrm rot="10800000" flipV="1">
            <a:off x="3212945" y="3145775"/>
            <a:ext cx="1445440" cy="2601430"/>
          </a:xfrm>
          <a:prstGeom prst="bentConnector3">
            <a:avLst>
              <a:gd name="adj1" fmla="val 5849"/>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D37A93FB-6029-81E4-6F39-947F25117BFB}"/>
              </a:ext>
            </a:extLst>
          </p:cNvPr>
          <p:cNvSpPr txBox="1"/>
          <p:nvPr/>
        </p:nvSpPr>
        <p:spPr>
          <a:xfrm>
            <a:off x="103589" y="6010672"/>
            <a:ext cx="4468411" cy="398512"/>
          </a:xfrm>
          <a:prstGeom prst="rect">
            <a:avLst/>
          </a:prstGeom>
          <a:noFill/>
        </p:spPr>
        <p:txBody>
          <a:bodyPr wrap="square" rtlCol="0">
            <a:noAutofit/>
          </a:bodyPr>
          <a:lstStyle/>
          <a:p>
            <a:r>
              <a:rPr kumimoji="1" lang="ja-JP" altLang="en-US" sz="800" dirty="0">
                <a:solidFill>
                  <a:schemeClr val="tx1">
                    <a:lumMod val="85000"/>
                    <a:lumOff val="15000"/>
                  </a:schemeClr>
                </a:solidFill>
                <a:latin typeface="Meiryo UI" panose="020B0604030504040204" pitchFamily="50" charset="-128"/>
                <a:ea typeface="Meiryo UI" panose="020B0604030504040204" pitchFamily="50" charset="-128"/>
              </a:rPr>
              <a:t>（</a:t>
            </a:r>
            <a:r>
              <a:rPr kumimoji="1" lang="en-US" altLang="ja-JP" sz="800" dirty="0">
                <a:solidFill>
                  <a:schemeClr val="tx1">
                    <a:lumMod val="85000"/>
                    <a:lumOff val="15000"/>
                  </a:schemeClr>
                </a:solidFill>
                <a:latin typeface="Meiryo UI" panose="020B0604030504040204" pitchFamily="50" charset="-128"/>
                <a:ea typeface="Meiryo UI" panose="020B0604030504040204" pitchFamily="50" charset="-128"/>
              </a:rPr>
              <a:t>※</a:t>
            </a:r>
            <a:r>
              <a:rPr kumimoji="1" lang="ja-JP" altLang="en-US" sz="800" dirty="0">
                <a:solidFill>
                  <a:schemeClr val="tx1">
                    <a:lumMod val="85000"/>
                    <a:lumOff val="15000"/>
                  </a:schemeClr>
                </a:solidFill>
                <a:latin typeface="Meiryo UI" panose="020B0604030504040204" pitchFamily="50" charset="-128"/>
                <a:ea typeface="Meiryo UI" panose="020B0604030504040204" pitchFamily="50" charset="-128"/>
              </a:rPr>
              <a:t>）補助金等を受け入れた場合、当該受入額は指定正味財産に計上することが原則とされていますが、当資料では、同一年度末までに消費されることが予定されている補助金等については、直接一般正味財産増減の部に計上しており、その前提で解説しています。</a:t>
            </a:r>
            <a:endParaRPr kumimoji="1" lang="en-US" altLang="ja-JP" sz="800" dirty="0">
              <a:solidFill>
                <a:schemeClr val="tx1">
                  <a:lumMod val="85000"/>
                  <a:lumOff val="1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623216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DFB70DDA-3B56-6B9D-A010-5FB2C0062F0C}"/>
              </a:ext>
            </a:extLst>
          </p:cNvPr>
          <p:cNvPicPr>
            <a:picLocks noChangeAspect="1"/>
          </p:cNvPicPr>
          <p:nvPr/>
        </p:nvPicPr>
        <p:blipFill>
          <a:blip r:embed="rId3"/>
          <a:stretch>
            <a:fillRect/>
          </a:stretch>
        </p:blipFill>
        <p:spPr>
          <a:xfrm>
            <a:off x="323528" y="1196752"/>
            <a:ext cx="3840782" cy="5112563"/>
          </a:xfrm>
          <a:prstGeom prst="rect">
            <a:avLst/>
          </a:prstGeom>
          <a:ln>
            <a:noFill/>
          </a:ln>
        </p:spPr>
      </p:pic>
      <p:pic>
        <p:nvPicPr>
          <p:cNvPr id="5" name="図 4">
            <a:extLst>
              <a:ext uri="{FF2B5EF4-FFF2-40B4-BE49-F238E27FC236}">
                <a16:creationId xmlns:a16="http://schemas.microsoft.com/office/drawing/2014/main" id="{68CA64DD-25F4-BB8F-35FA-FDAF95D11EE4}"/>
              </a:ext>
            </a:extLst>
          </p:cNvPr>
          <p:cNvPicPr>
            <a:picLocks noChangeAspect="1"/>
          </p:cNvPicPr>
          <p:nvPr/>
        </p:nvPicPr>
        <p:blipFill>
          <a:blip r:embed="rId4"/>
          <a:stretch>
            <a:fillRect/>
          </a:stretch>
        </p:blipFill>
        <p:spPr>
          <a:xfrm>
            <a:off x="4292376" y="882242"/>
            <a:ext cx="4777455" cy="1813303"/>
          </a:xfrm>
          <a:prstGeom prst="rect">
            <a:avLst/>
          </a:prstGeom>
          <a:solidFill>
            <a:schemeClr val="bg1"/>
          </a:solidFill>
          <a:ln>
            <a:noFill/>
          </a:ln>
        </p:spPr>
      </p:pic>
      <p:pic>
        <p:nvPicPr>
          <p:cNvPr id="6" name="図 5">
            <a:extLst>
              <a:ext uri="{FF2B5EF4-FFF2-40B4-BE49-F238E27FC236}">
                <a16:creationId xmlns:a16="http://schemas.microsoft.com/office/drawing/2014/main" id="{02444DDA-E581-3252-3A62-CFE7CB4CE6E5}"/>
              </a:ext>
            </a:extLst>
          </p:cNvPr>
          <p:cNvPicPr>
            <a:picLocks noChangeAspect="1"/>
          </p:cNvPicPr>
          <p:nvPr/>
        </p:nvPicPr>
        <p:blipFill>
          <a:blip r:embed="rId5"/>
          <a:stretch>
            <a:fillRect/>
          </a:stretch>
        </p:blipFill>
        <p:spPr>
          <a:xfrm>
            <a:off x="4292376" y="2745865"/>
            <a:ext cx="4777454" cy="1174230"/>
          </a:xfrm>
          <a:prstGeom prst="rect">
            <a:avLst/>
          </a:prstGeom>
          <a:ln>
            <a:no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減価償却費のチェック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５</a:t>
            </a:r>
            <a:r>
              <a:rPr kumimoji="1" lang="ja-JP" altLang="en-US" dirty="0">
                <a:solidFill>
                  <a:srgbClr val="0000FF"/>
                </a:solidFill>
              </a:rPr>
              <a:t>）収支決算書・正味財産増減計算書科目のチェック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51</a:t>
            </a:fld>
            <a:endParaRPr lang="ja-JP" altLang="en-US" dirty="0"/>
          </a:p>
        </p:txBody>
      </p:sp>
      <p:sp>
        <p:nvSpPr>
          <p:cNvPr id="12" name="正方形/長方形 11">
            <a:extLst>
              <a:ext uri="{FF2B5EF4-FFF2-40B4-BE49-F238E27FC236}">
                <a16:creationId xmlns:a16="http://schemas.microsoft.com/office/drawing/2014/main" id="{9E06BA96-B17D-4ED5-9761-815589D24808}"/>
              </a:ext>
            </a:extLst>
          </p:cNvPr>
          <p:cNvSpPr/>
          <p:nvPr/>
        </p:nvSpPr>
        <p:spPr>
          <a:xfrm>
            <a:off x="6782817" y="2365473"/>
            <a:ext cx="319331" cy="231606"/>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コネクタ: カギ線 12">
            <a:extLst>
              <a:ext uri="{FF2B5EF4-FFF2-40B4-BE49-F238E27FC236}">
                <a16:creationId xmlns:a16="http://schemas.microsoft.com/office/drawing/2014/main" id="{ED92A94D-D410-4255-A1EC-DEA937688F77}"/>
              </a:ext>
            </a:extLst>
          </p:cNvPr>
          <p:cNvCxnSpPr>
            <a:cxnSpLocks/>
            <a:stCxn id="12" idx="0"/>
            <a:endCxn id="24" idx="3"/>
          </p:cNvCxnSpPr>
          <p:nvPr/>
        </p:nvCxnSpPr>
        <p:spPr>
          <a:xfrm rot="16200000" flipH="1" flipV="1">
            <a:off x="3615115" y="1787564"/>
            <a:ext cx="2749459" cy="3905276"/>
          </a:xfrm>
          <a:prstGeom prst="bentConnector4">
            <a:avLst>
              <a:gd name="adj1" fmla="val -2048"/>
              <a:gd name="adj2" fmla="val 72631"/>
            </a:avLst>
          </a:prstGeom>
          <a:ln w="12700">
            <a:solidFill>
              <a:srgbClr val="00CC99"/>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9FF35AD8-0003-4302-B37E-709CBB662085}"/>
              </a:ext>
            </a:extLst>
          </p:cNvPr>
          <p:cNvSpPr/>
          <p:nvPr/>
        </p:nvSpPr>
        <p:spPr>
          <a:xfrm>
            <a:off x="948975" y="5062050"/>
            <a:ext cx="2088232" cy="105763"/>
          </a:xfrm>
          <a:prstGeom prst="rect">
            <a:avLst/>
          </a:prstGeom>
          <a:no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a:extLst>
              <a:ext uri="{FF2B5EF4-FFF2-40B4-BE49-F238E27FC236}">
                <a16:creationId xmlns:a16="http://schemas.microsoft.com/office/drawing/2014/main" id="{333C9BED-342D-4542-A789-DF62524A7F2D}"/>
              </a:ext>
            </a:extLst>
          </p:cNvPr>
          <p:cNvSpPr/>
          <p:nvPr/>
        </p:nvSpPr>
        <p:spPr>
          <a:xfrm>
            <a:off x="7102148" y="3600535"/>
            <a:ext cx="335880" cy="105909"/>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0" name="コネクタ: カギ線 49">
            <a:extLst>
              <a:ext uri="{FF2B5EF4-FFF2-40B4-BE49-F238E27FC236}">
                <a16:creationId xmlns:a16="http://schemas.microsoft.com/office/drawing/2014/main" id="{1CB119DF-BF35-484B-9445-0AA39E2B721C}"/>
              </a:ext>
            </a:extLst>
          </p:cNvPr>
          <p:cNvCxnSpPr>
            <a:cxnSpLocks/>
            <a:stCxn id="27" idx="3"/>
            <a:endCxn id="49" idx="0"/>
          </p:cNvCxnSpPr>
          <p:nvPr/>
        </p:nvCxnSpPr>
        <p:spPr>
          <a:xfrm flipV="1">
            <a:off x="3037207" y="3600535"/>
            <a:ext cx="4232881" cy="1637489"/>
          </a:xfrm>
          <a:prstGeom prst="bentConnector4">
            <a:avLst>
              <a:gd name="adj1" fmla="val 28083"/>
              <a:gd name="adj2" fmla="val 101848"/>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
        <p:nvSpPr>
          <p:cNvPr id="27" name="正方形/長方形 26">
            <a:extLst>
              <a:ext uri="{FF2B5EF4-FFF2-40B4-BE49-F238E27FC236}">
                <a16:creationId xmlns:a16="http://schemas.microsoft.com/office/drawing/2014/main" id="{F73E0C77-400F-4200-A8CB-ABAF665AA41D}"/>
              </a:ext>
            </a:extLst>
          </p:cNvPr>
          <p:cNvSpPr/>
          <p:nvPr/>
        </p:nvSpPr>
        <p:spPr>
          <a:xfrm>
            <a:off x="948975" y="5185142"/>
            <a:ext cx="2088232" cy="105764"/>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0F14132D-5483-4796-AD71-38B55D6CDEB1}"/>
              </a:ext>
            </a:extLst>
          </p:cNvPr>
          <p:cNvSpPr txBox="1"/>
          <p:nvPr/>
        </p:nvSpPr>
        <p:spPr>
          <a:xfrm>
            <a:off x="4292376" y="4000996"/>
            <a:ext cx="4777454" cy="2308324"/>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減価償却費は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土地改良施設台帳と一致していますか？</a:t>
            </a:r>
            <a:endParaRPr lang="en-US" altLang="ja-JP" sz="10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所有土地改良施設は事業費全体を基本に計算します。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管理受託施設は土地改良区負担分のみを基本に計算します。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台帳の登録情報に誤りはありませんか？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当期に新たに取得したものは反映されていますか？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当期に処分したものは反映されていますか？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土地改良施設台帳の期末帳簿価額は貸借対照表の各科目の残高と一致していますか？（▶</a:t>
            </a:r>
            <a:r>
              <a:rPr lang="en-US" altLang="ja-JP" sz="1200" dirty="0">
                <a:solidFill>
                  <a:srgbClr val="0000FF"/>
                </a:solidFill>
                <a:latin typeface="Meiryo UI" panose="020B0604030504040204" pitchFamily="50" charset="-128"/>
                <a:ea typeface="Meiryo UI" panose="020B0604030504040204" pitchFamily="50" charset="-128"/>
              </a:rPr>
              <a:t>P.36-P.38</a:t>
            </a:r>
            <a:r>
              <a:rPr lang="ja-JP" altLang="en-US" sz="1200" dirty="0">
                <a:solidFill>
                  <a:srgbClr val="0000FF"/>
                </a:solidFill>
                <a:latin typeface="Meiryo UI" panose="020B0604030504040204" pitchFamily="50" charset="-128"/>
                <a:ea typeface="Meiryo UI" panose="020B0604030504040204" pitchFamily="50" charset="-128"/>
              </a:rPr>
              <a:t>）</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他の減価償却資産も同様に確認しましょう。</a:t>
            </a:r>
          </a:p>
        </p:txBody>
      </p:sp>
    </p:spTree>
    <p:extLst>
      <p:ext uri="{BB962C8B-B14F-4D97-AF65-F5344CB8AC3E}">
        <p14:creationId xmlns:p14="http://schemas.microsoft.com/office/powerpoint/2010/main" val="39184610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98565606-5B5C-7078-DC64-DC0FF798FAFE}"/>
              </a:ext>
            </a:extLst>
          </p:cNvPr>
          <p:cNvPicPr>
            <a:picLocks noChangeAspect="1"/>
          </p:cNvPicPr>
          <p:nvPr/>
        </p:nvPicPr>
        <p:blipFill>
          <a:blip r:embed="rId3"/>
          <a:stretch>
            <a:fillRect/>
          </a:stretch>
        </p:blipFill>
        <p:spPr>
          <a:xfrm>
            <a:off x="107504" y="1198243"/>
            <a:ext cx="4092883" cy="2230757"/>
          </a:xfrm>
          <a:prstGeom prst="rect">
            <a:avLst/>
          </a:prstGeom>
          <a:ln>
            <a:noFill/>
          </a:ln>
        </p:spPr>
      </p:pic>
      <p:pic>
        <p:nvPicPr>
          <p:cNvPr id="9" name="図 8">
            <a:extLst>
              <a:ext uri="{FF2B5EF4-FFF2-40B4-BE49-F238E27FC236}">
                <a16:creationId xmlns:a16="http://schemas.microsoft.com/office/drawing/2014/main" id="{B7FA8D58-BCE3-5469-CAA6-8704C3235A80}"/>
              </a:ext>
            </a:extLst>
          </p:cNvPr>
          <p:cNvPicPr>
            <a:picLocks noChangeAspect="1"/>
          </p:cNvPicPr>
          <p:nvPr/>
        </p:nvPicPr>
        <p:blipFill>
          <a:blip r:embed="rId4"/>
          <a:stretch>
            <a:fillRect/>
          </a:stretch>
        </p:blipFill>
        <p:spPr>
          <a:xfrm>
            <a:off x="107504" y="3600220"/>
            <a:ext cx="4092883" cy="1435305"/>
          </a:xfrm>
          <a:prstGeom prst="rect">
            <a:avLst/>
          </a:prstGeom>
          <a:ln>
            <a:noFill/>
          </a:ln>
        </p:spPr>
      </p:pic>
      <p:pic>
        <p:nvPicPr>
          <p:cNvPr id="5" name="図 4">
            <a:extLst>
              <a:ext uri="{FF2B5EF4-FFF2-40B4-BE49-F238E27FC236}">
                <a16:creationId xmlns:a16="http://schemas.microsoft.com/office/drawing/2014/main" id="{68CA64DD-25F4-BB8F-35FA-FDAF95D11EE4}"/>
              </a:ext>
            </a:extLst>
          </p:cNvPr>
          <p:cNvPicPr>
            <a:picLocks noChangeAspect="1"/>
          </p:cNvPicPr>
          <p:nvPr/>
        </p:nvPicPr>
        <p:blipFill>
          <a:blip r:embed="rId5"/>
          <a:stretch>
            <a:fillRect/>
          </a:stretch>
        </p:blipFill>
        <p:spPr>
          <a:xfrm>
            <a:off x="4292376" y="1196752"/>
            <a:ext cx="4777455" cy="1813303"/>
          </a:xfrm>
          <a:prstGeom prst="rect">
            <a:avLst/>
          </a:prstGeom>
          <a:solidFill>
            <a:schemeClr val="bg1"/>
          </a:solidFill>
          <a:ln>
            <a:solidFill>
              <a:schemeClr val="tx1"/>
            </a:solidFill>
          </a:ln>
        </p:spPr>
      </p:pic>
      <p:sp>
        <p:nvSpPr>
          <p:cNvPr id="8" name="コンテンツ プレースホルダー 1">
            <a:extLst>
              <a:ext uri="{FF2B5EF4-FFF2-40B4-BE49-F238E27FC236}">
                <a16:creationId xmlns:a16="http://schemas.microsoft.com/office/drawing/2014/main" id="{7C9E000E-F2BC-4322-8B59-BC75C19BF2D9}"/>
              </a:ext>
            </a:extLst>
          </p:cNvPr>
          <p:cNvSpPr>
            <a:spLocks noGrp="1"/>
          </p:cNvSpPr>
          <p:nvPr>
            <p:ph idx="1"/>
          </p:nvPr>
        </p:nvSpPr>
        <p:spPr>
          <a:xfrm>
            <a:off x="251520" y="648072"/>
            <a:ext cx="8640960" cy="5661243"/>
          </a:xfrm>
        </p:spPr>
        <p:txBody>
          <a:bodyPr/>
          <a:lstStyle/>
          <a:p>
            <a:r>
              <a:rPr lang="ja-JP" altLang="en-US" b="1" dirty="0">
                <a:solidFill>
                  <a:srgbClr val="FF0000"/>
                </a:solidFill>
              </a:rPr>
              <a:t>一般正味財産への振替額のチェック</a:t>
            </a:r>
            <a:endParaRPr lang="en-US" altLang="ja-JP" b="1" dirty="0">
              <a:solidFill>
                <a:srgbClr val="FF0000"/>
              </a:solidFill>
            </a:endParaRPr>
          </a:p>
        </p:txBody>
      </p:sp>
      <p:sp>
        <p:nvSpPr>
          <p:cNvPr id="3" name="タイトル 2">
            <a:extLst>
              <a:ext uri="{FF2B5EF4-FFF2-40B4-BE49-F238E27FC236}">
                <a16:creationId xmlns:a16="http://schemas.microsoft.com/office/drawing/2014/main" id="{DCAFA955-3035-43E4-9C6E-65123B9B58A9}"/>
              </a:ext>
            </a:extLst>
          </p:cNvPr>
          <p:cNvSpPr>
            <a:spLocks noGrp="1"/>
          </p:cNvSpPr>
          <p:nvPr>
            <p:ph type="title"/>
          </p:nvPr>
        </p:nvSpPr>
        <p:spPr/>
        <p:txBody>
          <a:bodyPr/>
          <a:lstStyle/>
          <a:p>
            <a:r>
              <a:rPr kumimoji="1" lang="ja-JP" altLang="en-US" dirty="0">
                <a:solidFill>
                  <a:srgbClr val="0000FF"/>
                </a:solidFill>
              </a:rPr>
              <a:t>（</a:t>
            </a:r>
            <a:r>
              <a:rPr lang="ja-JP" altLang="en-US" dirty="0">
                <a:solidFill>
                  <a:srgbClr val="0000FF"/>
                </a:solidFill>
              </a:rPr>
              <a:t>５</a:t>
            </a:r>
            <a:r>
              <a:rPr kumimoji="1" lang="ja-JP" altLang="en-US" dirty="0">
                <a:solidFill>
                  <a:srgbClr val="0000FF"/>
                </a:solidFill>
              </a:rPr>
              <a:t>）収支決算書・正味財産増減計算書科目のチェック</a:t>
            </a:r>
            <a:endParaRPr kumimoji="1" lang="ja-JP" altLang="en-US" sz="2000" dirty="0">
              <a:solidFill>
                <a:srgbClr val="0000FF"/>
              </a:solidFill>
            </a:endParaRPr>
          </a:p>
        </p:txBody>
      </p:sp>
      <p:sp>
        <p:nvSpPr>
          <p:cNvPr id="4" name="スライド番号プレースホルダー 3">
            <a:extLst>
              <a:ext uri="{FF2B5EF4-FFF2-40B4-BE49-F238E27FC236}">
                <a16:creationId xmlns:a16="http://schemas.microsoft.com/office/drawing/2014/main" id="{6B1DF6F7-F148-4C4F-88BB-E099B91D5FFB}"/>
              </a:ext>
            </a:extLst>
          </p:cNvPr>
          <p:cNvSpPr>
            <a:spLocks noGrp="1"/>
          </p:cNvSpPr>
          <p:nvPr>
            <p:ph type="sldNum" sz="quarter" idx="4"/>
          </p:nvPr>
        </p:nvSpPr>
        <p:spPr>
          <a:xfrm>
            <a:off x="8028384" y="6453336"/>
            <a:ext cx="1115616" cy="404664"/>
          </a:xfrm>
        </p:spPr>
        <p:txBody>
          <a:bodyPr/>
          <a:lstStyle/>
          <a:p>
            <a:fld id="{5263FA20-C340-4DF6-8F1F-34B9EF7D1B2A}" type="slidenum">
              <a:rPr lang="ja-JP" altLang="en-US" smtClean="0"/>
              <a:pPr/>
              <a:t>52</a:t>
            </a:fld>
            <a:endParaRPr lang="ja-JP" altLang="en-US" dirty="0"/>
          </a:p>
        </p:txBody>
      </p:sp>
      <p:sp>
        <p:nvSpPr>
          <p:cNvPr id="24" name="正方形/長方形 23">
            <a:extLst>
              <a:ext uri="{FF2B5EF4-FFF2-40B4-BE49-F238E27FC236}">
                <a16:creationId xmlns:a16="http://schemas.microsoft.com/office/drawing/2014/main" id="{9FF35AD8-0003-4302-B37E-709CBB662085}"/>
              </a:ext>
            </a:extLst>
          </p:cNvPr>
          <p:cNvSpPr/>
          <p:nvPr/>
        </p:nvSpPr>
        <p:spPr>
          <a:xfrm>
            <a:off x="565781" y="2699396"/>
            <a:ext cx="2431567" cy="119545"/>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a:extLst>
              <a:ext uri="{FF2B5EF4-FFF2-40B4-BE49-F238E27FC236}">
                <a16:creationId xmlns:a16="http://schemas.microsoft.com/office/drawing/2014/main" id="{333C9BED-342D-4542-A789-DF62524A7F2D}"/>
              </a:ext>
            </a:extLst>
          </p:cNvPr>
          <p:cNvSpPr/>
          <p:nvPr/>
        </p:nvSpPr>
        <p:spPr>
          <a:xfrm>
            <a:off x="7102148" y="2795786"/>
            <a:ext cx="335880" cy="105909"/>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0" name="コネクタ: カギ線 49">
            <a:extLst>
              <a:ext uri="{FF2B5EF4-FFF2-40B4-BE49-F238E27FC236}">
                <a16:creationId xmlns:a16="http://schemas.microsoft.com/office/drawing/2014/main" id="{1CB119DF-BF35-484B-9445-0AA39E2B721C}"/>
              </a:ext>
            </a:extLst>
          </p:cNvPr>
          <p:cNvCxnSpPr>
            <a:cxnSpLocks/>
            <a:stCxn id="27" idx="3"/>
            <a:endCxn id="49" idx="0"/>
          </p:cNvCxnSpPr>
          <p:nvPr/>
        </p:nvCxnSpPr>
        <p:spPr>
          <a:xfrm flipV="1">
            <a:off x="2606352" y="2795786"/>
            <a:ext cx="4663736" cy="2042013"/>
          </a:xfrm>
          <a:prstGeom prst="bentConnector4">
            <a:avLst>
              <a:gd name="adj1" fmla="val 33222"/>
              <a:gd name="adj2" fmla="val 114460"/>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
        <p:nvSpPr>
          <p:cNvPr id="27" name="正方形/長方形 26">
            <a:extLst>
              <a:ext uri="{FF2B5EF4-FFF2-40B4-BE49-F238E27FC236}">
                <a16:creationId xmlns:a16="http://schemas.microsoft.com/office/drawing/2014/main" id="{F73E0C77-400F-4200-A8CB-ABAF665AA41D}"/>
              </a:ext>
            </a:extLst>
          </p:cNvPr>
          <p:cNvSpPr/>
          <p:nvPr/>
        </p:nvSpPr>
        <p:spPr>
          <a:xfrm>
            <a:off x="565781" y="4778046"/>
            <a:ext cx="2040571" cy="119506"/>
          </a:xfrm>
          <a:prstGeom prst="rect">
            <a:avLst/>
          </a:prstGeom>
          <a:noFill/>
          <a:ln>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0F14132D-5483-4796-AD71-38B55D6CDEB1}"/>
              </a:ext>
            </a:extLst>
          </p:cNvPr>
          <p:cNvSpPr txBox="1"/>
          <p:nvPr/>
        </p:nvSpPr>
        <p:spPr>
          <a:xfrm>
            <a:off x="4292376" y="3789030"/>
            <a:ext cx="4777454" cy="2308324"/>
          </a:xfrm>
          <a:prstGeom prst="rect">
            <a:avLst/>
          </a:prstGeom>
          <a:solidFill>
            <a:schemeClr val="bg1"/>
          </a:solidFill>
          <a:ln w="19050">
            <a:solidFill>
              <a:srgbClr val="00CC99"/>
            </a:solidFill>
          </a:ln>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一般正味財産への振替額は</a:t>
            </a:r>
            <a:endParaRPr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土地改良施設台帳と一致していますか？</a:t>
            </a:r>
            <a:endParaRPr lang="en-US" altLang="ja-JP" sz="1000" b="1" dirty="0">
              <a:solidFill>
                <a:srgbClr val="FF0000"/>
              </a:solidFill>
              <a:latin typeface="Meiryo UI" panose="020B0604030504040204" pitchFamily="50" charset="-128"/>
              <a:ea typeface="Meiryo UI" panose="020B0604030504040204" pitchFamily="50" charset="-128"/>
            </a:endParaRPr>
          </a:p>
          <a:p>
            <a:endParaRPr lang="en-US" altLang="ja-JP" sz="1200" dirty="0">
              <a:solidFill>
                <a:schemeClr val="tx1">
                  <a:lumMod val="85000"/>
                  <a:lumOff val="1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土地改良施設の全体事業費のうち公費（補助金等や所有土地改良施設受贈益）相当額は、減価償却に伴い貸借対照表の指定正味財産から正味財産増減計算書の一般正味財産増減の部に振り替えられます。</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土地改良施設の減価償却費のうち、公費相当額は一般正味財産増減の部に振り替えられていますか？</a:t>
            </a:r>
            <a:endParaRPr lang="en-US" altLang="ja-JP" sz="1200" dirty="0">
              <a:solidFill>
                <a:srgbClr val="0000FF"/>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200" dirty="0">
                <a:solidFill>
                  <a:srgbClr val="0000FF"/>
                </a:solidFill>
                <a:latin typeface="Meiryo UI" panose="020B0604030504040204" pitchFamily="50" charset="-128"/>
                <a:ea typeface="Meiryo UI" panose="020B0604030504040204" pitchFamily="50" charset="-128"/>
              </a:rPr>
              <a:t>正味財産増減計算書の指定正味財産増減の部 「一般正味財産への振替額」 、財務諸表に対する注記の 「指定正味財産から一般正味財産への振替額の内訳」 と一致していますか？（▶</a:t>
            </a:r>
            <a:r>
              <a:rPr lang="en-US" altLang="ja-JP" sz="1200" dirty="0">
                <a:solidFill>
                  <a:srgbClr val="0000FF"/>
                </a:solidFill>
                <a:latin typeface="Meiryo UI" panose="020B0604030504040204" pitchFamily="50" charset="-128"/>
                <a:ea typeface="Meiryo UI" panose="020B0604030504040204" pitchFamily="50" charset="-128"/>
              </a:rPr>
              <a:t>P.30</a:t>
            </a:r>
            <a:r>
              <a:rPr lang="ja-JP" altLang="en-US" sz="1200" dirty="0">
                <a:solidFill>
                  <a:srgbClr val="0000FF"/>
                </a:solidFill>
                <a:latin typeface="Meiryo UI" panose="020B0604030504040204" pitchFamily="50" charset="-128"/>
                <a:ea typeface="Meiryo UI" panose="020B0604030504040204" pitchFamily="50" charset="-128"/>
              </a:rPr>
              <a:t>）</a:t>
            </a:r>
            <a:endParaRPr lang="en-US" altLang="ja-JP" sz="1200" dirty="0">
              <a:solidFill>
                <a:srgbClr val="0000FF"/>
              </a:solidFill>
              <a:latin typeface="Meiryo UI" panose="020B0604030504040204" pitchFamily="50" charset="-128"/>
              <a:ea typeface="Meiryo UI" panose="020B0604030504040204" pitchFamily="50" charset="-128"/>
            </a:endParaRPr>
          </a:p>
        </p:txBody>
      </p:sp>
      <p:cxnSp>
        <p:nvCxnSpPr>
          <p:cNvPr id="17" name="コネクタ: カギ線 16">
            <a:extLst>
              <a:ext uri="{FF2B5EF4-FFF2-40B4-BE49-F238E27FC236}">
                <a16:creationId xmlns:a16="http://schemas.microsoft.com/office/drawing/2014/main" id="{EBE28E71-4A2F-DE3B-68CC-113A8F7073D1}"/>
              </a:ext>
            </a:extLst>
          </p:cNvPr>
          <p:cNvCxnSpPr>
            <a:cxnSpLocks/>
          </p:cNvCxnSpPr>
          <p:nvPr/>
        </p:nvCxnSpPr>
        <p:spPr>
          <a:xfrm rot="16200000" flipH="1">
            <a:off x="4477631" y="10950"/>
            <a:ext cx="96390" cy="5488523"/>
          </a:xfrm>
          <a:prstGeom prst="bentConnector3">
            <a:avLst>
              <a:gd name="adj1" fmla="val -213280"/>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1215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3B9D7828-6BD6-4978-9F4E-2B307B4481E5}"/>
              </a:ext>
            </a:extLst>
          </p:cNvPr>
          <p:cNvSpPr>
            <a:spLocks noGrp="1"/>
          </p:cNvSpPr>
          <p:nvPr>
            <p:ph type="sldNum" sz="quarter" idx="4"/>
          </p:nvPr>
        </p:nvSpPr>
        <p:spPr/>
        <p:txBody>
          <a:bodyPr/>
          <a:lstStyle/>
          <a:p>
            <a:fld id="{5263FA20-C340-4DF6-8F1F-34B9EF7D1B2A}" type="slidenum">
              <a:rPr lang="ja-JP" altLang="en-US" smtClean="0"/>
              <a:pPr/>
              <a:t>6</a:t>
            </a:fld>
            <a:endParaRPr lang="ja-JP" altLang="en-US" dirty="0"/>
          </a:p>
        </p:txBody>
      </p:sp>
      <p:sp>
        <p:nvSpPr>
          <p:cNvPr id="5" name="コンテンツ プレースホルダー 1">
            <a:extLst>
              <a:ext uri="{FF2B5EF4-FFF2-40B4-BE49-F238E27FC236}">
                <a16:creationId xmlns:a16="http://schemas.microsoft.com/office/drawing/2014/main" id="{5A2E9165-7CF0-46EE-B041-40CA1A8A1CFF}"/>
              </a:ext>
            </a:extLst>
          </p:cNvPr>
          <p:cNvSpPr>
            <a:spLocks noGrp="1"/>
          </p:cNvSpPr>
          <p:nvPr>
            <p:ph idx="1"/>
          </p:nvPr>
        </p:nvSpPr>
        <p:spPr>
          <a:xfrm>
            <a:off x="251520" y="648072"/>
            <a:ext cx="8640960" cy="5661243"/>
          </a:xfrm>
        </p:spPr>
        <p:txBody>
          <a:bodyPr/>
          <a:lstStyle/>
          <a:p>
            <a:r>
              <a:rPr kumimoji="1" lang="ja-JP" altLang="en-US" b="1" dirty="0">
                <a:solidFill>
                  <a:srgbClr val="FF0000"/>
                </a:solidFill>
              </a:rPr>
              <a:t>土地改良区の</a:t>
            </a:r>
            <a:r>
              <a:rPr lang="ja-JP" altLang="en-US" b="1" dirty="0">
                <a:solidFill>
                  <a:srgbClr val="FF0000"/>
                </a:solidFill>
              </a:rPr>
              <a:t>財務諸表</a:t>
            </a:r>
            <a:r>
              <a:rPr lang="ja-JP" altLang="en-US" b="1" u="sng" dirty="0">
                <a:solidFill>
                  <a:srgbClr val="FF0000"/>
                </a:solidFill>
              </a:rPr>
              <a:t>等</a:t>
            </a:r>
            <a:r>
              <a:rPr kumimoji="1" lang="ja-JP" altLang="en-US" b="1" dirty="0">
                <a:solidFill>
                  <a:srgbClr val="FF0000"/>
                </a:solidFill>
              </a:rPr>
              <a:t>の構成</a:t>
            </a:r>
            <a:endParaRPr kumimoji="1" lang="en-US" altLang="ja-JP" b="1" dirty="0">
              <a:solidFill>
                <a:srgbClr val="FF0000"/>
              </a:solidFill>
            </a:endParaRPr>
          </a:p>
          <a:p>
            <a:pPr marL="457200" lvl="1" indent="0">
              <a:buNone/>
            </a:pPr>
            <a:r>
              <a:rPr lang="en-US" altLang="ja-JP" b="1" dirty="0">
                <a:solidFill>
                  <a:srgbClr val="FF0000"/>
                </a:solidFill>
              </a:rPr>
              <a:t>1.</a:t>
            </a:r>
            <a:r>
              <a:rPr lang="ja-JP" altLang="en-US" b="1" dirty="0">
                <a:solidFill>
                  <a:srgbClr val="FF0000"/>
                </a:solidFill>
              </a:rPr>
              <a:t>貸借対照表</a:t>
            </a:r>
            <a:r>
              <a:rPr lang="en-US" altLang="ja-JP" b="1" dirty="0">
                <a:solidFill>
                  <a:srgbClr val="FF0000"/>
                </a:solidFill>
              </a:rPr>
              <a:t>		</a:t>
            </a:r>
            <a:r>
              <a:rPr lang="ja-JP" altLang="en-US" b="1" dirty="0">
                <a:solidFill>
                  <a:srgbClr val="FF0000"/>
                </a:solidFill>
              </a:rPr>
              <a:t>　　　　　　　　</a:t>
            </a:r>
            <a:endParaRPr lang="en-US" altLang="ja-JP" b="1" dirty="0">
              <a:solidFill>
                <a:srgbClr val="FF0000"/>
              </a:solidFill>
            </a:endParaRPr>
          </a:p>
          <a:p>
            <a:pPr marL="457200" lvl="1" indent="0">
              <a:buNone/>
            </a:pPr>
            <a:r>
              <a:rPr lang="en-US" altLang="ja-JP" b="1" dirty="0">
                <a:solidFill>
                  <a:srgbClr val="FF0000"/>
                </a:solidFill>
              </a:rPr>
              <a:t>2.</a:t>
            </a:r>
            <a:r>
              <a:rPr lang="ja-JP" altLang="en-US" b="1" dirty="0">
                <a:solidFill>
                  <a:srgbClr val="FF0000"/>
                </a:solidFill>
              </a:rPr>
              <a:t>正味財産増減計算書　　　　　　　　　　　　</a:t>
            </a:r>
            <a:endParaRPr lang="en-US" altLang="ja-JP" b="1" dirty="0">
              <a:solidFill>
                <a:srgbClr val="FF0000"/>
              </a:solidFill>
            </a:endParaRPr>
          </a:p>
          <a:p>
            <a:pPr marL="457200" lvl="1" indent="0">
              <a:buNone/>
            </a:pPr>
            <a:r>
              <a:rPr lang="en-US" altLang="ja-JP" b="1" dirty="0">
                <a:solidFill>
                  <a:srgbClr val="FF0000"/>
                </a:solidFill>
              </a:rPr>
              <a:t>3.</a:t>
            </a:r>
            <a:r>
              <a:rPr lang="ja-JP" altLang="en-US" b="1" dirty="0">
                <a:solidFill>
                  <a:srgbClr val="FF0000"/>
                </a:solidFill>
              </a:rPr>
              <a:t>財務諸表に対する注記</a:t>
            </a:r>
            <a:endParaRPr lang="en-US" altLang="ja-JP" b="1" dirty="0">
              <a:solidFill>
                <a:srgbClr val="FF0000"/>
              </a:solidFill>
            </a:endParaRPr>
          </a:p>
          <a:p>
            <a:pPr marL="457200" lvl="1" indent="0">
              <a:buNone/>
            </a:pPr>
            <a:r>
              <a:rPr lang="en-US" altLang="ja-JP" b="1" dirty="0">
                <a:solidFill>
                  <a:srgbClr val="FF0000"/>
                </a:solidFill>
              </a:rPr>
              <a:t>	</a:t>
            </a:r>
            <a:r>
              <a:rPr lang="ja-JP" altLang="en-US" b="1" dirty="0">
                <a:solidFill>
                  <a:srgbClr val="FF0000"/>
                </a:solidFill>
              </a:rPr>
              <a:t>　</a:t>
            </a:r>
            <a:r>
              <a:rPr lang="ja-JP" altLang="en-US" dirty="0"/>
              <a:t>・・・会計区分ごとに作成または総括表に対して作成</a:t>
            </a:r>
            <a:endParaRPr lang="en-US" altLang="ja-JP" dirty="0"/>
          </a:p>
          <a:p>
            <a:pPr marL="457200" lvl="1" indent="0">
              <a:buNone/>
            </a:pPr>
            <a:endParaRPr kumimoji="1" lang="en-US" altLang="ja-JP" dirty="0"/>
          </a:p>
          <a:p>
            <a:pPr marL="457200" lvl="1" indent="0">
              <a:buNone/>
            </a:pPr>
            <a:r>
              <a:rPr lang="en-US" altLang="ja-JP" dirty="0">
                <a:solidFill>
                  <a:srgbClr val="FF0000"/>
                </a:solidFill>
              </a:rPr>
              <a:t>4.</a:t>
            </a:r>
            <a:r>
              <a:rPr lang="ja-JP" altLang="en-US" dirty="0">
                <a:solidFill>
                  <a:srgbClr val="FF0000"/>
                </a:solidFill>
              </a:rPr>
              <a:t>収支予算書</a:t>
            </a:r>
            <a:r>
              <a:rPr lang="en-US" altLang="ja-JP" dirty="0">
                <a:solidFill>
                  <a:srgbClr val="FF0000"/>
                </a:solidFill>
              </a:rPr>
              <a:t>		</a:t>
            </a:r>
          </a:p>
          <a:p>
            <a:pPr marL="457200" lvl="1" indent="0">
              <a:buNone/>
            </a:pPr>
            <a:r>
              <a:rPr kumimoji="1" lang="en-US" altLang="ja-JP" dirty="0">
                <a:solidFill>
                  <a:srgbClr val="FF0000"/>
                </a:solidFill>
              </a:rPr>
              <a:t>5.</a:t>
            </a:r>
            <a:r>
              <a:rPr kumimoji="1" lang="ja-JP" altLang="en-US" dirty="0">
                <a:solidFill>
                  <a:srgbClr val="FF0000"/>
                </a:solidFill>
              </a:rPr>
              <a:t>収支決算書</a:t>
            </a:r>
            <a:r>
              <a:rPr kumimoji="1" lang="en-US" altLang="ja-JP" dirty="0">
                <a:solidFill>
                  <a:srgbClr val="FF0000"/>
                </a:solidFill>
              </a:rPr>
              <a:t>		</a:t>
            </a:r>
            <a:r>
              <a:rPr kumimoji="1" lang="ja-JP" altLang="en-US" dirty="0">
                <a:solidFill>
                  <a:srgbClr val="FF0000"/>
                </a:solidFill>
              </a:rPr>
              <a:t>　　　　　　　　　　　　　　　　　　　　　　　 </a:t>
            </a:r>
            <a:endParaRPr kumimoji="1" lang="en-US" altLang="ja-JP" dirty="0">
              <a:solidFill>
                <a:srgbClr val="FF0000"/>
              </a:solidFill>
            </a:endParaRPr>
          </a:p>
          <a:p>
            <a:pPr marL="457200" lvl="1" indent="0">
              <a:buNone/>
            </a:pPr>
            <a:r>
              <a:rPr lang="en-US" altLang="ja-JP" dirty="0">
                <a:solidFill>
                  <a:srgbClr val="FF0000"/>
                </a:solidFill>
              </a:rPr>
              <a:t>6.</a:t>
            </a:r>
            <a:r>
              <a:rPr lang="ja-JP" altLang="en-US" dirty="0">
                <a:solidFill>
                  <a:srgbClr val="FF0000"/>
                </a:solidFill>
              </a:rPr>
              <a:t>収支決算書に対する注記</a:t>
            </a:r>
            <a:r>
              <a:rPr lang="ja-JP" altLang="en-US" dirty="0"/>
              <a:t>・・・会計区分ごとに作成</a:t>
            </a:r>
            <a:endParaRPr kumimoji="1" lang="en-US" altLang="ja-JP" dirty="0"/>
          </a:p>
          <a:p>
            <a:pPr marL="457200" lvl="1" indent="0">
              <a:buNone/>
            </a:pPr>
            <a:r>
              <a:rPr lang="en-US" altLang="ja-JP" dirty="0">
                <a:solidFill>
                  <a:srgbClr val="FF0000"/>
                </a:solidFill>
              </a:rPr>
              <a:t>7.</a:t>
            </a:r>
            <a:r>
              <a:rPr lang="ja-JP" altLang="en-US" dirty="0">
                <a:solidFill>
                  <a:srgbClr val="FF0000"/>
                </a:solidFill>
              </a:rPr>
              <a:t>財産目録</a:t>
            </a:r>
            <a:r>
              <a:rPr lang="en-US" altLang="ja-JP" dirty="0"/>
              <a:t>	</a:t>
            </a:r>
            <a:r>
              <a:rPr lang="ja-JP" altLang="en-US" dirty="0"/>
              <a:t>・・・会計区分が複数ある場合は法人全体として作成</a:t>
            </a:r>
            <a:endParaRPr lang="en-US" altLang="ja-JP" dirty="0"/>
          </a:p>
          <a:p>
            <a:pPr lvl="1"/>
            <a:endParaRPr lang="en-US" altLang="ja-JP" dirty="0"/>
          </a:p>
          <a:p>
            <a:pPr lvl="1"/>
            <a:r>
              <a:rPr lang="ja-JP" altLang="en-US" dirty="0"/>
              <a:t>貸借対照表総括表</a:t>
            </a:r>
            <a:endParaRPr lang="en-US" altLang="ja-JP" dirty="0"/>
          </a:p>
          <a:p>
            <a:pPr lvl="1"/>
            <a:r>
              <a:rPr lang="ja-JP" altLang="en-US" dirty="0"/>
              <a:t>正味財産増減計算書総括表</a:t>
            </a:r>
            <a:endParaRPr lang="en-US" altLang="ja-JP" dirty="0"/>
          </a:p>
          <a:p>
            <a:pPr lvl="1"/>
            <a:r>
              <a:rPr lang="ja-JP" altLang="en-US" dirty="0"/>
              <a:t>収支予算書総括表</a:t>
            </a:r>
            <a:endParaRPr lang="en-US" altLang="ja-JP" dirty="0"/>
          </a:p>
          <a:p>
            <a:pPr lvl="1"/>
            <a:r>
              <a:rPr lang="ja-JP" altLang="en-US" dirty="0"/>
              <a:t>収支決算書総括表</a:t>
            </a:r>
            <a:r>
              <a:rPr lang="en-US" altLang="ja-JP" dirty="0"/>
              <a:t>		</a:t>
            </a:r>
          </a:p>
          <a:p>
            <a:pPr marL="457200" lvl="1" indent="0">
              <a:buNone/>
            </a:pPr>
            <a:endParaRPr lang="en-US" altLang="ja-JP" dirty="0"/>
          </a:p>
          <a:p>
            <a:pPr lvl="1"/>
            <a:endParaRPr lang="en-US" altLang="ja-JP" dirty="0"/>
          </a:p>
        </p:txBody>
      </p:sp>
      <p:sp>
        <p:nvSpPr>
          <p:cNvPr id="12" name="タイトル 2">
            <a:extLst>
              <a:ext uri="{FF2B5EF4-FFF2-40B4-BE49-F238E27FC236}">
                <a16:creationId xmlns:a16="http://schemas.microsoft.com/office/drawing/2014/main" id="{DF3ED841-15CA-4BBA-8A13-AA8A6EB56D38}"/>
              </a:ext>
            </a:extLst>
          </p:cNvPr>
          <p:cNvSpPr>
            <a:spLocks noGrp="1"/>
          </p:cNvSpPr>
          <p:nvPr>
            <p:ph type="title"/>
          </p:nvPr>
        </p:nvSpPr>
        <p:spPr>
          <a:xfrm>
            <a:off x="251520" y="0"/>
            <a:ext cx="8640960" cy="490066"/>
          </a:xfrm>
        </p:spPr>
        <p:txBody>
          <a:bodyPr/>
          <a:lstStyle/>
          <a:p>
            <a:r>
              <a:rPr lang="ja-JP" altLang="en-US" dirty="0">
                <a:solidFill>
                  <a:srgbClr val="0000FF"/>
                </a:solidFill>
              </a:rPr>
              <a:t>（１）土地改良区の財務諸表等の構成</a:t>
            </a:r>
            <a:endParaRPr kumimoji="1" lang="ja-JP" altLang="en-US" dirty="0">
              <a:solidFill>
                <a:srgbClr val="0000FF"/>
              </a:solidFill>
            </a:endParaRPr>
          </a:p>
        </p:txBody>
      </p:sp>
      <p:sp>
        <p:nvSpPr>
          <p:cNvPr id="2" name="右中かっこ 1">
            <a:extLst>
              <a:ext uri="{FF2B5EF4-FFF2-40B4-BE49-F238E27FC236}">
                <a16:creationId xmlns:a16="http://schemas.microsoft.com/office/drawing/2014/main" id="{7437B83E-4E6A-7804-A872-EEFB5133A840}"/>
              </a:ext>
            </a:extLst>
          </p:cNvPr>
          <p:cNvSpPr/>
          <p:nvPr/>
        </p:nvSpPr>
        <p:spPr>
          <a:xfrm>
            <a:off x="4427984" y="4797152"/>
            <a:ext cx="309327" cy="1368152"/>
          </a:xfrm>
          <a:prstGeom prst="rightBrace">
            <a:avLst>
              <a:gd name="adj1" fmla="val 38095"/>
              <a:gd name="adj2" fmla="val 51392"/>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389EBF9C-5CD4-20C8-6B67-A3FB38A19353}"/>
              </a:ext>
            </a:extLst>
          </p:cNvPr>
          <p:cNvSpPr txBox="1"/>
          <p:nvPr/>
        </p:nvSpPr>
        <p:spPr>
          <a:xfrm>
            <a:off x="4788024" y="5291916"/>
            <a:ext cx="3888432" cy="400110"/>
          </a:xfrm>
          <a:prstGeom prst="rect">
            <a:avLst/>
          </a:prstGeom>
          <a:noFill/>
        </p:spPr>
        <p:txBody>
          <a:bodyPr wrap="square" rtlCol="0">
            <a:spAutoFit/>
          </a:bodyPr>
          <a:lstStyle/>
          <a:p>
            <a:r>
              <a:rPr lang="ja-JP" altLang="en-US" sz="2000" dirty="0">
                <a:latin typeface="Meiryo UI" panose="020B0604030504040204" pitchFamily="50" charset="-128"/>
                <a:ea typeface="Meiryo UI" panose="020B0604030504040204" pitchFamily="50" charset="-128"/>
              </a:rPr>
              <a:t>会計区分が複数ある場合に作成</a:t>
            </a:r>
            <a:endParaRPr kumimoji="1" lang="ja-JP" altLang="en-US" sz="20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F216CEF0-BB3D-070C-6DDB-88EEDAFB0985}"/>
              </a:ext>
            </a:extLst>
          </p:cNvPr>
          <p:cNvSpPr/>
          <p:nvPr/>
        </p:nvSpPr>
        <p:spPr>
          <a:xfrm>
            <a:off x="6143178" y="755412"/>
            <a:ext cx="2905522" cy="793615"/>
          </a:xfrm>
          <a:prstGeom prst="rec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indent="88900" algn="ctr"/>
            <a:r>
              <a:rPr kumimoji="1" lang="ja-JP" altLang="en-US" sz="9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会計細則例第</a:t>
            </a:r>
            <a:r>
              <a:rPr kumimoji="1" lang="en-US" altLang="ja-JP" sz="9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49</a:t>
            </a:r>
            <a:r>
              <a:rPr kumimoji="1" lang="ja-JP" altLang="en-US" sz="9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条（貸借対照表等の理事長への提出）、同第</a:t>
            </a:r>
            <a:r>
              <a:rPr kumimoji="1" lang="en-US" altLang="ja-JP" sz="9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69</a:t>
            </a:r>
            <a:r>
              <a:rPr kumimoji="1" lang="ja-JP" altLang="en-US" sz="9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条（財務状況の組合員への公表）には、</a:t>
            </a:r>
            <a:r>
              <a:rPr kumimoji="1" lang="en-US" altLang="ja-JP" sz="9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「財務諸表に対する注記」</a:t>
            </a:r>
            <a:r>
              <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「収支決算書に対する注記」</a:t>
            </a:r>
            <a:r>
              <a:rPr kumimoji="1"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の明記はありませんが、これら注記も</a:t>
            </a:r>
            <a:r>
              <a:rPr kumimoji="1"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当然に含まれます。</a:t>
            </a:r>
          </a:p>
        </p:txBody>
      </p:sp>
      <p:sp>
        <p:nvSpPr>
          <p:cNvPr id="6" name="右中かっこ 5">
            <a:extLst>
              <a:ext uri="{FF2B5EF4-FFF2-40B4-BE49-F238E27FC236}">
                <a16:creationId xmlns:a16="http://schemas.microsoft.com/office/drawing/2014/main" id="{84288DE4-6DFE-F385-0A3C-C5760CC1753A}"/>
              </a:ext>
            </a:extLst>
          </p:cNvPr>
          <p:cNvSpPr/>
          <p:nvPr/>
        </p:nvSpPr>
        <p:spPr>
          <a:xfrm>
            <a:off x="3707904" y="1196752"/>
            <a:ext cx="288032" cy="793615"/>
          </a:xfrm>
          <a:prstGeom prst="rightBrace">
            <a:avLst>
              <a:gd name="adj1" fmla="val 31482"/>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右中かっこ 7">
            <a:extLst>
              <a:ext uri="{FF2B5EF4-FFF2-40B4-BE49-F238E27FC236}">
                <a16:creationId xmlns:a16="http://schemas.microsoft.com/office/drawing/2014/main" id="{10DA33CE-D6EF-9AE0-B0E8-B5ED7FC54703}"/>
              </a:ext>
            </a:extLst>
          </p:cNvPr>
          <p:cNvSpPr/>
          <p:nvPr/>
        </p:nvSpPr>
        <p:spPr>
          <a:xfrm>
            <a:off x="7569593" y="3078013"/>
            <a:ext cx="288032" cy="1156230"/>
          </a:xfrm>
          <a:prstGeom prst="rightBrace">
            <a:avLst>
              <a:gd name="adj1" fmla="val 36979"/>
              <a:gd name="adj2" fmla="val 47117"/>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30C8B1CE-87FB-C65F-E6B5-4032A009AFE0}"/>
              </a:ext>
            </a:extLst>
          </p:cNvPr>
          <p:cNvSpPr txBox="1"/>
          <p:nvPr/>
        </p:nvSpPr>
        <p:spPr>
          <a:xfrm>
            <a:off x="7812360" y="3419708"/>
            <a:ext cx="1236340" cy="400110"/>
          </a:xfrm>
          <a:prstGeom prst="rect">
            <a:avLst/>
          </a:prstGeom>
          <a:noFill/>
        </p:spPr>
        <p:txBody>
          <a:bodyPr wrap="square" rtlCol="0">
            <a:spAutoFit/>
          </a:bodyPr>
          <a:lstStyle/>
          <a:p>
            <a:r>
              <a:rPr lang="ja-JP" altLang="en-US" sz="2000" dirty="0">
                <a:solidFill>
                  <a:srgbClr val="FF0000"/>
                </a:solidFill>
                <a:latin typeface="Meiryo UI" panose="020B0604030504040204" pitchFamily="50" charset="-128"/>
                <a:ea typeface="Meiryo UI" panose="020B0604030504040204" pitchFamily="50" charset="-128"/>
              </a:rPr>
              <a:t>等</a:t>
            </a:r>
            <a:endParaRPr kumimoji="1" lang="ja-JP" altLang="en-US" sz="2000" dirty="0">
              <a:solidFill>
                <a:srgbClr val="00CC99"/>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A528FD86-CBD3-D76F-4FC9-8B3605441B88}"/>
              </a:ext>
            </a:extLst>
          </p:cNvPr>
          <p:cNvSpPr txBox="1"/>
          <p:nvPr/>
        </p:nvSpPr>
        <p:spPr>
          <a:xfrm>
            <a:off x="3995936" y="1412776"/>
            <a:ext cx="1236340" cy="400110"/>
          </a:xfrm>
          <a:prstGeom prst="rect">
            <a:avLst/>
          </a:prstGeom>
          <a:noFill/>
        </p:spPr>
        <p:txBody>
          <a:bodyPr wrap="square" rtlCol="0">
            <a:spAutoFit/>
          </a:bodyPr>
          <a:lstStyle/>
          <a:p>
            <a:r>
              <a:rPr kumimoji="1" lang="ja-JP" altLang="en-US" sz="2000" b="1" dirty="0">
                <a:solidFill>
                  <a:srgbClr val="FF0000"/>
                </a:solidFill>
                <a:latin typeface="Meiryo UI" panose="020B0604030504040204" pitchFamily="50" charset="-128"/>
                <a:ea typeface="Meiryo UI" panose="020B0604030504040204" pitchFamily="50" charset="-128"/>
              </a:rPr>
              <a:t>財務諸表</a:t>
            </a:r>
          </a:p>
        </p:txBody>
      </p:sp>
    </p:spTree>
    <p:extLst>
      <p:ext uri="{BB962C8B-B14F-4D97-AF65-F5344CB8AC3E}">
        <p14:creationId xmlns:p14="http://schemas.microsoft.com/office/powerpoint/2010/main" val="1377121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1">
            <a:extLst>
              <a:ext uri="{FF2B5EF4-FFF2-40B4-BE49-F238E27FC236}">
                <a16:creationId xmlns:a16="http://schemas.microsoft.com/office/drawing/2014/main" id="{6AC0D60D-4EF7-FD3A-14CD-3690122A1D51}"/>
              </a:ext>
            </a:extLst>
          </p:cNvPr>
          <p:cNvSpPr>
            <a:spLocks noGrp="1"/>
          </p:cNvSpPr>
          <p:nvPr>
            <p:ph idx="1"/>
          </p:nvPr>
        </p:nvSpPr>
        <p:spPr>
          <a:xfrm>
            <a:off x="251520" y="648072"/>
            <a:ext cx="8640960" cy="5661243"/>
          </a:xfrm>
        </p:spPr>
        <p:txBody>
          <a:bodyPr/>
          <a:lstStyle/>
          <a:p>
            <a:r>
              <a:rPr lang="ja-JP" altLang="en-US" b="1" dirty="0">
                <a:solidFill>
                  <a:srgbClr val="FF0000"/>
                </a:solidFill>
              </a:rPr>
              <a:t>土地改良区の財務諸表等と主要簿、補助簿との関係</a:t>
            </a:r>
            <a:r>
              <a:rPr lang="en-US" altLang="ja-JP" dirty="0"/>
              <a:t>		</a:t>
            </a:r>
          </a:p>
          <a:p>
            <a:pPr marL="457200" lvl="1" indent="0">
              <a:buNone/>
            </a:pP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3B9D7828-6BD6-4978-9F4E-2B307B4481E5}"/>
              </a:ext>
            </a:extLst>
          </p:cNvPr>
          <p:cNvSpPr>
            <a:spLocks noGrp="1"/>
          </p:cNvSpPr>
          <p:nvPr>
            <p:ph type="sldNum" sz="quarter" idx="4"/>
          </p:nvPr>
        </p:nvSpPr>
        <p:spPr/>
        <p:txBody>
          <a:bodyPr/>
          <a:lstStyle/>
          <a:p>
            <a:fld id="{5263FA20-C340-4DF6-8F1F-34B9EF7D1B2A}" type="slidenum">
              <a:rPr lang="ja-JP" altLang="en-US" smtClean="0"/>
              <a:pPr/>
              <a:t>7</a:t>
            </a:fld>
            <a:endParaRPr lang="ja-JP" altLang="en-US" dirty="0"/>
          </a:p>
        </p:txBody>
      </p:sp>
      <p:sp>
        <p:nvSpPr>
          <p:cNvPr id="12" name="タイトル 2">
            <a:extLst>
              <a:ext uri="{FF2B5EF4-FFF2-40B4-BE49-F238E27FC236}">
                <a16:creationId xmlns:a16="http://schemas.microsoft.com/office/drawing/2014/main" id="{DF3ED841-15CA-4BBA-8A13-AA8A6EB56D38}"/>
              </a:ext>
            </a:extLst>
          </p:cNvPr>
          <p:cNvSpPr>
            <a:spLocks noGrp="1"/>
          </p:cNvSpPr>
          <p:nvPr>
            <p:ph type="title"/>
          </p:nvPr>
        </p:nvSpPr>
        <p:spPr>
          <a:xfrm>
            <a:off x="251520" y="0"/>
            <a:ext cx="8640960" cy="490066"/>
          </a:xfrm>
        </p:spPr>
        <p:txBody>
          <a:bodyPr/>
          <a:lstStyle/>
          <a:p>
            <a:r>
              <a:rPr lang="ja-JP" altLang="en-US" dirty="0">
                <a:solidFill>
                  <a:srgbClr val="0000FF"/>
                </a:solidFill>
              </a:rPr>
              <a:t>（２）土地改良区の財務諸表等と帳簿の関係</a:t>
            </a:r>
            <a:endParaRPr kumimoji="1" lang="ja-JP" altLang="en-US" dirty="0">
              <a:solidFill>
                <a:srgbClr val="0000FF"/>
              </a:solidFill>
            </a:endParaRPr>
          </a:p>
        </p:txBody>
      </p:sp>
      <p:graphicFrame>
        <p:nvGraphicFramePr>
          <p:cNvPr id="8" name="表 7">
            <a:extLst>
              <a:ext uri="{FF2B5EF4-FFF2-40B4-BE49-F238E27FC236}">
                <a16:creationId xmlns:a16="http://schemas.microsoft.com/office/drawing/2014/main" id="{5AC860AB-AE91-FC84-7E69-F7C8D25C3CD2}"/>
              </a:ext>
            </a:extLst>
          </p:cNvPr>
          <p:cNvGraphicFramePr>
            <a:graphicFrameLocks noGrp="1"/>
          </p:cNvGraphicFramePr>
          <p:nvPr>
            <p:extLst>
              <p:ext uri="{D42A27DB-BD31-4B8C-83A1-F6EECF244321}">
                <p14:modId xmlns:p14="http://schemas.microsoft.com/office/powerpoint/2010/main" val="1945712706"/>
              </p:ext>
            </p:extLst>
          </p:nvPr>
        </p:nvGraphicFramePr>
        <p:xfrm>
          <a:off x="323527" y="1124744"/>
          <a:ext cx="8496945" cy="5515021"/>
        </p:xfrm>
        <a:graphic>
          <a:graphicData uri="http://schemas.openxmlformats.org/drawingml/2006/table">
            <a:tbl>
              <a:tblPr/>
              <a:tblGrid>
                <a:gridCol w="936104">
                  <a:extLst>
                    <a:ext uri="{9D8B030D-6E8A-4147-A177-3AD203B41FA5}">
                      <a16:colId xmlns:a16="http://schemas.microsoft.com/office/drawing/2014/main" val="1277264010"/>
                    </a:ext>
                  </a:extLst>
                </a:gridCol>
                <a:gridCol w="1296144">
                  <a:extLst>
                    <a:ext uri="{9D8B030D-6E8A-4147-A177-3AD203B41FA5}">
                      <a16:colId xmlns:a16="http://schemas.microsoft.com/office/drawing/2014/main" val="871205346"/>
                    </a:ext>
                  </a:extLst>
                </a:gridCol>
                <a:gridCol w="1512168">
                  <a:extLst>
                    <a:ext uri="{9D8B030D-6E8A-4147-A177-3AD203B41FA5}">
                      <a16:colId xmlns:a16="http://schemas.microsoft.com/office/drawing/2014/main" val="1376515171"/>
                    </a:ext>
                  </a:extLst>
                </a:gridCol>
                <a:gridCol w="3053140">
                  <a:extLst>
                    <a:ext uri="{9D8B030D-6E8A-4147-A177-3AD203B41FA5}">
                      <a16:colId xmlns:a16="http://schemas.microsoft.com/office/drawing/2014/main" val="2268437296"/>
                    </a:ext>
                  </a:extLst>
                </a:gridCol>
                <a:gridCol w="1699389">
                  <a:extLst>
                    <a:ext uri="{9D8B030D-6E8A-4147-A177-3AD203B41FA5}">
                      <a16:colId xmlns:a16="http://schemas.microsoft.com/office/drawing/2014/main" val="3298276935"/>
                    </a:ext>
                  </a:extLst>
                </a:gridCol>
              </a:tblGrid>
              <a:tr h="201712">
                <a:tc gridSpan="2">
                  <a:txBody>
                    <a:bodyPr/>
                    <a:lstStyle/>
                    <a:p>
                      <a:pPr algn="ctr" fontAlgn="ctr"/>
                      <a:r>
                        <a:rPr lang="ja-JP" altLang="en-US" sz="10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帳簿の種類</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99"/>
                    </a:solidFill>
                  </a:tcPr>
                </a:tc>
                <a:tc hMerge="1">
                  <a:txBody>
                    <a:bodyPr/>
                    <a:lstStyle/>
                    <a:p>
                      <a:endParaRPr kumimoji="1" lang="ja-JP" altLang="en-US"/>
                    </a:p>
                  </a:txBody>
                  <a:tcPr/>
                </a:tc>
                <a:tc>
                  <a:txBody>
                    <a:bodyPr/>
                    <a:lstStyle/>
                    <a:p>
                      <a:pPr algn="ctr" fontAlgn="ctr"/>
                      <a:r>
                        <a:rPr lang="ja-JP" altLang="en-US" sz="10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帳簿名</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99"/>
                    </a:solidFill>
                  </a:tcPr>
                </a:tc>
                <a:tc>
                  <a:txBody>
                    <a:bodyPr/>
                    <a:lstStyle/>
                    <a:p>
                      <a:pPr algn="ctr" fontAlgn="ctr"/>
                      <a:r>
                        <a:rPr lang="ja-JP" altLang="en-US" sz="10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決算書との関係</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99"/>
                    </a:solidFill>
                  </a:tcPr>
                </a:tc>
                <a:tc>
                  <a:txBody>
                    <a:bodyPr/>
                    <a:lstStyle/>
                    <a:p>
                      <a:pPr algn="ctr" fontAlgn="ctr"/>
                      <a:r>
                        <a:rPr lang="ja-JP" altLang="en-US" sz="1000" b="1"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備考</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CC99"/>
                    </a:solidFill>
                  </a:tcPr>
                </a:tc>
                <a:extLst>
                  <a:ext uri="{0D108BD9-81ED-4DB2-BD59-A6C34878D82A}">
                    <a16:rowId xmlns:a16="http://schemas.microsoft.com/office/drawing/2014/main" val="3464003500"/>
                  </a:ext>
                </a:extLst>
              </a:tr>
              <a:tr h="399501">
                <a:tc rowSpan="5">
                  <a:txBody>
                    <a:bodyPr/>
                    <a:lstStyle/>
                    <a:p>
                      <a:pPr algn="ctr" fontAlgn="ctr"/>
                      <a:r>
                        <a:rPr lang="zh-TW"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主要簿</a:t>
                      </a:r>
                      <a:endParaRPr lang="en-US" altLang="zh-TW"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zh-TW"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r>
                        <a:rPr lang="zh-TW" altLang="en-US" sz="1000" b="0" i="0" u="none" strike="noStrike" dirty="0">
                          <a:solidFill>
                            <a:srgbClr val="FF0000"/>
                          </a:solidFill>
                          <a:effectLst/>
                          <a:latin typeface="Meiryo UI" panose="020B0604030504040204" pitchFamily="50" charset="-128"/>
                          <a:ea typeface="Meiryo UI" panose="020B0604030504040204" pitchFamily="50" charset="-128"/>
                        </a:rPr>
                        <a:t>細則例第</a:t>
                      </a:r>
                      <a:r>
                        <a:rPr lang="en-US" altLang="zh-TW" sz="1000" b="0" i="0" u="none" strike="noStrike" dirty="0">
                          <a:solidFill>
                            <a:srgbClr val="FF0000"/>
                          </a:solidFill>
                          <a:effectLst/>
                          <a:latin typeface="Meiryo UI" panose="020B0604030504040204" pitchFamily="50" charset="-128"/>
                          <a:ea typeface="Meiryo UI" panose="020B0604030504040204" pitchFamily="50" charset="-128"/>
                        </a:rPr>
                        <a:t>40</a:t>
                      </a:r>
                      <a:r>
                        <a:rPr lang="zh-TW" altLang="en-US" sz="1000" b="0" i="0" u="none" strike="noStrike" dirty="0">
                          <a:solidFill>
                            <a:srgbClr val="FF0000"/>
                          </a:solidFill>
                          <a:effectLst/>
                          <a:latin typeface="Meiryo UI" panose="020B0604030504040204" pitchFamily="50" charset="-128"/>
                          <a:ea typeface="Meiryo UI" panose="020B0604030504040204" pitchFamily="50" charset="-128"/>
                        </a:rPr>
                        <a:t>条</a:t>
                      </a:r>
                      <a:r>
                        <a:rPr lang="zh-TW"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貸借対照表</a:t>
                      </a:r>
                      <a:endParaRPr lang="en-US" altLang="ja-JP"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正味財産増減計算書</a:t>
                      </a:r>
                      <a:endParaRPr lang="en-US" altLang="ja-JP"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に関する帳簿</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仕訳帳</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複式簿記で起票した</a:t>
                      </a: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取引の履歴</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貸借対照表、正味財産増減計算書の数字の原始記録</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取引の記録</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4499148"/>
                  </a:ext>
                </a:extLst>
              </a:tr>
              <a:tr h="358938">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総勘定元帳</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貸借対照表、正味財産増減計算書の</a:t>
                      </a: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各科目の明細</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勘定科目データベースの作成</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0028400"/>
                  </a:ext>
                </a:extLst>
              </a:tr>
              <a:tr h="362067">
                <a:tc vMerge="1">
                  <a:txBody>
                    <a:bodyPr/>
                    <a:lstStyle/>
                    <a:p>
                      <a:endParaRPr kumimoji="1" lang="ja-JP" altLang="en-US"/>
                    </a:p>
                  </a:txBody>
                  <a:tcPr/>
                </a:tc>
                <a:tc rowSpan="3">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収支予算書</a:t>
                      </a:r>
                      <a:endParaRPr lang="en-US" altLang="ja-JP"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収支決算書</a:t>
                      </a:r>
                      <a:endParaRPr lang="en-US" altLang="ja-JP"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に関する帳簿</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現金預金出納帳</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収支決算書の</a:t>
                      </a: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収入、支出の明細</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収支計算外出納も記録される</a:t>
                      </a:r>
                      <a:endParaRPr lang="en-US" altLang="ja-JP"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5279037"/>
                  </a:ext>
                </a:extLst>
              </a:tr>
              <a:tr h="399501">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収入整理簿</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収支決算書の</a:t>
                      </a: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各収入科目の明細</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収入予算消化の履歴</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8466687"/>
                  </a:ext>
                </a:extLst>
              </a:tr>
              <a:tr h="399501">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支出整理簿</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収支決算書の</a:t>
                      </a: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各支出科目の明細</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支出予算消化の履歴</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　</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4153069"/>
                  </a:ext>
                </a:extLst>
              </a:tr>
              <a:tr h="597291">
                <a:tc rowSpan="8" gridSpan="2">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補助簿</a:t>
                      </a:r>
                      <a:endParaRPr lang="en-US" altLang="ja-JP"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細則例第</a:t>
                      </a:r>
                      <a:r>
                        <a:rPr lang="en-US" altLang="ja-JP" sz="1000" b="0" i="0" u="none" strike="noStrike" dirty="0">
                          <a:solidFill>
                            <a:srgbClr val="FF0000"/>
                          </a:solidFill>
                          <a:effectLst/>
                          <a:latin typeface="Meiryo UI" panose="020B0604030504040204" pitchFamily="50" charset="-128"/>
                          <a:ea typeface="Meiryo UI" panose="020B0604030504040204" pitchFamily="50" charset="-128"/>
                        </a:rPr>
                        <a:t>45</a:t>
                      </a: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条</a:t>
                      </a: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endParaRPr lang="en-US" altLang="ja-JP"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主なもののみ</a:t>
                      </a: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8" hMerge="1">
                  <a:txBody>
                    <a:bodyPr/>
                    <a:lstStyle/>
                    <a:p>
                      <a:endParaRPr kumimoji="1" lang="ja-JP" altLang="en-US"/>
                    </a:p>
                  </a:txBody>
                  <a:tcPr/>
                </a:tc>
                <a:tc>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賦課金台帳</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未収者の把握・・・貸借対照表の未収賦課金</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調定額の把握・・・正味財産増減計算書の経常賦課金</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入金額の把握・・・収支決算書の経常賦課金収入</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　</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8530625"/>
                  </a:ext>
                </a:extLst>
              </a:tr>
              <a:tr h="201712">
                <a:tc gridSpan="2" v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vMerge="1">
                  <a:txBody>
                    <a:bodyPr/>
                    <a:lstStyle/>
                    <a:p>
                      <a:endParaRPr kumimoji="1" lang="ja-JP" altLang="en-US"/>
                    </a:p>
                  </a:txBody>
                  <a:tcPr/>
                </a:tc>
                <a:tc>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その他未収金台帳</a:t>
                      </a:r>
                    </a:p>
                  </a:txBody>
                  <a:tcPr marL="3022" marR="3022" marT="3022"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貸借対照表の</a:t>
                      </a: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その他未収金の明細</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8566906"/>
                  </a:ext>
                </a:extLst>
              </a:tr>
              <a:tr h="201712">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未払金台帳</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貸借対照表の</a:t>
                      </a: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未払金の明細</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1236752"/>
                  </a:ext>
                </a:extLst>
              </a:tr>
              <a:tr h="992870">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zh-TW"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土地改良施設台帳</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貸借対照表の所有土地改良施設の明細</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受託土地改良施設使用収益権の明細</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貸借対照表の指定正味財産（公費負担）の明細</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正味財産増減計算書の減価償却費の根拠</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正味財産増減計算書の一般正味財産への振替額の根拠</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endParaRP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6920788"/>
                  </a:ext>
                </a:extLst>
              </a:tr>
              <a:tr h="597291">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zh-TW"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固定資産台帳</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貸借対照表の所有土地改良施設以外の減価償却資産（建物、器具備品等）の明細</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正味財産増減計算書の減価償却費の根拠</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2971257"/>
                  </a:ext>
                </a:extLst>
              </a:tr>
              <a:tr h="201712">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区債及び借入金台帳</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貸借対照表の公庫資金等長期借入金等の明細</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　</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7899698"/>
                  </a:ext>
                </a:extLst>
              </a:tr>
              <a:tr h="201712">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積立金台帳</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貸借対照表の各積立資産の明細</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chemeClr val="tx1">
                              <a:lumMod val="85000"/>
                              <a:lumOff val="15000"/>
                            </a:schemeClr>
                          </a:solidFill>
                          <a:effectLst/>
                          <a:latin typeface="Meiryo UI" panose="020B0604030504040204" pitchFamily="50" charset="-128"/>
                          <a:ea typeface="Meiryo UI" panose="020B0604030504040204" pitchFamily="50" charset="-128"/>
                        </a:rPr>
                        <a:t>　</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7850470"/>
                  </a:ext>
                </a:extLst>
              </a:tr>
              <a:tr h="399501">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zh-TW"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退職給与金要支給額台帳</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貸借対照表の退職給付引当金の明細</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p>
                      <a:pPr algn="l" fontAlgn="ctr"/>
                      <a:r>
                        <a:rPr lang="ja-JP" altLang="en-US" sz="1000" b="0" i="0" u="none" strike="noStrike" dirty="0">
                          <a:solidFill>
                            <a:srgbClr val="FF0000"/>
                          </a:solidFill>
                          <a:effectLst/>
                          <a:latin typeface="Meiryo UI" panose="020B0604030504040204" pitchFamily="50" charset="-128"/>
                          <a:ea typeface="Meiryo UI" panose="020B0604030504040204" pitchFamily="50" charset="-128"/>
                        </a:rPr>
                        <a:t>正味財産増減計算書の退職給付費用の根拠</a:t>
                      </a:r>
                      <a:endParaRPr lang="en-US" altLang="ja-JP" sz="1000" b="0" i="0" u="none" strike="noStrike" dirty="0">
                        <a:solidFill>
                          <a:srgbClr val="FF0000"/>
                        </a:solidFill>
                        <a:effectLst/>
                        <a:latin typeface="Meiryo UI" panose="020B0604030504040204" pitchFamily="50" charset="-128"/>
                        <a:ea typeface="Meiryo UI" panose="020B0604030504040204" pitchFamily="50" charset="-128"/>
                      </a:endParaRP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lumMod val="85000"/>
                              <a:lumOff val="15000"/>
                            </a:schemeClr>
                          </a:solidFill>
                          <a:effectLst/>
                          <a:latin typeface="Meiryo UI" panose="020B0604030504040204" pitchFamily="50" charset="-128"/>
                          <a:ea typeface="Meiryo UI" panose="020B0604030504040204" pitchFamily="50" charset="-128"/>
                        </a:rPr>
                        <a:t>　</a:t>
                      </a:r>
                    </a:p>
                  </a:txBody>
                  <a:tcPr marL="3022" marR="3022" marT="30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3199696"/>
                  </a:ext>
                </a:extLst>
              </a:tr>
            </a:tbl>
          </a:graphicData>
        </a:graphic>
      </p:graphicFrame>
    </p:spTree>
    <p:extLst>
      <p:ext uri="{BB962C8B-B14F-4D97-AF65-F5344CB8AC3E}">
        <p14:creationId xmlns:p14="http://schemas.microsoft.com/office/powerpoint/2010/main" val="2603485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a:extLst>
              <a:ext uri="{FF2B5EF4-FFF2-40B4-BE49-F238E27FC236}">
                <a16:creationId xmlns:a16="http://schemas.microsoft.com/office/drawing/2014/main" id="{C0619571-7665-4915-A2EB-9D023E808F9A}"/>
              </a:ext>
            </a:extLst>
          </p:cNvPr>
          <p:cNvSpPr>
            <a:spLocks noGrp="1"/>
          </p:cNvSpPr>
          <p:nvPr>
            <p:ph idx="1"/>
          </p:nvPr>
        </p:nvSpPr>
        <p:spPr>
          <a:xfrm>
            <a:off x="251520" y="648072"/>
            <a:ext cx="8784976" cy="5661243"/>
          </a:xfrm>
        </p:spPr>
        <p:txBody>
          <a:bodyPr/>
          <a:lstStyle/>
          <a:p>
            <a:r>
              <a:rPr lang="ja-JP" altLang="en-US" b="1" u="sng" dirty="0">
                <a:solidFill>
                  <a:srgbClr val="FF0000"/>
                </a:solidFill>
              </a:rPr>
              <a:t>土地改良区の財務三表</a:t>
            </a:r>
            <a:r>
              <a:rPr lang="ja-JP" altLang="en-US" dirty="0">
                <a:solidFill>
                  <a:srgbClr val="FF0000"/>
                </a:solidFill>
              </a:rPr>
              <a:t>のつながり</a:t>
            </a:r>
          </a:p>
        </p:txBody>
      </p:sp>
      <p:sp>
        <p:nvSpPr>
          <p:cNvPr id="4" name="スライド番号プレースホルダー 3">
            <a:extLst>
              <a:ext uri="{FF2B5EF4-FFF2-40B4-BE49-F238E27FC236}">
                <a16:creationId xmlns:a16="http://schemas.microsoft.com/office/drawing/2014/main" id="{40D13CF7-B19C-4190-9792-0AE561A6443D}"/>
              </a:ext>
            </a:extLst>
          </p:cNvPr>
          <p:cNvSpPr>
            <a:spLocks noGrp="1"/>
          </p:cNvSpPr>
          <p:nvPr>
            <p:ph type="sldNum" sz="quarter" idx="4"/>
          </p:nvPr>
        </p:nvSpPr>
        <p:spPr/>
        <p:txBody>
          <a:bodyPr/>
          <a:lstStyle/>
          <a:p>
            <a:fld id="{5263FA20-C340-4DF6-8F1F-34B9EF7D1B2A}" type="slidenum">
              <a:rPr lang="ja-JP" altLang="en-US" smtClean="0"/>
              <a:pPr/>
              <a:t>8</a:t>
            </a:fld>
            <a:endParaRPr lang="ja-JP" altLang="en-US" dirty="0"/>
          </a:p>
        </p:txBody>
      </p:sp>
      <p:sp>
        <p:nvSpPr>
          <p:cNvPr id="6" name="正方形/長方形 5">
            <a:extLst>
              <a:ext uri="{FF2B5EF4-FFF2-40B4-BE49-F238E27FC236}">
                <a16:creationId xmlns:a16="http://schemas.microsoft.com/office/drawing/2014/main" id="{55B7ADD7-9CDA-4A76-8DFE-A6AB8EF7ADFB}"/>
              </a:ext>
            </a:extLst>
          </p:cNvPr>
          <p:cNvSpPr/>
          <p:nvPr/>
        </p:nvSpPr>
        <p:spPr>
          <a:xfrm>
            <a:off x="5004048" y="2101319"/>
            <a:ext cx="1944216" cy="1296146"/>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支出</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a:extLst>
              <a:ext uri="{FF2B5EF4-FFF2-40B4-BE49-F238E27FC236}">
                <a16:creationId xmlns:a16="http://schemas.microsoft.com/office/drawing/2014/main" id="{CBC1C83E-C8FD-4C7E-92DF-68529EB30F7E}"/>
              </a:ext>
            </a:extLst>
          </p:cNvPr>
          <p:cNvSpPr/>
          <p:nvPr/>
        </p:nvSpPr>
        <p:spPr>
          <a:xfrm>
            <a:off x="391225" y="2101319"/>
            <a:ext cx="2088232" cy="3851291"/>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資産の部</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704E75A5-EBD2-4B38-B1F5-2B8B9A032609}"/>
              </a:ext>
            </a:extLst>
          </p:cNvPr>
          <p:cNvSpPr/>
          <p:nvPr/>
        </p:nvSpPr>
        <p:spPr>
          <a:xfrm>
            <a:off x="2482331" y="2101320"/>
            <a:ext cx="2088232" cy="3031742"/>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負債の部</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B0586305-5374-4140-B871-8A73F7D67F5F}"/>
              </a:ext>
            </a:extLst>
          </p:cNvPr>
          <p:cNvSpPr/>
          <p:nvPr/>
        </p:nvSpPr>
        <p:spPr>
          <a:xfrm>
            <a:off x="2482331" y="5133063"/>
            <a:ext cx="2088232" cy="819548"/>
          </a:xfrm>
          <a:prstGeom prst="rect">
            <a:avLst/>
          </a:prstGeom>
          <a:solidFill>
            <a:schemeClr val="accent5">
              <a:lumMod val="20000"/>
              <a:lumOff val="8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正味財産の部</a:t>
            </a:r>
            <a:r>
              <a:rPr kumimoji="1"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34CF3893-97C5-45FA-9ABC-7CA784C76622}"/>
              </a:ext>
            </a:extLst>
          </p:cNvPr>
          <p:cNvSpPr/>
          <p:nvPr/>
        </p:nvSpPr>
        <p:spPr>
          <a:xfrm>
            <a:off x="683568" y="2797487"/>
            <a:ext cx="1512168" cy="601139"/>
          </a:xfrm>
          <a:prstGeom prst="rect">
            <a:avLst/>
          </a:prstGeom>
          <a:solidFill>
            <a:schemeClr val="accent2">
              <a:lumMod val="20000"/>
              <a:lumOff val="80000"/>
            </a:schemeClr>
          </a:solidFill>
          <a:ln>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kumimoji="1" lang="ja-JP" altLang="en-US" sz="13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現金及び預金</a:t>
            </a:r>
          </a:p>
        </p:txBody>
      </p:sp>
      <p:sp>
        <p:nvSpPr>
          <p:cNvPr id="12" name="正方形/長方形 11">
            <a:extLst>
              <a:ext uri="{FF2B5EF4-FFF2-40B4-BE49-F238E27FC236}">
                <a16:creationId xmlns:a16="http://schemas.microsoft.com/office/drawing/2014/main" id="{69A987D4-F16A-4DFA-810B-4B3A3D335792}"/>
              </a:ext>
            </a:extLst>
          </p:cNvPr>
          <p:cNvSpPr/>
          <p:nvPr/>
        </p:nvSpPr>
        <p:spPr>
          <a:xfrm>
            <a:off x="6948265" y="2101319"/>
            <a:ext cx="1944215" cy="1296146"/>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収入</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4676EE00-EDE8-447E-BF96-1486CEEC233C}"/>
              </a:ext>
            </a:extLst>
          </p:cNvPr>
          <p:cNvSpPr/>
          <p:nvPr/>
        </p:nvSpPr>
        <p:spPr>
          <a:xfrm>
            <a:off x="6947790" y="3109433"/>
            <a:ext cx="1944214" cy="288034"/>
          </a:xfrm>
          <a:prstGeom prst="rect">
            <a:avLst/>
          </a:prstGeom>
          <a:noFill/>
          <a:ln>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前年度繰越金</a:t>
            </a:r>
          </a:p>
        </p:txBody>
      </p:sp>
      <p:sp>
        <p:nvSpPr>
          <p:cNvPr id="14" name="正方形/長方形 13">
            <a:extLst>
              <a:ext uri="{FF2B5EF4-FFF2-40B4-BE49-F238E27FC236}">
                <a16:creationId xmlns:a16="http://schemas.microsoft.com/office/drawing/2014/main" id="{6697E9EF-42FC-4771-A447-ED73F1F3134A}"/>
              </a:ext>
            </a:extLst>
          </p:cNvPr>
          <p:cNvSpPr/>
          <p:nvPr/>
        </p:nvSpPr>
        <p:spPr>
          <a:xfrm>
            <a:off x="6946826" y="4258430"/>
            <a:ext cx="1943496" cy="953079"/>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経常収益</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a:extLst>
              <a:ext uri="{FF2B5EF4-FFF2-40B4-BE49-F238E27FC236}">
                <a16:creationId xmlns:a16="http://schemas.microsoft.com/office/drawing/2014/main" id="{B551F753-B235-4A08-99BD-6FD7738ABAE4}"/>
              </a:ext>
            </a:extLst>
          </p:cNvPr>
          <p:cNvSpPr/>
          <p:nvPr/>
        </p:nvSpPr>
        <p:spPr>
          <a:xfrm>
            <a:off x="5008446" y="2798648"/>
            <a:ext cx="1938379" cy="598818"/>
          </a:xfrm>
          <a:prstGeom prst="rect">
            <a:avLst/>
          </a:prstGeom>
          <a:solidFill>
            <a:schemeClr val="accent2">
              <a:lumMod val="20000"/>
              <a:lumOff val="80000"/>
            </a:schemeClr>
          </a:solidFill>
          <a:ln>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次年度</a:t>
            </a:r>
            <a:r>
              <a:rPr kumimoji="1"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繰越金</a:t>
            </a:r>
          </a:p>
        </p:txBody>
      </p:sp>
      <p:sp>
        <p:nvSpPr>
          <p:cNvPr id="16" name="正方形/長方形 15">
            <a:extLst>
              <a:ext uri="{FF2B5EF4-FFF2-40B4-BE49-F238E27FC236}">
                <a16:creationId xmlns:a16="http://schemas.microsoft.com/office/drawing/2014/main" id="{92472B3C-F4C8-4F65-9844-C34CCADA6EFE}"/>
              </a:ext>
            </a:extLst>
          </p:cNvPr>
          <p:cNvSpPr/>
          <p:nvPr/>
        </p:nvSpPr>
        <p:spPr>
          <a:xfrm>
            <a:off x="6944670" y="5211509"/>
            <a:ext cx="1943496" cy="338306"/>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経常外収益</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a:extLst>
              <a:ext uri="{FF2B5EF4-FFF2-40B4-BE49-F238E27FC236}">
                <a16:creationId xmlns:a16="http://schemas.microsoft.com/office/drawing/2014/main" id="{C515C179-A276-4AD2-AABD-F70CF03FA724}"/>
              </a:ext>
            </a:extLst>
          </p:cNvPr>
          <p:cNvSpPr/>
          <p:nvPr/>
        </p:nvSpPr>
        <p:spPr>
          <a:xfrm>
            <a:off x="5001174" y="4258430"/>
            <a:ext cx="1943496" cy="598818"/>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経常費用</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74002DC0-3255-485D-96D7-148C747F1515}"/>
              </a:ext>
            </a:extLst>
          </p:cNvPr>
          <p:cNvSpPr/>
          <p:nvPr/>
        </p:nvSpPr>
        <p:spPr>
          <a:xfrm>
            <a:off x="5001174" y="4853258"/>
            <a:ext cx="1943496" cy="27667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経常外費用</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a:extLst>
              <a:ext uri="{FF2B5EF4-FFF2-40B4-BE49-F238E27FC236}">
                <a16:creationId xmlns:a16="http://schemas.microsoft.com/office/drawing/2014/main" id="{CA900257-C8CA-42F0-BC42-F73FE6F0BF38}"/>
              </a:ext>
            </a:extLst>
          </p:cNvPr>
          <p:cNvSpPr/>
          <p:nvPr/>
        </p:nvSpPr>
        <p:spPr>
          <a:xfrm>
            <a:off x="6946108" y="5549816"/>
            <a:ext cx="1943496" cy="399418"/>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正味財産期首残高</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E9FC566F-9150-44F4-94CE-02C8FB373B27}"/>
              </a:ext>
            </a:extLst>
          </p:cNvPr>
          <p:cNvSpPr/>
          <p:nvPr/>
        </p:nvSpPr>
        <p:spPr>
          <a:xfrm>
            <a:off x="5001174" y="5129988"/>
            <a:ext cx="1943496" cy="819548"/>
          </a:xfrm>
          <a:prstGeom prst="rect">
            <a:avLst/>
          </a:prstGeom>
          <a:solidFill>
            <a:schemeClr val="accent5">
              <a:lumMod val="20000"/>
              <a:lumOff val="8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正味財産期末残高</a:t>
            </a:r>
            <a:endParaRPr kumimoji="1"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874C764E-9F93-4BCA-BD34-975EBB19E2B5}"/>
              </a:ext>
            </a:extLst>
          </p:cNvPr>
          <p:cNvSpPr txBox="1"/>
          <p:nvPr/>
        </p:nvSpPr>
        <p:spPr>
          <a:xfrm>
            <a:off x="5029206" y="1728584"/>
            <a:ext cx="3888315" cy="369332"/>
          </a:xfrm>
          <a:prstGeom prst="rect">
            <a:avLst/>
          </a:prstGeom>
          <a:noFill/>
          <a:effectLst/>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令和６年度</a:t>
            </a:r>
            <a:r>
              <a:rPr lang="ja-JP" altLang="en-US" b="1" dirty="0">
                <a:latin typeface="Meiryo UI" panose="020B0604030504040204" pitchFamily="50" charset="-128"/>
                <a:ea typeface="Meiryo UI" panose="020B0604030504040204" pitchFamily="50" charset="-128"/>
              </a:rPr>
              <a:t>収支決算書</a:t>
            </a:r>
            <a:endParaRPr lang="en-US" altLang="ja-JP" b="1" dirty="0">
              <a:latin typeface="Meiryo UI" panose="020B0604030504040204" pitchFamily="50" charset="-128"/>
              <a:ea typeface="Meiryo UI" panose="020B0604030504040204" pitchFamily="50" charset="-128"/>
            </a:endParaRPr>
          </a:p>
        </p:txBody>
      </p:sp>
      <p:sp>
        <p:nvSpPr>
          <p:cNvPr id="22" name="矢印: 左右 21">
            <a:extLst>
              <a:ext uri="{FF2B5EF4-FFF2-40B4-BE49-F238E27FC236}">
                <a16:creationId xmlns:a16="http://schemas.microsoft.com/office/drawing/2014/main" id="{072044FD-060B-4BD8-B21E-E5DA8734BAC6}"/>
              </a:ext>
            </a:extLst>
          </p:cNvPr>
          <p:cNvSpPr/>
          <p:nvPr/>
        </p:nvSpPr>
        <p:spPr>
          <a:xfrm>
            <a:off x="2263056" y="2415730"/>
            <a:ext cx="2678072" cy="1377572"/>
          </a:xfrm>
          <a:prstGeom prst="leftRightArrow">
            <a:avLst>
              <a:gd name="adj1" fmla="val 61166"/>
              <a:gd name="adj2" fmla="val 32314"/>
            </a:avLst>
          </a:prstGeom>
          <a:solidFill>
            <a:schemeClr val="accent2">
              <a:lumMod val="20000"/>
              <a:lumOff val="80000"/>
            </a:schemeClr>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一致</a:t>
            </a: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資金収支</a:t>
            </a: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整理期間がある場合は</a:t>
            </a: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収支決算書に対する注記により整合</a:t>
            </a: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P.</a:t>
            </a: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矢印: 左右 22">
            <a:extLst>
              <a:ext uri="{FF2B5EF4-FFF2-40B4-BE49-F238E27FC236}">
                <a16:creationId xmlns:a16="http://schemas.microsoft.com/office/drawing/2014/main" id="{6C45248D-6059-4F91-A497-995919AAFB92}"/>
              </a:ext>
            </a:extLst>
          </p:cNvPr>
          <p:cNvSpPr/>
          <p:nvPr/>
        </p:nvSpPr>
        <p:spPr>
          <a:xfrm>
            <a:off x="4263654" y="5163208"/>
            <a:ext cx="916444" cy="745478"/>
          </a:xfrm>
          <a:prstGeom prst="leftRightArrow">
            <a:avLst>
              <a:gd name="adj1" fmla="val 59984"/>
              <a:gd name="adj2" fmla="val 50000"/>
            </a:avLst>
          </a:prstGeom>
          <a:solidFill>
            <a:schemeClr val="accent5">
              <a:lumMod val="20000"/>
              <a:lumOff val="80000"/>
            </a:schemeClr>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一致</a:t>
            </a: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P.16</a:t>
            </a:r>
            <a:endPar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7288D3D5-981C-49B6-8691-A31EDA8B3CF5}"/>
              </a:ext>
            </a:extLst>
          </p:cNvPr>
          <p:cNvSpPr txBox="1"/>
          <p:nvPr/>
        </p:nvSpPr>
        <p:spPr>
          <a:xfrm>
            <a:off x="4941127" y="3718923"/>
            <a:ext cx="4007085" cy="553998"/>
          </a:xfrm>
          <a:prstGeom prst="rect">
            <a:avLst/>
          </a:prstGeom>
          <a:noFill/>
          <a:effectLst/>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正味財産増減計算書</a:t>
            </a:r>
            <a:r>
              <a:rPr kumimoji="1" lang="ja-JP" altLang="en-US" sz="1200" b="1" dirty="0">
                <a:solidFill>
                  <a:srgbClr val="FF0000"/>
                </a:solidFill>
                <a:latin typeface="Meiryo UI" panose="020B0604030504040204" pitchFamily="50" charset="-128"/>
                <a:ea typeface="Meiryo UI" panose="020B0604030504040204" pitchFamily="50" charset="-128"/>
              </a:rPr>
              <a:t>（令和</a:t>
            </a:r>
            <a:r>
              <a:rPr kumimoji="1" lang="en-US" altLang="ja-JP" sz="1200" b="1" dirty="0">
                <a:solidFill>
                  <a:srgbClr val="FF0000"/>
                </a:solidFill>
                <a:latin typeface="Meiryo UI" panose="020B0604030504040204" pitchFamily="50" charset="-128"/>
                <a:ea typeface="Meiryo UI" panose="020B0604030504040204" pitchFamily="50" charset="-128"/>
              </a:rPr>
              <a:t>6</a:t>
            </a:r>
            <a:r>
              <a:rPr kumimoji="1" lang="ja-JP" altLang="en-US" sz="1200" b="1" dirty="0">
                <a:solidFill>
                  <a:srgbClr val="FF0000"/>
                </a:solidFill>
                <a:latin typeface="Meiryo UI" panose="020B0604030504040204" pitchFamily="50" charset="-128"/>
                <a:ea typeface="Meiryo UI" panose="020B0604030504040204" pitchFamily="50" charset="-128"/>
              </a:rPr>
              <a:t>年度）</a:t>
            </a:r>
            <a:endParaRPr kumimoji="1" lang="en-US" altLang="ja-JP"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令和６年４月１日 から 令和７年３月</a:t>
            </a:r>
            <a:r>
              <a:rPr lang="en-US" altLang="ja-JP" sz="1200" b="1" dirty="0">
                <a:solidFill>
                  <a:srgbClr val="FF0000"/>
                </a:solidFill>
                <a:latin typeface="Meiryo UI" panose="020B0604030504040204" pitchFamily="50" charset="-128"/>
                <a:ea typeface="Meiryo UI" panose="020B0604030504040204" pitchFamily="50" charset="-128"/>
              </a:rPr>
              <a:t>31</a:t>
            </a:r>
            <a:r>
              <a:rPr lang="ja-JP" altLang="en-US" sz="1200" b="1" dirty="0">
                <a:solidFill>
                  <a:srgbClr val="FF0000"/>
                </a:solidFill>
                <a:latin typeface="Meiryo UI" panose="020B0604030504040204" pitchFamily="50" charset="-128"/>
                <a:ea typeface="Meiryo UI" panose="020B0604030504040204" pitchFamily="50" charset="-128"/>
              </a:rPr>
              <a:t>日まで</a:t>
            </a:r>
            <a:r>
              <a:rPr lang="ja-JP" altLang="en-US" sz="1200" b="1" dirty="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18D70202-EAB3-47CF-9535-A58BBAFAFAF1}"/>
              </a:ext>
            </a:extLst>
          </p:cNvPr>
          <p:cNvSpPr txBox="1"/>
          <p:nvPr/>
        </p:nvSpPr>
        <p:spPr>
          <a:xfrm>
            <a:off x="399348" y="1542282"/>
            <a:ext cx="4171215" cy="553998"/>
          </a:xfrm>
          <a:prstGeom prst="rect">
            <a:avLst/>
          </a:prstGeom>
          <a:noFill/>
          <a:effectLst/>
        </p:spPr>
        <p:txBody>
          <a:bodyPr wrap="square" rtlCol="0" anchor="t">
            <a:spAutoFit/>
          </a:bodyPr>
          <a:lstStyle/>
          <a:p>
            <a:pPr algn="ctr"/>
            <a:r>
              <a:rPr kumimoji="1" lang="ja-JP" altLang="en-US" b="1" dirty="0">
                <a:latin typeface="Meiryo UI" panose="020B0604030504040204" pitchFamily="50" charset="-128"/>
                <a:ea typeface="Meiryo UI" panose="020B0604030504040204" pitchFamily="50" charset="-128"/>
              </a:rPr>
              <a:t>貸借対照表</a:t>
            </a:r>
            <a:endParaRPr kumimoji="1" lang="en-US" altLang="ja-JP"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令和７年３月</a:t>
            </a:r>
            <a:r>
              <a:rPr lang="en-US" altLang="ja-JP" sz="1200" b="1" dirty="0">
                <a:solidFill>
                  <a:srgbClr val="FF0000"/>
                </a:solidFill>
                <a:latin typeface="Meiryo UI" panose="020B0604030504040204" pitchFamily="50" charset="-128"/>
                <a:ea typeface="Meiryo UI" panose="020B0604030504040204" pitchFamily="50" charset="-128"/>
              </a:rPr>
              <a:t>31</a:t>
            </a:r>
            <a:r>
              <a:rPr lang="ja-JP" altLang="en-US" sz="1200" b="1" dirty="0">
                <a:solidFill>
                  <a:srgbClr val="FF0000"/>
                </a:solidFill>
                <a:latin typeface="Meiryo UI" panose="020B0604030504040204" pitchFamily="50" charset="-128"/>
                <a:ea typeface="Meiryo UI" panose="020B0604030504040204" pitchFamily="50" charset="-128"/>
              </a:rPr>
              <a:t>日現在</a:t>
            </a:r>
            <a:r>
              <a:rPr lang="ja-JP" altLang="en-US" sz="1200" b="1" dirty="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F9DD46E7-2E66-43DE-80B8-83FC60664005}"/>
              </a:ext>
            </a:extLst>
          </p:cNvPr>
          <p:cNvSpPr txBox="1"/>
          <p:nvPr/>
        </p:nvSpPr>
        <p:spPr>
          <a:xfrm>
            <a:off x="5017557" y="5982816"/>
            <a:ext cx="3857860" cy="398512"/>
          </a:xfrm>
          <a:prstGeom prst="rect">
            <a:avLst/>
          </a:prstGeom>
          <a:noFill/>
          <a:effectLst/>
        </p:spPr>
        <p:txBody>
          <a:bodyPr wrap="square" rtlCol="0">
            <a:noAutofit/>
          </a:bodyPr>
          <a:lstStyle/>
          <a:p>
            <a:r>
              <a:rPr kumimoji="1" lang="en-US" altLang="ja-JP" sz="800" dirty="0">
                <a:solidFill>
                  <a:schemeClr val="tx1">
                    <a:lumMod val="85000"/>
                    <a:lumOff val="15000"/>
                  </a:schemeClr>
                </a:solidFill>
                <a:latin typeface="Meiryo UI" panose="020B0604030504040204" pitchFamily="50" charset="-128"/>
                <a:ea typeface="Meiryo UI" panose="020B0604030504040204" pitchFamily="50" charset="-128"/>
              </a:rPr>
              <a:t>※</a:t>
            </a:r>
            <a:r>
              <a:rPr kumimoji="1" lang="ja-JP" altLang="en-US" sz="800" dirty="0">
                <a:solidFill>
                  <a:schemeClr val="tx1">
                    <a:lumMod val="85000"/>
                    <a:lumOff val="15000"/>
                  </a:schemeClr>
                </a:solidFill>
                <a:latin typeface="Meiryo UI" panose="020B0604030504040204" pitchFamily="50" charset="-128"/>
                <a:ea typeface="Meiryo UI" panose="020B0604030504040204" pitchFamily="50" charset="-128"/>
              </a:rPr>
              <a:t>土地改良区会計基準では、正味財産増減計算書上も、「収入」 「支出」 という言葉を用いていますが、ここでは収支決算書の 「収入」 「支出」 と明確に区別するため、「収益」 「費用」 と表現しています。</a:t>
            </a:r>
            <a:endParaRPr kumimoji="1" lang="en-US" altLang="ja-JP" sz="800"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3" name="タイトル 2">
            <a:extLst>
              <a:ext uri="{FF2B5EF4-FFF2-40B4-BE49-F238E27FC236}">
                <a16:creationId xmlns:a16="http://schemas.microsoft.com/office/drawing/2014/main" id="{8BFDB669-28D5-BB56-E422-90E7D52664B6}"/>
              </a:ext>
            </a:extLst>
          </p:cNvPr>
          <p:cNvSpPr>
            <a:spLocks noGrp="1"/>
          </p:cNvSpPr>
          <p:nvPr>
            <p:ph type="title"/>
          </p:nvPr>
        </p:nvSpPr>
        <p:spPr/>
        <p:txBody>
          <a:bodyPr/>
          <a:lstStyle/>
          <a:p>
            <a:r>
              <a:rPr lang="ja-JP" altLang="en-US" dirty="0">
                <a:solidFill>
                  <a:srgbClr val="0000FF"/>
                </a:solidFill>
              </a:rPr>
              <a:t>（３）</a:t>
            </a:r>
            <a:r>
              <a:rPr lang="ja-JP" altLang="en-US" b="1" u="sng" dirty="0">
                <a:solidFill>
                  <a:srgbClr val="0000FF"/>
                </a:solidFill>
              </a:rPr>
              <a:t>土地改良区の財務三表</a:t>
            </a:r>
            <a:r>
              <a:rPr lang="ja-JP" altLang="en-US" dirty="0">
                <a:solidFill>
                  <a:srgbClr val="0000FF"/>
                </a:solidFill>
              </a:rPr>
              <a:t>のつながり</a:t>
            </a:r>
          </a:p>
        </p:txBody>
      </p:sp>
      <p:sp>
        <p:nvSpPr>
          <p:cNvPr id="2" name="矢印: 上下 1">
            <a:extLst>
              <a:ext uri="{FF2B5EF4-FFF2-40B4-BE49-F238E27FC236}">
                <a16:creationId xmlns:a16="http://schemas.microsoft.com/office/drawing/2014/main" id="{60FAE3E9-49F4-6C81-B054-1D1FE3C4813B}"/>
              </a:ext>
            </a:extLst>
          </p:cNvPr>
          <p:cNvSpPr/>
          <p:nvPr/>
        </p:nvSpPr>
        <p:spPr>
          <a:xfrm>
            <a:off x="6388393" y="3229627"/>
            <a:ext cx="1137372" cy="542115"/>
          </a:xfrm>
          <a:prstGeom prst="upDownArrow">
            <a:avLst>
              <a:gd name="adj1" fmla="val 51260"/>
              <a:gd name="adj2" fmla="val 29856"/>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lang="ja-JP" altLang="en-US" sz="1200" dirty="0">
                <a:solidFill>
                  <a:srgbClr val="FF0000"/>
                </a:solidFill>
                <a:latin typeface="Meiryo UI" panose="020B0604030504040204" pitchFamily="50" charset="-128"/>
                <a:ea typeface="Meiryo UI" panose="020B0604030504040204" pitchFamily="50" charset="-128"/>
              </a:rPr>
              <a:t>整合</a:t>
            </a:r>
            <a:endParaRPr lang="en-US" altLang="ja-JP" sz="1200" dirty="0">
              <a:solidFill>
                <a:srgbClr val="FF0000"/>
              </a:solidFill>
              <a:latin typeface="Meiryo UI" panose="020B0604030504040204" pitchFamily="50" charset="-128"/>
              <a:ea typeface="Meiryo UI" panose="020B0604030504040204" pitchFamily="50" charset="-128"/>
            </a:endParaRPr>
          </a:p>
          <a:p>
            <a:pPr algn="ctr"/>
            <a:r>
              <a:rPr lang="ja-JP" altLang="en-US" sz="1200" dirty="0">
                <a:solidFill>
                  <a:srgbClr val="FF0000"/>
                </a:solidFill>
                <a:latin typeface="Meiryo UI" panose="020B0604030504040204" pitchFamily="50" charset="-128"/>
                <a:ea typeface="Meiryo UI" panose="020B0604030504040204" pitchFamily="50" charset="-128"/>
              </a:rPr>
              <a:t>▶</a:t>
            </a:r>
            <a:r>
              <a:rPr lang="en-US" altLang="ja-JP" sz="1200" dirty="0">
                <a:solidFill>
                  <a:srgbClr val="FF0000"/>
                </a:solidFill>
                <a:latin typeface="Meiryo UI" panose="020B0604030504040204" pitchFamily="50" charset="-128"/>
                <a:ea typeface="Meiryo UI" panose="020B0604030504040204" pitchFamily="50" charset="-128"/>
              </a:rPr>
              <a:t>P.17</a:t>
            </a:r>
            <a:endParaRPr lang="ja-JP" altLang="en-US" sz="12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80709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a:extLst>
              <a:ext uri="{FF2B5EF4-FFF2-40B4-BE49-F238E27FC236}">
                <a16:creationId xmlns:a16="http://schemas.microsoft.com/office/drawing/2014/main" id="{C0619571-7665-4915-A2EB-9D023E808F9A}"/>
              </a:ext>
            </a:extLst>
          </p:cNvPr>
          <p:cNvSpPr>
            <a:spLocks noGrp="1"/>
          </p:cNvSpPr>
          <p:nvPr>
            <p:ph idx="1"/>
          </p:nvPr>
        </p:nvSpPr>
        <p:spPr>
          <a:xfrm>
            <a:off x="232302" y="620688"/>
            <a:ext cx="8784976" cy="4941161"/>
          </a:xfrm>
        </p:spPr>
        <p:txBody>
          <a:bodyPr>
            <a:normAutofit/>
          </a:bodyPr>
          <a:lstStyle/>
          <a:p>
            <a:r>
              <a:rPr lang="ja-JP" altLang="en-US" b="1" u="sng" dirty="0">
                <a:solidFill>
                  <a:srgbClr val="FF0000"/>
                </a:solidFill>
              </a:rPr>
              <a:t>土地改良区の財務三表</a:t>
            </a:r>
            <a:r>
              <a:rPr lang="ja-JP" altLang="en-US" dirty="0">
                <a:solidFill>
                  <a:srgbClr val="FF0000"/>
                </a:solidFill>
              </a:rPr>
              <a:t>のつながり（時間軸のイメージ）</a:t>
            </a:r>
            <a:endParaRPr lang="en-US" altLang="ja-JP" dirty="0">
              <a:solidFill>
                <a:srgbClr val="FF0000"/>
              </a:solidFill>
            </a:endParaRPr>
          </a:p>
          <a:p>
            <a:pPr lvl="1"/>
            <a:r>
              <a:rPr lang="ja-JP" altLang="en-US" b="1" dirty="0">
                <a:solidFill>
                  <a:srgbClr val="FF0000"/>
                </a:solidFill>
              </a:rPr>
              <a:t>貸借対照表</a:t>
            </a:r>
            <a:r>
              <a:rPr lang="ja-JP" altLang="en-US" dirty="0">
                <a:solidFill>
                  <a:srgbClr val="FF0000"/>
                </a:solidFill>
              </a:rPr>
              <a:t>・・・</a:t>
            </a:r>
            <a:r>
              <a:rPr lang="ja-JP" altLang="en-US" b="1" dirty="0">
                <a:solidFill>
                  <a:srgbClr val="FF0000"/>
                </a:solidFill>
              </a:rPr>
              <a:t>一定時点</a:t>
            </a:r>
            <a:r>
              <a:rPr lang="ja-JP" altLang="en-US" dirty="0">
                <a:solidFill>
                  <a:srgbClr val="FF0000"/>
                </a:solidFill>
              </a:rPr>
              <a:t>（</a:t>
            </a:r>
            <a:r>
              <a:rPr lang="en-US" altLang="ja-JP" dirty="0">
                <a:solidFill>
                  <a:srgbClr val="FF0000"/>
                </a:solidFill>
              </a:rPr>
              <a:t>3/31</a:t>
            </a:r>
            <a:r>
              <a:rPr lang="ja-JP" altLang="en-US" dirty="0">
                <a:solidFill>
                  <a:srgbClr val="FF0000"/>
                </a:solidFill>
              </a:rPr>
              <a:t>）の状況</a:t>
            </a:r>
            <a:endParaRPr lang="en-US" altLang="ja-JP" dirty="0">
              <a:solidFill>
                <a:srgbClr val="FF0000"/>
              </a:solidFill>
            </a:endParaRPr>
          </a:p>
          <a:p>
            <a:pPr lvl="1"/>
            <a:r>
              <a:rPr lang="ja-JP" altLang="en-US" dirty="0">
                <a:solidFill>
                  <a:srgbClr val="FF0000"/>
                </a:solidFill>
              </a:rPr>
              <a:t>収支決算書・</a:t>
            </a:r>
            <a:r>
              <a:rPr lang="ja-JP" altLang="en-US" b="1" dirty="0">
                <a:solidFill>
                  <a:srgbClr val="FF0000"/>
                </a:solidFill>
              </a:rPr>
              <a:t>正味財産増減計算書</a:t>
            </a:r>
            <a:r>
              <a:rPr lang="ja-JP" altLang="en-US" dirty="0">
                <a:solidFill>
                  <a:srgbClr val="FF0000"/>
                </a:solidFill>
              </a:rPr>
              <a:t>・・・</a:t>
            </a:r>
            <a:r>
              <a:rPr lang="ja-JP" altLang="en-US" b="1" dirty="0">
                <a:solidFill>
                  <a:srgbClr val="FF0000"/>
                </a:solidFill>
              </a:rPr>
              <a:t>一定期間</a:t>
            </a:r>
            <a:r>
              <a:rPr lang="ja-JP" altLang="en-US" dirty="0">
                <a:solidFill>
                  <a:srgbClr val="FF0000"/>
                </a:solidFill>
              </a:rPr>
              <a:t>（</a:t>
            </a:r>
            <a:r>
              <a:rPr lang="en-US" altLang="ja-JP" dirty="0">
                <a:solidFill>
                  <a:srgbClr val="FF0000"/>
                </a:solidFill>
              </a:rPr>
              <a:t>4/1</a:t>
            </a:r>
            <a:r>
              <a:rPr lang="ja-JP" altLang="en-US" dirty="0">
                <a:solidFill>
                  <a:srgbClr val="FF0000"/>
                </a:solidFill>
              </a:rPr>
              <a:t>～</a:t>
            </a:r>
            <a:r>
              <a:rPr lang="en-US" altLang="ja-JP" dirty="0">
                <a:solidFill>
                  <a:srgbClr val="FF0000"/>
                </a:solidFill>
              </a:rPr>
              <a:t>3/31</a:t>
            </a:r>
            <a:r>
              <a:rPr lang="ja-JP" altLang="en-US" dirty="0">
                <a:solidFill>
                  <a:srgbClr val="FF0000"/>
                </a:solidFill>
              </a:rPr>
              <a:t>）の状況</a:t>
            </a:r>
          </a:p>
        </p:txBody>
      </p:sp>
      <p:sp>
        <p:nvSpPr>
          <p:cNvPr id="4" name="スライド番号プレースホルダー 3">
            <a:extLst>
              <a:ext uri="{FF2B5EF4-FFF2-40B4-BE49-F238E27FC236}">
                <a16:creationId xmlns:a16="http://schemas.microsoft.com/office/drawing/2014/main" id="{40D13CF7-B19C-4190-9792-0AE561A6443D}"/>
              </a:ext>
            </a:extLst>
          </p:cNvPr>
          <p:cNvSpPr>
            <a:spLocks noGrp="1"/>
          </p:cNvSpPr>
          <p:nvPr>
            <p:ph type="sldNum" sz="quarter" idx="4"/>
          </p:nvPr>
        </p:nvSpPr>
        <p:spPr/>
        <p:txBody>
          <a:bodyPr/>
          <a:lstStyle/>
          <a:p>
            <a:fld id="{5263FA20-C340-4DF6-8F1F-34B9EF7D1B2A}" type="slidenum">
              <a:rPr lang="ja-JP" altLang="en-US" smtClean="0"/>
              <a:pPr/>
              <a:t>9</a:t>
            </a:fld>
            <a:endParaRPr lang="ja-JP" altLang="en-US" dirty="0"/>
          </a:p>
        </p:txBody>
      </p:sp>
      <p:cxnSp>
        <p:nvCxnSpPr>
          <p:cNvPr id="26" name="直線矢印コネクタ 25">
            <a:extLst>
              <a:ext uri="{FF2B5EF4-FFF2-40B4-BE49-F238E27FC236}">
                <a16:creationId xmlns:a16="http://schemas.microsoft.com/office/drawing/2014/main" id="{B670E740-F483-47B8-BD18-361D95F2A32E}"/>
              </a:ext>
            </a:extLst>
          </p:cNvPr>
          <p:cNvCxnSpPr>
            <a:cxnSpLocks/>
          </p:cNvCxnSpPr>
          <p:nvPr/>
        </p:nvCxnSpPr>
        <p:spPr>
          <a:xfrm>
            <a:off x="107504" y="5980025"/>
            <a:ext cx="9001000"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FB14A382-2189-4195-9589-7BE4AAB87B09}"/>
              </a:ext>
            </a:extLst>
          </p:cNvPr>
          <p:cNvCxnSpPr>
            <a:cxnSpLocks/>
          </p:cNvCxnSpPr>
          <p:nvPr/>
        </p:nvCxnSpPr>
        <p:spPr>
          <a:xfrm>
            <a:off x="1209176" y="5734720"/>
            <a:ext cx="0" cy="4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CDE58FA5-2F35-4AF5-B27A-8B1AB9A0DE6A}"/>
              </a:ext>
            </a:extLst>
          </p:cNvPr>
          <p:cNvCxnSpPr>
            <a:cxnSpLocks/>
          </p:cNvCxnSpPr>
          <p:nvPr/>
        </p:nvCxnSpPr>
        <p:spPr>
          <a:xfrm>
            <a:off x="7847529" y="5734720"/>
            <a:ext cx="0" cy="43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11AFCE92-E310-4B1A-B1DA-C172D25AE5C7}"/>
              </a:ext>
            </a:extLst>
          </p:cNvPr>
          <p:cNvSpPr txBox="1"/>
          <p:nvPr/>
        </p:nvSpPr>
        <p:spPr>
          <a:xfrm>
            <a:off x="256968" y="6156593"/>
            <a:ext cx="1938768" cy="584775"/>
          </a:xfrm>
          <a:prstGeom prst="rect">
            <a:avLst/>
          </a:prstGeom>
          <a:noFill/>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令和６</a:t>
            </a:r>
            <a:r>
              <a:rPr kumimoji="1" lang="ja-JP" altLang="en-US" sz="1600" dirty="0">
                <a:latin typeface="Meiryo UI" panose="020B0604030504040204" pitchFamily="50" charset="-128"/>
                <a:ea typeface="Meiryo UI" panose="020B0604030504040204" pitchFamily="50" charset="-128"/>
              </a:rPr>
              <a:t>年３月</a:t>
            </a:r>
            <a:r>
              <a:rPr kumimoji="1" lang="en-US" altLang="ja-JP" sz="1600" dirty="0">
                <a:latin typeface="Meiryo UI" panose="020B0604030504040204" pitchFamily="50" charset="-128"/>
                <a:ea typeface="Meiryo UI" panose="020B0604030504040204" pitchFamily="50" charset="-128"/>
              </a:rPr>
              <a:t>3</a:t>
            </a:r>
            <a:r>
              <a:rPr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600" dirty="0">
                <a:solidFill>
                  <a:srgbClr val="FF0000"/>
                </a:solidFill>
                <a:latin typeface="Meiryo UI" panose="020B0604030504040204" pitchFamily="50" charset="-128"/>
                <a:ea typeface="Meiryo UI" panose="020B0604030504040204" pitchFamily="50" charset="-128"/>
              </a:rPr>
              <a:t>（令和</a:t>
            </a:r>
            <a:r>
              <a:rPr kumimoji="1" lang="en-US" altLang="ja-JP" sz="1600" dirty="0">
                <a:solidFill>
                  <a:srgbClr val="FF0000"/>
                </a:solidFill>
                <a:latin typeface="Meiryo UI" panose="020B0604030504040204" pitchFamily="50" charset="-128"/>
                <a:ea typeface="Meiryo UI" panose="020B0604030504040204" pitchFamily="50" charset="-128"/>
              </a:rPr>
              <a:t>5</a:t>
            </a:r>
            <a:r>
              <a:rPr kumimoji="1" lang="ja-JP" altLang="en-US" sz="1600" dirty="0">
                <a:solidFill>
                  <a:srgbClr val="FF0000"/>
                </a:solidFill>
                <a:latin typeface="Meiryo UI" panose="020B0604030504040204" pitchFamily="50" charset="-128"/>
                <a:ea typeface="Meiryo UI" panose="020B0604030504040204" pitchFamily="50" charset="-128"/>
              </a:rPr>
              <a:t>年度末）</a:t>
            </a:r>
          </a:p>
        </p:txBody>
      </p:sp>
      <p:sp>
        <p:nvSpPr>
          <p:cNvPr id="30" name="テキスト ボックス 29">
            <a:extLst>
              <a:ext uri="{FF2B5EF4-FFF2-40B4-BE49-F238E27FC236}">
                <a16:creationId xmlns:a16="http://schemas.microsoft.com/office/drawing/2014/main" id="{F778387B-99DA-48F3-A1A3-EF2D62BF408F}"/>
              </a:ext>
            </a:extLst>
          </p:cNvPr>
          <p:cNvSpPr txBox="1"/>
          <p:nvPr/>
        </p:nvSpPr>
        <p:spPr>
          <a:xfrm>
            <a:off x="6651297" y="6156593"/>
            <a:ext cx="2385199" cy="584775"/>
          </a:xfrm>
          <a:prstGeom prst="rect">
            <a:avLst/>
          </a:prstGeom>
          <a:noFill/>
        </p:spPr>
        <p:txBody>
          <a:bodyPr wrap="square" rtlCol="0">
            <a:spAutoFit/>
          </a:bodyPr>
          <a:lstStyle/>
          <a:p>
            <a:pPr algn="ctr"/>
            <a:r>
              <a:rPr lang="ja-JP" altLang="en-US" sz="1600" dirty="0">
                <a:latin typeface="Meiryo UI" panose="020B0604030504040204" pitchFamily="50" charset="-128"/>
                <a:ea typeface="Meiryo UI" panose="020B0604030504040204" pitchFamily="50" charset="-128"/>
              </a:rPr>
              <a:t>令和７</a:t>
            </a:r>
            <a:r>
              <a:rPr kumimoji="1" lang="ja-JP" altLang="en-US" sz="1600" dirty="0">
                <a:latin typeface="Meiryo UI" panose="020B0604030504040204" pitchFamily="50" charset="-128"/>
                <a:ea typeface="Meiryo UI" panose="020B0604030504040204" pitchFamily="50" charset="-128"/>
              </a:rPr>
              <a:t>年３月</a:t>
            </a:r>
            <a:r>
              <a:rPr kumimoji="1" lang="en-US" altLang="ja-JP" sz="1600" dirty="0">
                <a:latin typeface="Meiryo UI" panose="020B0604030504040204" pitchFamily="50" charset="-128"/>
                <a:ea typeface="Meiryo UI" panose="020B0604030504040204" pitchFamily="50" charset="-128"/>
              </a:rPr>
              <a:t>3</a:t>
            </a:r>
            <a:r>
              <a:rPr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日</a:t>
            </a:r>
            <a:endParaRPr kumimoji="1" lang="en-US" altLang="ja-JP" sz="1600" dirty="0">
              <a:latin typeface="Meiryo UI" panose="020B0604030504040204" pitchFamily="50" charset="-128"/>
              <a:ea typeface="Meiryo UI" panose="020B0604030504040204" pitchFamily="50" charset="-128"/>
            </a:endParaRPr>
          </a:p>
          <a:p>
            <a:pPr algn="ctr"/>
            <a:r>
              <a:rPr kumimoji="1" lang="ja-JP" altLang="en-US" sz="1600" dirty="0">
                <a:solidFill>
                  <a:srgbClr val="FF0000"/>
                </a:solidFill>
                <a:latin typeface="Meiryo UI" panose="020B0604030504040204" pitchFamily="50" charset="-128"/>
                <a:ea typeface="Meiryo UI" panose="020B0604030504040204" pitchFamily="50" charset="-128"/>
              </a:rPr>
              <a:t> （令和</a:t>
            </a:r>
            <a:r>
              <a:rPr kumimoji="1" lang="en-US" altLang="ja-JP" sz="1600" dirty="0">
                <a:solidFill>
                  <a:srgbClr val="FF0000"/>
                </a:solidFill>
                <a:latin typeface="Meiryo UI" panose="020B0604030504040204" pitchFamily="50" charset="-128"/>
                <a:ea typeface="Meiryo UI" panose="020B0604030504040204" pitchFamily="50" charset="-128"/>
              </a:rPr>
              <a:t>6</a:t>
            </a:r>
            <a:r>
              <a:rPr kumimoji="1" lang="ja-JP" altLang="en-US" sz="1600" dirty="0">
                <a:solidFill>
                  <a:srgbClr val="FF0000"/>
                </a:solidFill>
                <a:latin typeface="Meiryo UI" panose="020B0604030504040204" pitchFamily="50" charset="-128"/>
                <a:ea typeface="Meiryo UI" panose="020B0604030504040204" pitchFamily="50" charset="-128"/>
              </a:rPr>
              <a:t>年度末）</a:t>
            </a:r>
            <a:endParaRPr kumimoji="1" lang="en-US" altLang="ja-JP" sz="1600" dirty="0">
              <a:solidFill>
                <a:srgbClr val="FF0000"/>
              </a:solidFill>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CF7FD75C-114D-4432-BB79-AA2F6FC8AC24}"/>
              </a:ext>
            </a:extLst>
          </p:cNvPr>
          <p:cNvSpPr/>
          <p:nvPr/>
        </p:nvSpPr>
        <p:spPr>
          <a:xfrm>
            <a:off x="179512" y="2990139"/>
            <a:ext cx="1041390" cy="2694903"/>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資産</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a:extLst>
              <a:ext uri="{FF2B5EF4-FFF2-40B4-BE49-F238E27FC236}">
                <a16:creationId xmlns:a16="http://schemas.microsoft.com/office/drawing/2014/main" id="{DD5D3402-ED21-4DE1-A6AA-CADDB06B3FDA}"/>
              </a:ext>
            </a:extLst>
          </p:cNvPr>
          <p:cNvSpPr/>
          <p:nvPr/>
        </p:nvSpPr>
        <p:spPr>
          <a:xfrm>
            <a:off x="1217126" y="2990139"/>
            <a:ext cx="1041390" cy="2215252"/>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負債</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a:extLst>
              <a:ext uri="{FF2B5EF4-FFF2-40B4-BE49-F238E27FC236}">
                <a16:creationId xmlns:a16="http://schemas.microsoft.com/office/drawing/2014/main" id="{D891603E-FBCC-4789-8C39-70CB57FD2386}"/>
              </a:ext>
            </a:extLst>
          </p:cNvPr>
          <p:cNvSpPr/>
          <p:nvPr/>
        </p:nvSpPr>
        <p:spPr>
          <a:xfrm>
            <a:off x="1217127" y="5205392"/>
            <a:ext cx="1041390" cy="479650"/>
          </a:xfrm>
          <a:prstGeom prst="rect">
            <a:avLst/>
          </a:prstGeom>
          <a:solidFill>
            <a:schemeClr val="accent2">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正味財産</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18EA573A-A74D-43D1-9AFB-8E48E21215A7}"/>
              </a:ext>
            </a:extLst>
          </p:cNvPr>
          <p:cNvSpPr txBox="1"/>
          <p:nvPr/>
        </p:nvSpPr>
        <p:spPr>
          <a:xfrm>
            <a:off x="-56304" y="2492896"/>
            <a:ext cx="2540072" cy="523220"/>
          </a:xfrm>
          <a:prstGeom prst="rect">
            <a:avLst/>
          </a:prstGeom>
          <a:noFill/>
        </p:spPr>
        <p:txBody>
          <a:bodyPr wrap="square" rtlCol="0">
            <a:spAutoFit/>
          </a:bodyPr>
          <a:lstStyle/>
          <a:p>
            <a:pPr algn="ctr"/>
            <a:r>
              <a:rPr kumimoji="1" lang="ja-JP" altLang="en-US" sz="1600" b="1" dirty="0">
                <a:solidFill>
                  <a:schemeClr val="tx1">
                    <a:lumMod val="85000"/>
                    <a:lumOff val="15000"/>
                  </a:schemeClr>
                </a:solidFill>
                <a:latin typeface="Meiryo UI" panose="020B0604030504040204" pitchFamily="50" charset="-128"/>
                <a:ea typeface="Meiryo UI" panose="020B0604030504040204" pitchFamily="50" charset="-128"/>
              </a:rPr>
              <a:t>貸借対照表</a:t>
            </a:r>
            <a:endParaRPr kumimoji="1" lang="en-US" altLang="ja-JP" sz="1600" b="1" dirty="0">
              <a:solidFill>
                <a:schemeClr val="tx1">
                  <a:lumMod val="85000"/>
                  <a:lumOff val="15000"/>
                </a:schemeClr>
              </a:solidFill>
              <a:latin typeface="Meiryo UI" panose="020B0604030504040204" pitchFamily="50" charset="-128"/>
              <a:ea typeface="Meiryo UI" panose="020B0604030504040204" pitchFamily="50" charset="-128"/>
            </a:endParaRPr>
          </a:p>
          <a:p>
            <a:pPr algn="ct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（令和６年３月</a:t>
            </a:r>
            <a:r>
              <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rPr>
              <a:t>31</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日現在）</a:t>
            </a:r>
            <a:endParaRPr kumimoji="1" lang="ja-JP" altLang="en-US" sz="1200" b="1"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FAF476F4-BC7D-46C1-88A0-009421A18D1C}"/>
              </a:ext>
            </a:extLst>
          </p:cNvPr>
          <p:cNvSpPr/>
          <p:nvPr/>
        </p:nvSpPr>
        <p:spPr>
          <a:xfrm>
            <a:off x="4921350" y="4522703"/>
            <a:ext cx="1035485" cy="67681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収益</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7" name="正方形/長方形 36">
            <a:extLst>
              <a:ext uri="{FF2B5EF4-FFF2-40B4-BE49-F238E27FC236}">
                <a16:creationId xmlns:a16="http://schemas.microsoft.com/office/drawing/2014/main" id="{33F2857F-2FFA-4F59-87DB-F0B3FA5A92CF}"/>
              </a:ext>
            </a:extLst>
          </p:cNvPr>
          <p:cNvSpPr/>
          <p:nvPr/>
        </p:nvSpPr>
        <p:spPr>
          <a:xfrm>
            <a:off x="3896059" y="4529626"/>
            <a:ext cx="1025290" cy="48103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費用</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9" name="正方形/長方形 38">
            <a:extLst>
              <a:ext uri="{FF2B5EF4-FFF2-40B4-BE49-F238E27FC236}">
                <a16:creationId xmlns:a16="http://schemas.microsoft.com/office/drawing/2014/main" id="{2C837518-AD48-4D44-925E-C4DF03123908}"/>
              </a:ext>
            </a:extLst>
          </p:cNvPr>
          <p:cNvSpPr/>
          <p:nvPr/>
        </p:nvSpPr>
        <p:spPr>
          <a:xfrm>
            <a:off x="4924412" y="5204926"/>
            <a:ext cx="1032423" cy="488476"/>
          </a:xfrm>
          <a:prstGeom prst="rect">
            <a:avLst/>
          </a:prstGeom>
          <a:solidFill>
            <a:schemeClr val="accent2">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正味財産</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期首残高</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a:extLst>
              <a:ext uri="{FF2B5EF4-FFF2-40B4-BE49-F238E27FC236}">
                <a16:creationId xmlns:a16="http://schemas.microsoft.com/office/drawing/2014/main" id="{662FDCF0-D210-4E07-AA34-AD2B29AA7DAE}"/>
              </a:ext>
            </a:extLst>
          </p:cNvPr>
          <p:cNvSpPr/>
          <p:nvPr/>
        </p:nvSpPr>
        <p:spPr>
          <a:xfrm>
            <a:off x="3895060" y="4985026"/>
            <a:ext cx="1029352" cy="706194"/>
          </a:xfrm>
          <a:prstGeom prst="rect">
            <a:avLst/>
          </a:prstGeom>
          <a:solidFill>
            <a:schemeClr val="accent6">
              <a:lumMod val="20000"/>
              <a:lumOff val="8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正味財産</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期末残高</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a:extLst>
              <a:ext uri="{FF2B5EF4-FFF2-40B4-BE49-F238E27FC236}">
                <a16:creationId xmlns:a16="http://schemas.microsoft.com/office/drawing/2014/main" id="{1989BA78-E64A-4E40-AC78-A7D90601EE13}"/>
              </a:ext>
            </a:extLst>
          </p:cNvPr>
          <p:cNvSpPr txBox="1"/>
          <p:nvPr/>
        </p:nvSpPr>
        <p:spPr>
          <a:xfrm>
            <a:off x="3047167" y="4022579"/>
            <a:ext cx="3744416" cy="523220"/>
          </a:xfrm>
          <a:prstGeom prst="rect">
            <a:avLst/>
          </a:prstGeom>
          <a:noFill/>
          <a:ln>
            <a:noFill/>
          </a:ln>
        </p:spPr>
        <p:txBody>
          <a:bodyPr wrap="square" rtlCol="0">
            <a:spAutoFit/>
          </a:bodyPr>
          <a:lstStyle/>
          <a:p>
            <a:pPr algn="ctr"/>
            <a:r>
              <a:rPr lang="ja-JP" altLang="en-US" sz="1600" b="1" dirty="0">
                <a:solidFill>
                  <a:schemeClr val="tx1">
                    <a:lumMod val="85000"/>
                    <a:lumOff val="15000"/>
                  </a:schemeClr>
                </a:solidFill>
                <a:latin typeface="Meiryo UI" panose="020B0604030504040204" pitchFamily="50" charset="-128"/>
                <a:ea typeface="Meiryo UI" panose="020B0604030504040204" pitchFamily="50" charset="-128"/>
              </a:rPr>
              <a:t>正味財産増減計算書</a:t>
            </a:r>
            <a:endParaRPr lang="en-US" altLang="ja-JP" sz="1600" b="1" dirty="0">
              <a:solidFill>
                <a:schemeClr val="tx1">
                  <a:lumMod val="85000"/>
                  <a:lumOff val="15000"/>
                </a:schemeClr>
              </a:solidFill>
              <a:latin typeface="Meiryo UI" panose="020B0604030504040204" pitchFamily="50" charset="-128"/>
              <a:ea typeface="Meiryo UI" panose="020B0604030504040204" pitchFamily="50" charset="-128"/>
            </a:endParaRPr>
          </a:p>
          <a:p>
            <a:pPr algn="ctr"/>
            <a:r>
              <a:rPr kumimoji="1"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（令和</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６</a:t>
            </a:r>
            <a:r>
              <a:rPr kumimoji="1"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年</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４</a:t>
            </a:r>
            <a:r>
              <a:rPr kumimoji="1"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月</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１</a:t>
            </a:r>
            <a:r>
              <a:rPr kumimoji="1"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日から令和</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７</a:t>
            </a:r>
            <a:r>
              <a:rPr kumimoji="1"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年</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３</a:t>
            </a:r>
            <a:r>
              <a:rPr kumimoji="1"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月</a:t>
            </a:r>
            <a:r>
              <a:rPr kumimoji="1" lang="en-US" altLang="ja-JP" sz="1200" b="1" dirty="0">
                <a:solidFill>
                  <a:schemeClr val="tx1">
                    <a:lumMod val="85000"/>
                    <a:lumOff val="15000"/>
                  </a:schemeClr>
                </a:solidFill>
                <a:latin typeface="Meiryo UI" panose="020B0604030504040204" pitchFamily="50" charset="-128"/>
                <a:ea typeface="Meiryo UI" panose="020B0604030504040204" pitchFamily="50" charset="-128"/>
              </a:rPr>
              <a:t>31</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日まで</a:t>
            </a:r>
            <a:r>
              <a:rPr kumimoji="1"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a:t>
            </a:r>
            <a:endParaRPr kumimoji="1" lang="en-US" altLang="ja-JP" sz="1200" b="1"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43" name="正方形/長方形 42">
            <a:extLst>
              <a:ext uri="{FF2B5EF4-FFF2-40B4-BE49-F238E27FC236}">
                <a16:creationId xmlns:a16="http://schemas.microsoft.com/office/drawing/2014/main" id="{9464A296-F549-45E4-9360-C3F481F58FA3}"/>
              </a:ext>
            </a:extLst>
          </p:cNvPr>
          <p:cNvSpPr/>
          <p:nvPr/>
        </p:nvSpPr>
        <p:spPr>
          <a:xfrm>
            <a:off x="6808958" y="2990139"/>
            <a:ext cx="1041390" cy="269880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資産</a:t>
            </a:r>
            <a:r>
              <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a:extLst>
              <a:ext uri="{FF2B5EF4-FFF2-40B4-BE49-F238E27FC236}">
                <a16:creationId xmlns:a16="http://schemas.microsoft.com/office/drawing/2014/main" id="{15CB7098-8851-4EFD-B279-6B736F05B02B}"/>
              </a:ext>
            </a:extLst>
          </p:cNvPr>
          <p:cNvSpPr/>
          <p:nvPr/>
        </p:nvSpPr>
        <p:spPr>
          <a:xfrm>
            <a:off x="7848140" y="2990140"/>
            <a:ext cx="1041390" cy="1994886"/>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負債</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a:extLst>
              <a:ext uri="{FF2B5EF4-FFF2-40B4-BE49-F238E27FC236}">
                <a16:creationId xmlns:a16="http://schemas.microsoft.com/office/drawing/2014/main" id="{B608A5BA-1434-43A0-84D7-60C913318825}"/>
              </a:ext>
            </a:extLst>
          </p:cNvPr>
          <p:cNvSpPr/>
          <p:nvPr/>
        </p:nvSpPr>
        <p:spPr>
          <a:xfrm>
            <a:off x="7848141" y="4985026"/>
            <a:ext cx="1041390" cy="703913"/>
          </a:xfrm>
          <a:prstGeom prst="rect">
            <a:avLst/>
          </a:prstGeom>
          <a:solidFill>
            <a:schemeClr val="accent6">
              <a:lumMod val="20000"/>
              <a:lumOff val="8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正味財産</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a:extLst>
              <a:ext uri="{FF2B5EF4-FFF2-40B4-BE49-F238E27FC236}">
                <a16:creationId xmlns:a16="http://schemas.microsoft.com/office/drawing/2014/main" id="{21E830FB-64EC-4CBF-A1F7-B916531F93EF}"/>
              </a:ext>
            </a:extLst>
          </p:cNvPr>
          <p:cNvSpPr/>
          <p:nvPr/>
        </p:nvSpPr>
        <p:spPr>
          <a:xfrm>
            <a:off x="4931982" y="2814155"/>
            <a:ext cx="1035493" cy="744520"/>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収入</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8C2562A8-07D7-483E-889F-F66195E2B18D}"/>
              </a:ext>
            </a:extLst>
          </p:cNvPr>
          <p:cNvSpPr/>
          <p:nvPr/>
        </p:nvSpPr>
        <p:spPr>
          <a:xfrm>
            <a:off x="3896483" y="2814155"/>
            <a:ext cx="1040058" cy="461958"/>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支出</a:t>
            </a:r>
            <a:r>
              <a:rPr kumimoji="1"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a:extLst>
              <a:ext uri="{FF2B5EF4-FFF2-40B4-BE49-F238E27FC236}">
                <a16:creationId xmlns:a16="http://schemas.microsoft.com/office/drawing/2014/main" id="{9A06B711-902B-45DF-9860-9478CF918D2B}"/>
              </a:ext>
            </a:extLst>
          </p:cNvPr>
          <p:cNvSpPr/>
          <p:nvPr/>
        </p:nvSpPr>
        <p:spPr>
          <a:xfrm>
            <a:off x="4935744" y="3553112"/>
            <a:ext cx="1031731" cy="424724"/>
          </a:xfrm>
          <a:prstGeom prst="rect">
            <a:avLst/>
          </a:prstGeom>
          <a:solidFill>
            <a:schemeClr val="accent3">
              <a:lumMod val="20000"/>
              <a:lumOff val="8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前年度</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繰越金</a:t>
            </a:r>
            <a:endPar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a:extLst>
              <a:ext uri="{FF2B5EF4-FFF2-40B4-BE49-F238E27FC236}">
                <a16:creationId xmlns:a16="http://schemas.microsoft.com/office/drawing/2014/main" id="{A3821F11-7DC6-4D59-AA95-40DB4D7A0B9D}"/>
              </a:ext>
            </a:extLst>
          </p:cNvPr>
          <p:cNvSpPr/>
          <p:nvPr/>
        </p:nvSpPr>
        <p:spPr>
          <a:xfrm>
            <a:off x="3896486" y="3276737"/>
            <a:ext cx="1040060" cy="704442"/>
          </a:xfrm>
          <a:prstGeom prst="rect">
            <a:avLst/>
          </a:prstGeom>
          <a:solidFill>
            <a:schemeClr val="accent4">
              <a:lumMod val="20000"/>
              <a:lumOff val="8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次年度</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繰越金</a:t>
            </a:r>
            <a:endParaRPr lang="en-US" altLang="ja-JP" sz="14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a:extLst>
              <a:ext uri="{FF2B5EF4-FFF2-40B4-BE49-F238E27FC236}">
                <a16:creationId xmlns:a16="http://schemas.microsoft.com/office/drawing/2014/main" id="{11481DAD-4B26-4F27-9D98-0FAFEC86FD5E}"/>
              </a:ext>
            </a:extLst>
          </p:cNvPr>
          <p:cNvSpPr txBox="1"/>
          <p:nvPr/>
        </p:nvSpPr>
        <p:spPr>
          <a:xfrm>
            <a:off x="3688112" y="2462896"/>
            <a:ext cx="2540072" cy="338554"/>
          </a:xfrm>
          <a:prstGeom prst="rect">
            <a:avLst/>
          </a:prstGeom>
          <a:noFill/>
          <a:ln>
            <a:noFill/>
          </a:ln>
          <a:effectLst/>
        </p:spPr>
        <p:txBody>
          <a:bodyPr wrap="square" rtlCol="0">
            <a:spAutoFit/>
          </a:bodyPr>
          <a:lstStyle/>
          <a:p>
            <a:pPr algn="ctr"/>
            <a:r>
              <a:rPr lang="ja-JP" altLang="en-US" sz="1600" b="1" dirty="0">
                <a:solidFill>
                  <a:schemeClr val="tx1">
                    <a:lumMod val="85000"/>
                    <a:lumOff val="15000"/>
                  </a:schemeClr>
                </a:solidFill>
                <a:latin typeface="Meiryo UI" panose="020B0604030504040204" pitchFamily="50" charset="-128"/>
                <a:ea typeface="Meiryo UI" panose="020B0604030504040204" pitchFamily="50" charset="-128"/>
              </a:rPr>
              <a:t>収支決算書</a:t>
            </a:r>
            <a:endParaRPr lang="en-US" altLang="ja-JP" sz="1600" b="1" dirty="0">
              <a:solidFill>
                <a:schemeClr val="tx1">
                  <a:lumMod val="85000"/>
                  <a:lumOff val="15000"/>
                </a:schemeClr>
              </a:solidFill>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DF702261-E185-4C75-9480-7892706DFA4A}"/>
              </a:ext>
            </a:extLst>
          </p:cNvPr>
          <p:cNvCxnSpPr>
            <a:cxnSpLocks/>
          </p:cNvCxnSpPr>
          <p:nvPr/>
        </p:nvCxnSpPr>
        <p:spPr>
          <a:xfrm flipH="1" flipV="1">
            <a:off x="2323844" y="4984249"/>
            <a:ext cx="6565686" cy="992"/>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A9E7B41C-3C4D-43CD-A834-F2D334EF7713}"/>
              </a:ext>
            </a:extLst>
          </p:cNvPr>
          <p:cNvCxnSpPr>
            <a:cxnSpLocks/>
          </p:cNvCxnSpPr>
          <p:nvPr/>
        </p:nvCxnSpPr>
        <p:spPr>
          <a:xfrm flipH="1" flipV="1">
            <a:off x="1228993" y="5197638"/>
            <a:ext cx="4734602" cy="257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672FC44B-E4ED-4D21-9EB2-159367E554A3}"/>
              </a:ext>
            </a:extLst>
          </p:cNvPr>
          <p:cNvSpPr/>
          <p:nvPr/>
        </p:nvSpPr>
        <p:spPr>
          <a:xfrm>
            <a:off x="232302" y="3561780"/>
            <a:ext cx="932035" cy="412140"/>
          </a:xfrm>
          <a:prstGeom prst="rect">
            <a:avLst/>
          </a:prstGeom>
          <a:solidFill>
            <a:schemeClr val="accent3">
              <a:lumMod val="20000"/>
              <a:lumOff val="80000"/>
            </a:schemeClr>
          </a:solidFill>
          <a:ln>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kumimoji="1"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現金預金</a:t>
            </a:r>
          </a:p>
        </p:txBody>
      </p:sp>
      <p:sp>
        <p:nvSpPr>
          <p:cNvPr id="66" name="正方形/長方形 65">
            <a:extLst>
              <a:ext uri="{FF2B5EF4-FFF2-40B4-BE49-F238E27FC236}">
                <a16:creationId xmlns:a16="http://schemas.microsoft.com/office/drawing/2014/main" id="{C7C14F44-0220-45A0-95AD-FEB0B4F7622C}"/>
              </a:ext>
            </a:extLst>
          </p:cNvPr>
          <p:cNvSpPr/>
          <p:nvPr/>
        </p:nvSpPr>
        <p:spPr>
          <a:xfrm>
            <a:off x="6862532" y="3276737"/>
            <a:ext cx="932035" cy="700169"/>
          </a:xfrm>
          <a:prstGeom prst="rect">
            <a:avLst/>
          </a:prstGeom>
          <a:solidFill>
            <a:schemeClr val="accent4">
              <a:lumMod val="20000"/>
              <a:lumOff val="80000"/>
            </a:schemeClr>
          </a:solidFill>
          <a:ln>
            <a:solidFill>
              <a:schemeClr val="tx1"/>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1" forceAA="0" compatLnSpc="1">
            <a:prstTxWarp prst="textNoShape">
              <a:avLst/>
            </a:prstTxWarp>
            <a:noAutofit/>
          </a:bodyPr>
          <a:lstStyle/>
          <a:p>
            <a:pPr algn="ctr"/>
            <a:r>
              <a:rPr kumimoji="1"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現金預金</a:t>
            </a:r>
          </a:p>
        </p:txBody>
      </p:sp>
      <p:cxnSp>
        <p:nvCxnSpPr>
          <p:cNvPr id="70" name="直線コネクタ 69">
            <a:extLst>
              <a:ext uri="{FF2B5EF4-FFF2-40B4-BE49-F238E27FC236}">
                <a16:creationId xmlns:a16="http://schemas.microsoft.com/office/drawing/2014/main" id="{0A9B9631-4E29-401B-86BE-01CE16E817CB}"/>
              </a:ext>
            </a:extLst>
          </p:cNvPr>
          <p:cNvCxnSpPr>
            <a:cxnSpLocks/>
          </p:cNvCxnSpPr>
          <p:nvPr/>
        </p:nvCxnSpPr>
        <p:spPr>
          <a:xfrm flipH="1" flipV="1">
            <a:off x="2311305" y="3275410"/>
            <a:ext cx="4548277" cy="1695"/>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35547BFB-9892-4808-A9A7-3713672B29ED}"/>
              </a:ext>
            </a:extLst>
          </p:cNvPr>
          <p:cNvCxnSpPr>
            <a:cxnSpLocks/>
          </p:cNvCxnSpPr>
          <p:nvPr/>
        </p:nvCxnSpPr>
        <p:spPr>
          <a:xfrm flipH="1">
            <a:off x="1183556" y="3552119"/>
            <a:ext cx="4783919" cy="9123"/>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973AA6A1-1849-487D-A2CF-625E148CEE94}"/>
              </a:ext>
            </a:extLst>
          </p:cNvPr>
          <p:cNvCxnSpPr>
            <a:cxnSpLocks/>
          </p:cNvCxnSpPr>
          <p:nvPr/>
        </p:nvCxnSpPr>
        <p:spPr>
          <a:xfrm flipH="1">
            <a:off x="1183556" y="3976676"/>
            <a:ext cx="5697247" cy="12345"/>
          </a:xfrm>
          <a:prstGeom prst="line">
            <a:avLst/>
          </a:prstGeom>
          <a:ln>
            <a:solidFill>
              <a:srgbClr val="0070C0"/>
            </a:solidFill>
            <a:prstDash val="dash"/>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C445F7D9-92AC-4F07-953E-DF244223D7EE}"/>
              </a:ext>
            </a:extLst>
          </p:cNvPr>
          <p:cNvCxnSpPr/>
          <p:nvPr/>
        </p:nvCxnSpPr>
        <p:spPr>
          <a:xfrm>
            <a:off x="2339303" y="3274826"/>
            <a:ext cx="0" cy="279200"/>
          </a:xfrm>
          <a:prstGeom prst="straightConnector1">
            <a:avLst/>
          </a:prstGeom>
          <a:ln>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a:extLst>
              <a:ext uri="{FF2B5EF4-FFF2-40B4-BE49-F238E27FC236}">
                <a16:creationId xmlns:a16="http://schemas.microsoft.com/office/drawing/2014/main" id="{C22E4589-C428-4793-BF56-45F507D4CBB2}"/>
              </a:ext>
            </a:extLst>
          </p:cNvPr>
          <p:cNvCxnSpPr>
            <a:cxnSpLocks/>
          </p:cNvCxnSpPr>
          <p:nvPr/>
        </p:nvCxnSpPr>
        <p:spPr>
          <a:xfrm>
            <a:off x="2339303" y="4985026"/>
            <a:ext cx="0" cy="216748"/>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CB95F9C0-CBA7-4494-81F7-F4DFA9D041CA}"/>
              </a:ext>
            </a:extLst>
          </p:cNvPr>
          <p:cNvSpPr txBox="1"/>
          <p:nvPr/>
        </p:nvSpPr>
        <p:spPr>
          <a:xfrm>
            <a:off x="2256398" y="3277712"/>
            <a:ext cx="1248907" cy="276999"/>
          </a:xfrm>
          <a:prstGeom prst="rect">
            <a:avLst/>
          </a:prstGeom>
          <a:noFill/>
        </p:spPr>
        <p:txBody>
          <a:bodyPr wrap="square" rtlCol="0">
            <a:spAutoFit/>
          </a:bodyPr>
          <a:lstStyle/>
          <a:p>
            <a:pPr algn="ctr"/>
            <a:r>
              <a:rPr lang="ja-JP" altLang="en-US" sz="1200" b="1" dirty="0">
                <a:solidFill>
                  <a:srgbClr val="0070C0"/>
                </a:solidFill>
                <a:latin typeface="Meiryo UI" panose="020B0604030504040204" pitchFamily="50" charset="-128"/>
                <a:ea typeface="Meiryo UI" panose="020B0604030504040204" pitchFamily="50" charset="-128"/>
              </a:rPr>
              <a:t>当期収支差額</a:t>
            </a:r>
            <a:endParaRPr lang="en-US" altLang="ja-JP" sz="1200" b="1" dirty="0">
              <a:solidFill>
                <a:srgbClr val="0070C0"/>
              </a:solidFill>
              <a:latin typeface="Meiryo UI" panose="020B0604030504040204" pitchFamily="50" charset="-128"/>
              <a:ea typeface="Meiryo UI" panose="020B0604030504040204" pitchFamily="50" charset="-128"/>
            </a:endParaRPr>
          </a:p>
        </p:txBody>
      </p:sp>
      <p:sp>
        <p:nvSpPr>
          <p:cNvPr id="83" name="テキスト ボックス 82">
            <a:extLst>
              <a:ext uri="{FF2B5EF4-FFF2-40B4-BE49-F238E27FC236}">
                <a16:creationId xmlns:a16="http://schemas.microsoft.com/office/drawing/2014/main" id="{D8A4A351-6425-4A18-A242-A88838113B62}"/>
              </a:ext>
            </a:extLst>
          </p:cNvPr>
          <p:cNvSpPr txBox="1"/>
          <p:nvPr/>
        </p:nvSpPr>
        <p:spPr>
          <a:xfrm>
            <a:off x="2320582" y="4954900"/>
            <a:ext cx="1591868" cy="276999"/>
          </a:xfrm>
          <a:prstGeom prst="rect">
            <a:avLst/>
          </a:prstGeom>
          <a:noFill/>
        </p:spPr>
        <p:txBody>
          <a:bodyPr wrap="square" rtlCol="0">
            <a:spAutoFit/>
          </a:bodyPr>
          <a:lstStyle/>
          <a:p>
            <a:pPr algn="ctr"/>
            <a:r>
              <a:rPr lang="ja-JP" altLang="en-US" sz="1200" b="1" dirty="0">
                <a:solidFill>
                  <a:srgbClr val="FF0000"/>
                </a:solidFill>
                <a:latin typeface="Meiryo UI" panose="020B0604030504040204" pitchFamily="50" charset="-128"/>
                <a:ea typeface="Meiryo UI" panose="020B0604030504040204" pitchFamily="50" charset="-128"/>
              </a:rPr>
              <a:t>当期正味財産増減額</a:t>
            </a:r>
            <a:endParaRPr lang="en-US" altLang="ja-JP" sz="1200" b="1" dirty="0">
              <a:solidFill>
                <a:srgbClr val="FF0000"/>
              </a:solidFill>
              <a:latin typeface="Meiryo UI" panose="020B0604030504040204" pitchFamily="50" charset="-128"/>
              <a:ea typeface="Meiryo UI" panose="020B0604030504040204" pitchFamily="50" charset="-128"/>
            </a:endParaRPr>
          </a:p>
        </p:txBody>
      </p:sp>
      <p:cxnSp>
        <p:nvCxnSpPr>
          <p:cNvPr id="87" name="直線コネクタ 86">
            <a:extLst>
              <a:ext uri="{FF2B5EF4-FFF2-40B4-BE49-F238E27FC236}">
                <a16:creationId xmlns:a16="http://schemas.microsoft.com/office/drawing/2014/main" id="{30F24CF7-E452-4358-A149-08BB3D2739BF}"/>
              </a:ext>
            </a:extLst>
          </p:cNvPr>
          <p:cNvCxnSpPr>
            <a:cxnSpLocks/>
          </p:cNvCxnSpPr>
          <p:nvPr/>
        </p:nvCxnSpPr>
        <p:spPr>
          <a:xfrm flipH="1">
            <a:off x="1228993" y="5685042"/>
            <a:ext cx="7660537"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90284B9B-1BF3-4DD6-84C0-77ECC23E89BA}"/>
              </a:ext>
            </a:extLst>
          </p:cNvPr>
          <p:cNvSpPr txBox="1"/>
          <p:nvPr/>
        </p:nvSpPr>
        <p:spPr>
          <a:xfrm>
            <a:off x="6492442" y="2498455"/>
            <a:ext cx="2688070" cy="523220"/>
          </a:xfrm>
          <a:prstGeom prst="rect">
            <a:avLst/>
          </a:prstGeom>
          <a:noFill/>
        </p:spPr>
        <p:txBody>
          <a:bodyPr wrap="square" rtlCol="0">
            <a:spAutoFit/>
          </a:bodyPr>
          <a:lstStyle/>
          <a:p>
            <a:pPr algn="ctr"/>
            <a:r>
              <a:rPr kumimoji="1" lang="ja-JP" altLang="en-US" sz="1600" b="1" dirty="0">
                <a:solidFill>
                  <a:schemeClr val="tx1">
                    <a:lumMod val="85000"/>
                    <a:lumOff val="15000"/>
                  </a:schemeClr>
                </a:solidFill>
                <a:latin typeface="Meiryo UI" panose="020B0604030504040204" pitchFamily="50" charset="-128"/>
                <a:ea typeface="Meiryo UI" panose="020B0604030504040204" pitchFamily="50" charset="-128"/>
              </a:rPr>
              <a:t>貸借対照表</a:t>
            </a:r>
            <a:endParaRPr kumimoji="1" lang="en-US" altLang="ja-JP" sz="1600" b="1" dirty="0">
              <a:solidFill>
                <a:schemeClr val="tx1">
                  <a:lumMod val="85000"/>
                  <a:lumOff val="15000"/>
                </a:schemeClr>
              </a:solidFill>
              <a:latin typeface="Meiryo UI" panose="020B0604030504040204" pitchFamily="50" charset="-128"/>
              <a:ea typeface="Meiryo UI" panose="020B0604030504040204" pitchFamily="50" charset="-128"/>
            </a:endParaRPr>
          </a:p>
          <a:p>
            <a:pPr algn="ct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（令和７年３月</a:t>
            </a:r>
            <a:r>
              <a:rPr lang="en-US" altLang="ja-JP" sz="1200" b="1" dirty="0">
                <a:solidFill>
                  <a:schemeClr val="tx1">
                    <a:lumMod val="85000"/>
                    <a:lumOff val="15000"/>
                  </a:schemeClr>
                </a:solidFill>
                <a:latin typeface="Meiryo UI" panose="020B0604030504040204" pitchFamily="50" charset="-128"/>
                <a:ea typeface="Meiryo UI" panose="020B0604030504040204" pitchFamily="50" charset="-128"/>
              </a:rPr>
              <a:t>31</a:t>
            </a:r>
            <a:r>
              <a:rPr lang="ja-JP" altLang="en-US" sz="1200" b="1" dirty="0">
                <a:solidFill>
                  <a:schemeClr val="tx1">
                    <a:lumMod val="85000"/>
                    <a:lumOff val="15000"/>
                  </a:schemeClr>
                </a:solidFill>
                <a:latin typeface="Meiryo UI" panose="020B0604030504040204" pitchFamily="50" charset="-128"/>
                <a:ea typeface="Meiryo UI" panose="020B0604030504040204" pitchFamily="50" charset="-128"/>
              </a:rPr>
              <a:t>日現在）</a:t>
            </a:r>
            <a:endParaRPr kumimoji="1" lang="ja-JP" altLang="en-US" sz="1200" b="1"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2" name="矢印: 左右 1">
            <a:extLst>
              <a:ext uri="{FF2B5EF4-FFF2-40B4-BE49-F238E27FC236}">
                <a16:creationId xmlns:a16="http://schemas.microsoft.com/office/drawing/2014/main" id="{5B541516-CD00-4AA1-BD73-F075F0D91FF6}"/>
              </a:ext>
            </a:extLst>
          </p:cNvPr>
          <p:cNvSpPr/>
          <p:nvPr/>
        </p:nvSpPr>
        <p:spPr>
          <a:xfrm>
            <a:off x="2256398" y="1926488"/>
            <a:ext cx="4552555" cy="639807"/>
          </a:xfrm>
          <a:prstGeom prst="leftRightArrow">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収支決算書・正味財産増減計算書 </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一定期間の情報</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吹き出し: 下矢印 2">
            <a:extLst>
              <a:ext uri="{FF2B5EF4-FFF2-40B4-BE49-F238E27FC236}">
                <a16:creationId xmlns:a16="http://schemas.microsoft.com/office/drawing/2014/main" id="{58F70868-E9B5-4267-9C7E-AA583406E41B}"/>
              </a:ext>
            </a:extLst>
          </p:cNvPr>
          <p:cNvSpPr/>
          <p:nvPr/>
        </p:nvSpPr>
        <p:spPr>
          <a:xfrm>
            <a:off x="6962949" y="1926488"/>
            <a:ext cx="1788854" cy="630403"/>
          </a:xfrm>
          <a:prstGeom prst="downArrowCallou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貸借対照表</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一定時点の情報</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吹き出し: 下矢印 48">
            <a:extLst>
              <a:ext uri="{FF2B5EF4-FFF2-40B4-BE49-F238E27FC236}">
                <a16:creationId xmlns:a16="http://schemas.microsoft.com/office/drawing/2014/main" id="{EFDAB3C2-4174-4CBD-A341-AD001D762B5F}"/>
              </a:ext>
            </a:extLst>
          </p:cNvPr>
          <p:cNvSpPr/>
          <p:nvPr/>
        </p:nvSpPr>
        <p:spPr>
          <a:xfrm>
            <a:off x="313548" y="1916832"/>
            <a:ext cx="1788854" cy="630403"/>
          </a:xfrm>
          <a:prstGeom prst="downArrowCallout">
            <a:avLst/>
          </a:prstGeom>
          <a:solidFill>
            <a:schemeClr val="bg1"/>
          </a:solidFill>
          <a:ln>
            <a:solidFill>
              <a:srgbClr val="00CC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貸借対照表</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一定時点の情報</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タイトル 2">
            <a:extLst>
              <a:ext uri="{FF2B5EF4-FFF2-40B4-BE49-F238E27FC236}">
                <a16:creationId xmlns:a16="http://schemas.microsoft.com/office/drawing/2014/main" id="{A2B16FE2-A803-F498-142F-130B69BF3E2D}"/>
              </a:ext>
            </a:extLst>
          </p:cNvPr>
          <p:cNvSpPr>
            <a:spLocks noGrp="1"/>
          </p:cNvSpPr>
          <p:nvPr>
            <p:ph type="title"/>
          </p:nvPr>
        </p:nvSpPr>
        <p:spPr>
          <a:xfrm>
            <a:off x="250825" y="0"/>
            <a:ext cx="8642350" cy="490538"/>
          </a:xfrm>
        </p:spPr>
        <p:txBody>
          <a:bodyPr/>
          <a:lstStyle/>
          <a:p>
            <a:r>
              <a:rPr lang="ja-JP" altLang="en-US" dirty="0">
                <a:solidFill>
                  <a:srgbClr val="0000FF"/>
                </a:solidFill>
              </a:rPr>
              <a:t>（３）</a:t>
            </a:r>
            <a:r>
              <a:rPr lang="ja-JP" altLang="en-US" b="1" dirty="0">
                <a:solidFill>
                  <a:srgbClr val="0000FF"/>
                </a:solidFill>
              </a:rPr>
              <a:t>土地改良区の財務三表</a:t>
            </a:r>
            <a:r>
              <a:rPr lang="ja-JP" altLang="en-US" dirty="0">
                <a:solidFill>
                  <a:srgbClr val="0000FF"/>
                </a:solidFill>
              </a:rPr>
              <a:t>のつながり</a:t>
            </a:r>
          </a:p>
        </p:txBody>
      </p:sp>
      <p:cxnSp>
        <p:nvCxnSpPr>
          <p:cNvPr id="11" name="直線矢印コネクタ 10">
            <a:extLst>
              <a:ext uri="{FF2B5EF4-FFF2-40B4-BE49-F238E27FC236}">
                <a16:creationId xmlns:a16="http://schemas.microsoft.com/office/drawing/2014/main" id="{1E79F9DA-722D-E9BE-710F-5BFD7E9D389B}"/>
              </a:ext>
            </a:extLst>
          </p:cNvPr>
          <p:cNvCxnSpPr>
            <a:cxnSpLocks/>
          </p:cNvCxnSpPr>
          <p:nvPr/>
        </p:nvCxnSpPr>
        <p:spPr>
          <a:xfrm>
            <a:off x="1223703" y="3863424"/>
            <a:ext cx="3767645" cy="0"/>
          </a:xfrm>
          <a:prstGeom prst="straightConnector1">
            <a:avLst/>
          </a:prstGeom>
          <a:ln w="381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4" name="直線矢印コネクタ 13">
            <a:extLst>
              <a:ext uri="{FF2B5EF4-FFF2-40B4-BE49-F238E27FC236}">
                <a16:creationId xmlns:a16="http://schemas.microsoft.com/office/drawing/2014/main" id="{7C92698D-7F37-C354-21A8-F27A44B327ED}"/>
              </a:ext>
            </a:extLst>
          </p:cNvPr>
          <p:cNvCxnSpPr>
            <a:cxnSpLocks/>
          </p:cNvCxnSpPr>
          <p:nvPr/>
        </p:nvCxnSpPr>
        <p:spPr>
          <a:xfrm>
            <a:off x="4921349" y="5085184"/>
            <a:ext cx="2926791"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27945BC2-9DD5-504A-AA5F-6AAFE12866C0}"/>
              </a:ext>
            </a:extLst>
          </p:cNvPr>
          <p:cNvCxnSpPr>
            <a:cxnSpLocks/>
          </p:cNvCxnSpPr>
          <p:nvPr/>
        </p:nvCxnSpPr>
        <p:spPr>
          <a:xfrm>
            <a:off x="2256398" y="5558123"/>
            <a:ext cx="2675584" cy="0"/>
          </a:xfrm>
          <a:prstGeom prst="straightConnector1">
            <a:avLst/>
          </a:prstGeom>
          <a:ln w="381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8" name="直線矢印コネクタ 17">
            <a:extLst>
              <a:ext uri="{FF2B5EF4-FFF2-40B4-BE49-F238E27FC236}">
                <a16:creationId xmlns:a16="http://schemas.microsoft.com/office/drawing/2014/main" id="{21E4B3C9-9B7C-7FDE-70B9-DC39139CAD6A}"/>
              </a:ext>
            </a:extLst>
          </p:cNvPr>
          <p:cNvCxnSpPr>
            <a:cxnSpLocks/>
          </p:cNvCxnSpPr>
          <p:nvPr/>
        </p:nvCxnSpPr>
        <p:spPr>
          <a:xfrm>
            <a:off x="4921349" y="3429000"/>
            <a:ext cx="1887604"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F4153367-1281-50A6-D1BF-8615562D5173}"/>
              </a:ext>
            </a:extLst>
          </p:cNvPr>
          <p:cNvSpPr txBox="1"/>
          <p:nvPr/>
        </p:nvSpPr>
        <p:spPr>
          <a:xfrm>
            <a:off x="2458844" y="3619908"/>
            <a:ext cx="1249060"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整合がとれている</a:t>
            </a:r>
          </a:p>
        </p:txBody>
      </p:sp>
      <p:sp>
        <p:nvSpPr>
          <p:cNvPr id="16" name="テキスト ボックス 15">
            <a:extLst>
              <a:ext uri="{FF2B5EF4-FFF2-40B4-BE49-F238E27FC236}">
                <a16:creationId xmlns:a16="http://schemas.microsoft.com/office/drawing/2014/main" id="{27387103-8B52-27D0-9871-3F30C93FAC75}"/>
              </a:ext>
            </a:extLst>
          </p:cNvPr>
          <p:cNvSpPr txBox="1"/>
          <p:nvPr/>
        </p:nvSpPr>
        <p:spPr>
          <a:xfrm>
            <a:off x="5981055" y="3418323"/>
            <a:ext cx="779381" cy="646331"/>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整合が</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とれている</a:t>
            </a:r>
            <a:endParaRPr kumimoji="1"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EB21C3CE-7065-9481-91D7-4CE95F9DB0E7}"/>
              </a:ext>
            </a:extLst>
          </p:cNvPr>
          <p:cNvSpPr txBox="1"/>
          <p:nvPr/>
        </p:nvSpPr>
        <p:spPr>
          <a:xfrm>
            <a:off x="2575033" y="5288795"/>
            <a:ext cx="878767"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一致します</a:t>
            </a:r>
          </a:p>
        </p:txBody>
      </p:sp>
      <p:sp>
        <p:nvSpPr>
          <p:cNvPr id="19" name="テキスト ボックス 18">
            <a:extLst>
              <a:ext uri="{FF2B5EF4-FFF2-40B4-BE49-F238E27FC236}">
                <a16:creationId xmlns:a16="http://schemas.microsoft.com/office/drawing/2014/main" id="{4B775E2D-418B-1A14-04CA-6C9137A72724}"/>
              </a:ext>
            </a:extLst>
          </p:cNvPr>
          <p:cNvSpPr txBox="1"/>
          <p:nvPr/>
        </p:nvSpPr>
        <p:spPr>
          <a:xfrm>
            <a:off x="6895408" y="5061048"/>
            <a:ext cx="878767"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一致します</a:t>
            </a:r>
          </a:p>
        </p:txBody>
      </p:sp>
    </p:spTree>
    <p:extLst>
      <p:ext uri="{BB962C8B-B14F-4D97-AF65-F5344CB8AC3E}">
        <p14:creationId xmlns:p14="http://schemas.microsoft.com/office/powerpoint/2010/main" val="10129462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rgbClr val="00CC99"/>
          </a:solidFill>
        </a:ln>
        <a:effectLst>
          <a:outerShdw blurRad="50800" dist="38100" dir="2700000" algn="tl" rotWithShape="0">
            <a:prstClr val="black">
              <a:alpha val="40000"/>
            </a:prstClr>
          </a:outerShdw>
        </a:effec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20275</TotalTime>
  <Words>14900</Words>
  <Application>Microsoft Office PowerPoint</Application>
  <PresentationFormat>画面に合わせる (4:3)</PresentationFormat>
  <Paragraphs>1298</Paragraphs>
  <Slides>52</Slides>
  <Notes>52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52</vt:i4>
      </vt:variant>
    </vt:vector>
  </HeadingPairs>
  <TitlesOfParts>
    <vt:vector size="58" baseType="lpstr">
      <vt:lpstr>Meiryo UI</vt:lpstr>
      <vt:lpstr>メイリオ</vt:lpstr>
      <vt:lpstr>Arial</vt:lpstr>
      <vt:lpstr>Calibri</vt:lpstr>
      <vt:lpstr>Wingdings</vt:lpstr>
      <vt:lpstr>Office ​​テーマ</vt:lpstr>
      <vt:lpstr>土地改良区の財務諸表の チェックポイント</vt:lpstr>
      <vt:lpstr>目次</vt:lpstr>
      <vt:lpstr>１．目的と方針</vt:lpstr>
      <vt:lpstr>目的と方針</vt:lpstr>
      <vt:lpstr>２．土地改良区の財務諸表等について</vt:lpstr>
      <vt:lpstr>（１）土地改良区の財務諸表等の構成</vt:lpstr>
      <vt:lpstr>（２）土地改良区の財務諸表等と帳簿の関係</vt:lpstr>
      <vt:lpstr>（３）土地改良区の財務三表のつながり</vt:lpstr>
      <vt:lpstr>（３）土地改良区の財務三表のつながり</vt:lpstr>
      <vt:lpstr>３．土地改良区の財務諸表等の チェックポイント</vt:lpstr>
      <vt:lpstr>（１）本資料でモデルとなっている土地改良区の概要</vt:lpstr>
      <vt:lpstr>（２）チェックの基本的な考え方</vt:lpstr>
      <vt:lpstr>（３）財務諸表全体の形式・整合性チェック</vt:lpstr>
      <vt:lpstr>（３）財務諸表全体の形式・整合性チェック</vt:lpstr>
      <vt:lpstr>（３）財務諸表全体の形式・整合性チェック</vt:lpstr>
      <vt:lpstr>（３）財務諸表全体の形式・整合性チェック </vt:lpstr>
      <vt:lpstr>（３）財務諸表全体の形式・整合性チェック </vt:lpstr>
      <vt:lpstr>（３）財務諸表全体の形式・整合性チェック</vt:lpstr>
      <vt:lpstr>（３）財務諸表全体の形式・整合性チェック</vt:lpstr>
      <vt:lpstr>（３）財務諸表全体の形式・整合性チェック</vt:lpstr>
      <vt:lpstr>（３）財務諸表全体の形式・整合性チェック</vt:lpstr>
      <vt:lpstr>（３）財務諸表全体の形式・整合性チェック</vt:lpstr>
      <vt:lpstr>（３）財務諸表全体の形式・整合性チェック </vt:lpstr>
      <vt:lpstr>（３）財務諸表全体の形式・整合性チェック</vt:lpstr>
      <vt:lpstr>（３）財務諸表全体の形式・整合性チェック</vt:lpstr>
      <vt:lpstr>（３）財務諸表全体の形式・整合性チェック</vt:lpstr>
      <vt:lpstr>（３）財務諸表全体の形式・整合性チェック</vt:lpstr>
      <vt:lpstr>（３）財務諸表全体の形式・整合性チェック</vt:lpstr>
      <vt:lpstr>（３）財務諸表全体の形式・整合性チェック</vt:lpstr>
      <vt:lpstr>（３）財務諸表全体の形式・整合性チェック</vt:lpstr>
      <vt:lpstr>（３）財務諸表全体の形式・整合性チェック</vt:lpstr>
      <vt:lpstr>（３）財務諸表全体の形式・整合性チェック</vt:lpstr>
      <vt:lpstr>（３）財務諸表全体の形式・整合性チェック</vt:lpstr>
      <vt:lpstr>（４）貸借対照表科目のチェック</vt:lpstr>
      <vt:lpstr>（４）貸借対照表科目のチェック</vt:lpstr>
      <vt:lpstr>（４）貸借対照表科目のチェック</vt:lpstr>
      <vt:lpstr>（４）貸借対照表科目のチェック</vt:lpstr>
      <vt:lpstr>（４）貸借対照表科目のチェック</vt:lpstr>
      <vt:lpstr>（４）貸借対照表科目のチェック</vt:lpstr>
      <vt:lpstr>（４）貸借対照表科目のチェック</vt:lpstr>
      <vt:lpstr>（４）貸借対照表科目のチェック</vt:lpstr>
      <vt:lpstr>（４）貸借対照表科目のチェック</vt:lpstr>
      <vt:lpstr>（４）貸借対照表科目のチェック</vt:lpstr>
      <vt:lpstr>（４）貸借対照表科目のチェック</vt:lpstr>
      <vt:lpstr>（４）貸借対照表科目のチェック</vt:lpstr>
      <vt:lpstr>（５）収支決算書・正味財産増減計算書科目のチェック</vt:lpstr>
      <vt:lpstr>（５）収支決算書・正味財産増減計算書科目のチェック</vt:lpstr>
      <vt:lpstr>（５）収支決算書・正味財産増減計算書科目のチェック</vt:lpstr>
      <vt:lpstr>（５）収支決算書・正味財産増減計算書科目のチェック</vt:lpstr>
      <vt:lpstr>（５）収支決算書・正味財産増減計算書科目のチェック</vt:lpstr>
      <vt:lpstr>（５）収支決算書・正味財産増減計算書科目のチェック</vt:lpstr>
      <vt:lpstr>（５）収支決算書・正味財産増減計算書科目のチェック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大地</dc:creator>
  <cp:lastModifiedBy>TANAKA KATSUYA</cp:lastModifiedBy>
  <cp:revision>678</cp:revision>
  <cp:lastPrinted>2024-09-18T07:11:44Z</cp:lastPrinted>
  <dcterms:created xsi:type="dcterms:W3CDTF">2013-06-18T06:38:30Z</dcterms:created>
  <dcterms:modified xsi:type="dcterms:W3CDTF">2024-11-06T07:25:17Z</dcterms:modified>
</cp:coreProperties>
</file>