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274" r:id="rId3"/>
    <p:sldId id="275" r:id="rId4"/>
    <p:sldId id="280" r:id="rId5"/>
    <p:sldId id="282" r:id="rId6"/>
    <p:sldId id="337" r:id="rId7"/>
    <p:sldId id="390" r:id="rId8"/>
    <p:sldId id="310" r:id="rId9"/>
    <p:sldId id="319" r:id="rId10"/>
    <p:sldId id="301" r:id="rId11"/>
    <p:sldId id="385" r:id="rId12"/>
    <p:sldId id="302" r:id="rId13"/>
    <p:sldId id="312" r:id="rId14"/>
    <p:sldId id="391" r:id="rId15"/>
    <p:sldId id="313" r:id="rId16"/>
    <p:sldId id="314" r:id="rId17"/>
    <p:sldId id="358" r:id="rId18"/>
    <p:sldId id="322" r:id="rId19"/>
    <p:sldId id="323" r:id="rId20"/>
    <p:sldId id="325" r:id="rId21"/>
    <p:sldId id="392" r:id="rId22"/>
    <p:sldId id="393" r:id="rId23"/>
    <p:sldId id="394" r:id="rId24"/>
    <p:sldId id="398" r:id="rId25"/>
    <p:sldId id="382" r:id="rId26"/>
    <p:sldId id="395" r:id="rId27"/>
    <p:sldId id="396" r:id="rId28"/>
    <p:sldId id="380" r:id="rId29"/>
    <p:sldId id="381" r:id="rId30"/>
    <p:sldId id="397" r:id="rId31"/>
    <p:sldId id="375"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954" autoAdjust="0"/>
    <p:restoredTop sz="80147" autoAdjust="0"/>
  </p:normalViewPr>
  <p:slideViewPr>
    <p:cSldViewPr snapToGrid="0">
      <p:cViewPr varScale="1">
        <p:scale>
          <a:sx n="85" d="100"/>
          <a:sy n="85" d="100"/>
        </p:scale>
        <p:origin x="25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1122"/>
    </p:cViewPr>
  </p:sorterViewPr>
  <p:notesViewPr>
    <p:cSldViewPr snapToGrid="0">
      <p:cViewPr>
        <p:scale>
          <a:sx n="150" d="100"/>
          <a:sy n="150" d="100"/>
        </p:scale>
        <p:origin x="2412" y="-46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387" tIns="45694" rIns="91387" bIns="4569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387" tIns="45694" rIns="91387" bIns="456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093726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p:txBody>
          <a:bodyPr/>
          <a:lstStyle/>
          <a:p>
            <a:pPr algn="just"/>
            <a:r>
              <a:rPr lang="ja-JP" altLang="en-US" sz="105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これより、財務諸表の作成手続きの解説をします。</a:t>
            </a:r>
          </a:p>
          <a:p>
            <a:pPr algn="just"/>
            <a:r>
              <a:rPr lang="ja-JP" altLang="en-US" dirty="0">
                <a:latin typeface="Meiryo UI" panose="020B0604030504040204" pitchFamily="50" charset="-128"/>
                <a:ea typeface="Meiryo UI" panose="020B0604030504040204" pitchFamily="50" charset="-128"/>
              </a:rPr>
              <a:t>　ここで紹介する取引例は、</a:t>
            </a:r>
            <a:r>
              <a:rPr lang="ja-JP" altLang="en-US" b="1" dirty="0">
                <a:solidFill>
                  <a:srgbClr val="FF0000"/>
                </a:solidFill>
                <a:latin typeface="Meiryo UI" panose="020B0604030504040204" pitchFamily="50" charset="-128"/>
                <a:ea typeface="Meiryo UI" panose="020B0604030504040204" pitchFamily="50" charset="-128"/>
              </a:rPr>
              <a:t>財務諸表等作成要領改訂版に掲載されている取引を参考</a:t>
            </a:r>
            <a:r>
              <a:rPr lang="ja-JP" altLang="en-US" dirty="0">
                <a:latin typeface="Meiryo UI" panose="020B0604030504040204" pitchFamily="50" charset="-128"/>
                <a:ea typeface="Meiryo UI" panose="020B0604030504040204" pitchFamily="50" charset="-128"/>
              </a:rPr>
              <a:t>に作成しています。</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　別途ご確認ください。</a:t>
            </a:r>
            <a:endParaRPr lang="en-US" altLang="ja-JP" dirty="0">
              <a:latin typeface="Meiryo UI" panose="020B0604030504040204" pitchFamily="50" charset="-128"/>
              <a:ea typeface="Meiryo UI" panose="020B0604030504040204" pitchFamily="50" charset="-128"/>
            </a:endParaRPr>
          </a:p>
          <a:p>
            <a:pPr algn="just"/>
            <a:r>
              <a:rPr lang="ja-JP" altLang="en-US" sz="1050" dirty="0">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108818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88" y="4783307"/>
            <a:ext cx="5965825" cy="3913614"/>
          </a:xfrm>
        </p:spPr>
        <p:txBody>
          <a:bodyPr/>
          <a:lstStyle/>
          <a:p>
            <a:pPr defTabSz="912344">
              <a:defRPr/>
            </a:pPr>
            <a:r>
              <a:rPr lang="ja-JP" altLang="en-US" dirty="0">
                <a:solidFill>
                  <a:prstClr val="black"/>
                </a:solidFill>
                <a:latin typeface="Meiryo UI" panose="020B0604030504040204" pitchFamily="50" charset="-128"/>
                <a:ea typeface="Meiryo UI" panose="020B0604030504040204" pitchFamily="50" charset="-128"/>
              </a:rPr>
              <a:t>　区分番号</a:t>
            </a:r>
            <a:r>
              <a:rPr lang="en-US" altLang="ja-JP" dirty="0">
                <a:solidFill>
                  <a:prstClr val="black"/>
                </a:solidFill>
                <a:latin typeface="Meiryo UI" panose="020B0604030504040204" pitchFamily="50" charset="-128"/>
                <a:ea typeface="Meiryo UI" panose="020B0604030504040204" pitchFamily="50" charset="-128"/>
              </a:rPr>
              <a:t>21</a:t>
            </a:r>
            <a:r>
              <a:rPr lang="ja-JP" altLang="en-US" dirty="0">
                <a:solidFill>
                  <a:prstClr val="black"/>
                </a:solidFill>
                <a:latin typeface="Meiryo UI" panose="020B0604030504040204" pitchFamily="50" charset="-128"/>
                <a:ea typeface="Meiryo UI" panose="020B0604030504040204" pitchFamily="50" charset="-128"/>
              </a:rPr>
              <a:t>番から</a:t>
            </a:r>
            <a:r>
              <a:rPr lang="en-US" altLang="ja-JP" dirty="0">
                <a:solidFill>
                  <a:prstClr val="black"/>
                </a:solidFill>
                <a:latin typeface="Meiryo UI" panose="020B0604030504040204" pitchFamily="50" charset="-128"/>
                <a:ea typeface="Meiryo UI" panose="020B0604030504040204" pitchFamily="50" charset="-128"/>
              </a:rPr>
              <a:t>29</a:t>
            </a:r>
            <a:r>
              <a:rPr lang="ja-JP" altLang="en-US" dirty="0">
                <a:solidFill>
                  <a:prstClr val="black"/>
                </a:solidFill>
                <a:latin typeface="Meiryo UI" panose="020B0604030504040204" pitchFamily="50" charset="-128"/>
                <a:ea typeface="Meiryo UI" panose="020B0604030504040204" pitchFamily="50" charset="-128"/>
              </a:rPr>
              <a:t>番までの取引は、決算整理の例です。</a:t>
            </a:r>
            <a:endParaRPr lang="en-US" altLang="ja-JP" dirty="0">
              <a:solidFill>
                <a:prstClr val="black"/>
              </a:solidFill>
              <a:latin typeface="Meiryo UI" panose="020B0604030504040204" pitchFamily="50" charset="-128"/>
              <a:ea typeface="Meiryo UI" panose="020B0604030504040204" pitchFamily="50" charset="-128"/>
            </a:endParaRPr>
          </a:p>
          <a:p>
            <a:pPr defTabSz="912344">
              <a:defRPr/>
            </a:pPr>
            <a:r>
              <a:rPr lang="ja-JP" altLang="en-US" dirty="0">
                <a:solidFill>
                  <a:prstClr val="black"/>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この取引は現金取引以外の取引なので振替命令書</a:t>
            </a:r>
            <a:r>
              <a:rPr lang="ja-JP" altLang="en-US" dirty="0">
                <a:solidFill>
                  <a:prstClr val="black"/>
                </a:solidFill>
                <a:latin typeface="Meiryo UI" panose="020B0604030504040204" pitchFamily="50" charset="-128"/>
                <a:ea typeface="Meiryo UI" panose="020B0604030504040204" pitchFamily="50" charset="-128"/>
              </a:rPr>
              <a:t>で起案します。</a:t>
            </a:r>
            <a:endParaRPr lang="en-US" altLang="ja-JP" dirty="0">
              <a:solidFill>
                <a:prstClr val="black"/>
              </a:solidFill>
              <a:latin typeface="Meiryo UI" panose="020B0604030504040204" pitchFamily="50" charset="-128"/>
              <a:ea typeface="Meiryo UI" panose="020B0604030504040204" pitchFamily="50" charset="-128"/>
            </a:endParaRPr>
          </a:p>
          <a:p>
            <a:pPr defTabSz="912344">
              <a:defRPr/>
            </a:pPr>
            <a:endParaRPr lang="en-US" altLang="ja-JP" dirty="0">
              <a:solidFill>
                <a:prstClr val="black"/>
              </a:solidFill>
              <a:latin typeface="Meiryo UI" panose="020B0604030504040204" pitchFamily="50" charset="-128"/>
              <a:ea typeface="Meiryo UI" panose="020B0604030504040204" pitchFamily="50" charset="-128"/>
            </a:endParaRPr>
          </a:p>
          <a:p>
            <a:pPr defTabSz="912344">
              <a:defRPr/>
            </a:pPr>
            <a:r>
              <a:rPr kumimoji="1" lang="ja-JP" altLang="en-US" dirty="0">
                <a:latin typeface="Meiryo UI" panose="020B0604030504040204" pitchFamily="50" charset="-128"/>
                <a:ea typeface="Meiryo UI" panose="020B0604030504040204" pitchFamily="50" charset="-128"/>
              </a:rPr>
              <a:t>　</a:t>
            </a:r>
            <a:r>
              <a:rPr lang="ja-JP" altLang="ja-JP" spc="40" dirty="0">
                <a:latin typeface="Meiryo UI" panose="020B0604030504040204" pitchFamily="50" charset="-128"/>
                <a:ea typeface="Meiryo UI" panose="020B0604030504040204" pitchFamily="50" charset="-128"/>
                <a:cs typeface="Arial" panose="020B0604020202020204" pitchFamily="34" charset="0"/>
              </a:rPr>
              <a:t>財務諸表の最終的な金額を確定させるため、決算整理仕訳を</a:t>
            </a:r>
            <a:r>
              <a:rPr lang="ja-JP" altLang="en-US" spc="40" dirty="0">
                <a:latin typeface="Meiryo UI" panose="020B0604030504040204" pitchFamily="50" charset="-128"/>
                <a:ea typeface="Meiryo UI" panose="020B0604030504040204" pitchFamily="50" charset="-128"/>
                <a:cs typeface="Arial" panose="020B0604020202020204" pitchFamily="34" charset="0"/>
              </a:rPr>
              <a:t>行います</a:t>
            </a:r>
            <a:r>
              <a:rPr lang="ja-JP" altLang="ja-JP" spc="40" dirty="0">
                <a:latin typeface="Meiryo UI" panose="020B0604030504040204" pitchFamily="50" charset="-128"/>
                <a:ea typeface="Meiryo UI" panose="020B0604030504040204" pitchFamily="50" charset="-128"/>
                <a:cs typeface="Arial" panose="020B0604020202020204" pitchFamily="34" charset="0"/>
              </a:rPr>
              <a:t>。</a:t>
            </a:r>
            <a:endParaRPr lang="en-US" altLang="ja-JP" spc="40" dirty="0">
              <a:latin typeface="Meiryo UI" panose="020B0604030504040204" pitchFamily="50" charset="-128"/>
              <a:ea typeface="Meiryo UI" panose="020B0604030504040204" pitchFamily="50" charset="-128"/>
              <a:cs typeface="Arial" panose="020B0604020202020204" pitchFamily="34" charset="0"/>
            </a:endParaRPr>
          </a:p>
          <a:p>
            <a:pPr defTabSz="912344">
              <a:defRPr/>
            </a:pPr>
            <a:r>
              <a:rPr lang="ja-JP" altLang="en-US" dirty="0">
                <a:latin typeface="Meiryo UI" panose="020B0604030504040204" pitchFamily="50" charset="-128"/>
                <a:ea typeface="Meiryo UI" panose="020B0604030504040204" pitchFamily="50" charset="-128"/>
                <a:cs typeface="Arial" panose="020B0604020202020204" pitchFamily="34" charset="0"/>
              </a:rPr>
              <a:t>　</a:t>
            </a:r>
            <a:endParaRPr kumimoji="1" lang="ja-JP" altLang="en-US" spc="4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161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549275"/>
            <a:ext cx="5645150" cy="4233863"/>
          </a:xfrm>
        </p:spPr>
      </p:sp>
      <p:sp>
        <p:nvSpPr>
          <p:cNvPr id="3" name="ノート プレースホルダー 2"/>
          <p:cNvSpPr>
            <a:spLocks noGrp="1"/>
          </p:cNvSpPr>
          <p:nvPr>
            <p:ph type="body" idx="1"/>
          </p:nvPr>
        </p:nvSpPr>
        <p:spPr bwMode="auto">
          <a:xfrm>
            <a:off x="481016" y="4969671"/>
            <a:ext cx="5645467" cy="3913614"/>
          </a:xfrm>
        </p:spPr>
        <p:txBody>
          <a:bodyPr/>
          <a:lstStyle/>
          <a:p>
            <a:pPr algn="just"/>
            <a:r>
              <a:rPr lang="ja-JP" altLang="en-US" dirty="0">
                <a:solidFill>
                  <a:srgbClr val="000000"/>
                </a:solidFill>
                <a:latin typeface="Meiryo UI" panose="020B0604030504040204" pitchFamily="50" charset="-128"/>
                <a:ea typeface="Meiryo UI" panose="020B0604030504040204" pitchFamily="50" charset="-128"/>
              </a:rPr>
              <a:t>　正味財産について説明します。</a:t>
            </a:r>
          </a:p>
          <a:p>
            <a:pPr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正味財産は、指定正味財産と一般正味財産</a:t>
            </a:r>
            <a:r>
              <a:rPr lang="ja-JP" altLang="en-US" dirty="0">
                <a:solidFill>
                  <a:srgbClr val="000000"/>
                </a:solidFill>
                <a:latin typeface="Meiryo UI" panose="020B0604030504040204" pitchFamily="50" charset="-128"/>
                <a:ea typeface="Meiryo UI" panose="020B0604030504040204" pitchFamily="50" charset="-128"/>
              </a:rPr>
              <a:t>に区分されます。</a:t>
            </a:r>
          </a:p>
          <a:p>
            <a:pPr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指定正味財産は、補助金</a:t>
            </a:r>
            <a:r>
              <a:rPr lang="ja-JP" altLang="en-US" dirty="0">
                <a:solidFill>
                  <a:srgbClr val="000000"/>
                </a:solidFill>
                <a:latin typeface="Meiryo UI" panose="020B0604030504040204" pitchFamily="50" charset="-128"/>
                <a:ea typeface="Meiryo UI" panose="020B0604030504040204" pitchFamily="50" charset="-128"/>
              </a:rPr>
              <a:t>や寄付者等から受け入れた財産など、その使途に制約が課されている財産です。</a:t>
            </a:r>
          </a:p>
          <a:p>
            <a:pPr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土地改良区会計基準第２の４</a:t>
            </a:r>
            <a:r>
              <a:rPr lang="ja-JP" altLang="en-US" dirty="0">
                <a:solidFill>
                  <a:srgbClr val="000000"/>
                </a:solidFill>
                <a:latin typeface="Meiryo UI" panose="020B0604030504040204" pitchFamily="50" charset="-128"/>
                <a:ea typeface="Meiryo UI" panose="020B0604030504040204" pitchFamily="50" charset="-128"/>
              </a:rPr>
              <a:t>に基づき、土地改良施設の譲与の場合、借方の、土地改良施設の貸借対照表価額は、</a:t>
            </a:r>
            <a:r>
              <a:rPr lang="ja-JP" altLang="en-US" b="1" dirty="0">
                <a:solidFill>
                  <a:srgbClr val="FF0000"/>
                </a:solidFill>
                <a:latin typeface="Meiryo UI" panose="020B0604030504040204" pitchFamily="50" charset="-128"/>
                <a:ea typeface="Meiryo UI" panose="020B0604030504040204" pitchFamily="50" charset="-128"/>
              </a:rPr>
              <a:t>指定正味財産である補助金等を含んだ総額で計上</a:t>
            </a:r>
            <a:r>
              <a:rPr lang="ja-JP" altLang="en-US" dirty="0">
                <a:solidFill>
                  <a:srgbClr val="000000"/>
                </a:solidFill>
                <a:latin typeface="Meiryo UI" panose="020B0604030504040204" pitchFamily="50" charset="-128"/>
                <a:ea typeface="Meiryo UI" panose="020B0604030504040204" pitchFamily="50" charset="-128"/>
              </a:rPr>
              <a:t>することから、</a:t>
            </a:r>
            <a:r>
              <a:rPr lang="ja-JP" altLang="en-US" b="1" dirty="0">
                <a:solidFill>
                  <a:srgbClr val="FF0000"/>
                </a:solidFill>
                <a:latin typeface="Meiryo UI" panose="020B0604030504040204" pitchFamily="50" charset="-128"/>
                <a:ea typeface="Meiryo UI" panose="020B0604030504040204" pitchFamily="50" charset="-128"/>
              </a:rPr>
              <a:t>貸方は指定正味財産</a:t>
            </a:r>
            <a:r>
              <a:rPr lang="en-US" altLang="ja-JP" b="1" dirty="0">
                <a:solidFill>
                  <a:srgbClr val="FF0000"/>
                </a:solidFill>
                <a:latin typeface="Meiryo UI" panose="020B0604030504040204" pitchFamily="50" charset="-128"/>
                <a:ea typeface="Meiryo UI" panose="020B0604030504040204" pitchFamily="50" charset="-128"/>
              </a:rPr>
              <a:t>90</a:t>
            </a:r>
            <a:r>
              <a:rPr lang="ja-JP" altLang="en-US" b="1" dirty="0">
                <a:solidFill>
                  <a:srgbClr val="FF0000"/>
                </a:solidFill>
                <a:latin typeface="Meiryo UI" panose="020B0604030504040204" pitchFamily="50" charset="-128"/>
                <a:ea typeface="Meiryo UI" panose="020B0604030504040204" pitchFamily="50" charset="-128"/>
              </a:rPr>
              <a:t>と一般正味財産</a:t>
            </a:r>
            <a:r>
              <a:rPr lang="en-US" altLang="ja-JP" b="1" dirty="0">
                <a:solidFill>
                  <a:srgbClr val="FF0000"/>
                </a:solidFill>
                <a:latin typeface="Meiryo UI" panose="020B0604030504040204" pitchFamily="50" charset="-128"/>
                <a:ea typeface="Meiryo UI" panose="020B0604030504040204" pitchFamily="50" charset="-128"/>
              </a:rPr>
              <a:t>10</a:t>
            </a:r>
            <a:r>
              <a:rPr lang="ja-JP" altLang="en-US" dirty="0">
                <a:solidFill>
                  <a:srgbClr val="000000"/>
                </a:solidFill>
                <a:latin typeface="Meiryo UI" panose="020B0604030504040204" pitchFamily="50" charset="-128"/>
                <a:ea typeface="Meiryo UI" panose="020B0604030504040204" pitchFamily="50" charset="-128"/>
              </a:rPr>
              <a:t>に分けて計上します。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所有土地改良施設の価額は</a:t>
            </a:r>
            <a:r>
              <a:rPr lang="ja-JP" altLang="en-US" b="1" dirty="0">
                <a:solidFill>
                  <a:srgbClr val="FF0000"/>
                </a:solidFill>
                <a:latin typeface="Meiryo UI" panose="020B0604030504040204" pitchFamily="50" charset="-128"/>
                <a:ea typeface="Meiryo UI" panose="020B0604030504040204" pitchFamily="50" charset="-128"/>
              </a:rPr>
              <a:t>減価償却</a:t>
            </a:r>
            <a:r>
              <a:rPr lang="ja-JP" altLang="en-US" dirty="0">
                <a:solidFill>
                  <a:srgbClr val="000000"/>
                </a:solidFill>
                <a:latin typeface="Meiryo UI" panose="020B0604030504040204" pitchFamily="50" charset="-128"/>
                <a:ea typeface="Meiryo UI" panose="020B0604030504040204" pitchFamily="50" charset="-128"/>
              </a:rPr>
              <a:t>により、年数を経過するごとにその価値が減少します。</a:t>
            </a:r>
            <a:r>
              <a:rPr lang="ja-JP" altLang="en-US" b="1" dirty="0">
                <a:solidFill>
                  <a:srgbClr val="FF0000"/>
                </a:solidFill>
                <a:latin typeface="Meiryo UI" panose="020B0604030504040204" pitchFamily="50" charset="-128"/>
                <a:ea typeface="Meiryo UI" panose="020B0604030504040204" pitchFamily="50" charset="-128"/>
              </a:rPr>
              <a:t>これに伴い、指定正味財産として計上した所有土地改良施設受贈益（国・都道府県営事業等）、若しくは受取補助金（土地改良区営事業）も減少させ、経常収入としての所有土地改良施設受贈益（国・都道府県営事業等）若しくは受取補助金（土地改良区営事業）に振り替えます。これが「一般正味財産への振替額」です。</a:t>
            </a:r>
            <a:endParaRPr lang="en-US" altLang="ja-JP" b="1"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Tree>
    <p:extLst>
      <p:ext uri="{BB962C8B-B14F-4D97-AF65-F5344CB8AC3E}">
        <p14:creationId xmlns:p14="http://schemas.microsoft.com/office/powerpoint/2010/main" val="177732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76200"/>
            <a:ext cx="5564188" cy="4173538"/>
          </a:xfrm>
        </p:spPr>
      </p:sp>
      <p:sp>
        <p:nvSpPr>
          <p:cNvPr id="6" name="ノート プレースホルダー 5">
            <a:extLst>
              <a:ext uri="{FF2B5EF4-FFF2-40B4-BE49-F238E27FC236}">
                <a16:creationId xmlns:a16="http://schemas.microsoft.com/office/drawing/2014/main" id="{BDBD8EAB-C252-48FC-B476-B7B8647CE49D}"/>
              </a:ext>
            </a:extLst>
          </p:cNvPr>
          <p:cNvSpPr>
            <a:spLocks noGrp="1"/>
          </p:cNvSpPr>
          <p:nvPr>
            <p:ph type="body" sz="quarter" idx="3"/>
          </p:nvPr>
        </p:nvSpPr>
        <p:spPr>
          <a:xfrm>
            <a:off x="577985" y="4354288"/>
            <a:ext cx="5563897" cy="5461227"/>
          </a:xfrm>
        </p:spPr>
        <p:txBody>
          <a:bodyPr/>
          <a:lstStyle/>
          <a:p>
            <a:pPr algn="just"/>
            <a:r>
              <a:rPr lang="ja-JP" altLang="en-US" dirty="0">
                <a:latin typeface="Meiryo UI" panose="020B0604030504040204" pitchFamily="50" charset="-128"/>
                <a:ea typeface="Meiryo UI" panose="020B0604030504040204" pitchFamily="50" charset="-128"/>
              </a:rPr>
              <a:t>　具体的な取引を示してみます。</a:t>
            </a:r>
            <a:endParaRPr lang="en-US" altLang="ja-JP" dirty="0">
              <a:latin typeface="Meiryo UI" panose="020B0604030504040204" pitchFamily="50" charset="-128"/>
              <a:ea typeface="Meiryo UI" panose="020B0604030504040204" pitchFamily="50" charset="-128"/>
            </a:endParaRPr>
          </a:p>
          <a:p>
            <a:pPr algn="just"/>
            <a:r>
              <a:rPr lang="ja-JP" altLang="en-US" b="1" dirty="0">
                <a:solidFill>
                  <a:srgbClr val="FF0000"/>
                </a:solidFill>
                <a:latin typeface="Meiryo UI" panose="020B0604030504040204" pitchFamily="50" charset="-128"/>
                <a:ea typeface="Meiryo UI" panose="020B0604030504040204" pitchFamily="50" charset="-128"/>
              </a:rPr>
              <a:t>　譲与により取得した</a:t>
            </a:r>
            <a:r>
              <a:rPr lang="en-US" altLang="ja-JP" b="1" dirty="0">
                <a:solidFill>
                  <a:srgbClr val="FF0000"/>
                </a:solidFill>
                <a:latin typeface="Meiryo UI" panose="020B0604030504040204" pitchFamily="50" charset="-128"/>
                <a:ea typeface="Meiryo UI" panose="020B0604030504040204" pitchFamily="50" charset="-128"/>
              </a:rPr>
              <a:t>A</a:t>
            </a:r>
            <a:r>
              <a:rPr lang="ja-JP" altLang="en-US" b="1" dirty="0">
                <a:solidFill>
                  <a:srgbClr val="FF0000"/>
                </a:solidFill>
                <a:latin typeface="Meiryo UI" panose="020B0604030504040204" pitchFamily="50" charset="-128"/>
                <a:ea typeface="Meiryo UI" panose="020B0604030504040204" pitchFamily="50" charset="-128"/>
              </a:rPr>
              <a:t>頭首工の減価償却</a:t>
            </a:r>
            <a:r>
              <a:rPr lang="ja-JP" altLang="en-US" dirty="0">
                <a:solidFill>
                  <a:srgbClr val="000000"/>
                </a:solidFill>
                <a:latin typeface="Meiryo UI" panose="020B0604030504040204" pitchFamily="50" charset="-128"/>
                <a:ea typeface="Meiryo UI" panose="020B0604030504040204" pitchFamily="50" charset="-128"/>
              </a:rPr>
              <a:t>です。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補助率は、</a:t>
            </a:r>
            <a:r>
              <a:rPr lang="en-US" altLang="ja-JP" dirty="0">
                <a:solidFill>
                  <a:srgbClr val="000000"/>
                </a:solidFill>
                <a:latin typeface="Meiryo UI" panose="020B0604030504040204" pitchFamily="50" charset="-128"/>
                <a:ea typeface="Meiryo UI" panose="020B0604030504040204" pitchFamily="50" charset="-128"/>
              </a:rPr>
              <a:t>90%</a:t>
            </a:r>
            <a:r>
              <a:rPr lang="ja-JP" altLang="en-US" dirty="0">
                <a:solidFill>
                  <a:srgbClr val="000000"/>
                </a:solidFill>
                <a:latin typeface="Meiryo UI" panose="020B0604030504040204" pitchFamily="50" charset="-128"/>
                <a:ea typeface="Meiryo UI" panose="020B0604030504040204" pitchFamily="50" charset="-128"/>
              </a:rPr>
              <a:t>です。当期減価償却額は</a:t>
            </a:r>
            <a:r>
              <a:rPr lang="en-US" altLang="ja-JP" dirty="0">
                <a:solidFill>
                  <a:srgbClr val="000000"/>
                </a:solidFill>
                <a:latin typeface="Meiryo UI" panose="020B0604030504040204" pitchFamily="50" charset="-128"/>
                <a:ea typeface="Meiryo UI" panose="020B0604030504040204" pitchFamily="50" charset="-128"/>
              </a:rPr>
              <a:t>20</a:t>
            </a:r>
            <a:r>
              <a:rPr lang="ja-JP" altLang="en-US" dirty="0">
                <a:solidFill>
                  <a:srgbClr val="000000"/>
                </a:solidFill>
                <a:latin typeface="Meiryo UI" panose="020B0604030504040204" pitchFamily="50" charset="-128"/>
                <a:ea typeface="Meiryo UI" panose="020B0604030504040204" pitchFamily="50" charset="-128"/>
              </a:rPr>
              <a:t>円です。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この減価償却費は、指定正味財産分</a:t>
            </a:r>
            <a:r>
              <a:rPr lang="en-US" altLang="ja-JP" b="1" dirty="0">
                <a:solidFill>
                  <a:srgbClr val="FF0000"/>
                </a:solidFill>
                <a:latin typeface="Meiryo UI" panose="020B0604030504040204" pitchFamily="50" charset="-128"/>
                <a:ea typeface="Meiryo UI" panose="020B0604030504040204" pitchFamily="50" charset="-128"/>
              </a:rPr>
              <a:t>18</a:t>
            </a:r>
            <a:r>
              <a:rPr lang="ja-JP" altLang="en-US" b="1" dirty="0">
                <a:solidFill>
                  <a:srgbClr val="FF0000"/>
                </a:solidFill>
                <a:latin typeface="Meiryo UI" panose="020B0604030504040204" pitchFamily="50" charset="-128"/>
                <a:ea typeface="Meiryo UI" panose="020B0604030504040204" pitchFamily="50" charset="-128"/>
              </a:rPr>
              <a:t>円と一般正味財産分２円です。</a:t>
            </a:r>
            <a:endParaRPr lang="en-US" altLang="ja-JP" b="1" dirty="0">
              <a:solidFill>
                <a:srgbClr val="FF0000"/>
              </a:solidFill>
              <a:latin typeface="Meiryo UI" panose="020B0604030504040204" pitchFamily="50" charset="-128"/>
              <a:ea typeface="Meiryo UI" panose="020B0604030504040204" pitchFamily="50" charset="-128"/>
            </a:endParaRPr>
          </a:p>
          <a:p>
            <a:pPr algn="just"/>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仕訳帳１は、</a:t>
            </a:r>
            <a:r>
              <a:rPr lang="ja-JP" altLang="en-US" b="1" dirty="0">
                <a:solidFill>
                  <a:srgbClr val="FF0000"/>
                </a:solidFill>
                <a:latin typeface="Meiryo UI" panose="020B0604030504040204" pitchFamily="50" charset="-128"/>
                <a:ea typeface="Meiryo UI" panose="020B0604030504040204" pitchFamily="50" charset="-128"/>
              </a:rPr>
              <a:t>所有土地改良施設の減価償却</a:t>
            </a:r>
            <a:r>
              <a:rPr lang="ja-JP" altLang="en-US" dirty="0">
                <a:solidFill>
                  <a:srgbClr val="000000"/>
                </a:solidFill>
                <a:latin typeface="Meiryo UI" panose="020B0604030504040204" pitchFamily="50" charset="-128"/>
                <a:ea typeface="Meiryo UI" panose="020B0604030504040204" pitchFamily="50" charset="-128"/>
              </a:rPr>
              <a:t>です。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摘要欄の借方は、支出の勘定科目、所有土地改良施設減価償却費と金額欄に</a:t>
            </a:r>
            <a:r>
              <a:rPr lang="en-US" altLang="ja-JP" dirty="0">
                <a:solidFill>
                  <a:srgbClr val="000000"/>
                </a:solidFill>
                <a:latin typeface="Meiryo UI" panose="020B0604030504040204" pitchFamily="50" charset="-128"/>
                <a:ea typeface="Meiryo UI" panose="020B0604030504040204" pitchFamily="50" charset="-128"/>
              </a:rPr>
              <a:t>20</a:t>
            </a:r>
            <a:r>
              <a:rPr lang="ja-JP" altLang="en-US" dirty="0">
                <a:solidFill>
                  <a:srgbClr val="000000"/>
                </a:solidFill>
                <a:latin typeface="Meiryo UI" panose="020B0604030504040204" pitchFamily="50" charset="-128"/>
                <a:ea typeface="Meiryo UI" panose="020B0604030504040204" pitchFamily="50" charset="-128"/>
              </a:rPr>
              <a:t>円を記帳します。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摘要欄の貸方は、資産の勘定科目、所有土地改良施設と金額欄に</a:t>
            </a:r>
            <a:r>
              <a:rPr lang="en-US" altLang="ja-JP" dirty="0">
                <a:solidFill>
                  <a:srgbClr val="000000"/>
                </a:solidFill>
                <a:latin typeface="Meiryo UI" panose="020B0604030504040204" pitchFamily="50" charset="-128"/>
                <a:ea typeface="Meiryo UI" panose="020B0604030504040204" pitchFamily="50" charset="-128"/>
              </a:rPr>
              <a:t>20</a:t>
            </a:r>
            <a:r>
              <a:rPr lang="ja-JP" altLang="en-US" dirty="0">
                <a:solidFill>
                  <a:srgbClr val="000000"/>
                </a:solidFill>
                <a:latin typeface="Meiryo UI" panose="020B0604030504040204" pitchFamily="50" charset="-128"/>
                <a:ea typeface="Meiryo UI" panose="020B0604030504040204" pitchFamily="50" charset="-128"/>
              </a:rPr>
              <a:t>円を記帳します。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一般正味財産分だけが減価償却されていることが分かります。このままですと、指定正味財産分が償却されていません。そのため仕訳</a:t>
            </a:r>
            <a:r>
              <a:rPr lang="en-US" altLang="ja-JP" dirty="0">
                <a:solidFill>
                  <a:srgbClr val="000000"/>
                </a:solidFill>
                <a:latin typeface="Meiryo UI" panose="020B0604030504040204" pitchFamily="50" charset="-128"/>
                <a:ea typeface="Meiryo UI" panose="020B0604030504040204" pitchFamily="50" charset="-128"/>
              </a:rPr>
              <a:t>2</a:t>
            </a:r>
            <a:r>
              <a:rPr lang="ja-JP" altLang="en-US" dirty="0">
                <a:solidFill>
                  <a:srgbClr val="000000"/>
                </a:solidFill>
                <a:latin typeface="Meiryo UI" panose="020B0604030504040204" pitchFamily="50" charset="-128"/>
                <a:ea typeface="Meiryo UI" panose="020B0604030504040204" pitchFamily="50" charset="-128"/>
              </a:rPr>
              <a:t>を計上します。</a:t>
            </a:r>
          </a:p>
          <a:p>
            <a:pPr lvl="0" algn="just"/>
            <a:endParaRPr lang="en-US" altLang="ja-JP" dirty="0">
              <a:solidFill>
                <a:srgbClr val="000000"/>
              </a:solidFill>
              <a:latin typeface="Meiryo UI" panose="020B0604030504040204" pitchFamily="50" charset="-128"/>
              <a:ea typeface="Meiryo UI" panose="020B0604030504040204" pitchFamily="50" charset="-128"/>
            </a:endParaRPr>
          </a:p>
          <a:p>
            <a:pPr lvl="0" algn="just"/>
            <a:r>
              <a:rPr lang="ja-JP" altLang="en-US" dirty="0">
                <a:solidFill>
                  <a:srgbClr val="000000"/>
                </a:solidFill>
                <a:latin typeface="Meiryo UI" panose="020B0604030504040204" pitchFamily="50" charset="-128"/>
                <a:ea typeface="Meiryo UI" panose="020B0604030504040204" pitchFamily="50" charset="-128"/>
              </a:rPr>
              <a:t>　仕訳</a:t>
            </a:r>
            <a:r>
              <a:rPr lang="en-US" altLang="ja-JP" dirty="0">
                <a:solidFill>
                  <a:srgbClr val="000000"/>
                </a:solidFill>
                <a:latin typeface="Meiryo UI" panose="020B0604030504040204" pitchFamily="50" charset="-128"/>
                <a:ea typeface="Meiryo UI" panose="020B0604030504040204" pitchFamily="50" charset="-128"/>
              </a:rPr>
              <a:t>2</a:t>
            </a:r>
            <a:r>
              <a:rPr lang="ja-JP" altLang="en-US" dirty="0">
                <a:solidFill>
                  <a:srgbClr val="000000"/>
                </a:solidFill>
                <a:latin typeface="Meiryo UI" panose="020B0604030504040204" pitchFamily="50" charset="-128"/>
                <a:ea typeface="Meiryo UI" panose="020B0604030504040204" pitchFamily="50" charset="-128"/>
              </a:rPr>
              <a:t>は、</a:t>
            </a:r>
            <a:r>
              <a:rPr lang="ja-JP" altLang="en-US" b="1" dirty="0">
                <a:solidFill>
                  <a:srgbClr val="FF0000"/>
                </a:solidFill>
                <a:latin typeface="Meiryo UI" panose="020B0604030504040204" pitchFamily="50" charset="-128"/>
                <a:ea typeface="Meiryo UI" panose="020B0604030504040204" pitchFamily="50" charset="-128"/>
              </a:rPr>
              <a:t>一般正味財産への振替を行います</a:t>
            </a:r>
            <a:r>
              <a:rPr lang="ja-JP" altLang="en-US" dirty="0">
                <a:solidFill>
                  <a:srgbClr val="000000"/>
                </a:solidFill>
                <a:latin typeface="Meiryo UI" panose="020B0604030504040204" pitchFamily="50" charset="-128"/>
                <a:ea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endParaRPr>
          </a:p>
          <a:p>
            <a:pPr lvl="0" algn="just"/>
            <a:r>
              <a:rPr lang="ja-JP" altLang="en-US" dirty="0">
                <a:solidFill>
                  <a:srgbClr val="000000"/>
                </a:solidFill>
                <a:latin typeface="Meiryo UI" panose="020B0604030504040204" pitchFamily="50" charset="-128"/>
                <a:ea typeface="Meiryo UI" panose="020B0604030504040204" pitchFamily="50" charset="-128"/>
              </a:rPr>
              <a:t>　摘要欄の</a:t>
            </a:r>
            <a:r>
              <a:rPr lang="ja-JP" altLang="en-US" b="1" dirty="0">
                <a:solidFill>
                  <a:srgbClr val="FF0000"/>
                </a:solidFill>
                <a:latin typeface="Meiryo UI" panose="020B0604030504040204" pitchFamily="50" charset="-128"/>
                <a:ea typeface="Meiryo UI" panose="020B0604030504040204" pitchFamily="50" charset="-128"/>
              </a:rPr>
              <a:t>借方は補助率が</a:t>
            </a:r>
            <a:r>
              <a:rPr lang="en-US" altLang="ja-JP" b="1" dirty="0">
                <a:solidFill>
                  <a:srgbClr val="FF0000"/>
                </a:solidFill>
                <a:latin typeface="Meiryo UI" panose="020B0604030504040204" pitchFamily="50" charset="-128"/>
                <a:ea typeface="Meiryo UI" panose="020B0604030504040204" pitchFamily="50" charset="-128"/>
              </a:rPr>
              <a:t>90</a:t>
            </a:r>
            <a:r>
              <a:rPr lang="ja-JP" altLang="en-US" b="1" dirty="0">
                <a:solidFill>
                  <a:srgbClr val="FF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であることから、減価償却費</a:t>
            </a:r>
            <a:r>
              <a:rPr lang="en-US" altLang="ja-JP" dirty="0">
                <a:solidFill>
                  <a:srgbClr val="000000"/>
                </a:solidFill>
                <a:latin typeface="Meiryo UI" panose="020B0604030504040204" pitchFamily="50" charset="-128"/>
                <a:ea typeface="Meiryo UI" panose="020B0604030504040204" pitchFamily="50" charset="-128"/>
              </a:rPr>
              <a:t>20</a:t>
            </a:r>
            <a:r>
              <a:rPr lang="ja-JP" altLang="en-US" dirty="0">
                <a:solidFill>
                  <a:srgbClr val="000000"/>
                </a:solidFill>
                <a:latin typeface="Meiryo UI" panose="020B0604030504040204" pitchFamily="50" charset="-128"/>
                <a:ea typeface="Meiryo UI" panose="020B0604030504040204" pitchFamily="50" charset="-128"/>
              </a:rPr>
              <a:t>円に含まれている</a:t>
            </a:r>
            <a:r>
              <a:rPr lang="ja-JP" altLang="en-US" b="1" dirty="0">
                <a:solidFill>
                  <a:srgbClr val="FF0000"/>
                </a:solidFill>
                <a:latin typeface="Meiryo UI" panose="020B0604030504040204" pitchFamily="50" charset="-128"/>
                <a:ea typeface="Meiryo UI" panose="020B0604030504040204" pitchFamily="50" charset="-128"/>
              </a:rPr>
              <a:t>指定正味財産</a:t>
            </a:r>
            <a:r>
              <a:rPr lang="en-US" altLang="ja-JP" b="1" dirty="0">
                <a:solidFill>
                  <a:srgbClr val="FF0000"/>
                </a:solidFill>
                <a:latin typeface="Meiryo UI" panose="020B0604030504040204" pitchFamily="50" charset="-128"/>
                <a:ea typeface="Meiryo UI" panose="020B0604030504040204" pitchFamily="50" charset="-128"/>
              </a:rPr>
              <a:t>18</a:t>
            </a:r>
            <a:r>
              <a:rPr lang="ja-JP" altLang="en-US" b="1" dirty="0">
                <a:solidFill>
                  <a:srgbClr val="FF0000"/>
                </a:solidFill>
                <a:latin typeface="Meiryo UI" panose="020B0604030504040204" pitchFamily="50" charset="-128"/>
                <a:ea typeface="Meiryo UI" panose="020B0604030504040204" pitchFamily="50" charset="-128"/>
              </a:rPr>
              <a:t>円を計上します</a:t>
            </a:r>
            <a:r>
              <a:rPr lang="ja-JP" altLang="en-US" dirty="0">
                <a:solidFill>
                  <a:srgbClr val="000000"/>
                </a:solidFill>
                <a:latin typeface="Meiryo UI" panose="020B0604030504040204" pitchFamily="50" charset="-128"/>
                <a:ea typeface="Meiryo UI" panose="020B0604030504040204" pitchFamily="50" charset="-128"/>
              </a:rPr>
              <a:t>。　　</a:t>
            </a:r>
            <a:endParaRPr lang="en-US" altLang="ja-JP" dirty="0">
              <a:solidFill>
                <a:srgbClr val="000000"/>
              </a:solidFill>
              <a:latin typeface="Meiryo UI" panose="020B0604030504040204" pitchFamily="50" charset="-128"/>
              <a:ea typeface="Meiryo UI" panose="020B0604030504040204" pitchFamily="50" charset="-128"/>
            </a:endParaRPr>
          </a:p>
          <a:p>
            <a:pPr lvl="0" algn="just"/>
            <a:r>
              <a:rPr lang="ja-JP" altLang="en-US" b="1"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18</a:t>
            </a:r>
            <a:r>
              <a:rPr lang="ja-JP" altLang="en-US" b="1" dirty="0">
                <a:solidFill>
                  <a:srgbClr val="FF0000"/>
                </a:solidFill>
                <a:latin typeface="Meiryo UI" panose="020B0604030504040204" pitchFamily="50" charset="-128"/>
                <a:ea typeface="Meiryo UI" panose="020B0604030504040204" pitchFamily="50" charset="-128"/>
              </a:rPr>
              <a:t>円は、指定正味財産の減額</a:t>
            </a:r>
            <a:r>
              <a:rPr lang="ja-JP" altLang="en-US" dirty="0">
                <a:solidFill>
                  <a:srgbClr val="000000"/>
                </a:solidFill>
                <a:latin typeface="Meiryo UI" panose="020B0604030504040204" pitchFamily="50" charset="-128"/>
                <a:ea typeface="Meiryo UI" panose="020B0604030504040204" pitchFamily="50" charset="-128"/>
              </a:rPr>
              <a:t>となります。</a:t>
            </a:r>
            <a:endParaRPr lang="en-US" altLang="ja-JP" dirty="0">
              <a:solidFill>
                <a:srgbClr val="000000"/>
              </a:solidFill>
              <a:latin typeface="Meiryo UI" panose="020B0604030504040204" pitchFamily="50" charset="-128"/>
              <a:ea typeface="Meiryo UI" panose="020B0604030504040204" pitchFamily="50" charset="-128"/>
            </a:endParaRPr>
          </a:p>
          <a:p>
            <a:pPr lvl="0" algn="just"/>
            <a:r>
              <a:rPr lang="ja-JP" altLang="en-US" dirty="0">
                <a:solidFill>
                  <a:srgbClr val="000000"/>
                </a:solidFill>
                <a:latin typeface="Meiryo UI" panose="020B0604030504040204" pitchFamily="50" charset="-128"/>
                <a:ea typeface="Meiryo UI" panose="020B0604030504040204" pitchFamily="50" charset="-128"/>
              </a:rPr>
              <a:t>　摘要欄の借方は、一般正味財産への振替額と金額欄に</a:t>
            </a:r>
            <a:r>
              <a:rPr lang="en-US" altLang="ja-JP" dirty="0">
                <a:solidFill>
                  <a:srgbClr val="000000"/>
                </a:solidFill>
                <a:latin typeface="Meiryo UI" panose="020B0604030504040204" pitchFamily="50" charset="-128"/>
                <a:ea typeface="Meiryo UI" panose="020B0604030504040204" pitchFamily="50" charset="-128"/>
              </a:rPr>
              <a:t>18</a:t>
            </a:r>
            <a:r>
              <a:rPr lang="ja-JP" altLang="en-US" dirty="0">
                <a:solidFill>
                  <a:srgbClr val="000000"/>
                </a:solidFill>
                <a:latin typeface="Meiryo UI" panose="020B0604030504040204" pitchFamily="50" charset="-128"/>
                <a:ea typeface="Meiryo UI" panose="020B0604030504040204" pitchFamily="50" charset="-128"/>
              </a:rPr>
              <a:t>円を記帳します。</a:t>
            </a:r>
            <a:endParaRPr lang="en-US" altLang="ja-JP" dirty="0">
              <a:solidFill>
                <a:srgbClr val="000000"/>
              </a:solidFill>
              <a:latin typeface="Meiryo UI" panose="020B0604030504040204" pitchFamily="50" charset="-128"/>
              <a:ea typeface="Meiryo UI" panose="020B0604030504040204" pitchFamily="50" charset="-128"/>
            </a:endParaRPr>
          </a:p>
          <a:p>
            <a:pPr lvl="0" algn="just"/>
            <a:r>
              <a:rPr lang="ja-JP" altLang="en-US" dirty="0">
                <a:solidFill>
                  <a:srgbClr val="000000"/>
                </a:solidFill>
                <a:latin typeface="Meiryo UI" panose="020B0604030504040204" pitchFamily="50" charset="-128"/>
                <a:ea typeface="Meiryo UI" panose="020B0604030504040204" pitchFamily="50" charset="-128"/>
              </a:rPr>
              <a:t>　摘要欄の貸方は経常収入の所有土地改良施設受贈益と金額欄に</a:t>
            </a:r>
            <a:r>
              <a:rPr lang="en-US" altLang="ja-JP" dirty="0">
                <a:solidFill>
                  <a:srgbClr val="000000"/>
                </a:solidFill>
                <a:latin typeface="Meiryo UI" panose="020B0604030504040204" pitchFamily="50" charset="-128"/>
                <a:ea typeface="Meiryo UI" panose="020B0604030504040204" pitchFamily="50" charset="-128"/>
              </a:rPr>
              <a:t>18</a:t>
            </a:r>
            <a:r>
              <a:rPr lang="ja-JP" altLang="en-US" dirty="0">
                <a:solidFill>
                  <a:srgbClr val="000000"/>
                </a:solidFill>
                <a:latin typeface="Meiryo UI" panose="020B0604030504040204" pitchFamily="50" charset="-128"/>
                <a:ea typeface="Meiryo UI" panose="020B0604030504040204" pitchFamily="50" charset="-128"/>
              </a:rPr>
              <a:t>円を記帳します。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ここで計上する</a:t>
            </a:r>
            <a:r>
              <a:rPr lang="ja-JP" altLang="en-US" b="1" dirty="0">
                <a:solidFill>
                  <a:srgbClr val="FF0000"/>
                </a:solidFill>
                <a:latin typeface="Meiryo UI" panose="020B0604030504040204" pitchFamily="50" charset="-128"/>
                <a:ea typeface="Meiryo UI" panose="020B0604030504040204" pitchFamily="50" charset="-128"/>
              </a:rPr>
              <a:t>所有土地改良施設受贈益は、経常支出の所有土地改良施設減価償却費に対応させることから</a:t>
            </a:r>
            <a:r>
              <a:rPr lang="ja-JP" altLang="en-US" b="1" u="sng" dirty="0">
                <a:solidFill>
                  <a:srgbClr val="FF0000"/>
                </a:solidFill>
                <a:latin typeface="Meiryo UI" panose="020B0604030504040204" pitchFamily="50" charset="-128"/>
                <a:ea typeface="Meiryo UI" panose="020B0604030504040204" pitchFamily="50" charset="-128"/>
              </a:rPr>
              <a:t>新設</a:t>
            </a:r>
            <a:r>
              <a:rPr lang="ja-JP" altLang="en-US" b="1" dirty="0">
                <a:solidFill>
                  <a:srgbClr val="FF0000"/>
                </a:solidFill>
                <a:latin typeface="Meiryo UI" panose="020B0604030504040204" pitchFamily="50" charset="-128"/>
                <a:ea typeface="Meiryo UI" panose="020B0604030504040204" pitchFamily="50" charset="-128"/>
              </a:rPr>
              <a:t>の経常収入の勘定となります。ご注意ください。</a:t>
            </a:r>
            <a:endParaRPr lang="en-US" altLang="ja-JP" b="1" dirty="0">
              <a:solidFill>
                <a:srgbClr val="FF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041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88" y="4783307"/>
            <a:ext cx="5965825" cy="3913614"/>
          </a:xfrm>
        </p:spPr>
        <p:txBody>
          <a:bodyPr/>
          <a:lstStyle/>
          <a:p>
            <a:pPr defTabSz="913876">
              <a:defRPr/>
            </a:pPr>
            <a:r>
              <a:rPr lang="ja-JP" altLang="en-US" sz="1050" dirty="0">
                <a:solidFill>
                  <a:prstClr val="black"/>
                </a:solidFill>
                <a:latin typeface="Meiryo UI" panose="020B0604030504040204" pitchFamily="50" charset="-128"/>
                <a:ea typeface="Meiryo UI" panose="020B0604030504040204" pitchFamily="50" charset="-128"/>
              </a:rPr>
              <a:t>　この仕訳帳に記帳されている取引は、決算事務に関わる取引です。</a:t>
            </a:r>
            <a:endParaRPr lang="en-US" altLang="ja-JP" sz="1050" dirty="0">
              <a:solidFill>
                <a:prstClr val="black"/>
              </a:solidFill>
              <a:latin typeface="Meiryo UI" panose="020B0604030504040204" pitchFamily="50" charset="-128"/>
              <a:ea typeface="Meiryo UI" panose="020B0604030504040204" pitchFamily="50" charset="-128"/>
            </a:endParaRPr>
          </a:p>
          <a:p>
            <a:pPr defTabSz="913876">
              <a:defRPr/>
            </a:pPr>
            <a:r>
              <a:rPr lang="ja-JP" altLang="en-US" sz="1050" dirty="0">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284514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91" y="4783307"/>
            <a:ext cx="5965824" cy="3913614"/>
          </a:xfrm>
        </p:spPr>
        <p:txBody>
          <a:bodyPr/>
          <a:lstStyle/>
          <a:p>
            <a:pPr defTabSz="913876">
              <a:defRPr/>
            </a:pPr>
            <a:r>
              <a:rPr lang="ja-JP" altLang="en-US" sz="1050" dirty="0">
                <a:solidFill>
                  <a:prstClr val="black"/>
                </a:solidFill>
                <a:latin typeface="Meiryo UI" panose="020B0604030504040204" pitchFamily="50" charset="-128"/>
                <a:ea typeface="Meiryo UI" panose="020B0604030504040204" pitchFamily="50" charset="-128"/>
              </a:rPr>
              <a:t>　総勘定元帳を構成している勘定口座です。全部で４０口座あります。</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114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787" y="4783307"/>
            <a:ext cx="5965628" cy="3913614"/>
          </a:xfrm>
        </p:spPr>
        <p:txBody>
          <a:bodyPr/>
          <a:lstStyle/>
          <a:p>
            <a:pPr defTabSz="913876">
              <a:defRPr/>
            </a:pPr>
            <a:r>
              <a:rPr lang="ja-JP" altLang="en-US" dirty="0">
                <a:solidFill>
                  <a:prstClr val="black"/>
                </a:solidFill>
                <a:latin typeface="Meiryo UI" panose="020B0604030504040204" pitchFamily="50" charset="-128"/>
                <a:ea typeface="Meiryo UI" panose="020B0604030504040204" pitchFamily="50" charset="-128"/>
              </a:rPr>
              <a:t>　これは総勘定元帳を構成する</a:t>
            </a:r>
            <a:r>
              <a:rPr lang="ja-JP" altLang="en-US" b="1" dirty="0">
                <a:solidFill>
                  <a:srgbClr val="FF0000"/>
                </a:solidFill>
                <a:latin typeface="Meiryo UI" panose="020B0604030504040204" pitchFamily="50" charset="-128"/>
                <a:ea typeface="Meiryo UI" panose="020B0604030504040204" pitchFamily="50" charset="-128"/>
              </a:rPr>
              <a:t>「現金及び預金元帳」</a:t>
            </a:r>
            <a:r>
              <a:rPr lang="ja-JP" altLang="en-US" dirty="0">
                <a:solidFill>
                  <a:prstClr val="black"/>
                </a:solidFill>
                <a:latin typeface="Meiryo UI" panose="020B0604030504040204" pitchFamily="50" charset="-128"/>
                <a:ea typeface="Meiryo UI" panose="020B0604030504040204" pitchFamily="50" charset="-128"/>
              </a:rPr>
              <a:t>になります。　　</a:t>
            </a:r>
            <a:endParaRPr lang="en-US" altLang="ja-JP" dirty="0">
              <a:solidFill>
                <a:prstClr val="black"/>
              </a:solidFill>
              <a:latin typeface="Meiryo UI" panose="020B0604030504040204" pitchFamily="50" charset="-128"/>
              <a:ea typeface="Meiryo UI" panose="020B0604030504040204" pitchFamily="50" charset="-128"/>
            </a:endParaRPr>
          </a:p>
          <a:p>
            <a:pPr algn="just"/>
            <a:r>
              <a:rPr kumimoji="1" lang="ja-JP" altLang="en-US" dirty="0">
                <a:latin typeface="Meiryo UI" panose="020B0604030504040204" pitchFamily="50" charset="-128"/>
                <a:ea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rPr>
              <a:t>取引発生順に記録された仕訳帳の「取引の日々の記録」を、取引で使用された勘定項目別に分類し直します。これを勘定元帳への転記といいます。</a:t>
            </a:r>
          </a:p>
          <a:p>
            <a:pPr algn="just"/>
            <a:r>
              <a:rPr lang="ja-JP" altLang="en-US" dirty="0">
                <a:solidFill>
                  <a:srgbClr val="000000"/>
                </a:solidFill>
                <a:latin typeface="Meiryo UI" panose="020B0604030504040204" pitchFamily="50" charset="-128"/>
                <a:ea typeface="Meiryo UI" panose="020B0604030504040204" pitchFamily="50" charset="-128"/>
              </a:rPr>
              <a:t>　仕訳帳から勘定元帳への転記は、取引発生順に作成した取引の記録を、取引によって影響を受ける勘定別の口座に振り分ける、取引の分類記録といえます。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つまり、</a:t>
            </a:r>
            <a:r>
              <a:rPr lang="ja-JP" altLang="en-US" b="1" dirty="0">
                <a:solidFill>
                  <a:srgbClr val="FF0000"/>
                </a:solidFill>
                <a:latin typeface="Meiryo UI" panose="020B0604030504040204" pitchFamily="50" charset="-128"/>
                <a:ea typeface="Meiryo UI" panose="020B0604030504040204" pitchFamily="50" charset="-128"/>
              </a:rPr>
              <a:t>勘定科目ごとのデータベースを作成する</a:t>
            </a:r>
            <a:r>
              <a:rPr lang="ja-JP" altLang="en-US" dirty="0">
                <a:solidFill>
                  <a:srgbClr val="000000"/>
                </a:solidFill>
                <a:latin typeface="Meiryo UI" panose="020B0604030504040204" pitchFamily="50" charset="-128"/>
                <a:ea typeface="Meiryo UI" panose="020B0604030504040204" pitchFamily="50" charset="-128"/>
              </a:rPr>
              <a:t>ということです。</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9923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p:txBody>
          <a:bodyPr/>
          <a:lstStyle/>
          <a:p>
            <a:pPr defTabSz="913876">
              <a:defRPr/>
            </a:pPr>
            <a:r>
              <a:rPr lang="ja-JP" altLang="en-US" sz="1050" dirty="0">
                <a:solidFill>
                  <a:prstClr val="black"/>
                </a:solidFill>
                <a:latin typeface="Meiryo UI" panose="020B0604030504040204" pitchFamily="50" charset="-128"/>
                <a:ea typeface="Meiryo UI" panose="020B0604030504040204" pitchFamily="50" charset="-128"/>
              </a:rPr>
              <a:t>　これは、未収賦課金等元帳、前払金元帳、山林、宅地及びその従物元帳です。</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6252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5" name="ノート プレースホルダー 4">
            <a:extLst>
              <a:ext uri="{FF2B5EF4-FFF2-40B4-BE49-F238E27FC236}">
                <a16:creationId xmlns:a16="http://schemas.microsoft.com/office/drawing/2014/main" id="{BDC974F1-E212-4CA1-8DF2-73F2ACF39163}"/>
              </a:ext>
            </a:extLst>
          </p:cNvPr>
          <p:cNvSpPr>
            <a:spLocks noGrp="1"/>
          </p:cNvSpPr>
          <p:nvPr>
            <p:ph type="body" sz="quarter" idx="3"/>
          </p:nvPr>
        </p:nvSpPr>
        <p:spPr/>
        <p:txBody>
          <a:bodyPr/>
          <a:lstStyle/>
          <a:p>
            <a:r>
              <a:rPr lang="ja-JP" altLang="en-US" sz="1050" dirty="0">
                <a:solidFill>
                  <a:prstClr val="black"/>
                </a:solidFill>
                <a:latin typeface="Meiryo UI" panose="020B0604030504040204" pitchFamily="50" charset="-128"/>
                <a:ea typeface="Meiryo UI" panose="020B0604030504040204" pitchFamily="50" charset="-128"/>
              </a:rPr>
              <a:t>　これは、公庫資金等長期借入金元帳、その他の長期借入金元帳、経常賦課金元帳、受取補助金元帳です。</a:t>
            </a:r>
            <a:endParaRPr lang="ja-JP" altLang="en-US" sz="1050" dirty="0"/>
          </a:p>
        </p:txBody>
      </p:sp>
    </p:spTree>
    <p:extLst>
      <p:ext uri="{BB962C8B-B14F-4D97-AF65-F5344CB8AC3E}">
        <p14:creationId xmlns:p14="http://schemas.microsoft.com/office/powerpoint/2010/main" val="206899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5" name="ノート プレースホルダー 4">
            <a:extLst>
              <a:ext uri="{FF2B5EF4-FFF2-40B4-BE49-F238E27FC236}">
                <a16:creationId xmlns:a16="http://schemas.microsoft.com/office/drawing/2014/main" id="{A6C94657-C149-4F36-99F2-550A64F85E50}"/>
              </a:ext>
            </a:extLst>
          </p:cNvPr>
          <p:cNvSpPr>
            <a:spLocks noGrp="1"/>
          </p:cNvSpPr>
          <p:nvPr>
            <p:ph type="body" sz="quarter" idx="3"/>
          </p:nvPr>
        </p:nvSpPr>
        <p:spPr>
          <a:xfrm>
            <a:off x="420787" y="4783307"/>
            <a:ext cx="5965627" cy="3913614"/>
          </a:xfrm>
        </p:spPr>
        <p:txBody>
          <a:bodyPr/>
          <a:lstStyle/>
          <a:p>
            <a:pPr algn="just"/>
            <a:r>
              <a:rPr lang="ja-JP" altLang="en-US" dirty="0">
                <a:solidFill>
                  <a:srgbClr val="000000"/>
                </a:solidFill>
                <a:latin typeface="Meiryo UI" panose="020B0604030504040204" pitchFamily="50" charset="-128"/>
                <a:ea typeface="Meiryo UI" panose="020B0604030504040204" pitchFamily="50" charset="-128"/>
              </a:rPr>
              <a:t>  精算表は、</a:t>
            </a:r>
            <a:r>
              <a:rPr lang="ja-JP" altLang="en-US" b="1" dirty="0">
                <a:solidFill>
                  <a:srgbClr val="FF0000"/>
                </a:solidFill>
                <a:latin typeface="Meiryo UI" panose="020B0604030504040204" pitchFamily="50" charset="-128"/>
                <a:ea typeface="Meiryo UI" panose="020B0604030504040204" pitchFamily="50" charset="-128"/>
              </a:rPr>
              <a:t>総勘定元帳の各勘定の期末残高を集めた合計残高試算表と決算整理事項に基づいて作成</a:t>
            </a:r>
            <a:r>
              <a:rPr lang="ja-JP" altLang="en-US" dirty="0">
                <a:solidFill>
                  <a:srgbClr val="000000"/>
                </a:solidFill>
                <a:latin typeface="Meiryo UI" panose="020B0604030504040204" pitchFamily="50" charset="-128"/>
                <a:ea typeface="Meiryo UI" panose="020B0604030504040204" pitchFamily="50" charset="-128"/>
              </a:rPr>
              <a:t>される表であって、</a:t>
            </a:r>
            <a:r>
              <a:rPr lang="ja-JP" altLang="en-US" b="1" dirty="0">
                <a:solidFill>
                  <a:srgbClr val="FF0000"/>
                </a:solidFill>
                <a:latin typeface="Meiryo UI" panose="020B0604030504040204" pitchFamily="50" charset="-128"/>
                <a:ea typeface="Meiryo UI" panose="020B0604030504040204" pitchFamily="50" charset="-128"/>
              </a:rPr>
              <a:t>一表の上で決算の過程を確認</a:t>
            </a:r>
            <a:r>
              <a:rPr lang="ja-JP" altLang="en-US" dirty="0">
                <a:solidFill>
                  <a:srgbClr val="000000"/>
                </a:solidFill>
                <a:latin typeface="Meiryo UI" panose="020B0604030504040204" pitchFamily="50" charset="-128"/>
                <a:ea typeface="Meiryo UI" panose="020B0604030504040204" pitchFamily="50" charset="-128"/>
              </a:rPr>
              <a:t>できます。</a:t>
            </a:r>
          </a:p>
          <a:p>
            <a:pPr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spc="30" dirty="0">
                <a:solidFill>
                  <a:srgbClr val="FF0000"/>
                </a:solidFill>
                <a:latin typeface="Meiryo UI" panose="020B0604030504040204" pitchFamily="50" charset="-128"/>
                <a:ea typeface="Meiryo UI" panose="020B0604030504040204" pitchFamily="50" charset="-128"/>
              </a:rPr>
              <a:t>精算表により決算が正確に行われたことを確認してから各勘定元帳の締め切り</a:t>
            </a:r>
            <a:r>
              <a:rPr lang="ja-JP" altLang="en-US" spc="30" dirty="0">
                <a:solidFill>
                  <a:srgbClr val="000000"/>
                </a:solidFill>
                <a:latin typeface="Meiryo UI" panose="020B0604030504040204" pitchFamily="50" charset="-128"/>
                <a:ea typeface="Meiryo UI" panose="020B0604030504040204" pitchFamily="50" charset="-128"/>
              </a:rPr>
              <a:t>を行っていきます。</a:t>
            </a:r>
          </a:p>
          <a:p>
            <a:pPr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spc="40" dirty="0">
                <a:solidFill>
                  <a:srgbClr val="000000"/>
                </a:solidFill>
                <a:latin typeface="Meiryo UI" panose="020B0604030504040204" pitchFamily="50" charset="-128"/>
                <a:ea typeface="Meiryo UI" panose="020B0604030504040204" pitchFamily="50" charset="-128"/>
              </a:rPr>
              <a:t>精算表は、実務上、</a:t>
            </a:r>
            <a:r>
              <a:rPr lang="ja-JP" altLang="en-US" b="1" spc="40" dirty="0">
                <a:solidFill>
                  <a:srgbClr val="FF0000"/>
                </a:solidFill>
                <a:latin typeface="Meiryo UI" panose="020B0604030504040204" pitchFamily="50" charset="-128"/>
                <a:ea typeface="Meiryo UI" panose="020B0604030504040204" pitchFamily="50" charset="-128"/>
              </a:rPr>
              <a:t>複雑な決算の正確性を期するために、決算の予備的手段として作成</a:t>
            </a:r>
            <a:r>
              <a:rPr lang="ja-JP" altLang="en-US" spc="40" dirty="0">
                <a:solidFill>
                  <a:srgbClr val="000000"/>
                </a:solidFill>
                <a:latin typeface="Meiryo UI" panose="020B0604030504040204" pitchFamily="50" charset="-128"/>
                <a:ea typeface="Meiryo UI" panose="020B0604030504040204" pitchFamily="50" charset="-128"/>
              </a:rPr>
              <a:t>します。また、総勘定元帳から決算整理を経て正味財産増減計算書と貸借対照表が作成される関係が明快に表示されます。</a:t>
            </a:r>
            <a:endParaRPr lang="ja-JP" altLang="en-US" spc="40" dirty="0"/>
          </a:p>
        </p:txBody>
      </p:sp>
    </p:spTree>
    <p:extLst>
      <p:ext uri="{BB962C8B-B14F-4D97-AF65-F5344CB8AC3E}">
        <p14:creationId xmlns:p14="http://schemas.microsoft.com/office/powerpoint/2010/main" val="2244653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787" y="4783307"/>
            <a:ext cx="5965627" cy="3913614"/>
          </a:xfrm>
        </p:spPr>
        <p:txBody>
          <a:bodyPr/>
          <a:lstStyle/>
          <a:p>
            <a:pPr defTabSz="913876">
              <a:defRPr/>
            </a:pPr>
            <a:r>
              <a:rPr lang="ja-JP" altLang="en-US" sz="1050" dirty="0">
                <a:solidFill>
                  <a:prstClr val="black"/>
                </a:solidFill>
                <a:latin typeface="Meiryo UI" panose="020B0604030504040204" pitchFamily="50" charset="-128"/>
                <a:ea typeface="Meiryo UI" panose="020B0604030504040204" pitchFamily="50" charset="-128"/>
              </a:rPr>
              <a:t>　合計残高試算表を基とし、修正記入欄では、一連の決算整理事項に基づいた修正を行い、その結果に基づき正味財産増減計算書、貸借対照表に登載されるべき金額を整理します。</a:t>
            </a:r>
            <a:endParaRPr lang="en-US" altLang="ja-JP" sz="1050" dirty="0">
              <a:solidFill>
                <a:prstClr val="black"/>
              </a:solidFill>
              <a:latin typeface="Meiryo UI" panose="020B0604030504040204" pitchFamily="50" charset="-128"/>
              <a:ea typeface="Meiryo UI" panose="020B0604030504040204" pitchFamily="50" charset="-128"/>
            </a:endParaRPr>
          </a:p>
          <a:p>
            <a:pPr defTabSz="913876">
              <a:defRPr/>
            </a:pPr>
            <a:r>
              <a:rPr lang="ja-JP" altLang="en-US" sz="1050" dirty="0">
                <a:solidFill>
                  <a:prstClr val="black"/>
                </a:solidFill>
                <a:latin typeface="Meiryo UI" panose="020B0604030504040204" pitchFamily="50" charset="-128"/>
                <a:ea typeface="Meiryo UI" panose="020B0604030504040204" pitchFamily="50" charset="-128"/>
              </a:rPr>
              <a:t>　　</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082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91" y="4783308"/>
            <a:ext cx="5965824" cy="4838365"/>
          </a:xfrm>
        </p:spPr>
        <p:txBody>
          <a:bodyPr/>
          <a:lstStyle/>
          <a:p>
            <a:r>
              <a:rPr lang="ja-JP" altLang="en-US" dirty="0">
                <a:solidFill>
                  <a:srgbClr val="000000"/>
                </a:solidFill>
                <a:latin typeface="Meiryo UI" panose="020B0604030504040204" pitchFamily="50" charset="-128"/>
                <a:ea typeface="Meiryo UI" panose="020B0604030504040204" pitchFamily="50" charset="-128"/>
              </a:rPr>
              <a:t>　</a:t>
            </a:r>
            <a:r>
              <a:rPr lang="ja-JP" altLang="ja-JP" b="1" dirty="0">
                <a:solidFill>
                  <a:srgbClr val="FF0000"/>
                </a:solidFill>
                <a:latin typeface="Meiryo UI" panose="020B0604030504040204" pitchFamily="50" charset="-128"/>
                <a:ea typeface="Meiryo UI" panose="020B0604030504040204" pitchFamily="50" charset="-128"/>
                <a:cs typeface="Arial" panose="020B0604020202020204" pitchFamily="34" charset="0"/>
              </a:rPr>
              <a:t>一般原則は、財務諸表作成に共通する会計全般にわたる包括的な基本原則</a:t>
            </a:r>
            <a:r>
              <a:rPr lang="ja-JP" altLang="ja-JP" dirty="0">
                <a:latin typeface="Meiryo UI" panose="020B0604030504040204" pitchFamily="50" charset="-128"/>
                <a:ea typeface="Meiryo UI" panose="020B0604030504040204" pitchFamily="50" charset="-128"/>
                <a:cs typeface="Arial" panose="020B0604020202020204" pitchFamily="34" charset="0"/>
              </a:rPr>
              <a:t>で</a:t>
            </a:r>
            <a:r>
              <a:rPr lang="ja-JP" altLang="en-US" dirty="0">
                <a:latin typeface="Meiryo UI" panose="020B0604030504040204" pitchFamily="50" charset="-128"/>
                <a:ea typeface="Meiryo UI" panose="020B0604030504040204" pitchFamily="50" charset="-128"/>
                <a:cs typeface="Arial" panose="020B0604020202020204" pitchFamily="34" charset="0"/>
              </a:rPr>
              <a:t>す。</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r>
              <a:rPr lang="ja-JP" altLang="en-US" dirty="0">
                <a:latin typeface="Meiryo UI" panose="020B0604030504040204" pitchFamily="50" charset="-128"/>
                <a:ea typeface="Meiryo UI" panose="020B0604030504040204" pitchFamily="50" charset="-128"/>
                <a:cs typeface="Arial" panose="020B0604020202020204" pitchFamily="34" charset="0"/>
              </a:rPr>
              <a:t>　土地改良区会計基準には</a:t>
            </a:r>
            <a:r>
              <a:rPr lang="en-US" altLang="ja-JP" dirty="0">
                <a:latin typeface="Meiryo UI" panose="020B0604030504040204" pitchFamily="50" charset="-128"/>
                <a:ea typeface="Meiryo UI" panose="020B0604030504040204" pitchFamily="50" charset="-128"/>
                <a:cs typeface="Arial" panose="020B0604020202020204" pitchFamily="34" charset="0"/>
              </a:rPr>
              <a:t>4</a:t>
            </a:r>
            <a:r>
              <a:rPr lang="ja-JP" altLang="en-US" dirty="0">
                <a:latin typeface="Meiryo UI" panose="020B0604030504040204" pitchFamily="50" charset="-128"/>
                <a:ea typeface="Meiryo UI" panose="020B0604030504040204" pitchFamily="50" charset="-128"/>
                <a:cs typeface="Arial" panose="020B0604020202020204" pitchFamily="34" charset="0"/>
              </a:rPr>
              <a:t>種類の原則があります。</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pPr defTabSz="914359"/>
            <a:r>
              <a:rPr lang="ja-JP" altLang="en-US" dirty="0">
                <a:latin typeface="Meiryo UI" panose="020B0604030504040204" pitchFamily="50" charset="-128"/>
                <a:ea typeface="Meiryo UI" panose="020B0604030504040204" pitchFamily="50" charset="-128"/>
                <a:cs typeface="Arial" panose="020B0604020202020204" pitchFamily="34" charset="0"/>
              </a:rPr>
              <a:t>　</a:t>
            </a:r>
            <a:r>
              <a:rPr lang="ja-JP" altLang="en-US" b="1" spc="-50" dirty="0">
                <a:solidFill>
                  <a:srgbClr val="FF0000"/>
                </a:solidFill>
                <a:latin typeface="Meiryo UI" panose="020B0604030504040204" pitchFamily="50" charset="-128"/>
                <a:ea typeface="Meiryo UI" panose="020B0604030504040204" pitchFamily="50" charset="-128"/>
                <a:cs typeface="Arial" panose="020B0604020202020204" pitchFamily="34" charset="0"/>
              </a:rPr>
              <a:t>真実性の原則</a:t>
            </a:r>
            <a:r>
              <a:rPr lang="ja-JP" altLang="en-US" spc="-50" dirty="0">
                <a:latin typeface="Meiryo UI" panose="020B0604030504040204" pitchFamily="50" charset="-128"/>
                <a:ea typeface="Meiryo UI" panose="020B0604030504040204" pitchFamily="50" charset="-128"/>
                <a:cs typeface="Arial" panose="020B0604020202020204" pitchFamily="34" charset="0"/>
              </a:rPr>
              <a:t>は、</a:t>
            </a:r>
            <a:r>
              <a:rPr kumimoji="1" lang="ja-JP" altLang="en-US" b="1" dirty="0">
                <a:solidFill>
                  <a:srgbClr val="FF0000"/>
                </a:solidFill>
                <a:latin typeface="Meiryo UI" panose="020B0604030504040204" pitchFamily="50" charset="-128"/>
                <a:ea typeface="Meiryo UI" panose="020B0604030504040204" pitchFamily="50" charset="-128"/>
              </a:rPr>
              <a:t>資産、負債及び正味財産の状態（貸借対照表）</a:t>
            </a:r>
            <a:r>
              <a:rPr kumimoji="1" lang="ja-JP" altLang="en-US" dirty="0">
                <a:solidFill>
                  <a:prstClr val="black"/>
                </a:solidFill>
                <a:latin typeface="Meiryo UI" panose="020B0604030504040204" pitchFamily="50" charset="-128"/>
                <a:ea typeface="Meiryo UI" panose="020B0604030504040204" pitchFamily="50" charset="-128"/>
              </a:rPr>
              <a:t>並びに</a:t>
            </a:r>
            <a:r>
              <a:rPr kumimoji="1" lang="ja-JP" altLang="en-US" b="1" dirty="0">
                <a:solidFill>
                  <a:srgbClr val="FF0000"/>
                </a:solidFill>
                <a:latin typeface="Meiryo UI" panose="020B0604030504040204" pitchFamily="50" charset="-128"/>
                <a:ea typeface="Meiryo UI" panose="020B0604030504040204" pitchFamily="50" charset="-128"/>
              </a:rPr>
              <a:t>正味財産の増減の状況及び資金収支に関する真実な内容を明瞭に表示（正味財産増減計算書）</a:t>
            </a:r>
            <a:r>
              <a:rPr kumimoji="1" lang="ja-JP" altLang="en-US" dirty="0">
                <a:solidFill>
                  <a:prstClr val="black"/>
                </a:solidFill>
                <a:latin typeface="Meiryo UI" panose="020B0604030504040204" pitchFamily="50" charset="-128"/>
                <a:ea typeface="Meiryo UI" panose="020B0604030504040204" pitchFamily="50" charset="-128"/>
              </a:rPr>
              <a:t>するものでなければならない。</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359"/>
            <a:r>
              <a:rPr lang="ja-JP" altLang="en-US" dirty="0">
                <a:latin typeface="Meiryo UI" panose="020B0604030504040204" pitchFamily="50" charset="-128"/>
                <a:ea typeface="Meiryo UI" panose="020B0604030504040204" pitchFamily="50" charset="-128"/>
                <a:cs typeface="Arial" panose="020B0604020202020204" pitchFamily="34" charset="0"/>
              </a:rPr>
              <a:t>　</a:t>
            </a:r>
            <a:r>
              <a:rPr lang="ja-JP" altLang="ja-JP" b="1" dirty="0">
                <a:solidFill>
                  <a:srgbClr val="FF0000"/>
                </a:solidFill>
                <a:latin typeface="Meiryo UI" panose="020B0604030504040204" pitchFamily="50" charset="-128"/>
                <a:ea typeface="Meiryo UI" panose="020B0604030504040204" pitchFamily="50" charset="-128"/>
                <a:cs typeface="Arial" panose="020B0604020202020204" pitchFamily="34" charset="0"/>
              </a:rPr>
              <a:t>正規の簿記の原則</a:t>
            </a:r>
            <a:r>
              <a:rPr lang="ja-JP" altLang="ja-JP" dirty="0">
                <a:latin typeface="Meiryo UI" panose="020B0604030504040204" pitchFamily="50" charset="-128"/>
                <a:ea typeface="Meiryo UI" panose="020B0604030504040204" pitchFamily="50" charset="-128"/>
                <a:cs typeface="Arial" panose="020B0604020202020204" pitchFamily="34" charset="0"/>
              </a:rPr>
              <a:t>は、</a:t>
            </a:r>
            <a:r>
              <a:rPr kumimoji="1" lang="ja-JP" altLang="en-US" dirty="0">
                <a:solidFill>
                  <a:prstClr val="black"/>
                </a:solidFill>
                <a:latin typeface="Meiryo UI" panose="020B0604030504040204" pitchFamily="50" charset="-128"/>
                <a:ea typeface="Meiryo UI" panose="020B0604030504040204" pitchFamily="50" charset="-128"/>
              </a:rPr>
              <a:t>正規の簿記の原則に従って正しく記帳された会計帳簿に基づいて作成しなければならない。</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pPr defTabSz="914359"/>
            <a:r>
              <a:rPr lang="ja-JP" altLang="en-US" dirty="0">
                <a:latin typeface="Meiryo UI" panose="020B0604030504040204" pitchFamily="50" charset="-128"/>
                <a:ea typeface="Meiryo UI" panose="020B0604030504040204" pitchFamily="50" charset="-128"/>
                <a:cs typeface="Arial" panose="020B0604020202020204" pitchFamily="34" charset="0"/>
              </a:rPr>
              <a:t>　</a:t>
            </a:r>
            <a:r>
              <a:rPr lang="ja-JP" altLang="ja-JP" b="1" dirty="0">
                <a:solidFill>
                  <a:srgbClr val="FF0000"/>
                </a:solidFill>
                <a:latin typeface="Meiryo UI" panose="020B0604030504040204" pitchFamily="50" charset="-128"/>
                <a:ea typeface="Meiryo UI" panose="020B0604030504040204" pitchFamily="50" charset="-128"/>
                <a:cs typeface="Arial" panose="020B0604020202020204" pitchFamily="34" charset="0"/>
              </a:rPr>
              <a:t>明瞭性の原則</a:t>
            </a:r>
            <a:r>
              <a:rPr lang="ja-JP" altLang="ja-JP" dirty="0">
                <a:latin typeface="Meiryo UI" panose="020B0604030504040204" pitchFamily="50" charset="-128"/>
                <a:ea typeface="Meiryo UI" panose="020B0604030504040204" pitchFamily="50" charset="-128"/>
                <a:cs typeface="Arial" panose="020B0604020202020204" pitchFamily="34" charset="0"/>
              </a:rPr>
              <a:t>は、</a:t>
            </a:r>
            <a:r>
              <a:rPr kumimoji="1" lang="ja-JP" altLang="en-US" dirty="0">
                <a:solidFill>
                  <a:prstClr val="black"/>
                </a:solidFill>
                <a:latin typeface="Meiryo UI" panose="020B0604030504040204" pitchFamily="50" charset="-128"/>
                <a:ea typeface="Meiryo UI" panose="020B0604030504040204" pitchFamily="50" charset="-128"/>
              </a:rPr>
              <a:t>土地改良区の財政状況をできるだけ明瞭な形で反映するものでなければならない。</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pPr defTabSz="914359"/>
            <a:r>
              <a:rPr lang="ja-JP" altLang="en-US" spc="-10" dirty="0">
                <a:latin typeface="Meiryo UI" panose="020B0604030504040204" pitchFamily="50" charset="-128"/>
                <a:ea typeface="Meiryo UI" panose="020B0604030504040204" pitchFamily="50" charset="-128"/>
                <a:cs typeface="Arial" panose="020B0604020202020204" pitchFamily="34" charset="0"/>
              </a:rPr>
              <a:t>　</a:t>
            </a:r>
            <a:r>
              <a:rPr lang="ja-JP" altLang="ja-JP" b="1" spc="-10" dirty="0">
                <a:solidFill>
                  <a:srgbClr val="FF0000"/>
                </a:solidFill>
                <a:latin typeface="Meiryo UI" panose="020B0604030504040204" pitchFamily="50" charset="-128"/>
                <a:ea typeface="Meiryo UI" panose="020B0604030504040204" pitchFamily="50" charset="-128"/>
                <a:cs typeface="Arial" panose="020B0604020202020204" pitchFamily="34" charset="0"/>
              </a:rPr>
              <a:t>継続性の原則</a:t>
            </a:r>
            <a:r>
              <a:rPr lang="ja-JP" altLang="ja-JP" spc="-10" dirty="0">
                <a:latin typeface="Meiryo UI" panose="020B0604030504040204" pitchFamily="50" charset="-128"/>
                <a:ea typeface="Meiryo UI" panose="020B0604030504040204" pitchFamily="50" charset="-128"/>
                <a:cs typeface="Arial" panose="020B0604020202020204" pitchFamily="34" charset="0"/>
              </a:rPr>
              <a:t>は、</a:t>
            </a:r>
            <a:r>
              <a:rPr kumimoji="1" lang="ja-JP" altLang="en-US" dirty="0">
                <a:solidFill>
                  <a:prstClr val="black"/>
                </a:solidFill>
                <a:latin typeface="Meiryo UI" panose="020B0604030504040204" pitchFamily="50" charset="-128"/>
                <a:ea typeface="Meiryo UI" panose="020B0604030504040204" pitchFamily="50" charset="-128"/>
              </a:rPr>
              <a:t>会計処理の原則及び手続並びに財務諸表等の表示方法は、毎事業年度これを継続して適用し、みだりに変更してはならない。</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359"/>
            <a:r>
              <a:rPr lang="ja-JP" altLang="en-US" dirty="0">
                <a:latin typeface="Meiryo UI" panose="020B0604030504040204" pitchFamily="50" charset="-128"/>
                <a:ea typeface="Meiryo UI" panose="020B0604030504040204" pitchFamily="50" charset="-128"/>
                <a:cs typeface="Arial" panose="020B0604020202020204" pitchFamily="34" charset="0"/>
              </a:rPr>
              <a:t>とされています。</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endParaRPr lang="en-US" altLang="ja-JP" dirty="0">
              <a:latin typeface="Meiryo UI" panose="020B0604030504040204" pitchFamily="50" charset="-128"/>
              <a:ea typeface="Meiryo UI" panose="020B0604030504040204" pitchFamily="50" charset="-128"/>
              <a:cs typeface="Arial" panose="020B0604020202020204" pitchFamily="34" charset="0"/>
            </a:endParaRPr>
          </a:p>
          <a:p>
            <a:endParaRPr lang="ja-JP" altLang="ja-JP" dirty="0">
              <a:latin typeface="Meiryo UI" panose="020B0604030504040204" pitchFamily="50" charset="-128"/>
              <a:ea typeface="Meiryo UI" panose="020B0604030504040204" pitchFamily="50" charset="-128"/>
              <a:cs typeface="Arial" panose="020B0604020202020204" pitchFamily="34" charset="0"/>
            </a:endParaRPr>
          </a:p>
          <a:p>
            <a:endParaRPr lang="ja-JP" altLang="ja-JP" dirty="0">
              <a:latin typeface="Meiryo UI" panose="020B0604030504040204" pitchFamily="50" charset="-128"/>
              <a:ea typeface="Meiryo UI" panose="020B0604030504040204" pitchFamily="50" charset="-128"/>
              <a:cs typeface="Arial" panose="020B0604020202020204" pitchFamily="34" charset="0"/>
            </a:endParaRPr>
          </a:p>
          <a:p>
            <a:endParaRPr lang="ja-JP" altLang="ja-JP" dirty="0">
              <a:latin typeface="Meiryo UI" panose="020B0604030504040204" pitchFamily="50" charset="-128"/>
              <a:ea typeface="Meiryo UI" panose="020B0604030504040204" pitchFamily="50" charset="-128"/>
              <a:cs typeface="Arial" panose="020B0604020202020204" pitchFamily="34" charset="0"/>
            </a:endParaRPr>
          </a:p>
          <a:p>
            <a:endParaRPr lang="ja-JP" altLang="ja-JP" dirty="0">
              <a:latin typeface="Meiryo UI" panose="020B0604030504040204" pitchFamily="50" charset="-128"/>
              <a:ea typeface="Meiryo UI" panose="020B0604030504040204" pitchFamily="50" charset="-128"/>
              <a:cs typeface="Arial" panose="020B0604020202020204" pitchFamily="34" charset="0"/>
            </a:endParaRPr>
          </a:p>
          <a:p>
            <a:endParaRPr lang="en-US" altLang="ja-JP" dirty="0">
              <a:solidFill>
                <a:srgbClr val="000000"/>
              </a:solidFill>
              <a:latin typeface="Meiryo UI" panose="020B0604030504040204" pitchFamily="50" charset="-128"/>
              <a:ea typeface="Meiryo UI" panose="020B0604030504040204" pitchFamily="50" charset="-128"/>
            </a:endParaRPr>
          </a:p>
          <a:p>
            <a:endParaRPr lang="en-US" altLang="ja-JP" dirty="0">
              <a:solidFill>
                <a:srgbClr val="000000"/>
              </a:solidFill>
              <a:latin typeface="Meiryo UI" panose="020B0604030504040204" pitchFamily="50" charset="-128"/>
              <a:ea typeface="Meiryo UI" panose="020B0604030504040204" pitchFamily="50" charset="-128"/>
            </a:endParaRPr>
          </a:p>
          <a:p>
            <a:endParaRPr lang="en-US" altLang="ja-JP" dirty="0">
              <a:solidFill>
                <a:srgbClr val="000000"/>
              </a:solidFill>
              <a:latin typeface="Meiryo UI" panose="020B0604030504040204" pitchFamily="50" charset="-128"/>
              <a:ea typeface="Meiryo UI" panose="020B0604030504040204" pitchFamily="50" charset="-128"/>
            </a:endParaRPr>
          </a:p>
          <a:p>
            <a:pPr algn="just"/>
            <a:endParaRPr lang="en-US" altLang="ja-JP" dirty="0">
              <a:solidFill>
                <a:srgbClr val="000000"/>
              </a:solidFill>
              <a:latin typeface="Meiryo UI" panose="020B0604030504040204" pitchFamily="50" charset="-128"/>
              <a:ea typeface="Meiryo UI" panose="020B0604030504040204" pitchFamily="50" charset="-128"/>
            </a:endParaRPr>
          </a:p>
          <a:p>
            <a:pPr algn="just"/>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49697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p:txBody>
          <a:bodyPr/>
          <a:lstStyle/>
          <a:p>
            <a:pPr defTabSz="913876">
              <a:defRPr/>
            </a:pPr>
            <a:r>
              <a:rPr lang="ja-JP" altLang="en-US" sz="1050" dirty="0">
                <a:solidFill>
                  <a:prstClr val="black"/>
                </a:solidFill>
                <a:latin typeface="Meiryo UI" panose="020B0604030504040204" pitchFamily="50" charset="-128"/>
                <a:ea typeface="Meiryo UI" panose="020B0604030504040204" pitchFamily="50" charset="-128"/>
              </a:rPr>
              <a:t>　貸借対照表です。土地改良区の事業年度末の財政状態を正しく表示するためのものです。</a:t>
            </a:r>
            <a:endParaRPr lang="en-US" altLang="ja-JP" sz="1050" dirty="0">
              <a:solidFill>
                <a:prstClr val="black"/>
              </a:solidFill>
              <a:latin typeface="Meiryo UI" panose="020B0604030504040204" pitchFamily="50" charset="-128"/>
              <a:ea typeface="Meiryo UI" panose="020B0604030504040204" pitchFamily="50" charset="-128"/>
            </a:endParaRPr>
          </a:p>
          <a:p>
            <a:pPr defTabSz="913876">
              <a:defRPr/>
            </a:pPr>
            <a:r>
              <a:rPr lang="ja-JP" altLang="en-US" sz="1050" dirty="0">
                <a:solidFill>
                  <a:prstClr val="black"/>
                </a:solidFill>
                <a:latin typeface="Meiryo UI" panose="020B0604030504040204" pitchFamily="50" charset="-128"/>
                <a:ea typeface="Meiryo UI" panose="020B0604030504040204" pitchFamily="50" charset="-128"/>
              </a:rPr>
              <a:t>　資産の部を示しています。</a:t>
            </a:r>
            <a:endParaRPr lang="en-US" altLang="ja-JP" sz="1050" dirty="0">
              <a:solidFill>
                <a:prstClr val="black"/>
              </a:solidFill>
              <a:latin typeface="Meiryo UI" panose="020B0604030504040204" pitchFamily="50" charset="-128"/>
              <a:ea typeface="Meiryo UI" panose="020B0604030504040204" pitchFamily="50" charset="-128"/>
            </a:endParaRPr>
          </a:p>
          <a:p>
            <a:pPr defTabSz="913876">
              <a:defRPr/>
            </a:pPr>
            <a:r>
              <a:rPr lang="ja-JP" altLang="en-US" sz="1050" dirty="0">
                <a:solidFill>
                  <a:prstClr val="black"/>
                </a:solidFill>
                <a:latin typeface="Meiryo UI" panose="020B0604030504040204" pitchFamily="50" charset="-128"/>
                <a:ea typeface="Meiryo UI" panose="020B0604030504040204" pitchFamily="50" charset="-128"/>
              </a:rPr>
              <a:t>  </a:t>
            </a:r>
            <a:endParaRPr lang="en-US" altLang="ja-JP" sz="1050" dirty="0">
              <a:solidFill>
                <a:prstClr val="black"/>
              </a:solidFill>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280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p:txBody>
          <a:bodyPr/>
          <a:lstStyle/>
          <a:p>
            <a:pPr defTabSz="913876">
              <a:defRPr/>
            </a:pPr>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1050" dirty="0">
                <a:solidFill>
                  <a:prstClr val="black"/>
                </a:solidFill>
                <a:latin typeface="Meiryo UI" panose="020B0604030504040204" pitchFamily="50" charset="-128"/>
                <a:ea typeface="Meiryo UI" panose="020B0604030504040204" pitchFamily="50" charset="-128"/>
              </a:rPr>
              <a:t>負債の部と正味財産の部を示しています。</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2215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91" y="4783307"/>
            <a:ext cx="5965824" cy="3913614"/>
          </a:xfrm>
        </p:spPr>
        <p:txBody>
          <a:bodyPr/>
          <a:lstStyle/>
          <a:p>
            <a:pPr defTabSz="913876">
              <a:defRPr/>
            </a:pPr>
            <a:r>
              <a:rPr lang="ja-JP" altLang="en-US" dirty="0">
                <a:solidFill>
                  <a:prstClr val="black"/>
                </a:solidFill>
                <a:latin typeface="Meiryo UI" panose="020B0604030504040204" pitchFamily="50" charset="-128"/>
                <a:ea typeface="Meiryo UI" panose="020B0604030504040204" pitchFamily="50" charset="-128"/>
              </a:rPr>
              <a:t>　正味財産増減計算書は、土地改良区の事業活動の効率性に関する情報の提供を目的としています。経常収入と経常支出を示しています。</a:t>
            </a:r>
            <a:endParaRPr lang="en-US" altLang="ja-JP" dirty="0">
              <a:solidFill>
                <a:prstClr val="black"/>
              </a:solidFill>
              <a:latin typeface="Meiryo UI" panose="020B0604030504040204" pitchFamily="50" charset="-128"/>
              <a:ea typeface="Meiryo UI" panose="020B0604030504040204" pitchFamily="50" charset="-128"/>
            </a:endParaRPr>
          </a:p>
          <a:p>
            <a:pPr defTabSz="913876">
              <a:defRPr/>
            </a:pPr>
            <a:endParaRPr lang="en-US" altLang="ja-JP" dirty="0">
              <a:solidFill>
                <a:prstClr val="black"/>
              </a:solidFill>
              <a:latin typeface="Meiryo UI" panose="020B0604030504040204" pitchFamily="50" charset="-128"/>
              <a:ea typeface="Meiryo UI" panose="020B0604030504040204" pitchFamily="50" charset="-128"/>
            </a:endParaRPr>
          </a:p>
          <a:p>
            <a:pPr defTabSz="913876">
              <a:defRPr/>
            </a:pPr>
            <a:endParaRPr lang="en-US" altLang="ja-JP" dirty="0">
              <a:solidFill>
                <a:prstClr val="black"/>
              </a:solidFill>
              <a:latin typeface="Meiryo UI" panose="020B0604030504040204" pitchFamily="50" charset="-128"/>
              <a:ea typeface="Meiryo UI" panose="020B0604030504040204" pitchFamily="50" charset="-128"/>
            </a:endParaRPr>
          </a:p>
          <a:p>
            <a:pPr defTabSz="913876">
              <a:defRPr/>
            </a:pP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9374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5" name="ノート プレースホルダー 4">
            <a:extLst>
              <a:ext uri="{FF2B5EF4-FFF2-40B4-BE49-F238E27FC236}">
                <a16:creationId xmlns:a16="http://schemas.microsoft.com/office/drawing/2014/main" id="{9051B3BA-421E-45B0-8D0E-1B3D992220F4}"/>
              </a:ext>
            </a:extLst>
          </p:cNvPr>
          <p:cNvSpPr>
            <a:spLocks noGrp="1"/>
          </p:cNvSpPr>
          <p:nvPr>
            <p:ph type="body" sz="quarter" idx="3"/>
          </p:nvPr>
        </p:nvSpPr>
        <p:spPr/>
        <p:txBody>
          <a:bodyPr/>
          <a:lstStyle/>
          <a:p>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経常外増減の部、指定正味財産の部及び正味財産期末残高を表示しています。この後に財務諸表に対する注記がありますが、実践編で触れていきます。</a:t>
            </a:r>
            <a:endParaRPr lang="en-US" altLang="ja-JP" sz="1050" dirty="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7311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309844" indent="133335" algn="just"/>
            <a:r>
              <a:rPr lang="ja-JP" altLang="ja-JP" sz="1050" dirty="0">
                <a:latin typeface="Meiryo UI" panose="020B0604030504040204" pitchFamily="50" charset="-128"/>
                <a:ea typeface="Meiryo UI" panose="020B0604030504040204" pitchFamily="50" charset="-128"/>
                <a:cs typeface="Arial" panose="020B0604020202020204" pitchFamily="34" charset="0"/>
              </a:rPr>
              <a:t>財産目録とは、事業年度末において土地改良区が保有する全ての資産及び負債について、</a:t>
            </a:r>
            <a:r>
              <a:rPr lang="ja-JP" altLang="ja-JP" sz="1050" b="1" dirty="0">
                <a:solidFill>
                  <a:srgbClr val="FF0000"/>
                </a:solidFill>
                <a:latin typeface="Meiryo UI" panose="020B0604030504040204" pitchFamily="50" charset="-128"/>
                <a:ea typeface="Meiryo UI" panose="020B0604030504040204" pitchFamily="50" charset="-128"/>
                <a:cs typeface="Arial" panose="020B0604020202020204" pitchFamily="34" charset="0"/>
              </a:rPr>
              <a:t>その名称、数量、価額等を詳細に表示した書類</a:t>
            </a:r>
            <a:r>
              <a:rPr lang="ja-JP" altLang="ja-JP" sz="1050" dirty="0">
                <a:latin typeface="Meiryo UI" panose="020B0604030504040204" pitchFamily="50" charset="-128"/>
                <a:ea typeface="Meiryo UI" panose="020B0604030504040204" pitchFamily="50" charset="-128"/>
                <a:cs typeface="Arial" panose="020B0604020202020204" pitchFamily="34" charset="0"/>
              </a:rPr>
              <a:t>で</a:t>
            </a:r>
            <a:r>
              <a:rPr lang="ja-JP" altLang="en-US" sz="1050" dirty="0">
                <a:latin typeface="Meiryo UI" panose="020B0604030504040204" pitchFamily="50" charset="-128"/>
                <a:ea typeface="Meiryo UI" panose="020B0604030504040204" pitchFamily="50" charset="-128"/>
                <a:cs typeface="Arial" panose="020B0604020202020204" pitchFamily="34" charset="0"/>
              </a:rPr>
              <a:t>す</a:t>
            </a:r>
            <a:r>
              <a:rPr lang="ja-JP" altLang="ja-JP" sz="1050" dirty="0">
                <a:latin typeface="Meiryo UI" panose="020B0604030504040204" pitchFamily="50" charset="-128"/>
                <a:ea typeface="Meiryo UI" panose="020B0604030504040204" pitchFamily="50" charset="-128"/>
                <a:cs typeface="Arial" panose="020B0604020202020204" pitchFamily="34" charset="0"/>
              </a:rPr>
              <a:t>。</a:t>
            </a:r>
          </a:p>
          <a:p>
            <a:pPr marL="309844" indent="133335" algn="just"/>
            <a:r>
              <a:rPr lang="ja-JP" altLang="ja-JP" sz="1050" b="1" dirty="0">
                <a:solidFill>
                  <a:srgbClr val="FF0000"/>
                </a:solidFill>
                <a:latin typeface="Meiryo UI" panose="020B0604030504040204" pitchFamily="50" charset="-128"/>
                <a:ea typeface="Meiryo UI" panose="020B0604030504040204" pitchFamily="50" charset="-128"/>
                <a:cs typeface="Arial" panose="020B0604020202020204" pitchFamily="34" charset="0"/>
              </a:rPr>
              <a:t>財産目録は貸借対照表の記載科目の明細を示す</a:t>
            </a:r>
            <a:r>
              <a:rPr lang="ja-JP" altLang="ja-JP" sz="1050" dirty="0">
                <a:latin typeface="Meiryo UI" panose="020B0604030504040204" pitchFamily="50" charset="-128"/>
                <a:ea typeface="Meiryo UI" panose="020B0604030504040204" pitchFamily="50" charset="-128"/>
                <a:cs typeface="Arial" panose="020B0604020202020204" pitchFamily="34" charset="0"/>
              </a:rPr>
              <a:t>ものという性格上、財産目録の価額は各種の補助簿等を参考に、</a:t>
            </a:r>
            <a:r>
              <a:rPr lang="ja-JP" altLang="ja-JP" sz="1050" b="1" dirty="0">
                <a:solidFill>
                  <a:srgbClr val="FF0000"/>
                </a:solidFill>
                <a:latin typeface="Meiryo UI" panose="020B0604030504040204" pitchFamily="50" charset="-128"/>
                <a:ea typeface="Meiryo UI" panose="020B0604030504040204" pitchFamily="50" charset="-128"/>
                <a:cs typeface="Arial" panose="020B0604020202020204" pitchFamily="34" charset="0"/>
              </a:rPr>
              <a:t>貸借対照表上の金額と一致</a:t>
            </a:r>
            <a:r>
              <a:rPr lang="ja-JP" altLang="en-US" sz="1050" dirty="0">
                <a:latin typeface="Meiryo UI" panose="020B0604030504040204" pitchFamily="50" charset="-128"/>
                <a:ea typeface="Meiryo UI" panose="020B0604030504040204" pitchFamily="50" charset="-128"/>
                <a:cs typeface="Arial" panose="020B0604020202020204" pitchFamily="34" charset="0"/>
              </a:rPr>
              <a:t>します</a:t>
            </a:r>
            <a:r>
              <a:rPr lang="ja-JP" altLang="ja-JP" sz="1050" dirty="0">
                <a:latin typeface="Meiryo UI" panose="020B0604030504040204" pitchFamily="50" charset="-128"/>
                <a:ea typeface="Meiryo UI" panose="020B0604030504040204" pitchFamily="50" charset="-128"/>
                <a:cs typeface="Arial" panose="020B0604020202020204" pitchFamily="34" charset="0"/>
              </a:rPr>
              <a:t>。</a:t>
            </a:r>
          </a:p>
        </p:txBody>
      </p:sp>
    </p:spTree>
    <p:extLst>
      <p:ext uri="{BB962C8B-B14F-4D97-AF65-F5344CB8AC3E}">
        <p14:creationId xmlns:p14="http://schemas.microsoft.com/office/powerpoint/2010/main" val="743278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5" name="ノート プレースホルダー 4">
            <a:extLst>
              <a:ext uri="{FF2B5EF4-FFF2-40B4-BE49-F238E27FC236}">
                <a16:creationId xmlns:a16="http://schemas.microsoft.com/office/drawing/2014/main" id="{E971431B-8714-489E-813B-2D89A9F7657C}"/>
              </a:ext>
            </a:extLst>
          </p:cNvPr>
          <p:cNvSpPr>
            <a:spLocks noGrp="1"/>
          </p:cNvSpPr>
          <p:nvPr>
            <p:ph type="body" sz="quarter" idx="3"/>
          </p:nvPr>
        </p:nvSpPr>
        <p:spPr/>
        <p:txBody>
          <a:bodyPr/>
          <a:lstStyle/>
          <a:p>
            <a:pPr marL="309844" indent="133335" algn="just"/>
            <a:r>
              <a:rPr lang="ja-JP" altLang="ja-JP"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記載上の</a:t>
            </a:r>
            <a:r>
              <a:rPr lang="ja-JP" altLang="en-US"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注意</a:t>
            </a:r>
            <a:r>
              <a:rPr lang="ja-JP" altLang="ja-JP"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点は土地改良区会計基準の別表第</a:t>
            </a:r>
            <a:r>
              <a:rPr lang="en-US" altLang="ja-JP"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2</a:t>
            </a:r>
            <a:r>
              <a:rPr lang="ja-JP" altLang="ja-JP"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に示されているとおりで</a:t>
            </a:r>
            <a:r>
              <a:rPr lang="ja-JP" altLang="en-US"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す</a:t>
            </a:r>
            <a:r>
              <a:rPr lang="ja-JP" altLang="ja-JP"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が、組合員等に対する情報提供の観点か</a:t>
            </a:r>
            <a:r>
              <a:rPr lang="ja-JP" altLang="en-US"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ら</a:t>
            </a:r>
            <a:r>
              <a:rPr lang="ja-JP" altLang="ja-JP"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土地改良区の任意で会計区分ごとの明細を示すことや、会計帳簿から判別できない数量等の情報を記載する</a:t>
            </a:r>
            <a:r>
              <a:rPr lang="ja-JP" altLang="en-US"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こともできます</a:t>
            </a:r>
            <a:r>
              <a:rPr lang="ja-JP" altLang="ja-JP" sz="1050" dirty="0">
                <a:solidFill>
                  <a:prstClr val="black"/>
                </a:solidFill>
                <a:latin typeface="Meiryo UI" panose="020B0604030504040204" pitchFamily="50" charset="-128"/>
                <a:ea typeface="Meiryo UI" panose="020B0604030504040204" pitchFamily="50" charset="-128"/>
                <a:cs typeface="Arial" panose="020B0604020202020204" pitchFamily="34" charset="0"/>
              </a:rPr>
              <a:t>。</a:t>
            </a:r>
          </a:p>
          <a:p>
            <a:endParaRPr lang="ja-JP" altLang="en-US" sz="1050" dirty="0"/>
          </a:p>
        </p:txBody>
      </p:sp>
    </p:spTree>
    <p:extLst>
      <p:ext uri="{BB962C8B-B14F-4D97-AF65-F5344CB8AC3E}">
        <p14:creationId xmlns:p14="http://schemas.microsoft.com/office/powerpoint/2010/main" val="3353090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5" name="ノート プレースホルダー 4">
            <a:extLst>
              <a:ext uri="{FF2B5EF4-FFF2-40B4-BE49-F238E27FC236}">
                <a16:creationId xmlns:a16="http://schemas.microsoft.com/office/drawing/2014/main" id="{E971431B-8714-489E-813B-2D89A9F7657C}"/>
              </a:ext>
            </a:extLst>
          </p:cNvPr>
          <p:cNvSpPr>
            <a:spLocks noGrp="1"/>
          </p:cNvSpPr>
          <p:nvPr>
            <p:ph type="body" sz="quarter" idx="3"/>
          </p:nvPr>
        </p:nvSpPr>
        <p:spPr/>
        <p:txBody>
          <a:bodyPr/>
          <a:lstStyle/>
          <a:p>
            <a:endParaRPr lang="ja-JP" altLang="en-US" sz="1050" dirty="0"/>
          </a:p>
        </p:txBody>
      </p:sp>
    </p:spTree>
    <p:extLst>
      <p:ext uri="{BB962C8B-B14F-4D97-AF65-F5344CB8AC3E}">
        <p14:creationId xmlns:p14="http://schemas.microsoft.com/office/powerpoint/2010/main" val="3353090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5" name="ノート プレースホルダー 4">
            <a:extLst>
              <a:ext uri="{FF2B5EF4-FFF2-40B4-BE49-F238E27FC236}">
                <a16:creationId xmlns:a16="http://schemas.microsoft.com/office/drawing/2014/main" id="{C48EEBA5-AB2A-4C98-8F86-CF436EA0DBBF}"/>
              </a:ext>
            </a:extLst>
          </p:cNvPr>
          <p:cNvSpPr>
            <a:spLocks noGrp="1"/>
          </p:cNvSpPr>
          <p:nvPr>
            <p:ph type="body" sz="quarter" idx="3"/>
          </p:nvPr>
        </p:nvSpPr>
        <p:spPr/>
        <p:txBody>
          <a:bodyPr/>
          <a:lstStyle/>
          <a:p>
            <a:r>
              <a:rPr lang="ja-JP" altLang="en-US" sz="1050" dirty="0">
                <a:latin typeface="Meiryo UI" panose="020B0604030504040204" pitchFamily="50" charset="-128"/>
                <a:ea typeface="Meiryo UI" panose="020B0604030504040204" pitchFamily="50" charset="-128"/>
              </a:rPr>
              <a:t>　収入整理簿です。</a:t>
            </a:r>
            <a:r>
              <a:rPr lang="ja-JP" altLang="en-US" sz="1050" b="1" dirty="0">
                <a:solidFill>
                  <a:srgbClr val="FF0000"/>
                </a:solidFill>
                <a:latin typeface="Meiryo UI" panose="020B0604030504040204" pitchFamily="50" charset="-128"/>
                <a:ea typeface="Meiryo UI" panose="020B0604030504040204" pitchFamily="50" charset="-128"/>
              </a:rPr>
              <a:t>単式簿記会計と同じ</a:t>
            </a:r>
            <a:r>
              <a:rPr lang="ja-JP" altLang="en-US" sz="1050" dirty="0">
                <a:latin typeface="Meiryo UI" panose="020B0604030504040204" pitchFamily="50" charset="-128"/>
                <a:ea typeface="Meiryo UI" panose="020B0604030504040204" pitchFamily="50" charset="-128"/>
              </a:rPr>
              <a:t>です。</a:t>
            </a:r>
            <a:r>
              <a:rPr lang="ja-JP" altLang="ja-JP" sz="1050" dirty="0">
                <a:latin typeface="Meiryo UI" panose="020B0604030504040204" pitchFamily="50" charset="-128"/>
                <a:ea typeface="Meiryo UI" panose="020B0604030504040204" pitchFamily="50" charset="-128"/>
                <a:cs typeface="Arial" panose="020B0604020202020204" pitchFamily="34" charset="0"/>
              </a:rPr>
              <a:t>収支予算書に計上した収入</a:t>
            </a:r>
            <a:r>
              <a:rPr lang="ja-JP" altLang="en-US" sz="1050" dirty="0">
                <a:latin typeface="Meiryo UI" panose="020B0604030504040204" pitchFamily="50" charset="-128"/>
                <a:ea typeface="Meiryo UI" panose="020B0604030504040204" pitchFamily="50" charset="-128"/>
                <a:cs typeface="Arial" panose="020B0604020202020204" pitchFamily="34" charset="0"/>
              </a:rPr>
              <a:t>に係る資産及び負債</a:t>
            </a:r>
            <a:r>
              <a:rPr lang="ja-JP" altLang="ja-JP" sz="1050" dirty="0">
                <a:latin typeface="Meiryo UI" panose="020B0604030504040204" pitchFamily="50" charset="-128"/>
                <a:ea typeface="Meiryo UI" panose="020B0604030504040204" pitchFamily="50" charset="-128"/>
                <a:cs typeface="Arial" panose="020B0604020202020204" pitchFamily="34" charset="0"/>
              </a:rPr>
              <a:t>で、</a:t>
            </a:r>
            <a:r>
              <a:rPr lang="en-US" altLang="ja-JP" sz="1050" dirty="0">
                <a:latin typeface="Meiryo UI" panose="020B0604030504040204" pitchFamily="50" charset="-128"/>
                <a:ea typeface="Meiryo UI" panose="020B0604030504040204" pitchFamily="50" charset="-128"/>
                <a:cs typeface="Arial" panose="020B0604020202020204" pitchFamily="34" charset="0"/>
              </a:rPr>
              <a:t>5</a:t>
            </a:r>
            <a:r>
              <a:rPr lang="ja-JP" altLang="ja-JP" sz="1050" dirty="0">
                <a:latin typeface="Meiryo UI" panose="020B0604030504040204" pitchFamily="50" charset="-128"/>
                <a:ea typeface="Meiryo UI" panose="020B0604030504040204" pitchFamily="50" charset="-128"/>
                <a:cs typeface="Arial" panose="020B0604020202020204" pitchFamily="34" charset="0"/>
              </a:rPr>
              <a:t>月</a:t>
            </a:r>
            <a:r>
              <a:rPr lang="en-US" altLang="ja-JP" sz="1050" dirty="0">
                <a:latin typeface="Meiryo UI" panose="020B0604030504040204" pitchFamily="50" charset="-128"/>
                <a:ea typeface="Meiryo UI" panose="020B0604030504040204" pitchFamily="50" charset="-128"/>
                <a:cs typeface="Arial" panose="020B0604020202020204" pitchFamily="34" charset="0"/>
              </a:rPr>
              <a:t>31</a:t>
            </a:r>
            <a:r>
              <a:rPr lang="ja-JP" altLang="ja-JP" sz="1050" dirty="0">
                <a:latin typeface="Meiryo UI" panose="020B0604030504040204" pitchFamily="50" charset="-128"/>
                <a:ea typeface="Meiryo UI" panose="020B0604030504040204" pitchFamily="50" charset="-128"/>
                <a:cs typeface="Arial" panose="020B0604020202020204" pitchFamily="34" charset="0"/>
              </a:rPr>
              <a:t>日までに決済が完了するものを資金の範囲に含めることとしているため、収入</a:t>
            </a:r>
            <a:r>
              <a:rPr lang="ja-JP" altLang="en-US" sz="1050" dirty="0">
                <a:latin typeface="Meiryo UI" panose="020B0604030504040204" pitchFamily="50" charset="-128"/>
                <a:ea typeface="Meiryo UI" panose="020B0604030504040204" pitchFamily="50" charset="-128"/>
                <a:cs typeface="Arial" panose="020B0604020202020204" pitchFamily="34" charset="0"/>
              </a:rPr>
              <a:t>整理簿に計上しています。</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0471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5" name="ノート プレースホルダー 4">
            <a:extLst>
              <a:ext uri="{FF2B5EF4-FFF2-40B4-BE49-F238E27FC236}">
                <a16:creationId xmlns:a16="http://schemas.microsoft.com/office/drawing/2014/main" id="{499BD1C1-4F89-49D2-B514-52A5ED582363}"/>
              </a:ext>
            </a:extLst>
          </p:cNvPr>
          <p:cNvSpPr>
            <a:spLocks noGrp="1"/>
          </p:cNvSpPr>
          <p:nvPr>
            <p:ph type="body" sz="quarter" idx="3"/>
          </p:nvPr>
        </p:nvSpPr>
        <p:spPr/>
        <p:txBody>
          <a:bodyPr/>
          <a:lstStyle/>
          <a:p>
            <a:r>
              <a:rPr lang="ja-JP" altLang="en-US" sz="1050" dirty="0">
                <a:solidFill>
                  <a:prstClr val="black"/>
                </a:solidFill>
                <a:latin typeface="Meiryo UI" panose="020B0604030504040204" pitchFamily="50" charset="-128"/>
                <a:ea typeface="Meiryo UI" panose="020B0604030504040204" pitchFamily="50" charset="-128"/>
              </a:rPr>
              <a:t>支出整理簿です。単式簿記会計と同じです。 </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6788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5" name="ノート プレースホルダー 4">
            <a:extLst>
              <a:ext uri="{FF2B5EF4-FFF2-40B4-BE49-F238E27FC236}">
                <a16:creationId xmlns:a16="http://schemas.microsoft.com/office/drawing/2014/main" id="{33FAF752-4205-4409-BE4A-3B68F83BB5A8}"/>
              </a:ext>
            </a:extLst>
          </p:cNvPr>
          <p:cNvSpPr>
            <a:spLocks noGrp="1"/>
          </p:cNvSpPr>
          <p:nvPr>
            <p:ph type="body" sz="quarter" idx="3"/>
          </p:nvPr>
        </p:nvSpPr>
        <p:spPr/>
        <p:txBody>
          <a:bodyPr/>
          <a:lstStyle/>
          <a:p>
            <a:r>
              <a:rPr lang="ja-JP" altLang="en-US" sz="1050" dirty="0">
                <a:solidFill>
                  <a:prstClr val="black"/>
                </a:solidFill>
                <a:latin typeface="Meiryo UI" panose="020B0604030504040204" pitchFamily="50" charset="-128"/>
                <a:ea typeface="Meiryo UI" panose="020B0604030504040204" pitchFamily="50" charset="-128"/>
              </a:rPr>
              <a:t>　</a:t>
            </a:r>
            <a:r>
              <a:rPr lang="ja-JP" altLang="ja-JP" sz="1050" dirty="0">
                <a:solidFill>
                  <a:prstClr val="black"/>
                </a:solidFill>
                <a:ea typeface="Meiryo UI" panose="020B0604030504040204" pitchFamily="50" charset="-128"/>
                <a:cs typeface="Arial" panose="020B0604020202020204" pitchFamily="34" charset="0"/>
              </a:rPr>
              <a:t>収支予算書に計上した</a:t>
            </a:r>
            <a:r>
              <a:rPr lang="ja-JP" altLang="en-US" sz="1050" dirty="0">
                <a:solidFill>
                  <a:prstClr val="black"/>
                </a:solidFill>
                <a:ea typeface="Meiryo UI" panose="020B0604030504040204" pitchFamily="50" charset="-128"/>
                <a:cs typeface="Arial" panose="020B0604020202020204" pitchFamily="34" charset="0"/>
              </a:rPr>
              <a:t>支出に係る資産及び負債</a:t>
            </a:r>
            <a:r>
              <a:rPr lang="ja-JP" altLang="ja-JP" sz="1050" dirty="0">
                <a:solidFill>
                  <a:prstClr val="black"/>
                </a:solidFill>
                <a:ea typeface="Meiryo UI" panose="020B0604030504040204" pitchFamily="50" charset="-128"/>
                <a:cs typeface="Arial" panose="020B0604020202020204" pitchFamily="34" charset="0"/>
              </a:rPr>
              <a:t>で、</a:t>
            </a:r>
            <a:r>
              <a:rPr lang="en-US" altLang="ja-JP" sz="1050" dirty="0">
                <a:solidFill>
                  <a:prstClr val="black"/>
                </a:solidFill>
                <a:ea typeface="Meiryo UI" panose="020B0604030504040204" pitchFamily="50" charset="-128"/>
                <a:cs typeface="Arial" panose="020B0604020202020204" pitchFamily="34" charset="0"/>
              </a:rPr>
              <a:t>5</a:t>
            </a:r>
            <a:r>
              <a:rPr lang="ja-JP" altLang="ja-JP" sz="1050" dirty="0">
                <a:solidFill>
                  <a:prstClr val="black"/>
                </a:solidFill>
                <a:ea typeface="Meiryo UI" panose="020B0604030504040204" pitchFamily="50" charset="-128"/>
                <a:cs typeface="Arial" panose="020B0604020202020204" pitchFamily="34" charset="0"/>
              </a:rPr>
              <a:t>月</a:t>
            </a:r>
            <a:r>
              <a:rPr lang="en-US" altLang="ja-JP" sz="1050" dirty="0">
                <a:solidFill>
                  <a:prstClr val="black"/>
                </a:solidFill>
                <a:ea typeface="Meiryo UI" panose="020B0604030504040204" pitchFamily="50" charset="-128"/>
                <a:cs typeface="Arial" panose="020B0604020202020204" pitchFamily="34" charset="0"/>
              </a:rPr>
              <a:t>31</a:t>
            </a:r>
            <a:r>
              <a:rPr lang="ja-JP" altLang="ja-JP" sz="1050" dirty="0">
                <a:solidFill>
                  <a:prstClr val="black"/>
                </a:solidFill>
                <a:ea typeface="Meiryo UI" panose="020B0604030504040204" pitchFamily="50" charset="-128"/>
                <a:cs typeface="Arial" panose="020B0604020202020204" pitchFamily="34" charset="0"/>
              </a:rPr>
              <a:t>日までに決済が完了するものを資金の範囲に含めることとしているため、</a:t>
            </a:r>
            <a:r>
              <a:rPr lang="ja-JP" altLang="en-US" sz="1050" dirty="0">
                <a:solidFill>
                  <a:prstClr val="black"/>
                </a:solidFill>
                <a:ea typeface="Meiryo UI" panose="020B0604030504040204" pitchFamily="50" charset="-128"/>
                <a:cs typeface="Arial" panose="020B0604020202020204" pitchFamily="34" charset="0"/>
              </a:rPr>
              <a:t>支出整理簿に</a:t>
            </a:r>
            <a:r>
              <a:rPr lang="ja-JP" altLang="ja-JP" sz="1050" dirty="0">
                <a:solidFill>
                  <a:prstClr val="black"/>
                </a:solidFill>
                <a:ea typeface="Meiryo UI" panose="020B0604030504040204" pitchFamily="50" charset="-128"/>
                <a:cs typeface="Arial" panose="020B0604020202020204" pitchFamily="34" charset="0"/>
              </a:rPr>
              <a:t>計上</a:t>
            </a:r>
            <a:r>
              <a:rPr lang="ja-JP" altLang="en-US" sz="1050" dirty="0">
                <a:solidFill>
                  <a:prstClr val="black"/>
                </a:solidFill>
                <a:ea typeface="Meiryo UI" panose="020B0604030504040204" pitchFamily="50" charset="-128"/>
                <a:cs typeface="Arial" panose="020B0604020202020204" pitchFamily="34" charset="0"/>
              </a:rPr>
              <a:t>しています。</a:t>
            </a:r>
            <a:endParaRPr lang="ja-JP" altLang="en-US" sz="1050" dirty="0"/>
          </a:p>
        </p:txBody>
      </p:sp>
    </p:spTree>
    <p:extLst>
      <p:ext uri="{BB962C8B-B14F-4D97-AF65-F5344CB8AC3E}">
        <p14:creationId xmlns:p14="http://schemas.microsoft.com/office/powerpoint/2010/main" val="181875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91" y="4783307"/>
            <a:ext cx="5965824" cy="3913614"/>
          </a:xfrm>
        </p:spPr>
        <p:txBody>
          <a:bodyPr/>
          <a:lstStyle/>
          <a:p>
            <a:pPr lvl="0"/>
            <a:r>
              <a:rPr lang="ja-JP" altLang="en-US" dirty="0">
                <a:solidFill>
                  <a:srgbClr val="000000"/>
                </a:solidFill>
                <a:latin typeface="Meiryo UI" panose="020B0604030504040204" pitchFamily="50" charset="-128"/>
                <a:ea typeface="Meiryo UI" panose="020B0604030504040204" pitchFamily="50" charset="-128"/>
              </a:rPr>
              <a:t>　一会計期間の土地改良区の会計事務の流れを示しています。</a:t>
            </a:r>
          </a:p>
          <a:p>
            <a:pPr lvl="0" algn="just"/>
            <a:r>
              <a:rPr lang="ja-JP" altLang="en-US" dirty="0">
                <a:solidFill>
                  <a:srgbClr val="000000"/>
                </a:solidFill>
                <a:latin typeface="Meiryo UI" panose="020B0604030504040204" pitchFamily="50" charset="-128"/>
                <a:ea typeface="Meiryo UI" panose="020B0604030504040204" pitchFamily="50" charset="-128"/>
              </a:rPr>
              <a:t>　土地改良区会計の成果品として決算関係書類が作られます。</a:t>
            </a:r>
            <a:endParaRPr lang="en-US" altLang="ja-JP" dirty="0">
              <a:solidFill>
                <a:srgbClr val="000000"/>
              </a:solidFill>
              <a:latin typeface="Meiryo UI" panose="020B0604030504040204" pitchFamily="50" charset="-128"/>
              <a:ea typeface="Meiryo UI" panose="020B0604030504040204" pitchFamily="50" charset="-128"/>
            </a:endParaRPr>
          </a:p>
          <a:p>
            <a:pPr lvl="0"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点線の枠は、単式簿記方式の会計処理でおなじみの命令書の起案、整理簿への転記、収支決算書等の作成</a:t>
            </a:r>
            <a:r>
              <a:rPr lang="ja-JP" altLang="en-US" dirty="0">
                <a:solidFill>
                  <a:srgbClr val="000000"/>
                </a:solidFill>
                <a:latin typeface="Meiryo UI" panose="020B0604030504040204" pitchFamily="50" charset="-128"/>
                <a:ea typeface="Meiryo UI" panose="020B0604030504040204" pitchFamily="50" charset="-128"/>
              </a:rPr>
              <a:t>の手順を示しています。</a:t>
            </a:r>
            <a:r>
              <a:rPr lang="ja-JP" altLang="en-US" b="1" dirty="0">
                <a:solidFill>
                  <a:srgbClr val="FF0000"/>
                </a:solidFill>
                <a:latin typeface="Meiryo UI" panose="020B0604030504040204" pitchFamily="50" charset="-128"/>
                <a:ea typeface="Meiryo UI" panose="020B0604030504040204" pitchFamily="50" charset="-128"/>
              </a:rPr>
              <a:t>これらの命令書の内、振替命令書は、現金取引以外の取引があった場合に</a:t>
            </a:r>
            <a:r>
              <a:rPr lang="ja-JP" altLang="en-US" dirty="0">
                <a:solidFill>
                  <a:srgbClr val="000000"/>
                </a:solidFill>
                <a:latin typeface="Meiryo UI" panose="020B0604030504040204" pitchFamily="50" charset="-128"/>
                <a:ea typeface="Meiryo UI" panose="020B0604030504040204" pitchFamily="50" charset="-128"/>
              </a:rPr>
              <a:t>起票します。</a:t>
            </a:r>
            <a:endParaRPr lang="en-US" altLang="ja-JP" dirty="0">
              <a:solidFill>
                <a:srgbClr val="000000"/>
              </a:solidFill>
              <a:latin typeface="Meiryo UI" panose="020B0604030504040204" pitchFamily="50" charset="-128"/>
              <a:ea typeface="Meiryo UI" panose="020B0604030504040204" pitchFamily="50" charset="-128"/>
            </a:endParaRPr>
          </a:p>
          <a:p>
            <a:pPr lvl="0"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実線の枠は、複式簿記における会計処理の手順</a:t>
            </a:r>
            <a:r>
              <a:rPr lang="ja-JP" altLang="en-US" dirty="0">
                <a:solidFill>
                  <a:srgbClr val="000000"/>
                </a:solidFill>
                <a:latin typeface="Meiryo UI" panose="020B0604030504040204" pitchFamily="50" charset="-128"/>
                <a:ea typeface="Meiryo UI" panose="020B0604030504040204" pitchFamily="50" charset="-128"/>
              </a:rPr>
              <a:t>を示しています。</a:t>
            </a:r>
            <a:endParaRPr lang="en-US" altLang="ja-JP" dirty="0">
              <a:solidFill>
                <a:srgbClr val="000000"/>
              </a:solidFill>
              <a:latin typeface="Meiryo UI" panose="020B0604030504040204" pitchFamily="50" charset="-128"/>
              <a:ea typeface="Meiryo UI" panose="020B0604030504040204" pitchFamily="50" charset="-128"/>
            </a:endParaRPr>
          </a:p>
          <a:p>
            <a:pPr lvl="0" algn="just"/>
            <a:r>
              <a:rPr lang="ja-JP" altLang="en-US" dirty="0">
                <a:solidFill>
                  <a:srgbClr val="000000"/>
                </a:solidFill>
                <a:latin typeface="Meiryo UI" panose="020B0604030504040204" pitchFamily="50" charset="-128"/>
                <a:ea typeface="Meiryo UI" panose="020B0604030504040204" pitchFamily="50" charset="-128"/>
              </a:rPr>
              <a:t>　　</a:t>
            </a:r>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7728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5" name="ノート プレースホルダー 4">
            <a:extLst>
              <a:ext uri="{FF2B5EF4-FFF2-40B4-BE49-F238E27FC236}">
                <a16:creationId xmlns:a16="http://schemas.microsoft.com/office/drawing/2014/main" id="{87094FFC-2C43-4B2E-8B63-04DA93B4BBF3}"/>
              </a:ext>
            </a:extLst>
          </p:cNvPr>
          <p:cNvSpPr>
            <a:spLocks noGrp="1"/>
          </p:cNvSpPr>
          <p:nvPr>
            <p:ph type="body" sz="quarter" idx="3"/>
          </p:nvPr>
        </p:nvSpPr>
        <p:spPr>
          <a:xfrm>
            <a:off x="680721" y="4969669"/>
            <a:ext cx="5445760" cy="3727252"/>
          </a:xfrm>
        </p:spPr>
        <p:txBody>
          <a:bodyPr/>
          <a:lstStyle/>
          <a:p>
            <a:pPr marL="179684" indent="93334" algn="just"/>
            <a:r>
              <a:rPr lang="ja-JP" altLang="en-US" dirty="0">
                <a:latin typeface="Meiryo UI" panose="020B0604030504040204" pitchFamily="50" charset="-128"/>
                <a:ea typeface="Meiryo UI" panose="020B0604030504040204" pitchFamily="50" charset="-128"/>
                <a:cs typeface="Arial" panose="020B0604020202020204" pitchFamily="34" charset="0"/>
              </a:rPr>
              <a:t>収入・支出整理簿を収支決算書の表示科目で集計した上で収支決算書に転記します。</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pPr marL="179684" indent="93334" algn="just"/>
            <a:endParaRPr lang="ja-JP" altLang="en-US" dirty="0">
              <a:latin typeface="Meiryo UI" panose="020B0604030504040204" pitchFamily="50" charset="-128"/>
              <a:ea typeface="Meiryo UI" panose="020B0604030504040204" pitchFamily="50" charset="-128"/>
              <a:cs typeface="Arial" panose="020B0604020202020204" pitchFamily="34" charset="0"/>
            </a:endParaRPr>
          </a:p>
          <a:p>
            <a:pPr marL="179684" indent="93334" algn="just"/>
            <a:r>
              <a:rPr lang="ja-JP" altLang="en-US" dirty="0">
                <a:latin typeface="Meiryo UI" panose="020B0604030504040204" pitchFamily="50" charset="-128"/>
                <a:ea typeface="Meiryo UI" panose="020B0604030504040204" pitchFamily="50" charset="-128"/>
                <a:cs typeface="Arial" panose="020B0604020202020204" pitchFamily="34" charset="0"/>
              </a:rPr>
              <a:t>貸借対照表及び正味財産増減計算書と同様に、勘定科目が属する款、項の単位で表示するため、目に計上されている金額について当該勘定科目が属する項に集約します。</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pPr marL="179684" indent="93334" algn="just"/>
            <a:endParaRPr lang="en-US" altLang="ja-JP" dirty="0">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1769349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5" name="ノート プレースホルダー 4">
            <a:extLst>
              <a:ext uri="{FF2B5EF4-FFF2-40B4-BE49-F238E27FC236}">
                <a16:creationId xmlns:a16="http://schemas.microsoft.com/office/drawing/2014/main" id="{68158551-4823-44D6-A8C2-F586220D3A94}"/>
              </a:ext>
            </a:extLst>
          </p:cNvPr>
          <p:cNvSpPr>
            <a:spLocks noGrp="1"/>
          </p:cNvSpPr>
          <p:nvPr>
            <p:ph type="body" sz="quarter" idx="3"/>
          </p:nvPr>
        </p:nvSpPr>
        <p:spPr/>
        <p:txBody>
          <a:bodyPr/>
          <a:lstStyle/>
          <a:p>
            <a:pPr marL="269208" indent="93334" algn="just">
              <a:lnSpc>
                <a:spcPts val="1600"/>
              </a:lnSpc>
            </a:pPr>
            <a:r>
              <a:rPr lang="ja-JP" altLang="en-US" sz="1050" dirty="0">
                <a:latin typeface="Meiryo UI" panose="020B0604030504040204" pitchFamily="50" charset="-128"/>
                <a:ea typeface="Meiryo UI" panose="020B0604030504040204" pitchFamily="50" charset="-128"/>
                <a:cs typeface="Arial" panose="020B0604020202020204" pitchFamily="34" charset="0"/>
              </a:rPr>
              <a:t>資金の範囲を定義し、資金収支整理期間を設定していることから、当該期間までに決済が完了した取引に係る資産及び負債を整理した上で、次期繰越収支差額</a:t>
            </a:r>
            <a:r>
              <a:rPr lang="en-US" altLang="ja-JP" sz="1050" dirty="0">
                <a:latin typeface="Meiryo UI" panose="020B0604030504040204" pitchFamily="50" charset="-128"/>
                <a:ea typeface="Meiryo UI" panose="020B0604030504040204" pitchFamily="50" charset="-128"/>
                <a:cs typeface="Arial" panose="020B0604020202020204" pitchFamily="34" charset="0"/>
              </a:rPr>
              <a:t>(</a:t>
            </a:r>
            <a:r>
              <a:rPr lang="ja-JP" altLang="en-US" sz="1050" dirty="0">
                <a:latin typeface="Meiryo UI" panose="020B0604030504040204" pitchFamily="50" charset="-128"/>
                <a:ea typeface="Meiryo UI" panose="020B0604030504040204" pitchFamily="50" charset="-128"/>
                <a:cs typeface="Arial" panose="020B0604020202020204" pitchFamily="34" charset="0"/>
              </a:rPr>
              <a:t>次年度 繰越金</a:t>
            </a:r>
            <a:r>
              <a:rPr lang="en-US" altLang="ja-JP" sz="1050" dirty="0">
                <a:latin typeface="Meiryo UI" panose="020B0604030504040204" pitchFamily="50" charset="-128"/>
                <a:ea typeface="Meiryo UI" panose="020B0604030504040204" pitchFamily="50" charset="-128"/>
                <a:cs typeface="Arial" panose="020B0604020202020204" pitchFamily="34" charset="0"/>
              </a:rPr>
              <a:t>)</a:t>
            </a:r>
            <a:r>
              <a:rPr lang="ja-JP" altLang="en-US" sz="1050" dirty="0">
                <a:latin typeface="Meiryo UI" panose="020B0604030504040204" pitchFamily="50" charset="-128"/>
                <a:ea typeface="Meiryo UI" panose="020B0604030504040204" pitchFamily="50" charset="-128"/>
                <a:cs typeface="Arial" panose="020B0604020202020204" pitchFamily="34" charset="0"/>
              </a:rPr>
              <a:t>と貸借対照表の資産及び負債との関係を注記により明らかに</a:t>
            </a:r>
            <a:r>
              <a:rPr lang="ja-JP" altLang="en-US" sz="1050">
                <a:latin typeface="Meiryo UI" panose="020B0604030504040204" pitchFamily="50" charset="-128"/>
                <a:ea typeface="Meiryo UI" panose="020B0604030504040204" pitchFamily="50" charset="-128"/>
                <a:cs typeface="Arial" panose="020B0604020202020204" pitchFamily="34" charset="0"/>
              </a:rPr>
              <a:t>します。なお</a:t>
            </a:r>
            <a:r>
              <a:rPr lang="ja-JP" altLang="en-US" sz="1050" dirty="0">
                <a:latin typeface="Meiryo UI" panose="020B0604030504040204" pitchFamily="50" charset="-128"/>
                <a:ea typeface="Meiryo UI" panose="020B0604030504040204" pitchFamily="50" charset="-128"/>
                <a:cs typeface="Arial" panose="020B0604020202020204" pitchFamily="34" charset="0"/>
              </a:rPr>
              <a:t>、資金収支整理期間を設定していない場合は、資金の範囲の記載においては、現金及び預金のほか、短期金銭債権債務を含むものとします。</a:t>
            </a:r>
            <a:endParaRPr lang="en-US" altLang="ja-JP" sz="1050" dirty="0">
              <a:latin typeface="Meiryo UI" panose="020B0604030504040204" pitchFamily="50" charset="-128"/>
              <a:ea typeface="Meiryo UI" panose="020B0604030504040204" pitchFamily="50" charset="-128"/>
              <a:cs typeface="Arial" panose="020B0604020202020204" pitchFamily="34" charset="0"/>
            </a:endParaRPr>
          </a:p>
          <a:p>
            <a:pPr marL="269208" indent="93334" algn="just">
              <a:lnSpc>
                <a:spcPts val="1600"/>
              </a:lnSpc>
            </a:pPr>
            <a:r>
              <a:rPr lang="ja-JP" altLang="en-US" sz="1050" dirty="0">
                <a:latin typeface="Meiryo UI" panose="020B0604030504040204" pitchFamily="50" charset="-128"/>
                <a:ea typeface="Meiryo UI" panose="020B0604030504040204" pitchFamily="50" charset="-128"/>
                <a:cs typeface="Arial" panose="020B0604020202020204" pitchFamily="34" charset="0"/>
              </a:rPr>
              <a:t>その他、予算額と決算額の差異が著しい科目、科目間の流用や予備費の充用がある場合はその内容を注記します。</a:t>
            </a:r>
          </a:p>
          <a:p>
            <a:pPr marL="269208" indent="93334" algn="just">
              <a:lnSpc>
                <a:spcPts val="1600"/>
              </a:lnSpc>
            </a:pPr>
            <a:endParaRPr lang="ja-JP" altLang="en-US" sz="1050" dirty="0">
              <a:latin typeface="Meiryo UI" panose="020B0604030504040204" pitchFamily="50" charset="-128"/>
              <a:ea typeface="Meiryo UI" panose="020B0604030504040204" pitchFamily="50" charset="-128"/>
              <a:cs typeface="Arial" panose="020B0604020202020204" pitchFamily="34" charset="0"/>
            </a:endParaRPr>
          </a:p>
          <a:p>
            <a:pPr marL="269208" indent="93334" algn="just">
              <a:lnSpc>
                <a:spcPts val="1600"/>
              </a:lnSpc>
            </a:pPr>
            <a:endParaRPr lang="ja-JP" altLang="en-US" sz="1050" dirty="0">
              <a:latin typeface="Meiryo UI" panose="020B0604030504040204" pitchFamily="50" charset="-128"/>
              <a:ea typeface="Meiryo UI" panose="020B0604030504040204" pitchFamily="50" charset="-128"/>
              <a:cs typeface="Arial" panose="020B0604020202020204" pitchFamily="34" charset="0"/>
            </a:endParaRPr>
          </a:p>
          <a:p>
            <a:pPr marL="269208" indent="93334" algn="just">
              <a:lnSpc>
                <a:spcPts val="1600"/>
              </a:lnSpc>
            </a:pPr>
            <a:r>
              <a:rPr lang="ja-JP" altLang="en-US" sz="1050" dirty="0">
                <a:latin typeface="Meiryo UI" panose="020B0604030504040204" pitchFamily="50" charset="-128"/>
                <a:ea typeface="Meiryo UI" panose="020B0604030504040204" pitchFamily="50" charset="-128"/>
                <a:cs typeface="Arial" panose="020B0604020202020204" pitchFamily="34" charset="0"/>
              </a:rPr>
              <a:t>　</a:t>
            </a:r>
          </a:p>
        </p:txBody>
      </p:sp>
    </p:spTree>
    <p:extLst>
      <p:ext uri="{BB962C8B-B14F-4D97-AF65-F5344CB8AC3E}">
        <p14:creationId xmlns:p14="http://schemas.microsoft.com/office/powerpoint/2010/main" val="200003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3207" y="4754627"/>
            <a:ext cx="5965825" cy="3913614"/>
          </a:xfrm>
        </p:spPr>
        <p:txBody>
          <a:bodyPr/>
          <a:lstStyle/>
          <a:p>
            <a:pPr defTabSz="913876">
              <a:defRPr/>
            </a:pPr>
            <a:r>
              <a:rPr lang="ja-JP" altLang="en-US" dirty="0">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日々の取引は、仕訳によって仕訳帳あるいは仕訳伝票に記録</a:t>
            </a:r>
            <a:r>
              <a:rPr lang="ja-JP" altLang="en-US" dirty="0">
                <a:solidFill>
                  <a:prstClr val="black"/>
                </a:solidFill>
                <a:latin typeface="Meiryo UI" panose="020B0604030504040204" pitchFamily="50" charset="-128"/>
                <a:ea typeface="Meiryo UI" panose="020B0604030504040204" pitchFamily="50" charset="-128"/>
              </a:rPr>
              <a:t>します。</a:t>
            </a:r>
            <a:endParaRPr lang="en-US" altLang="ja-JP" dirty="0">
              <a:solidFill>
                <a:prstClr val="black"/>
              </a:solidFill>
              <a:latin typeface="Meiryo UI" panose="020B0604030504040204" pitchFamily="50" charset="-128"/>
              <a:ea typeface="Meiryo UI" panose="020B0604030504040204" pitchFamily="50" charset="-128"/>
            </a:endParaRPr>
          </a:p>
          <a:p>
            <a:pPr defTabSz="913876">
              <a:defRPr/>
            </a:pPr>
            <a:r>
              <a:rPr lang="ja-JP" altLang="en-US" dirty="0">
                <a:solidFill>
                  <a:prstClr val="black"/>
                </a:solidFill>
                <a:latin typeface="Meiryo UI" panose="020B0604030504040204" pitchFamily="50" charset="-128"/>
                <a:ea typeface="Meiryo UI" panose="020B0604030504040204" pitchFamily="50" charset="-128"/>
              </a:rPr>
              <a:t>　仕訳とは、取引の内容を示す勘定科目と金額でその取引を記録する方法をいいます。</a:t>
            </a:r>
            <a:endParaRPr lang="en-US" altLang="ja-JP" dirty="0">
              <a:solidFill>
                <a:prstClr val="black"/>
              </a:solidFill>
              <a:latin typeface="Meiryo UI" panose="020B0604030504040204" pitchFamily="50" charset="-128"/>
              <a:ea typeface="Meiryo UI" panose="020B0604030504040204" pitchFamily="50" charset="-128"/>
            </a:endParaRPr>
          </a:p>
          <a:p>
            <a:pPr defTabSz="913876">
              <a:defRPr/>
            </a:pPr>
            <a:r>
              <a:rPr lang="ja-JP" altLang="en-US" dirty="0">
                <a:solidFill>
                  <a:prstClr val="black"/>
                </a:solidFill>
                <a:latin typeface="Meiryo UI" panose="020B0604030504040204" pitchFamily="50" charset="-128"/>
                <a:ea typeface="Meiryo UI" panose="020B0604030504040204" pitchFamily="50" charset="-128"/>
              </a:rPr>
              <a:t>　複式簿記では、取引によって増減或いは発生した勘定を</a:t>
            </a:r>
            <a:r>
              <a:rPr lang="ja-JP" altLang="en-US" b="1" dirty="0">
                <a:solidFill>
                  <a:srgbClr val="FF0000"/>
                </a:solidFill>
                <a:latin typeface="Meiryo UI" panose="020B0604030504040204" pitchFamily="50" charset="-128"/>
                <a:ea typeface="Meiryo UI" panose="020B0604030504040204" pitchFamily="50" charset="-128"/>
              </a:rPr>
              <a:t>資産、負債、正味財産、収入、支出の５つの要素に分けて記帳</a:t>
            </a:r>
            <a:r>
              <a:rPr lang="ja-JP" altLang="en-US" dirty="0">
                <a:solidFill>
                  <a:prstClr val="black"/>
                </a:solidFill>
                <a:latin typeface="Meiryo UI" panose="020B0604030504040204" pitchFamily="50" charset="-128"/>
                <a:ea typeface="Meiryo UI" panose="020B0604030504040204" pitchFamily="50" charset="-128"/>
              </a:rPr>
              <a:t>します。</a:t>
            </a:r>
            <a:endParaRPr lang="en-US" altLang="ja-JP" dirty="0">
              <a:solidFill>
                <a:prstClr val="black"/>
              </a:solidFill>
              <a:latin typeface="Meiryo UI" panose="020B0604030504040204" pitchFamily="50" charset="-128"/>
              <a:ea typeface="Meiryo UI" panose="020B0604030504040204" pitchFamily="50" charset="-128"/>
            </a:endParaRPr>
          </a:p>
          <a:p>
            <a:pPr defTabSz="913876">
              <a:defRPr/>
            </a:pPr>
            <a:r>
              <a:rPr lang="ja-JP" altLang="en-US" dirty="0">
                <a:solidFill>
                  <a:prstClr val="black"/>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defTabSz="913876">
              <a:defRPr/>
            </a:pP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03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788" y="4766957"/>
            <a:ext cx="5965824" cy="3913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cs typeface="Arial" panose="020B0604020202020204" pitchFamily="34" charset="0"/>
              </a:rPr>
              <a:t>収支予算書とは、一会計年度における収入・支出の計画を取りまとめたもので</a:t>
            </a:r>
            <a:r>
              <a:rPr lang="ja-JP" altLang="en-US" dirty="0">
                <a:latin typeface="Meiryo UI" panose="020B0604030504040204" pitchFamily="50" charset="-128"/>
                <a:ea typeface="Meiryo UI" panose="020B0604030504040204" pitchFamily="50" charset="-128"/>
                <a:cs typeface="Arial" panose="020B0604020202020204" pitchFamily="34" charset="0"/>
              </a:rPr>
              <a:t>す</a:t>
            </a:r>
            <a:r>
              <a:rPr lang="ja-JP" altLang="ja-JP" dirty="0">
                <a:latin typeface="Meiryo UI" panose="020B0604030504040204" pitchFamily="50" charset="-128"/>
                <a:ea typeface="Meiryo UI" panose="020B0604030504040204" pitchFamily="50" charset="-128"/>
                <a:cs typeface="Arial" panose="020B0604020202020204" pitchFamily="34" charset="0"/>
              </a:rPr>
              <a:t>。</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pPr marL="89524" indent="133335" algn="just"/>
            <a:r>
              <a:rPr lang="ja-JP" altLang="ja-JP" dirty="0">
                <a:latin typeface="Meiryo UI" panose="020B0604030504040204" pitchFamily="50" charset="-128"/>
                <a:ea typeface="Meiryo UI" panose="020B0604030504040204" pitchFamily="50" charset="-128"/>
                <a:cs typeface="Arial" panose="020B0604020202020204" pitchFamily="34" charset="0"/>
              </a:rPr>
              <a:t>土地改良区の運営上、予算準拠主義に基づいた予算の編成は重要で</a:t>
            </a:r>
            <a:r>
              <a:rPr lang="ja-JP" altLang="en-US" dirty="0">
                <a:latin typeface="Meiryo UI" panose="020B0604030504040204" pitchFamily="50" charset="-128"/>
                <a:ea typeface="Meiryo UI" panose="020B0604030504040204" pitchFamily="50" charset="-128"/>
                <a:cs typeface="Arial" panose="020B0604020202020204" pitchFamily="34" charset="0"/>
              </a:rPr>
              <a:t>す。令和</a:t>
            </a:r>
            <a:r>
              <a:rPr lang="en-US" altLang="ja-JP" dirty="0">
                <a:latin typeface="Meiryo UI" panose="020B0604030504040204" pitchFamily="50" charset="-128"/>
                <a:ea typeface="Meiryo UI" panose="020B0604030504040204" pitchFamily="50" charset="-128"/>
                <a:cs typeface="Arial" panose="020B0604020202020204" pitchFamily="34" charset="0"/>
              </a:rPr>
              <a:t>2</a:t>
            </a:r>
            <a:r>
              <a:rPr lang="ja-JP" altLang="en-US" dirty="0">
                <a:latin typeface="Meiryo UI" panose="020B0604030504040204" pitchFamily="50" charset="-128"/>
                <a:ea typeface="Meiryo UI" panose="020B0604030504040204" pitchFamily="50" charset="-128"/>
                <a:cs typeface="Arial" panose="020B0604020202020204" pitchFamily="34" charset="0"/>
              </a:rPr>
              <a:t>年</a:t>
            </a:r>
            <a:r>
              <a:rPr lang="en-US" altLang="ja-JP" dirty="0">
                <a:latin typeface="Meiryo UI" panose="020B0604030504040204" pitchFamily="50" charset="-128"/>
                <a:ea typeface="Meiryo UI" panose="020B0604030504040204" pitchFamily="50" charset="-128"/>
                <a:cs typeface="Arial" panose="020B0604020202020204" pitchFamily="34" charset="0"/>
              </a:rPr>
              <a:t>3</a:t>
            </a:r>
            <a:r>
              <a:rPr lang="ja-JP" altLang="en-US" dirty="0">
                <a:latin typeface="Meiryo UI" panose="020B0604030504040204" pitchFamily="50" charset="-128"/>
                <a:ea typeface="Meiryo UI" panose="020B0604030504040204" pitchFamily="50" charset="-128"/>
                <a:cs typeface="Arial" panose="020B0604020202020204" pitchFamily="34" charset="0"/>
              </a:rPr>
              <a:t>月に</a:t>
            </a:r>
            <a:r>
              <a:rPr lang="ja-JP" altLang="en-US" dirty="0">
                <a:solidFill>
                  <a:srgbClr val="FF0000"/>
                </a:solidFill>
                <a:latin typeface="Meiryo UI" panose="020B0604030504040204" pitchFamily="50" charset="-128"/>
                <a:ea typeface="Meiryo UI" panose="020B0604030504040204" pitchFamily="50" charset="-128"/>
                <a:cs typeface="Arial" panose="020B0604020202020204" pitchFamily="34" charset="0"/>
              </a:rPr>
              <a:t>農林水産省から発出された</a:t>
            </a:r>
            <a:r>
              <a:rPr lang="en-US" altLang="ja-JP" dirty="0">
                <a:solidFill>
                  <a:srgbClr val="FF0000"/>
                </a:solidFill>
                <a:latin typeface="Meiryo UI" panose="020B0604030504040204" pitchFamily="50" charset="-128"/>
                <a:ea typeface="Meiryo UI" panose="020B0604030504040204" pitchFamily="50" charset="-128"/>
                <a:cs typeface="Arial" panose="020B0604020202020204" pitchFamily="34" charset="0"/>
              </a:rPr>
              <a:t>Q&amp;A</a:t>
            </a:r>
            <a:r>
              <a:rPr lang="ja-JP" altLang="en-US" dirty="0">
                <a:solidFill>
                  <a:srgbClr val="FF0000"/>
                </a:solidFill>
                <a:latin typeface="Meiryo UI" panose="020B0604030504040204" pitchFamily="50" charset="-128"/>
                <a:ea typeface="Meiryo UI" panose="020B0604030504040204" pitchFamily="50" charset="-128"/>
                <a:cs typeface="Arial" panose="020B0604020202020204" pitchFamily="34" charset="0"/>
              </a:rPr>
              <a:t>集によると</a:t>
            </a:r>
            <a:endParaRPr lang="en-US" altLang="ja-JP"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89524" indent="133335" algn="just"/>
            <a:r>
              <a:rPr lang="ja-JP" altLang="en-US" b="1"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土地改良区の一般会計では、予備費の金額の上限は定められていません。ただし、一般的には、支出予算額の１％以内とすることが考えられます。」</a:t>
            </a:r>
            <a:endParaRPr kumimoji="1" lang="en-US" altLang="ja-JP"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88900" algn="just"/>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とされています。</a:t>
            </a:r>
            <a:r>
              <a:rPr lang="ja-JP" altLang="en-US" dirty="0">
                <a:solidFill>
                  <a:prstClr val="black"/>
                </a:solidFill>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070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91" y="4783307"/>
            <a:ext cx="5965824" cy="3913614"/>
          </a:xfrm>
        </p:spPr>
        <p:txBody>
          <a:bodyPr/>
          <a:lstStyle/>
          <a:p>
            <a:r>
              <a:rPr lang="ja-JP" altLang="en-US" dirty="0">
                <a:solidFill>
                  <a:srgbClr val="000000"/>
                </a:solidFill>
                <a:latin typeface="Meiryo UI" panose="020B0604030504040204" pitchFamily="50" charset="-128"/>
                <a:ea typeface="Meiryo UI" panose="020B0604030504040204" pitchFamily="50" charset="-128"/>
              </a:rPr>
              <a:t>　これは、</a:t>
            </a:r>
            <a:r>
              <a:rPr lang="ja-JP" altLang="en-US" b="1" dirty="0">
                <a:solidFill>
                  <a:srgbClr val="FF0000"/>
                </a:solidFill>
                <a:latin typeface="Meiryo UI" panose="020B0604030504040204" pitchFamily="50" charset="-128"/>
                <a:ea typeface="Meiryo UI" panose="020B0604030504040204" pitchFamily="50" charset="-128"/>
              </a:rPr>
              <a:t>期中取引</a:t>
            </a:r>
            <a:r>
              <a:rPr lang="ja-JP" altLang="en-US" dirty="0">
                <a:solidFill>
                  <a:srgbClr val="000000"/>
                </a:solidFill>
                <a:latin typeface="Meiryo UI" panose="020B0604030504040204" pitchFamily="50" charset="-128"/>
                <a:ea typeface="Meiryo UI" panose="020B0604030504040204" pitchFamily="50" charset="-128"/>
              </a:rPr>
              <a:t>を取りまとめてあります。　</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区分番号</a:t>
            </a:r>
            <a:r>
              <a:rPr lang="en-US" altLang="ja-JP" b="1" dirty="0">
                <a:solidFill>
                  <a:srgbClr val="FF0000"/>
                </a:solidFill>
                <a:latin typeface="Meiryo UI" panose="020B0604030504040204" pitchFamily="50" charset="-128"/>
                <a:ea typeface="Meiryo UI" panose="020B0604030504040204" pitchFamily="50" charset="-128"/>
              </a:rPr>
              <a:t>2</a:t>
            </a:r>
            <a:r>
              <a:rPr lang="ja-JP" altLang="en-US" b="1" dirty="0">
                <a:solidFill>
                  <a:srgbClr val="FF0000"/>
                </a:solidFill>
                <a:latin typeface="Meiryo UI" panose="020B0604030504040204" pitchFamily="50" charset="-128"/>
                <a:ea typeface="Meiryo UI" panose="020B0604030504040204" pitchFamily="50" charset="-128"/>
              </a:rPr>
              <a:t>では、振替命令書</a:t>
            </a:r>
            <a:r>
              <a:rPr lang="ja-JP" altLang="en-US" dirty="0">
                <a:solidFill>
                  <a:srgbClr val="000000"/>
                </a:solidFill>
                <a:latin typeface="Meiryo UI" panose="020B0604030504040204" pitchFamily="50" charset="-128"/>
                <a:ea typeface="Meiryo UI" panose="020B0604030504040204" pitchFamily="50" charset="-128"/>
              </a:rPr>
              <a:t>が出てきます。これは単式簿記には無かった命令書ですので注意してください。</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紫色で示しているのが振替命令書の勘定科目は仕訳で使用する勘定科目です。</a:t>
            </a:r>
            <a:endParaRPr lang="en-US" altLang="ja-JP" dirty="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命令書については、会計細則で確認してください。</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　命令簿欄と仕訳で資金の動き方が違う取引について赤字で示しています。</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a:t>
            </a:r>
            <a:endParaRPr lang="en-US" altLang="ja-JP" dirty="0">
              <a:solidFill>
                <a:srgbClr val="000000"/>
              </a:solidFill>
              <a:latin typeface="Meiryo UI" panose="020B0604030504040204" pitchFamily="50" charset="-128"/>
              <a:ea typeface="Meiryo UI" panose="020B0604030504040204" pitchFamily="50" charset="-128"/>
            </a:endParaRPr>
          </a:p>
          <a:p>
            <a:pPr algn="just"/>
            <a:r>
              <a:rPr lang="ja-JP" altLang="en-US" dirty="0">
                <a:solidFill>
                  <a:srgbClr val="00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128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91" y="4783307"/>
            <a:ext cx="5965824" cy="3913614"/>
          </a:xfrm>
        </p:spPr>
        <p:txBody>
          <a:bodyPr/>
          <a:lstStyle/>
          <a:p>
            <a:r>
              <a:rPr lang="ja-JP" altLang="en-US" dirty="0">
                <a:solidFill>
                  <a:srgbClr val="000000"/>
                </a:solidFill>
                <a:latin typeface="Meiryo UI" panose="020B0604030504040204" pitchFamily="50" charset="-128"/>
                <a:ea typeface="Meiryo UI" panose="020B0604030504040204" pitchFamily="50" charset="-128"/>
              </a:rPr>
              <a:t>　日々の会計処理のうち、収入命令書及び支出命令書の起案、整理簿への記帳、現金預金出納帳への記帳は、単式簿記方式の処理と同じです。</a:t>
            </a:r>
            <a:endParaRPr lang="ja-JP" altLang="en-US" b="1" dirty="0">
              <a:solidFill>
                <a:srgbClr val="FF0000"/>
              </a:solidFill>
              <a:latin typeface="Meiryo UI" panose="020B0604030504040204" pitchFamily="50" charset="-128"/>
              <a:ea typeface="Meiryo UI" panose="020B0604030504040204" pitchFamily="50" charset="-128"/>
            </a:endParaRPr>
          </a:p>
          <a:p>
            <a:pPr defTabSz="913876">
              <a:defRPr/>
            </a:pPr>
            <a:r>
              <a:rPr lang="ja-JP" altLang="en-US" dirty="0">
                <a:solidFill>
                  <a:prstClr val="black"/>
                </a:solidFill>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761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3825"/>
            <a:ext cx="5965825" cy="4473575"/>
          </a:xfrm>
        </p:spPr>
      </p:sp>
      <p:sp>
        <p:nvSpPr>
          <p:cNvPr id="3" name="ノート プレースホルダー 2"/>
          <p:cNvSpPr>
            <a:spLocks noGrp="1"/>
          </p:cNvSpPr>
          <p:nvPr>
            <p:ph type="body" idx="1"/>
          </p:nvPr>
        </p:nvSpPr>
        <p:spPr>
          <a:xfrm>
            <a:off x="420688" y="4783307"/>
            <a:ext cx="5965825" cy="3913614"/>
          </a:xfrm>
        </p:spPr>
        <p:txBody>
          <a:bodyPr/>
          <a:lstStyle/>
          <a:p>
            <a:pPr defTabSz="913876">
              <a:defRPr/>
            </a:pP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7" name="ノート プレースホルダー 2">
            <a:extLst>
              <a:ext uri="{FF2B5EF4-FFF2-40B4-BE49-F238E27FC236}">
                <a16:creationId xmlns:a16="http://schemas.microsoft.com/office/drawing/2014/main" id="{7360ACC3-117F-4D71-BCD2-EF735FFED304}"/>
              </a:ext>
            </a:extLst>
          </p:cNvPr>
          <p:cNvSpPr txBox="1">
            <a:spLocks/>
          </p:cNvSpPr>
          <p:nvPr/>
        </p:nvSpPr>
        <p:spPr>
          <a:xfrm>
            <a:off x="573124" y="4935707"/>
            <a:ext cx="5965825" cy="3913614"/>
          </a:xfrm>
          <a:prstGeom prst="rect">
            <a:avLst/>
          </a:prstGeom>
        </p:spPr>
        <p:txBody>
          <a:bodyPr vert="horz" lIns="91387" tIns="45694" rIns="91387" bIns="45694"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0" marR="0" lvl="0" indent="0" algn="l" defTabSz="913876"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　</a:t>
            </a: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日から</a:t>
            </a: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日までの期中取引の記録を示しています。</a:t>
            </a:r>
            <a:r>
              <a:rPr kumimoji="1" lang="ja-JP" altLang="en-US"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前ページまでの２６種類の期中取引の仕訳が記帳</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されています。</a:t>
            </a:r>
            <a:endParaRPr lang="ja-JP" altLang="en-US" dirty="0">
              <a:solidFill>
                <a:prstClr val="black"/>
              </a:solidFill>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241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20688" y="4783307"/>
            <a:ext cx="5965825" cy="3913614"/>
          </a:xfrm>
        </p:spPr>
        <p:txBody>
          <a:bodyPr/>
          <a:lstStyle/>
          <a:p>
            <a:pPr defTabSz="913876">
              <a:defRPr/>
            </a:pPr>
            <a:r>
              <a:rPr lang="ja-JP" altLang="en-US" dirty="0">
                <a:solidFill>
                  <a:prstClr val="black"/>
                </a:solidFill>
                <a:latin typeface="Meiryo UI" panose="020B0604030504040204" pitchFamily="50" charset="-128"/>
                <a:ea typeface="Meiryo UI" panose="020B0604030504040204" pitchFamily="50" charset="-128"/>
              </a:rPr>
              <a:t>　これは、</a:t>
            </a:r>
            <a:r>
              <a:rPr lang="ja-JP" altLang="en-US" b="1" dirty="0">
                <a:solidFill>
                  <a:srgbClr val="FF0000"/>
                </a:solidFill>
                <a:latin typeface="Meiryo UI" panose="020B0604030504040204" pitchFamily="50" charset="-128"/>
                <a:ea typeface="Meiryo UI" panose="020B0604030504040204" pitchFamily="50" charset="-128"/>
              </a:rPr>
              <a:t>決算事務前の合計残高試算表</a:t>
            </a:r>
            <a:r>
              <a:rPr lang="ja-JP" altLang="en-US" dirty="0">
                <a:solidFill>
                  <a:prstClr val="black"/>
                </a:solidFill>
                <a:latin typeface="Meiryo UI" panose="020B0604030504040204" pitchFamily="50" charset="-128"/>
                <a:ea typeface="Meiryo UI" panose="020B0604030504040204" pitchFamily="50" charset="-128"/>
              </a:rPr>
              <a:t>です。</a:t>
            </a:r>
            <a:endParaRPr lang="en-US" altLang="ja-JP" dirty="0">
              <a:solidFill>
                <a:prstClr val="black"/>
              </a:solidFill>
              <a:latin typeface="Meiryo UI" panose="020B0604030504040204" pitchFamily="50" charset="-128"/>
              <a:ea typeface="Meiryo UI" panose="020B0604030504040204" pitchFamily="50" charset="-128"/>
            </a:endParaRPr>
          </a:p>
          <a:p>
            <a:pPr defTabSz="913876">
              <a:defRPr/>
            </a:pPr>
            <a:r>
              <a:rPr lang="ja-JP" altLang="en-US" dirty="0">
                <a:solidFill>
                  <a:prstClr val="black"/>
                </a:solidFill>
                <a:latin typeface="Meiryo UI" panose="020B0604030504040204" pitchFamily="50" charset="-128"/>
                <a:ea typeface="Meiryo UI" panose="020B0604030504040204" pitchFamily="50" charset="-128"/>
              </a:rPr>
              <a:t>　合計残高試算表とは、</a:t>
            </a:r>
            <a:r>
              <a:rPr lang="ja-JP" altLang="en-US" b="1" dirty="0">
                <a:solidFill>
                  <a:srgbClr val="FF0000"/>
                </a:solidFill>
                <a:latin typeface="Meiryo UI" panose="020B0604030504040204" pitchFamily="50" charset="-128"/>
                <a:ea typeface="Meiryo UI" panose="020B0604030504040204" pitchFamily="50" charset="-128"/>
              </a:rPr>
              <a:t>総勘定元帳に転記する際にミスがなかったかを検証</a:t>
            </a:r>
            <a:r>
              <a:rPr lang="ja-JP" altLang="en-US" dirty="0">
                <a:solidFill>
                  <a:prstClr val="black"/>
                </a:solidFill>
                <a:latin typeface="Meiryo UI" panose="020B0604030504040204" pitchFamily="50" charset="-128"/>
                <a:ea typeface="Meiryo UI" panose="020B0604030504040204" pitchFamily="50" charset="-128"/>
              </a:rPr>
              <a:t>するため、各勘定元帳の合計と残高を整理し、転記しています。</a:t>
            </a:r>
            <a:endParaRPr lang="en-US" altLang="ja-JP" dirty="0">
              <a:solidFill>
                <a:prstClr val="black"/>
              </a:solidFill>
              <a:latin typeface="Meiryo UI" panose="020B0604030504040204" pitchFamily="50" charset="-128"/>
              <a:ea typeface="Meiryo UI" panose="020B0604030504040204" pitchFamily="50" charset="-128"/>
            </a:endParaRPr>
          </a:p>
          <a:p>
            <a:pPr defTabSz="913876">
              <a:defRPr/>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defTabSz="913876">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 イメージ プレースホルダー 3">
            <a:extLst>
              <a:ext uri="{FF2B5EF4-FFF2-40B4-BE49-F238E27FC236}">
                <a16:creationId xmlns:a16="http://schemas.microsoft.com/office/drawing/2014/main" id="{DBA0CF7B-84B9-400E-B642-CE7FE9164484}"/>
              </a:ext>
            </a:extLst>
          </p:cNvPr>
          <p:cNvSpPr>
            <a:spLocks noGrp="1" noRot="1" noChangeAspect="1"/>
          </p:cNvSpPr>
          <p:nvPr>
            <p:ph type="sldImg"/>
          </p:nvPr>
        </p:nvSpPr>
        <p:spPr>
          <a:xfrm>
            <a:off x="696913" y="442913"/>
            <a:ext cx="5413375" cy="4059237"/>
          </a:xfrm>
        </p:spPr>
      </p:sp>
      <p:sp>
        <p:nvSpPr>
          <p:cNvPr id="2" name="テキスト ボックス 1">
            <a:extLst>
              <a:ext uri="{FF2B5EF4-FFF2-40B4-BE49-F238E27FC236}">
                <a16:creationId xmlns:a16="http://schemas.microsoft.com/office/drawing/2014/main" id="{62BB8E9D-C736-4681-D49E-A785A6B20BDA}"/>
              </a:ext>
            </a:extLst>
          </p:cNvPr>
          <p:cNvSpPr txBox="1"/>
          <p:nvPr/>
        </p:nvSpPr>
        <p:spPr>
          <a:xfrm>
            <a:off x="4679951" y="1073150"/>
            <a:ext cx="887220" cy="200055"/>
          </a:xfrm>
          <a:prstGeom prst="rect">
            <a:avLst/>
          </a:prstGeom>
          <a:noFill/>
          <a:ln w="6350">
            <a:noFill/>
          </a:ln>
        </p:spPr>
        <p:txBody>
          <a:bodyPr wrap="square" rtlCol="0">
            <a:spAutoFit/>
          </a:bodyPr>
          <a:lstStyle/>
          <a:p>
            <a:pPr algn="ctr"/>
            <a:r>
              <a:rPr kumimoji="1" lang="ja-JP" altLang="en-US" sz="700" dirty="0">
                <a:solidFill>
                  <a:srgbClr val="FF0000"/>
                </a:solidFill>
                <a:latin typeface="Meiryo UI" panose="020B0604030504040204" pitchFamily="50" charset="-128"/>
                <a:ea typeface="Meiryo UI" panose="020B0604030504040204" pitchFamily="50" charset="-128"/>
              </a:rPr>
              <a:t>訂正お願いします。</a:t>
            </a:r>
          </a:p>
        </p:txBody>
      </p:sp>
      <p:sp>
        <p:nvSpPr>
          <p:cNvPr id="5" name="矢印: 右 4">
            <a:extLst>
              <a:ext uri="{FF2B5EF4-FFF2-40B4-BE49-F238E27FC236}">
                <a16:creationId xmlns:a16="http://schemas.microsoft.com/office/drawing/2014/main" id="{BADF154A-14BC-373F-C7C8-B7CDA6F49846}"/>
              </a:ext>
            </a:extLst>
          </p:cNvPr>
          <p:cNvSpPr/>
          <p:nvPr/>
        </p:nvSpPr>
        <p:spPr>
          <a:xfrm rot="10800000">
            <a:off x="4562904" y="1052669"/>
            <a:ext cx="999693" cy="249080"/>
          </a:xfrm>
          <a:prstGeom prst="rightArrow">
            <a:avLst/>
          </a:prstGeom>
          <a:no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sp>
        <p:nvSpPr>
          <p:cNvPr id="6" name="楕円 5">
            <a:extLst>
              <a:ext uri="{FF2B5EF4-FFF2-40B4-BE49-F238E27FC236}">
                <a16:creationId xmlns:a16="http://schemas.microsoft.com/office/drawing/2014/main" id="{B2FEF531-6EFB-C0CB-8C8F-B3F883CCAC09}"/>
              </a:ext>
            </a:extLst>
          </p:cNvPr>
          <p:cNvSpPr/>
          <p:nvPr/>
        </p:nvSpPr>
        <p:spPr>
          <a:xfrm>
            <a:off x="3810864" y="1111250"/>
            <a:ext cx="673100" cy="1192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695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0"/>
            </a:lvl1pPr>
            <a:lvl2pPr marL="457179" indent="0" algn="ctr">
              <a:buNone/>
              <a:defRPr sz="2000"/>
            </a:lvl2pPr>
            <a:lvl3pPr marL="914359" indent="0" algn="ctr">
              <a:buNone/>
              <a:defRPr sz="1799"/>
            </a:lvl3pPr>
            <a:lvl4pPr marL="1371538" indent="0" algn="ctr">
              <a:buNone/>
              <a:defRPr sz="1600"/>
            </a:lvl4pPr>
            <a:lvl5pPr marL="1828718" indent="0" algn="ctr">
              <a:buNone/>
              <a:defRPr sz="1600"/>
            </a:lvl5pPr>
            <a:lvl6pPr marL="2285897" indent="0" algn="ctr">
              <a:buNone/>
              <a:defRPr sz="1600"/>
            </a:lvl6pPr>
            <a:lvl7pPr marL="2743077" indent="0" algn="ctr">
              <a:buNone/>
              <a:defRPr sz="1600"/>
            </a:lvl7pPr>
            <a:lvl8pPr marL="3200255" indent="0" algn="ctr">
              <a:buNone/>
              <a:defRPr sz="1600"/>
            </a:lvl8pPr>
            <a:lvl9pPr marL="3657434"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04B12D-1EC2-4760-AA66-79004228FC59}"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190951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EFC719-5D0E-4AED-B2B4-F525F3C5AC08}"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18921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613BD8-3144-4725-92DD-FBA8F811D1CF}"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161102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466D47-BEC3-4425-B1A5-CD512AA09BF9}"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17564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179" indent="0">
              <a:buNone/>
              <a:defRPr sz="2000">
                <a:solidFill>
                  <a:schemeClr val="tx1">
                    <a:tint val="75000"/>
                  </a:schemeClr>
                </a:solidFill>
              </a:defRPr>
            </a:lvl2pPr>
            <a:lvl3pPr marL="914359" indent="0">
              <a:buNone/>
              <a:defRPr sz="1799">
                <a:solidFill>
                  <a:schemeClr val="tx1">
                    <a:tint val="75000"/>
                  </a:schemeClr>
                </a:solidFill>
              </a:defRPr>
            </a:lvl3pPr>
            <a:lvl4pPr marL="1371538" indent="0">
              <a:buNone/>
              <a:defRPr sz="1600">
                <a:solidFill>
                  <a:schemeClr val="tx1">
                    <a:tint val="75000"/>
                  </a:schemeClr>
                </a:solidFill>
              </a:defRPr>
            </a:lvl4pPr>
            <a:lvl5pPr marL="1828718" indent="0">
              <a:buNone/>
              <a:defRPr sz="1600">
                <a:solidFill>
                  <a:schemeClr val="tx1">
                    <a:tint val="75000"/>
                  </a:schemeClr>
                </a:solidFill>
              </a:defRPr>
            </a:lvl5pPr>
            <a:lvl6pPr marL="2285897" indent="0">
              <a:buNone/>
              <a:defRPr sz="1600">
                <a:solidFill>
                  <a:schemeClr val="tx1">
                    <a:tint val="75000"/>
                  </a:schemeClr>
                </a:solidFill>
              </a:defRPr>
            </a:lvl6pPr>
            <a:lvl7pPr marL="2743077" indent="0">
              <a:buNone/>
              <a:defRPr sz="1600">
                <a:solidFill>
                  <a:schemeClr val="tx1">
                    <a:tint val="75000"/>
                  </a:schemeClr>
                </a:solidFill>
              </a:defRPr>
            </a:lvl7pPr>
            <a:lvl8pPr marL="3200255" indent="0">
              <a:buNone/>
              <a:defRPr sz="1600">
                <a:solidFill>
                  <a:schemeClr val="tx1">
                    <a:tint val="75000"/>
                  </a:schemeClr>
                </a:solidFill>
              </a:defRPr>
            </a:lvl8pPr>
            <a:lvl9pPr marL="3657434"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848E5B-CF88-4DC6-B2AB-EF322FC544D6}" type="datetime1">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135233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4A4B047-7AAD-4E3E-94FB-1B0534F279DC}"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210734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79" indent="0">
              <a:buNone/>
              <a:defRPr sz="2000" b="1"/>
            </a:lvl2pPr>
            <a:lvl3pPr marL="914359" indent="0">
              <a:buNone/>
              <a:defRPr sz="1799" b="1"/>
            </a:lvl3pPr>
            <a:lvl4pPr marL="1371538" indent="0">
              <a:buNone/>
              <a:defRPr sz="1600" b="1"/>
            </a:lvl4pPr>
            <a:lvl5pPr marL="1828718" indent="0">
              <a:buNone/>
              <a:defRPr sz="1600" b="1"/>
            </a:lvl5pPr>
            <a:lvl6pPr marL="2285897" indent="0">
              <a:buNone/>
              <a:defRPr sz="1600" b="1"/>
            </a:lvl6pPr>
            <a:lvl7pPr marL="2743077" indent="0">
              <a:buNone/>
              <a:defRPr sz="1600" b="1"/>
            </a:lvl7pPr>
            <a:lvl8pPr marL="3200255" indent="0">
              <a:buNone/>
              <a:defRPr sz="1600" b="1"/>
            </a:lvl8pPr>
            <a:lvl9pPr marL="3657434"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79" indent="0">
              <a:buNone/>
              <a:defRPr sz="2000" b="1"/>
            </a:lvl2pPr>
            <a:lvl3pPr marL="914359" indent="0">
              <a:buNone/>
              <a:defRPr sz="1799" b="1"/>
            </a:lvl3pPr>
            <a:lvl4pPr marL="1371538" indent="0">
              <a:buNone/>
              <a:defRPr sz="1600" b="1"/>
            </a:lvl4pPr>
            <a:lvl5pPr marL="1828718" indent="0">
              <a:buNone/>
              <a:defRPr sz="1600" b="1"/>
            </a:lvl5pPr>
            <a:lvl6pPr marL="2285897" indent="0">
              <a:buNone/>
              <a:defRPr sz="1600" b="1"/>
            </a:lvl6pPr>
            <a:lvl7pPr marL="2743077" indent="0">
              <a:buNone/>
              <a:defRPr sz="1600" b="1"/>
            </a:lvl7pPr>
            <a:lvl8pPr marL="3200255" indent="0">
              <a:buNone/>
              <a:defRPr sz="1600" b="1"/>
            </a:lvl8pPr>
            <a:lvl9pPr marL="3657434"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3BDDFD-FB76-4462-87F6-22512FEC87A4}" type="datetime1">
              <a:rPr kumimoji="1" lang="ja-JP" altLang="en-US" smtClean="0"/>
              <a:t>2024/11/6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327554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BACDD72-C585-4C31-A88A-3B4B15AFD809}" type="datetime1">
              <a:rPr kumimoji="1" lang="ja-JP" altLang="en-US" smtClean="0"/>
              <a:t>2024/11/6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37638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F3933-9D82-425F-BC2F-D941C15F8C22}" type="datetime1">
              <a:rPr kumimoji="1" lang="ja-JP" altLang="en-US" smtClean="0"/>
              <a:t>2024/11/6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87277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2"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79" indent="0">
              <a:buNone/>
              <a:defRPr sz="1400"/>
            </a:lvl2pPr>
            <a:lvl3pPr marL="914359" indent="0">
              <a:buNone/>
              <a:defRPr sz="1200"/>
            </a:lvl3pPr>
            <a:lvl4pPr marL="1371538" indent="0">
              <a:buNone/>
              <a:defRPr sz="1000"/>
            </a:lvl4pPr>
            <a:lvl5pPr marL="1828718" indent="0">
              <a:buNone/>
              <a:defRPr sz="1000"/>
            </a:lvl5pPr>
            <a:lvl6pPr marL="2285897" indent="0">
              <a:buNone/>
              <a:defRPr sz="1000"/>
            </a:lvl6pPr>
            <a:lvl7pPr marL="2743077" indent="0">
              <a:buNone/>
              <a:defRPr sz="1000"/>
            </a:lvl7pPr>
            <a:lvl8pPr marL="3200255" indent="0">
              <a:buNone/>
              <a:defRPr sz="1000"/>
            </a:lvl8pPr>
            <a:lvl9pPr marL="3657434"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6A76D1-B529-4AEC-99BE-A3AD24FD10AA}"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11389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2" y="987428"/>
            <a:ext cx="4629150" cy="4873625"/>
          </a:xfrm>
        </p:spPr>
        <p:txBody>
          <a:bodyPr anchor="t"/>
          <a:lstStyle>
            <a:lvl1pPr marL="0" indent="0">
              <a:buNone/>
              <a:defRPr sz="3200"/>
            </a:lvl1pPr>
            <a:lvl2pPr marL="457179" indent="0">
              <a:buNone/>
              <a:defRPr sz="2800"/>
            </a:lvl2pPr>
            <a:lvl3pPr marL="914359" indent="0">
              <a:buNone/>
              <a:defRPr sz="2400"/>
            </a:lvl3pPr>
            <a:lvl4pPr marL="1371538" indent="0">
              <a:buNone/>
              <a:defRPr sz="2000"/>
            </a:lvl4pPr>
            <a:lvl5pPr marL="1828718" indent="0">
              <a:buNone/>
              <a:defRPr sz="2000"/>
            </a:lvl5pPr>
            <a:lvl6pPr marL="2285897" indent="0">
              <a:buNone/>
              <a:defRPr sz="2000"/>
            </a:lvl6pPr>
            <a:lvl7pPr marL="2743077" indent="0">
              <a:buNone/>
              <a:defRPr sz="2000"/>
            </a:lvl7pPr>
            <a:lvl8pPr marL="3200255" indent="0">
              <a:buNone/>
              <a:defRPr sz="2000"/>
            </a:lvl8pPr>
            <a:lvl9pPr marL="3657434"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79" indent="0">
              <a:buNone/>
              <a:defRPr sz="1400"/>
            </a:lvl2pPr>
            <a:lvl3pPr marL="914359" indent="0">
              <a:buNone/>
              <a:defRPr sz="1200"/>
            </a:lvl3pPr>
            <a:lvl4pPr marL="1371538" indent="0">
              <a:buNone/>
              <a:defRPr sz="1000"/>
            </a:lvl4pPr>
            <a:lvl5pPr marL="1828718" indent="0">
              <a:buNone/>
              <a:defRPr sz="1000"/>
            </a:lvl5pPr>
            <a:lvl6pPr marL="2285897" indent="0">
              <a:buNone/>
              <a:defRPr sz="1000"/>
            </a:lvl6pPr>
            <a:lvl7pPr marL="2743077" indent="0">
              <a:buNone/>
              <a:defRPr sz="1000"/>
            </a:lvl7pPr>
            <a:lvl8pPr marL="3200255" indent="0">
              <a:buNone/>
              <a:defRPr sz="1000"/>
            </a:lvl8pPr>
            <a:lvl9pPr marL="3657434"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CCB5F7-83D6-42A8-9FAD-B612CA7E9C9A}" type="datetime1">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106408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CB882-B5AE-4155-9126-07A38EF5DA3A}" type="datetime1">
              <a:rPr kumimoji="1" lang="ja-JP" altLang="en-US" smtClean="0"/>
              <a:t>2024/11/6</a:t>
            </a:fld>
            <a:endParaRPr kumimoji="1" lang="ja-JP"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10CE7-0164-47F7-8373-A7E62EBD4ED9}" type="slidenum">
              <a:rPr kumimoji="1" lang="ja-JP" altLang="en-US" smtClean="0"/>
              <a:t>‹#›</a:t>
            </a:fld>
            <a:endParaRPr kumimoji="1" lang="ja-JP" altLang="en-US"/>
          </a:p>
        </p:txBody>
      </p:sp>
    </p:spTree>
    <p:extLst>
      <p:ext uri="{BB962C8B-B14F-4D97-AF65-F5344CB8AC3E}">
        <p14:creationId xmlns:p14="http://schemas.microsoft.com/office/powerpoint/2010/main" val="1838762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59"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0" indent="-228590" algn="l" defTabSz="914359"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9" indent="-228590" algn="l" defTabSz="91435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9" indent="-228590" algn="l" defTabSz="91435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28" indent="-228590" algn="l" defTabSz="91435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4pPr>
      <a:lvl5pPr marL="2057307" indent="-228590" algn="l" defTabSz="91435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5pPr>
      <a:lvl6pPr marL="2514487" indent="-228590" algn="l" defTabSz="91435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6pPr>
      <a:lvl7pPr marL="2971665" indent="-228590" algn="l" defTabSz="91435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7pPr>
      <a:lvl8pPr marL="3428845" indent="-228590" algn="l" defTabSz="91435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8pPr>
      <a:lvl9pPr marL="3886024" indent="-228590" algn="l" defTabSz="91435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9pPr>
    </p:bodyStyle>
    <p:otherStyle>
      <a:defPPr>
        <a:defRPr lang="en-US"/>
      </a:defPPr>
      <a:lvl1pPr marL="0" algn="l" defTabSz="914359" rtl="0" eaLnBrk="1" latinLnBrk="0" hangingPunct="1">
        <a:defRPr kumimoji="1" sz="1799" kern="1200">
          <a:solidFill>
            <a:schemeClr val="tx1"/>
          </a:solidFill>
          <a:latin typeface="+mn-lt"/>
          <a:ea typeface="+mn-ea"/>
          <a:cs typeface="+mn-cs"/>
        </a:defRPr>
      </a:lvl1pPr>
      <a:lvl2pPr marL="457179" algn="l" defTabSz="914359" rtl="0" eaLnBrk="1" latinLnBrk="0" hangingPunct="1">
        <a:defRPr kumimoji="1" sz="1799" kern="1200">
          <a:solidFill>
            <a:schemeClr val="tx1"/>
          </a:solidFill>
          <a:latin typeface="+mn-lt"/>
          <a:ea typeface="+mn-ea"/>
          <a:cs typeface="+mn-cs"/>
        </a:defRPr>
      </a:lvl2pPr>
      <a:lvl3pPr marL="914359" algn="l" defTabSz="914359" rtl="0" eaLnBrk="1" latinLnBrk="0" hangingPunct="1">
        <a:defRPr kumimoji="1" sz="1799" kern="1200">
          <a:solidFill>
            <a:schemeClr val="tx1"/>
          </a:solidFill>
          <a:latin typeface="+mn-lt"/>
          <a:ea typeface="+mn-ea"/>
          <a:cs typeface="+mn-cs"/>
        </a:defRPr>
      </a:lvl3pPr>
      <a:lvl4pPr marL="1371538" algn="l" defTabSz="914359" rtl="0" eaLnBrk="1" latinLnBrk="0" hangingPunct="1">
        <a:defRPr kumimoji="1" sz="1799" kern="1200">
          <a:solidFill>
            <a:schemeClr val="tx1"/>
          </a:solidFill>
          <a:latin typeface="+mn-lt"/>
          <a:ea typeface="+mn-ea"/>
          <a:cs typeface="+mn-cs"/>
        </a:defRPr>
      </a:lvl4pPr>
      <a:lvl5pPr marL="1828718" algn="l" defTabSz="914359" rtl="0" eaLnBrk="1" latinLnBrk="0" hangingPunct="1">
        <a:defRPr kumimoji="1" sz="1799" kern="1200">
          <a:solidFill>
            <a:schemeClr val="tx1"/>
          </a:solidFill>
          <a:latin typeface="+mn-lt"/>
          <a:ea typeface="+mn-ea"/>
          <a:cs typeface="+mn-cs"/>
        </a:defRPr>
      </a:lvl5pPr>
      <a:lvl6pPr marL="2285897" algn="l" defTabSz="914359" rtl="0" eaLnBrk="1" latinLnBrk="0" hangingPunct="1">
        <a:defRPr kumimoji="1" sz="1799" kern="1200">
          <a:solidFill>
            <a:schemeClr val="tx1"/>
          </a:solidFill>
          <a:latin typeface="+mn-lt"/>
          <a:ea typeface="+mn-ea"/>
          <a:cs typeface="+mn-cs"/>
        </a:defRPr>
      </a:lvl6pPr>
      <a:lvl7pPr marL="2743077" algn="l" defTabSz="914359" rtl="0" eaLnBrk="1" latinLnBrk="0" hangingPunct="1">
        <a:defRPr kumimoji="1" sz="1799" kern="1200">
          <a:solidFill>
            <a:schemeClr val="tx1"/>
          </a:solidFill>
          <a:latin typeface="+mn-lt"/>
          <a:ea typeface="+mn-ea"/>
          <a:cs typeface="+mn-cs"/>
        </a:defRPr>
      </a:lvl7pPr>
      <a:lvl8pPr marL="3200255" algn="l" defTabSz="914359" rtl="0" eaLnBrk="1" latinLnBrk="0" hangingPunct="1">
        <a:defRPr kumimoji="1" sz="1799" kern="1200">
          <a:solidFill>
            <a:schemeClr val="tx1"/>
          </a:solidFill>
          <a:latin typeface="+mn-lt"/>
          <a:ea typeface="+mn-ea"/>
          <a:cs typeface="+mn-cs"/>
        </a:defRPr>
      </a:lvl8pPr>
      <a:lvl9pPr marL="3657434" algn="l" defTabSz="914359"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5">
            <a:extLst>
              <a:ext uri="{FF2B5EF4-FFF2-40B4-BE49-F238E27FC236}">
                <a16:creationId xmlns:a16="http://schemas.microsoft.com/office/drawing/2014/main" id="{89586FCB-8612-45BA-8144-07655E650F5F}"/>
              </a:ext>
            </a:extLst>
          </p:cNvPr>
          <p:cNvSpPr>
            <a:spLocks noChangeArrowheads="1"/>
          </p:cNvSpPr>
          <p:nvPr/>
        </p:nvSpPr>
        <p:spPr bwMode="auto">
          <a:xfrm>
            <a:off x="323530" y="810742"/>
            <a:ext cx="8557497" cy="1689571"/>
          </a:xfrm>
          <a:prstGeom prst="rect">
            <a:avLst/>
          </a:prstGeom>
          <a:noFill/>
          <a:ln w="9525" algn="ctr">
            <a:solidFill>
              <a:sysClr val="windowText" lastClr="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defTabSz="914359" eaLnBrk="1" hangingPunct="1">
              <a:spcBef>
                <a:spcPct val="0"/>
              </a:spcBef>
              <a:spcAft>
                <a:spcPct val="0"/>
              </a:spcAft>
              <a:buClrTx/>
              <a:buSzTx/>
              <a:buNone/>
              <a:defRPr/>
            </a:pPr>
            <a:endParaRPr lang="ja-JP" altLang="en-US" sz="1799" kern="0" dirty="0">
              <a:solidFill>
                <a:prstClr val="black"/>
              </a:solidFill>
              <a:latin typeface="Meiryo UI" panose="020B0604030504040204" pitchFamily="50" charset="-128"/>
              <a:ea typeface="Meiryo UI" panose="020B0604030504040204" pitchFamily="50" charset="-128"/>
            </a:endParaRPr>
          </a:p>
        </p:txBody>
      </p:sp>
      <p:sp>
        <p:nvSpPr>
          <p:cNvPr id="8" name="正方形/長方形 6">
            <a:extLst>
              <a:ext uri="{FF2B5EF4-FFF2-40B4-BE49-F238E27FC236}">
                <a16:creationId xmlns:a16="http://schemas.microsoft.com/office/drawing/2014/main" id="{218F36EA-685F-4F5A-90A1-422ED7F0EE3C}"/>
              </a:ext>
            </a:extLst>
          </p:cNvPr>
          <p:cNvSpPr>
            <a:spLocks noChangeArrowheads="1"/>
          </p:cNvSpPr>
          <p:nvPr/>
        </p:nvSpPr>
        <p:spPr bwMode="auto">
          <a:xfrm>
            <a:off x="323530" y="2571750"/>
            <a:ext cx="8557497" cy="46038"/>
          </a:xfrm>
          <a:prstGeom prst="rect">
            <a:avLst/>
          </a:prstGeom>
          <a:noFill/>
          <a:ln w="9525" algn="ctr">
            <a:solidFill>
              <a:sysClr val="windowText" lastClr="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defTabSz="914359" eaLnBrk="1" hangingPunct="1">
              <a:spcBef>
                <a:spcPct val="0"/>
              </a:spcBef>
              <a:spcAft>
                <a:spcPct val="0"/>
              </a:spcAft>
              <a:buClrTx/>
              <a:buSzTx/>
              <a:buNone/>
              <a:defRPr/>
            </a:pPr>
            <a:endParaRPr lang="ja-JP" altLang="en-US" sz="1799" kern="0" dirty="0">
              <a:solidFill>
                <a:prstClr val="black"/>
              </a:solidFill>
              <a:latin typeface="Meiryo UI" panose="020B0604030504040204" pitchFamily="50" charset="-128"/>
              <a:ea typeface="Meiryo UI" panose="020B0604030504040204" pitchFamily="50" charset="-128"/>
            </a:endParaRPr>
          </a:p>
        </p:txBody>
      </p:sp>
      <p:sp>
        <p:nvSpPr>
          <p:cNvPr id="9" name="テキスト ボックス 10">
            <a:extLst>
              <a:ext uri="{FF2B5EF4-FFF2-40B4-BE49-F238E27FC236}">
                <a16:creationId xmlns:a16="http://schemas.microsoft.com/office/drawing/2014/main" id="{A474720F-A770-4745-AF58-07208FAAE0F7}"/>
              </a:ext>
            </a:extLst>
          </p:cNvPr>
          <p:cNvSpPr txBox="1">
            <a:spLocks noChangeArrowheads="1"/>
          </p:cNvSpPr>
          <p:nvPr/>
        </p:nvSpPr>
        <p:spPr bwMode="auto">
          <a:xfrm>
            <a:off x="1692275" y="5373689"/>
            <a:ext cx="6335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defTabSz="914359" eaLnBrk="1" hangingPunct="1">
              <a:spcBef>
                <a:spcPct val="0"/>
              </a:spcBef>
              <a:spcAft>
                <a:spcPct val="0"/>
              </a:spcAft>
              <a:buClrTx/>
              <a:buSzTx/>
              <a:buNone/>
            </a:pPr>
            <a:r>
              <a:rPr lang="ja-JP" altLang="en-US" sz="2800" dirty="0">
                <a:solidFill>
                  <a:prstClr val="black"/>
                </a:solidFill>
                <a:latin typeface="Meiryo UI" panose="020B0604030504040204" pitchFamily="50" charset="-128"/>
                <a:ea typeface="Meiryo UI" panose="020B0604030504040204" pitchFamily="50" charset="-128"/>
              </a:rPr>
              <a:t>　　　全国土地改良事業団体連合会</a:t>
            </a:r>
          </a:p>
        </p:txBody>
      </p:sp>
      <p:pic>
        <p:nvPicPr>
          <p:cNvPr id="10" name="Picture 2">
            <a:extLst>
              <a:ext uri="{FF2B5EF4-FFF2-40B4-BE49-F238E27FC236}">
                <a16:creationId xmlns:a16="http://schemas.microsoft.com/office/drawing/2014/main" id="{F9C9BABD-B9A8-4659-A2E9-653C8088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764" y="3019425"/>
            <a:ext cx="19081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E3AF962F-E1E8-428E-B304-085CC8C41C79}"/>
              </a:ext>
            </a:extLst>
          </p:cNvPr>
          <p:cNvSpPr/>
          <p:nvPr/>
        </p:nvSpPr>
        <p:spPr>
          <a:xfrm>
            <a:off x="323530" y="1363140"/>
            <a:ext cx="8557497" cy="584775"/>
          </a:xfrm>
          <a:prstGeom prst="rect">
            <a:avLst/>
          </a:prstGeom>
        </p:spPr>
        <p:txBody>
          <a:bodyPr wrap="square">
            <a:spAutoFit/>
          </a:bodyPr>
          <a:lstStyle/>
          <a:p>
            <a:pPr algn="ctr" defTabSz="914359"/>
            <a:r>
              <a:rPr kumimoji="1" lang="ja-JP" altLang="en-US" sz="3200" b="1" dirty="0">
                <a:solidFill>
                  <a:prstClr val="black"/>
                </a:solidFill>
                <a:latin typeface="Meiryo UI" panose="020B0604030504040204" pitchFamily="50" charset="-128"/>
                <a:ea typeface="Meiryo UI" panose="020B0604030504040204" pitchFamily="50" charset="-128"/>
              </a:rPr>
              <a:t>財務諸表等の作成手続き（基礎編）</a:t>
            </a:r>
            <a:endParaRPr kumimoji="1" lang="en-US" altLang="ja-JP" sz="3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0657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3B19ABC6-3514-4416-8307-738C9C9CCD1E}"/>
              </a:ext>
            </a:extLst>
          </p:cNvPr>
          <p:cNvGrpSpPr/>
          <p:nvPr/>
        </p:nvGrpSpPr>
        <p:grpSpPr>
          <a:xfrm>
            <a:off x="107505" y="111990"/>
            <a:ext cx="8928992" cy="584200"/>
            <a:chOff x="1547664" y="188640"/>
            <a:chExt cx="5976938" cy="584200"/>
          </a:xfrm>
        </p:grpSpPr>
        <p:sp>
          <p:nvSpPr>
            <p:cNvPr id="9" name="角丸四角形 3">
              <a:extLst>
                <a:ext uri="{FF2B5EF4-FFF2-40B4-BE49-F238E27FC236}">
                  <a16:creationId xmlns:a16="http://schemas.microsoft.com/office/drawing/2014/main" id="{F9F44A62-AC7E-432A-BEE0-9FF34E1765AE}"/>
                </a:ext>
              </a:extLst>
            </p:cNvPr>
            <p:cNvSpPr/>
            <p:nvPr/>
          </p:nvSpPr>
          <p:spPr>
            <a:xfrm>
              <a:off x="1547664" y="188640"/>
              <a:ext cx="5976938" cy="584200"/>
            </a:xfrm>
            <a:prstGeom prst="roundRect">
              <a:avLst/>
            </a:prstGeom>
            <a:solidFill>
              <a:srgbClr val="C0504D">
                <a:lumMod val="20000"/>
                <a:lumOff val="80000"/>
              </a:srgbClr>
            </a:solid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Meiryo UI" panose="020B0604030504040204" pitchFamily="50" charset="-128"/>
                <a:ea typeface="Meiryo UI" panose="020B0604030504040204" pitchFamily="50" charset="-128"/>
              </a:endParaRPr>
            </a:p>
          </p:txBody>
        </p:sp>
        <p:sp>
          <p:nvSpPr>
            <p:cNvPr id="10" name="テキスト ボックス 1">
              <a:extLst>
                <a:ext uri="{FF2B5EF4-FFF2-40B4-BE49-F238E27FC236}">
                  <a16:creationId xmlns:a16="http://schemas.microsoft.com/office/drawing/2014/main" id="{57242CDC-35FA-4F0A-BA04-F4FDB535BDAC}"/>
                </a:ext>
              </a:extLst>
            </p:cNvPr>
            <p:cNvSpPr txBox="1">
              <a:spLocks noChangeArrowheads="1"/>
            </p:cNvSpPr>
            <p:nvPr/>
          </p:nvSpPr>
          <p:spPr bwMode="auto">
            <a:xfrm>
              <a:off x="1619672" y="260648"/>
              <a:ext cx="5867400" cy="461665"/>
            </a:xfrm>
            <a:prstGeom prst="rect">
              <a:avLst/>
            </a:prstGeom>
            <a:solidFill>
              <a:srgbClr val="C0504D">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prstClr val="black"/>
                  </a:solidFill>
                  <a:latin typeface="Meiryo UI" panose="020B0604030504040204" pitchFamily="50" charset="-128"/>
                  <a:ea typeface="Meiryo UI" panose="020B0604030504040204" pitchFamily="50" charset="-128"/>
                </a:rPr>
                <a:t>１０　決算事務（決算整理事項） </a:t>
              </a:r>
              <a:endParaRPr lang="en-US" altLang="ja-JP" sz="2400" b="1" kern="0" dirty="0">
                <a:solidFill>
                  <a:prstClr val="black"/>
                </a:solidFill>
                <a:latin typeface="Meiryo UI" panose="020B0604030504040204" pitchFamily="50" charset="-128"/>
                <a:ea typeface="Meiryo UI" panose="020B0604030504040204" pitchFamily="50" charset="-128"/>
              </a:endParaRPr>
            </a:p>
          </p:txBody>
        </p:sp>
      </p:grpSp>
      <p:sp>
        <p:nvSpPr>
          <p:cNvPr id="11" name="正方形/長方形 10">
            <a:extLst>
              <a:ext uri="{FF2B5EF4-FFF2-40B4-BE49-F238E27FC236}">
                <a16:creationId xmlns:a16="http://schemas.microsoft.com/office/drawing/2014/main" id="{6E3052A3-7BD0-4AB4-8ADD-2E19366C1113}"/>
              </a:ext>
            </a:extLst>
          </p:cNvPr>
          <p:cNvSpPr/>
          <p:nvPr/>
        </p:nvSpPr>
        <p:spPr>
          <a:xfrm>
            <a:off x="215078" y="768199"/>
            <a:ext cx="8683431" cy="5668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graphicFrame>
        <p:nvGraphicFramePr>
          <p:cNvPr id="13" name="オブジェクト 12">
            <a:extLst>
              <a:ext uri="{FF2B5EF4-FFF2-40B4-BE49-F238E27FC236}">
                <a16:creationId xmlns:a16="http://schemas.microsoft.com/office/drawing/2014/main" id="{D77AD834-1449-4619-86EF-1DA384756019}"/>
              </a:ext>
            </a:extLst>
          </p:cNvPr>
          <p:cNvGraphicFramePr>
            <a:graphicFrameLocks noChangeAspect="1"/>
          </p:cNvGraphicFramePr>
          <p:nvPr>
            <p:extLst>
              <p:ext uri="{D42A27DB-BD31-4B8C-83A1-F6EECF244321}">
                <p14:modId xmlns:p14="http://schemas.microsoft.com/office/powerpoint/2010/main" val="3623704202"/>
              </p:ext>
            </p:extLst>
          </p:nvPr>
        </p:nvGraphicFramePr>
        <p:xfrm>
          <a:off x="368051" y="1180628"/>
          <a:ext cx="8407898" cy="4495159"/>
        </p:xfrm>
        <a:graphic>
          <a:graphicData uri="http://schemas.openxmlformats.org/presentationml/2006/ole">
            <mc:AlternateContent xmlns:mc="http://schemas.openxmlformats.org/markup-compatibility/2006">
              <mc:Choice xmlns:v="urn:schemas-microsoft-com:vml" Requires="v">
                <p:oleObj name="Worksheet" r:id="rId3" imgW="9658285" imgH="5162614" progId="Excel.Sheet.12">
                  <p:embed/>
                </p:oleObj>
              </mc:Choice>
              <mc:Fallback>
                <p:oleObj name="Worksheet" r:id="rId3" imgW="9658285" imgH="5162614" progId="Excel.Sheet.12">
                  <p:embed/>
                  <p:pic>
                    <p:nvPicPr>
                      <p:cNvPr id="13" name="オブジェクト 12">
                        <a:extLst>
                          <a:ext uri="{FF2B5EF4-FFF2-40B4-BE49-F238E27FC236}">
                            <a16:creationId xmlns:a16="http://schemas.microsoft.com/office/drawing/2014/main" id="{D77AD834-1449-4619-86EF-1DA384756019}"/>
                          </a:ext>
                        </a:extLst>
                      </p:cNvPr>
                      <p:cNvPicPr/>
                      <p:nvPr/>
                    </p:nvPicPr>
                    <p:blipFill>
                      <a:blip r:embed="rId4"/>
                      <a:stretch>
                        <a:fillRect/>
                      </a:stretch>
                    </p:blipFill>
                    <p:spPr>
                      <a:xfrm>
                        <a:off x="368051" y="1180628"/>
                        <a:ext cx="8407898" cy="4495159"/>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DAAC8E7A-4816-6E34-B204-737EBD488144}"/>
              </a:ext>
            </a:extLst>
          </p:cNvPr>
          <p:cNvSpPr txBox="1"/>
          <p:nvPr/>
        </p:nvSpPr>
        <p:spPr>
          <a:xfrm>
            <a:off x="8156126" y="218386"/>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36</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08166047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13">
            <a:extLst>
              <a:ext uri="{FF2B5EF4-FFF2-40B4-BE49-F238E27FC236}">
                <a16:creationId xmlns:a16="http://schemas.microsoft.com/office/drawing/2014/main" id="{23F27FAD-D040-4F59-BBC4-D4330A78C45C}"/>
              </a:ext>
            </a:extLst>
          </p:cNvPr>
          <p:cNvGrpSpPr>
            <a:grpSpLocks/>
          </p:cNvGrpSpPr>
          <p:nvPr/>
        </p:nvGrpSpPr>
        <p:grpSpPr bwMode="auto">
          <a:xfrm>
            <a:off x="902284" y="1038438"/>
            <a:ext cx="6714336" cy="986497"/>
            <a:chOff x="540445" y="1872258"/>
            <a:chExt cx="6690707" cy="852006"/>
          </a:xfrm>
        </p:grpSpPr>
        <p:sp>
          <p:nvSpPr>
            <p:cNvPr id="8" name="テキスト ボックス 9">
              <a:extLst>
                <a:ext uri="{FF2B5EF4-FFF2-40B4-BE49-F238E27FC236}">
                  <a16:creationId xmlns:a16="http://schemas.microsoft.com/office/drawing/2014/main" id="{F5D9BC81-C9DE-4C66-8353-16C8B3BD39ED}"/>
                </a:ext>
              </a:extLst>
            </p:cNvPr>
            <p:cNvSpPr txBox="1">
              <a:spLocks noChangeArrowheads="1"/>
            </p:cNvSpPr>
            <p:nvPr/>
          </p:nvSpPr>
          <p:spPr bwMode="auto">
            <a:xfrm>
              <a:off x="3593640" y="1939217"/>
              <a:ext cx="3637512" cy="2658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50000"/>
                <a:buFont typeface="Wingdings" panose="05000000000000000000" pitchFamily="2" charset="2"/>
                <a:buChar char="n"/>
                <a:defRPr kumimoji="1" sz="26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n"/>
                <a:defRPr kumimoji="1" sz="26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9pPr>
            </a:lstStyle>
            <a:p>
              <a:pPr defTabSz="914359" fontAlgn="base">
                <a:spcBef>
                  <a:spcPct val="0"/>
                </a:spcBef>
                <a:spcAft>
                  <a:spcPct val="0"/>
                </a:spcAft>
                <a:buClrTx/>
                <a:buSzTx/>
                <a:buNone/>
                <a:defRPr/>
              </a:pPr>
              <a:r>
                <a:rPr lang="ja-JP" altLang="en-US" sz="1400" b="0" kern="0" dirty="0">
                  <a:solidFill>
                    <a:srgbClr val="FF0000"/>
                  </a:solidFill>
                  <a:latin typeface="Meiryo UI" panose="020B0604030504040204" pitchFamily="50" charset="-128"/>
                  <a:ea typeface="Meiryo UI" panose="020B0604030504040204" pitchFamily="50" charset="-128"/>
                </a:rPr>
                <a:t>使途等が指定された寄附金、</a:t>
              </a:r>
              <a:r>
                <a:rPr lang="ja-JP" altLang="en-US" sz="1400" kern="0" dirty="0">
                  <a:solidFill>
                    <a:srgbClr val="FF0000"/>
                  </a:solidFill>
                  <a:latin typeface="Meiryo UI" panose="020B0604030504040204" pitchFamily="50" charset="-128"/>
                  <a:ea typeface="Meiryo UI" panose="020B0604030504040204" pitchFamily="50" charset="-128"/>
                </a:rPr>
                <a:t>補助金等</a:t>
              </a:r>
              <a:r>
                <a:rPr lang="ja-JP" altLang="en-US" sz="1400" kern="0" dirty="0">
                  <a:solidFill>
                    <a:srgbClr val="000000"/>
                  </a:solidFill>
                  <a:latin typeface="Meiryo UI" panose="020B0604030504040204" pitchFamily="50" charset="-128"/>
                  <a:ea typeface="Meiryo UI" panose="020B0604030504040204" pitchFamily="50" charset="-128"/>
                </a:rPr>
                <a:t>の財産</a:t>
              </a:r>
              <a:r>
                <a:rPr lang="ja-JP" altLang="en-US" sz="1400" b="0" kern="0" dirty="0">
                  <a:solidFill>
                    <a:srgbClr val="000000"/>
                  </a:solidFill>
                  <a:latin typeface="Meiryo UI" panose="020B0604030504040204" pitchFamily="50" charset="-128"/>
                  <a:ea typeface="Meiryo UI" panose="020B0604030504040204" pitchFamily="50" charset="-128"/>
                </a:rPr>
                <a:t>。</a:t>
              </a:r>
              <a:endParaRPr lang="en-US" altLang="ja-JP" sz="1400" b="0" kern="0" dirty="0">
                <a:solidFill>
                  <a:srgbClr val="0000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906C58AB-BE8A-4528-ABEC-230347C48F5E}"/>
                </a:ext>
              </a:extLst>
            </p:cNvPr>
            <p:cNvSpPr/>
            <p:nvPr/>
          </p:nvSpPr>
          <p:spPr>
            <a:xfrm>
              <a:off x="540445" y="2102315"/>
              <a:ext cx="1439873" cy="380785"/>
            </a:xfrm>
            <a:prstGeom prst="rect">
              <a:avLst/>
            </a:prstGeom>
            <a:gradFill>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19050" cap="flat" cmpd="sng" algn="ctr">
              <a:solidFill>
                <a:srgbClr val="000000">
                  <a:shade val="95000"/>
                  <a:satMod val="105000"/>
                </a:srgbClr>
              </a:solidFill>
              <a:prstDash val="solid"/>
            </a:ln>
            <a:effectLst/>
          </p:spPr>
          <p:txBody>
            <a:bodyPr anchor="ctr"/>
            <a:lstStyle/>
            <a:p>
              <a:pPr algn="ctr" defTabSz="914359" fontAlgn="base">
                <a:spcBef>
                  <a:spcPct val="0"/>
                </a:spcBef>
                <a:spcAft>
                  <a:spcPct val="0"/>
                </a:spcAft>
                <a:defRPr/>
              </a:pPr>
              <a:r>
                <a:rPr kumimoji="1" lang="ja-JP" altLang="en-US" sz="1600" kern="0" dirty="0">
                  <a:solidFill>
                    <a:srgbClr val="000000"/>
                  </a:solidFill>
                  <a:latin typeface="Meiryo UI" panose="020B0604030504040204" pitchFamily="50" charset="-128"/>
                  <a:ea typeface="Meiryo UI" panose="020B0604030504040204" pitchFamily="50" charset="-128"/>
                </a:rPr>
                <a:t>正味財産</a:t>
              </a:r>
            </a:p>
          </p:txBody>
        </p:sp>
        <p:sp>
          <p:nvSpPr>
            <p:cNvPr id="10" name="正方形/長方形 9">
              <a:extLst>
                <a:ext uri="{FF2B5EF4-FFF2-40B4-BE49-F238E27FC236}">
                  <a16:creationId xmlns:a16="http://schemas.microsoft.com/office/drawing/2014/main" id="{A80665B8-D532-44FD-9EDA-E1385028D295}"/>
                </a:ext>
              </a:extLst>
            </p:cNvPr>
            <p:cNvSpPr/>
            <p:nvPr/>
          </p:nvSpPr>
          <p:spPr>
            <a:xfrm>
              <a:off x="2196219" y="1872258"/>
              <a:ext cx="1439872" cy="38078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19050" cap="flat" cmpd="sng" algn="ctr">
              <a:solidFill>
                <a:srgbClr val="000000">
                  <a:shade val="95000"/>
                  <a:satMod val="105000"/>
                </a:srgbClr>
              </a:solidFill>
              <a:prstDash val="solid"/>
            </a:ln>
            <a:effectLst/>
          </p:spPr>
          <p:txBody>
            <a:bodyPr anchor="ctr"/>
            <a:lstStyle/>
            <a:p>
              <a:pPr algn="ctr" defTabSz="914359" fontAlgn="base">
                <a:spcBef>
                  <a:spcPct val="0"/>
                </a:spcBef>
                <a:spcAft>
                  <a:spcPct val="0"/>
                </a:spcAft>
                <a:defRPr/>
              </a:pPr>
              <a:r>
                <a:rPr kumimoji="1" lang="ja-JP" altLang="en-US" sz="1600" kern="0" dirty="0">
                  <a:solidFill>
                    <a:srgbClr val="000000"/>
                  </a:solidFill>
                  <a:latin typeface="Meiryo UI" panose="020B0604030504040204" pitchFamily="50" charset="-128"/>
                  <a:ea typeface="Meiryo UI" panose="020B0604030504040204" pitchFamily="50" charset="-128"/>
                </a:rPr>
                <a:t>指定正味財産</a:t>
              </a:r>
            </a:p>
          </p:txBody>
        </p:sp>
        <p:sp>
          <p:nvSpPr>
            <p:cNvPr id="11" name="正方形/長方形 10">
              <a:extLst>
                <a:ext uri="{FF2B5EF4-FFF2-40B4-BE49-F238E27FC236}">
                  <a16:creationId xmlns:a16="http://schemas.microsoft.com/office/drawing/2014/main" id="{2899422C-2335-4F90-837A-F9FCFBC62517}"/>
                </a:ext>
              </a:extLst>
            </p:cNvPr>
            <p:cNvSpPr/>
            <p:nvPr/>
          </p:nvSpPr>
          <p:spPr>
            <a:xfrm>
              <a:off x="2196219" y="2343479"/>
              <a:ext cx="1439872" cy="38078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19050" cap="flat" cmpd="sng" algn="ctr">
              <a:solidFill>
                <a:srgbClr val="000000">
                  <a:shade val="95000"/>
                  <a:satMod val="105000"/>
                </a:srgbClr>
              </a:solidFill>
              <a:prstDash val="solid"/>
            </a:ln>
            <a:effectLst/>
          </p:spPr>
          <p:txBody>
            <a:bodyPr anchor="ctr"/>
            <a:lstStyle/>
            <a:p>
              <a:pPr algn="ctr" defTabSz="914359" fontAlgn="base">
                <a:spcBef>
                  <a:spcPct val="0"/>
                </a:spcBef>
                <a:spcAft>
                  <a:spcPct val="0"/>
                </a:spcAft>
                <a:defRPr/>
              </a:pPr>
              <a:r>
                <a:rPr kumimoji="1" lang="ja-JP" altLang="en-US" sz="1600" kern="0" dirty="0">
                  <a:solidFill>
                    <a:srgbClr val="000000"/>
                  </a:solidFill>
                  <a:latin typeface="Meiryo UI" panose="020B0604030504040204" pitchFamily="50" charset="-128"/>
                  <a:ea typeface="Meiryo UI" panose="020B0604030504040204" pitchFamily="50" charset="-128"/>
                </a:rPr>
                <a:t>一般正味財産</a:t>
              </a:r>
            </a:p>
          </p:txBody>
        </p:sp>
        <p:cxnSp>
          <p:nvCxnSpPr>
            <p:cNvPr id="12" name="コネクタ: カギ線 11">
              <a:extLst>
                <a:ext uri="{FF2B5EF4-FFF2-40B4-BE49-F238E27FC236}">
                  <a16:creationId xmlns:a16="http://schemas.microsoft.com/office/drawing/2014/main" id="{9EB5D43F-FE59-4E02-9E27-AA22C53D6C4C}"/>
                </a:ext>
              </a:extLst>
            </p:cNvPr>
            <p:cNvCxnSpPr>
              <a:stCxn id="9" idx="3"/>
              <a:endCxn id="10" idx="1"/>
            </p:cNvCxnSpPr>
            <p:nvPr/>
          </p:nvCxnSpPr>
          <p:spPr>
            <a:xfrm flipV="1">
              <a:off x="1980318" y="2062651"/>
              <a:ext cx="215901" cy="230057"/>
            </a:xfrm>
            <a:prstGeom prst="bentConnector3">
              <a:avLst/>
            </a:prstGeom>
            <a:noFill/>
            <a:ln w="19050" cap="flat" cmpd="sng" algn="ctr">
              <a:solidFill>
                <a:srgbClr val="000000">
                  <a:shade val="95000"/>
                  <a:satMod val="105000"/>
                </a:srgbClr>
              </a:solidFill>
              <a:prstDash val="solid"/>
            </a:ln>
            <a:effectLst/>
          </p:spPr>
        </p:cxnSp>
        <p:cxnSp>
          <p:nvCxnSpPr>
            <p:cNvPr id="13" name="コネクタ: カギ線 12">
              <a:extLst>
                <a:ext uri="{FF2B5EF4-FFF2-40B4-BE49-F238E27FC236}">
                  <a16:creationId xmlns:a16="http://schemas.microsoft.com/office/drawing/2014/main" id="{C39F6B0A-6989-413B-8D6A-45E2735A3708}"/>
                </a:ext>
              </a:extLst>
            </p:cNvPr>
            <p:cNvCxnSpPr>
              <a:cxnSpLocks/>
              <a:stCxn id="9" idx="3"/>
              <a:endCxn id="11" idx="1"/>
            </p:cNvCxnSpPr>
            <p:nvPr/>
          </p:nvCxnSpPr>
          <p:spPr>
            <a:xfrm>
              <a:off x="1980318" y="2292708"/>
              <a:ext cx="215901" cy="241164"/>
            </a:xfrm>
            <a:prstGeom prst="bentConnector3">
              <a:avLst>
                <a:gd name="adj1" fmla="val 50000"/>
              </a:avLst>
            </a:prstGeom>
            <a:noFill/>
            <a:ln w="19050" cap="flat" cmpd="sng" algn="ctr">
              <a:solidFill>
                <a:srgbClr val="000000">
                  <a:shade val="95000"/>
                  <a:satMod val="105000"/>
                </a:srgbClr>
              </a:solidFill>
              <a:prstDash val="solid"/>
            </a:ln>
            <a:effectLst/>
          </p:spPr>
        </p:cxnSp>
        <p:sp>
          <p:nvSpPr>
            <p:cNvPr id="14" name="テキスト ボックス 9">
              <a:extLst>
                <a:ext uri="{FF2B5EF4-FFF2-40B4-BE49-F238E27FC236}">
                  <a16:creationId xmlns:a16="http://schemas.microsoft.com/office/drawing/2014/main" id="{F0137BEF-35BE-4FD8-AA35-BBCE2BCDB93B}"/>
                </a:ext>
              </a:extLst>
            </p:cNvPr>
            <p:cNvSpPr txBox="1">
              <a:spLocks noChangeArrowheads="1"/>
            </p:cNvSpPr>
            <p:nvPr/>
          </p:nvSpPr>
          <p:spPr bwMode="auto">
            <a:xfrm>
              <a:off x="3593640" y="2396967"/>
              <a:ext cx="2236626" cy="2658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folHlink"/>
                </a:buClr>
                <a:buSzPct val="50000"/>
                <a:buFont typeface="Wingdings" panose="05000000000000000000" pitchFamily="2" charset="2"/>
                <a:buChar char="n"/>
                <a:defRPr kumimoji="1" sz="26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n"/>
                <a:defRPr kumimoji="1" sz="26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9pPr>
            </a:lstStyle>
            <a:p>
              <a:pPr defTabSz="914359" fontAlgn="base">
                <a:spcBef>
                  <a:spcPct val="0"/>
                </a:spcBef>
                <a:spcAft>
                  <a:spcPct val="0"/>
                </a:spcAft>
                <a:buClrTx/>
                <a:buSzTx/>
                <a:buNone/>
                <a:defRPr/>
              </a:pPr>
              <a:r>
                <a:rPr lang="ja-JP" altLang="en-US" sz="1400" b="0" kern="0">
                  <a:solidFill>
                    <a:srgbClr val="000000"/>
                  </a:solidFill>
                  <a:latin typeface="Meiryo UI" panose="020B0604030504040204" pitchFamily="50" charset="-128"/>
                  <a:ea typeface="Meiryo UI" panose="020B0604030504040204" pitchFamily="50" charset="-128"/>
                </a:rPr>
                <a:t>指定正味財産以外の財産。</a:t>
              </a:r>
              <a:endParaRPr lang="en-US" altLang="ja-JP" sz="1400" b="0" kern="0">
                <a:solidFill>
                  <a:srgbClr val="000000"/>
                </a:solidFill>
                <a:latin typeface="Meiryo UI" panose="020B0604030504040204" pitchFamily="50" charset="-128"/>
                <a:ea typeface="Meiryo UI" panose="020B0604030504040204" pitchFamily="50" charset="-128"/>
              </a:endParaRPr>
            </a:p>
          </p:txBody>
        </p:sp>
      </p:grpSp>
      <p:sp>
        <p:nvSpPr>
          <p:cNvPr id="17" name="テキスト ボックス 52">
            <a:extLst>
              <a:ext uri="{FF2B5EF4-FFF2-40B4-BE49-F238E27FC236}">
                <a16:creationId xmlns:a16="http://schemas.microsoft.com/office/drawing/2014/main" id="{41D8026A-0C1A-41D5-B4DE-67CF475C2EEC}"/>
              </a:ext>
            </a:extLst>
          </p:cNvPr>
          <p:cNvSpPr txBox="1">
            <a:spLocks noChangeArrowheads="1"/>
          </p:cNvSpPr>
          <p:nvPr/>
        </p:nvSpPr>
        <p:spPr bwMode="auto">
          <a:xfrm>
            <a:off x="283614" y="2578015"/>
            <a:ext cx="845480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chemeClr val="folHlink"/>
              </a:buClr>
              <a:buSzPct val="50000"/>
              <a:buFont typeface="Wingdings" pitchFamily="2" charset="2"/>
              <a:buChar char="n"/>
              <a:defRPr kumimoji="1" sz="2600" b="1">
                <a:solidFill>
                  <a:schemeClr val="tx1"/>
                </a:solidFill>
                <a:latin typeface="ＭＳ Ｐゴシック" pitchFamily="50" charset="-128"/>
                <a:ea typeface="ＭＳ Ｐゴシック" pitchFamily="50" charset="-128"/>
              </a:defRPr>
            </a:lvl1pPr>
            <a:lvl2pPr marL="742950" indent="-285750" algn="l" eaLnBrk="0" hangingPunct="0">
              <a:spcBef>
                <a:spcPct val="20000"/>
              </a:spcBef>
              <a:buChar char="–"/>
              <a:defRPr kumimoji="1" sz="22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buClr>
                <a:schemeClr val="hlink"/>
              </a:buClr>
              <a:buSzPct val="60000"/>
              <a:buFont typeface="Wingdings" pitchFamily="2" charset="2"/>
              <a:buChar char="n"/>
              <a:defRPr kumimoji="1" sz="26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buChar char="–"/>
              <a:defRPr kumimoji="1" sz="22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buChar char="•"/>
              <a:defRPr kumimoji="1" sz="2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ＭＳ Ｐゴシック" pitchFamily="50" charset="-128"/>
                <a:ea typeface="ＭＳ Ｐゴシック" pitchFamily="50" charset="-128"/>
              </a:defRPr>
            </a:lvl9pPr>
          </a:lstStyle>
          <a:p>
            <a:pPr defTabSz="914359" eaLnBrk="1" fontAlgn="base" hangingPunct="1">
              <a:spcBef>
                <a:spcPct val="0"/>
              </a:spcBef>
              <a:spcAft>
                <a:spcPct val="0"/>
              </a:spcAft>
              <a:buClrTx/>
              <a:buSzTx/>
              <a:buNone/>
              <a:defRPr/>
            </a:pPr>
            <a:r>
              <a:rPr lang="ja-JP" altLang="en-US" sz="1400" kern="0" dirty="0">
                <a:solidFill>
                  <a:srgbClr val="FF0000"/>
                </a:solidFill>
                <a:latin typeface="Meiryo UI" panose="020B0604030504040204" pitchFamily="50" charset="-128"/>
                <a:ea typeface="Meiryo UI" panose="020B0604030504040204" pitchFamily="50" charset="-128"/>
              </a:rPr>
              <a:t>　圧縮記帳（改良区負担額</a:t>
            </a:r>
            <a:r>
              <a:rPr lang="en-US" altLang="ja-JP" sz="1400" kern="0" dirty="0">
                <a:solidFill>
                  <a:srgbClr val="FF0000"/>
                </a:solidFill>
                <a:latin typeface="Meiryo UI" panose="020B0604030504040204" pitchFamily="50" charset="-128"/>
                <a:ea typeface="Meiryo UI" panose="020B0604030504040204" pitchFamily="50" charset="-128"/>
              </a:rPr>
              <a:t>10</a:t>
            </a:r>
            <a:r>
              <a:rPr lang="ja-JP" altLang="en-US" sz="1400" kern="0" dirty="0">
                <a:solidFill>
                  <a:srgbClr val="FF0000"/>
                </a:solidFill>
                <a:latin typeface="Meiryo UI" panose="020B0604030504040204" pitchFamily="50" charset="-128"/>
                <a:ea typeface="Meiryo UI" panose="020B0604030504040204" pitchFamily="50" charset="-128"/>
              </a:rPr>
              <a:t>）から総額表示（補助金</a:t>
            </a:r>
            <a:r>
              <a:rPr lang="en-US" altLang="ja-JP" sz="1400" kern="0" dirty="0">
                <a:solidFill>
                  <a:srgbClr val="FF0000"/>
                </a:solidFill>
                <a:latin typeface="Meiryo UI" panose="020B0604030504040204" pitchFamily="50" charset="-128"/>
                <a:ea typeface="Meiryo UI" panose="020B0604030504040204" pitchFamily="50" charset="-128"/>
              </a:rPr>
              <a:t>90</a:t>
            </a:r>
            <a:r>
              <a:rPr lang="ja-JP" altLang="en-US" sz="1400" kern="0" dirty="0">
                <a:solidFill>
                  <a:srgbClr val="FF0000"/>
                </a:solidFill>
                <a:latin typeface="Meiryo UI" panose="020B0604030504040204" pitchFamily="50" charset="-128"/>
                <a:ea typeface="Meiryo UI" panose="020B0604030504040204" pitchFamily="50" charset="-128"/>
              </a:rPr>
              <a:t>＋改良区負担額</a:t>
            </a:r>
            <a:r>
              <a:rPr lang="en-US" altLang="ja-JP" sz="1400" kern="0" dirty="0">
                <a:solidFill>
                  <a:srgbClr val="FF0000"/>
                </a:solidFill>
                <a:latin typeface="Meiryo UI" panose="020B0604030504040204" pitchFamily="50" charset="-128"/>
                <a:ea typeface="Meiryo UI" panose="020B0604030504040204" pitchFamily="50" charset="-128"/>
              </a:rPr>
              <a:t>10=100</a:t>
            </a:r>
            <a:r>
              <a:rPr lang="ja-JP" altLang="en-US" sz="1400" kern="0" dirty="0">
                <a:solidFill>
                  <a:srgbClr val="FF0000"/>
                </a:solidFill>
                <a:latin typeface="Meiryo UI" panose="020B0604030504040204" pitchFamily="50" charset="-128"/>
                <a:ea typeface="Meiryo UI" panose="020B0604030504040204" pitchFamily="50" charset="-128"/>
              </a:rPr>
              <a:t>）への変更</a:t>
            </a:r>
            <a:r>
              <a:rPr lang="ja-JP" altLang="en-US" sz="1400" b="0" kern="0" dirty="0">
                <a:solidFill>
                  <a:srgbClr val="000000"/>
                </a:solidFill>
                <a:latin typeface="Meiryo UI" panose="020B0604030504040204" pitchFamily="50" charset="-128"/>
                <a:ea typeface="Meiryo UI" panose="020B0604030504040204" pitchFamily="50" charset="-128"/>
              </a:rPr>
              <a:t>に伴い、</a:t>
            </a:r>
            <a:endParaRPr lang="en-US" altLang="ja-JP" sz="1400" b="0" kern="0" dirty="0">
              <a:solidFill>
                <a:srgbClr val="000000"/>
              </a:solidFill>
              <a:latin typeface="Meiryo UI" panose="020B0604030504040204" pitchFamily="50" charset="-128"/>
              <a:ea typeface="Meiryo UI" panose="020B0604030504040204" pitchFamily="50" charset="-128"/>
            </a:endParaRPr>
          </a:p>
          <a:p>
            <a:pPr defTabSz="914359" eaLnBrk="1" fontAlgn="base" hangingPunct="1">
              <a:spcBef>
                <a:spcPct val="0"/>
              </a:spcBef>
              <a:spcAft>
                <a:spcPct val="0"/>
              </a:spcAft>
              <a:buClrTx/>
              <a:buSzTx/>
              <a:buNone/>
              <a:defRPr/>
            </a:pPr>
            <a:r>
              <a:rPr lang="ja-JP" altLang="en-US" sz="1400" b="0" kern="0" dirty="0">
                <a:solidFill>
                  <a:srgbClr val="000000"/>
                </a:solidFill>
                <a:latin typeface="Meiryo UI" panose="020B0604030504040204" pitchFamily="50" charset="-128"/>
                <a:ea typeface="Meiryo UI" panose="020B0604030504040204" pitchFamily="50" charset="-128"/>
              </a:rPr>
              <a:t>受取寄付金や補助金等の指定正味財産への計上が必要。</a:t>
            </a:r>
            <a:endParaRPr lang="en-US" altLang="ja-JP" sz="1400" b="0" kern="0" dirty="0">
              <a:solidFill>
                <a:srgbClr val="000000"/>
              </a:solidFill>
              <a:latin typeface="Meiryo UI" panose="020B0604030504040204" pitchFamily="50" charset="-128"/>
              <a:ea typeface="Meiryo UI" panose="020B0604030504040204" pitchFamily="50" charset="-128"/>
            </a:endParaRPr>
          </a:p>
        </p:txBody>
      </p:sp>
      <p:sp>
        <p:nvSpPr>
          <p:cNvPr id="18" name="テキスト ボックス 52">
            <a:extLst>
              <a:ext uri="{FF2B5EF4-FFF2-40B4-BE49-F238E27FC236}">
                <a16:creationId xmlns:a16="http://schemas.microsoft.com/office/drawing/2014/main" id="{11C3BAE0-0D51-4FB8-A86C-9A0CCDF6ABFB}"/>
              </a:ext>
            </a:extLst>
          </p:cNvPr>
          <p:cNvSpPr txBox="1">
            <a:spLocks noChangeArrowheads="1"/>
          </p:cNvSpPr>
          <p:nvPr/>
        </p:nvSpPr>
        <p:spPr bwMode="auto">
          <a:xfrm>
            <a:off x="108658" y="5757697"/>
            <a:ext cx="8630914"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chemeClr val="folHlink"/>
              </a:buClr>
              <a:buSzPct val="50000"/>
              <a:buFont typeface="Wingdings" pitchFamily="2" charset="2"/>
              <a:buChar char="n"/>
              <a:defRPr kumimoji="1" sz="2600" b="1">
                <a:solidFill>
                  <a:schemeClr val="tx1"/>
                </a:solidFill>
                <a:latin typeface="ＭＳ Ｐゴシック" pitchFamily="50" charset="-128"/>
                <a:ea typeface="ＭＳ Ｐゴシック" pitchFamily="50" charset="-128"/>
              </a:defRPr>
            </a:lvl1pPr>
            <a:lvl2pPr marL="742950" indent="-285750" algn="l" eaLnBrk="0" hangingPunct="0">
              <a:spcBef>
                <a:spcPct val="20000"/>
              </a:spcBef>
              <a:buChar char="–"/>
              <a:defRPr kumimoji="1" sz="22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buClr>
                <a:schemeClr val="hlink"/>
              </a:buClr>
              <a:buSzPct val="60000"/>
              <a:buFont typeface="Wingdings" pitchFamily="2" charset="2"/>
              <a:buChar char="n"/>
              <a:defRPr kumimoji="1" sz="26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buChar char="–"/>
              <a:defRPr kumimoji="1" sz="22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buChar char="•"/>
              <a:defRPr kumimoji="1" sz="2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2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2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2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2200">
                <a:solidFill>
                  <a:schemeClr val="tx1"/>
                </a:solidFill>
                <a:latin typeface="ＭＳ Ｐゴシック" pitchFamily="50" charset="-128"/>
                <a:ea typeface="ＭＳ Ｐゴシック" pitchFamily="50" charset="-128"/>
              </a:defRPr>
            </a:lvl9pPr>
          </a:lstStyle>
          <a:p>
            <a:pPr defTabSz="914359" eaLnBrk="1" fontAlgn="base" hangingPunct="1">
              <a:spcBef>
                <a:spcPct val="0"/>
              </a:spcBef>
              <a:spcAft>
                <a:spcPct val="0"/>
              </a:spcAft>
              <a:buClrTx/>
              <a:buSzTx/>
              <a:buNone/>
              <a:defRPr/>
            </a:pPr>
            <a:r>
              <a:rPr lang="ja-JP" altLang="en-US" sz="1400" b="0" kern="0" dirty="0">
                <a:solidFill>
                  <a:srgbClr val="000000"/>
                </a:solidFill>
                <a:latin typeface="Meiryo UI" panose="020B0604030504040204" pitchFamily="50" charset="-128"/>
                <a:ea typeface="Meiryo UI" panose="020B0604030504040204" pitchFamily="50" charset="-128"/>
              </a:rPr>
              <a:t>　①　特定資産の所有土地改良施設には、“補助金</a:t>
            </a:r>
            <a:r>
              <a:rPr lang="en-US" altLang="ja-JP" sz="1400" b="0" kern="0" dirty="0">
                <a:solidFill>
                  <a:srgbClr val="000000"/>
                </a:solidFill>
                <a:latin typeface="Meiryo UI" panose="020B0604030504040204" pitchFamily="50" charset="-128"/>
                <a:ea typeface="Meiryo UI" panose="020B0604030504040204" pitchFamily="50" charset="-128"/>
              </a:rPr>
              <a:t>90</a:t>
            </a:r>
            <a:r>
              <a:rPr lang="ja-JP" altLang="en-US" sz="1400" b="0" kern="0" dirty="0">
                <a:solidFill>
                  <a:srgbClr val="000000"/>
                </a:solidFill>
                <a:latin typeface="Meiryo UI" panose="020B0604030504040204" pitchFamily="50" charset="-128"/>
                <a:ea typeface="Meiryo UI" panose="020B0604030504040204" pitchFamily="50" charset="-128"/>
              </a:rPr>
              <a:t>＋改良区負担額</a:t>
            </a:r>
            <a:r>
              <a:rPr lang="en-US" altLang="ja-JP" sz="1400" b="0" kern="0" dirty="0">
                <a:solidFill>
                  <a:srgbClr val="000000"/>
                </a:solidFill>
                <a:latin typeface="Meiryo UI" panose="020B0604030504040204" pitchFamily="50" charset="-128"/>
                <a:ea typeface="Meiryo UI" panose="020B0604030504040204" pitchFamily="50" charset="-128"/>
              </a:rPr>
              <a:t>10</a:t>
            </a:r>
            <a:r>
              <a:rPr lang="ja-JP" altLang="en-US" sz="1400" b="0" kern="0" dirty="0">
                <a:solidFill>
                  <a:srgbClr val="000000"/>
                </a:solidFill>
                <a:latin typeface="Meiryo UI" panose="020B0604030504040204" pitchFamily="50" charset="-128"/>
                <a:ea typeface="Meiryo UI" panose="020B0604030504040204" pitchFamily="50" charset="-128"/>
              </a:rPr>
              <a:t>”の総額（</a:t>
            </a:r>
            <a:r>
              <a:rPr lang="en-US" altLang="ja-JP" sz="1400" b="0" kern="0" dirty="0">
                <a:solidFill>
                  <a:srgbClr val="000000"/>
                </a:solidFill>
                <a:latin typeface="Meiryo UI" panose="020B0604030504040204" pitchFamily="50" charset="-128"/>
                <a:ea typeface="Meiryo UI" panose="020B0604030504040204" pitchFamily="50" charset="-128"/>
              </a:rPr>
              <a:t>100</a:t>
            </a:r>
            <a:r>
              <a:rPr lang="ja-JP" altLang="en-US" sz="1400" b="0" kern="0" dirty="0">
                <a:solidFill>
                  <a:srgbClr val="000000"/>
                </a:solidFill>
                <a:latin typeface="Meiryo UI" panose="020B0604030504040204" pitchFamily="50" charset="-128"/>
                <a:ea typeface="Meiryo UI" panose="020B0604030504040204" pitchFamily="50" charset="-128"/>
              </a:rPr>
              <a:t>）で計上します。</a:t>
            </a:r>
            <a:endParaRPr lang="en-US" altLang="ja-JP" sz="1400" b="0" kern="0" dirty="0">
              <a:solidFill>
                <a:srgbClr val="000000"/>
              </a:solidFill>
              <a:latin typeface="Meiryo UI" panose="020B0604030504040204" pitchFamily="50" charset="-128"/>
              <a:ea typeface="Meiryo UI" panose="020B0604030504040204" pitchFamily="50" charset="-128"/>
            </a:endParaRPr>
          </a:p>
          <a:p>
            <a:pPr defTabSz="914359" eaLnBrk="1" fontAlgn="base" hangingPunct="1">
              <a:spcBef>
                <a:spcPct val="0"/>
              </a:spcBef>
              <a:spcAft>
                <a:spcPct val="0"/>
              </a:spcAft>
              <a:buClrTx/>
              <a:buSzTx/>
              <a:buNone/>
              <a:defRPr/>
            </a:pPr>
            <a:r>
              <a:rPr lang="ja-JP" altLang="en-US" sz="1400" b="0" kern="0" dirty="0">
                <a:solidFill>
                  <a:srgbClr val="000000"/>
                </a:solidFill>
                <a:latin typeface="Meiryo UI" panose="020B0604030504040204" pitchFamily="50" charset="-128"/>
                <a:ea typeface="Meiryo UI" panose="020B0604030504040204" pitchFamily="50" charset="-128"/>
              </a:rPr>
              <a:t>　②　所有土地改良施設には、補助金が含まれていますので、補助金分を指定正味財産として計上します。</a:t>
            </a:r>
            <a:endParaRPr lang="en-US" altLang="ja-JP" sz="1400" b="0" kern="0" dirty="0">
              <a:solidFill>
                <a:srgbClr val="000000"/>
              </a:solidFill>
              <a:latin typeface="Meiryo UI" panose="020B0604030504040204" pitchFamily="50" charset="-128"/>
              <a:ea typeface="Meiryo UI" panose="020B0604030504040204" pitchFamily="50" charset="-128"/>
            </a:endParaRPr>
          </a:p>
          <a:p>
            <a:pPr defTabSz="914359" eaLnBrk="1" fontAlgn="base" hangingPunct="1">
              <a:spcBef>
                <a:spcPct val="0"/>
              </a:spcBef>
              <a:spcAft>
                <a:spcPct val="0"/>
              </a:spcAft>
              <a:buClrTx/>
              <a:buSzTx/>
              <a:buNone/>
              <a:defRPr/>
            </a:pPr>
            <a:r>
              <a:rPr lang="ja-JP" altLang="en-US" sz="1400" b="0" kern="0" dirty="0">
                <a:solidFill>
                  <a:srgbClr val="000000"/>
                </a:solidFill>
                <a:latin typeface="Meiryo UI" panose="020B0604030504040204" pitchFamily="50" charset="-128"/>
                <a:ea typeface="Meiryo UI" panose="020B0604030504040204" pitchFamily="50" charset="-128"/>
              </a:rPr>
              <a:t>　③　所有土地改良施設は、減価償却により帳簿価額が減少し、指定正味財産の補助金相当額も減価償却に</a:t>
            </a:r>
            <a:endParaRPr lang="en-US" altLang="ja-JP" sz="1400" b="0" kern="0" dirty="0">
              <a:solidFill>
                <a:srgbClr val="000000"/>
              </a:solidFill>
              <a:latin typeface="Meiryo UI" panose="020B0604030504040204" pitchFamily="50" charset="-128"/>
              <a:ea typeface="Meiryo UI" panose="020B0604030504040204" pitchFamily="50" charset="-128"/>
            </a:endParaRPr>
          </a:p>
          <a:p>
            <a:pPr defTabSz="914359" eaLnBrk="1" fontAlgn="base" hangingPunct="1">
              <a:spcBef>
                <a:spcPct val="0"/>
              </a:spcBef>
              <a:spcAft>
                <a:spcPct val="0"/>
              </a:spcAft>
              <a:buClrTx/>
              <a:buSzTx/>
              <a:buNone/>
              <a:defRPr/>
            </a:pPr>
            <a:r>
              <a:rPr lang="ja-JP" altLang="en-US" sz="1400" b="0" kern="0" dirty="0">
                <a:solidFill>
                  <a:srgbClr val="000000"/>
                </a:solidFill>
                <a:latin typeface="Meiryo UI" panose="020B0604030504040204" pitchFamily="50" charset="-128"/>
                <a:ea typeface="Meiryo UI" panose="020B0604030504040204" pitchFamily="50" charset="-128"/>
              </a:rPr>
              <a:t>　　あわせて減少させます。（一般正味財産への振替額　</a:t>
            </a:r>
            <a:r>
              <a:rPr lang="en-US" altLang="ja-JP" sz="1400" b="0" kern="0" dirty="0">
                <a:solidFill>
                  <a:srgbClr val="000000"/>
                </a:solidFill>
                <a:latin typeface="Meiryo UI" panose="020B0604030504040204" pitchFamily="50" charset="-128"/>
                <a:ea typeface="Meiryo UI" panose="020B0604030504040204" pitchFamily="50" charset="-128"/>
              </a:rPr>
              <a:t>/</a:t>
            </a:r>
            <a:r>
              <a:rPr lang="ja-JP" altLang="en-US" sz="1400" b="0" kern="0" dirty="0">
                <a:solidFill>
                  <a:srgbClr val="000000"/>
                </a:solidFill>
                <a:latin typeface="Meiryo UI" panose="020B0604030504040204" pitchFamily="50" charset="-128"/>
                <a:ea typeface="Meiryo UI" panose="020B0604030504040204" pitchFamily="50" charset="-128"/>
              </a:rPr>
              <a:t>　所有土地改良施設受贈益　若しくは　受取補助金）</a:t>
            </a:r>
          </a:p>
        </p:txBody>
      </p:sp>
      <p:grpSp>
        <p:nvGrpSpPr>
          <p:cNvPr id="39" name="グループ化 38">
            <a:extLst>
              <a:ext uri="{FF2B5EF4-FFF2-40B4-BE49-F238E27FC236}">
                <a16:creationId xmlns:a16="http://schemas.microsoft.com/office/drawing/2014/main" id="{E735E470-8D25-455D-BB90-D5A9107B51DC}"/>
              </a:ext>
            </a:extLst>
          </p:cNvPr>
          <p:cNvGrpSpPr/>
          <p:nvPr/>
        </p:nvGrpSpPr>
        <p:grpSpPr>
          <a:xfrm>
            <a:off x="107505" y="104416"/>
            <a:ext cx="8928992" cy="584200"/>
            <a:chOff x="1331366" y="549275"/>
            <a:chExt cx="5976938" cy="584200"/>
          </a:xfrm>
          <a:solidFill>
            <a:srgbClr val="F2DCDB"/>
          </a:solidFill>
        </p:grpSpPr>
        <p:sp>
          <p:nvSpPr>
            <p:cNvPr id="40" name="角丸四角形 13">
              <a:extLst>
                <a:ext uri="{FF2B5EF4-FFF2-40B4-BE49-F238E27FC236}">
                  <a16:creationId xmlns:a16="http://schemas.microsoft.com/office/drawing/2014/main" id="{2514085C-48D8-41D4-A761-D467DE48EBB7}"/>
                </a:ext>
              </a:extLst>
            </p:cNvPr>
            <p:cNvSpPr/>
            <p:nvPr/>
          </p:nvSpPr>
          <p:spPr>
            <a:xfrm>
              <a:off x="1331366" y="549275"/>
              <a:ext cx="5976938" cy="584200"/>
            </a:xfrm>
            <a:prstGeom prst="roundRect">
              <a:avLst/>
            </a:prstGeom>
            <a:grpFill/>
            <a:ln w="19050" cap="flat" cmpd="sng" algn="ctr">
              <a:solidFill>
                <a:sysClr val="windowText" lastClr="000000"/>
              </a:solidFill>
              <a:prstDash val="solid"/>
            </a:ln>
            <a:effectLst/>
          </p:spPr>
          <p:txBody>
            <a:bodyPr rtlCol="0" anchor="ctr"/>
            <a:lstStyle/>
            <a:p>
              <a:pPr algn="ctr" defTabSz="914359">
                <a:defRPr/>
              </a:pPr>
              <a:endParaRPr kumimoji="1" lang="ja-JP" altLang="en-US" sz="1799" b="1" kern="0" dirty="0">
                <a:latin typeface="Meiryo UI" panose="020B0604030504040204" pitchFamily="50" charset="-128"/>
                <a:ea typeface="Meiryo UI" panose="020B0604030504040204" pitchFamily="50" charset="-128"/>
              </a:endParaRPr>
            </a:p>
          </p:txBody>
        </p:sp>
        <p:sp>
          <p:nvSpPr>
            <p:cNvPr id="41" name="テキスト ボックス 1">
              <a:extLst>
                <a:ext uri="{FF2B5EF4-FFF2-40B4-BE49-F238E27FC236}">
                  <a16:creationId xmlns:a16="http://schemas.microsoft.com/office/drawing/2014/main" id="{FCBE765B-62FD-4E71-9704-D049EB014479}"/>
                </a:ext>
              </a:extLst>
            </p:cNvPr>
            <p:cNvSpPr txBox="1">
              <a:spLocks noChangeArrowheads="1"/>
            </p:cNvSpPr>
            <p:nvPr/>
          </p:nvSpPr>
          <p:spPr bwMode="auto">
            <a:xfrm>
              <a:off x="1386134" y="615171"/>
              <a:ext cx="5867400" cy="461665"/>
            </a:xfrm>
            <a:prstGeom prst="rect">
              <a:avLst/>
            </a:prstGeom>
            <a:grpFill/>
            <a:ln w="9525">
              <a:noFill/>
              <a:miter lim="800000"/>
              <a:headEnd/>
              <a:tailEnd/>
            </a:ln>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srgbClr val="FF0000"/>
                  </a:solidFill>
                  <a:latin typeface="Meiryo UI" panose="020B0604030504040204" pitchFamily="50" charset="-128"/>
                  <a:ea typeface="Meiryo UI" panose="020B0604030504040204" pitchFamily="50" charset="-128"/>
                </a:rPr>
                <a:t>２５．指定正味財産の振替</a:t>
              </a:r>
              <a:endParaRPr lang="en-US" altLang="ja-JP" sz="2400" b="1" kern="0" dirty="0">
                <a:solidFill>
                  <a:srgbClr val="FF0000"/>
                </a:solidFill>
                <a:latin typeface="Meiryo UI" panose="020B0604030504040204" pitchFamily="50" charset="-128"/>
                <a:ea typeface="Meiryo UI" panose="020B0604030504040204" pitchFamily="50" charset="-128"/>
              </a:endParaRPr>
            </a:p>
          </p:txBody>
        </p:sp>
      </p:grpSp>
      <p:sp>
        <p:nvSpPr>
          <p:cNvPr id="47" name="正方形/長方形 46">
            <a:extLst>
              <a:ext uri="{FF2B5EF4-FFF2-40B4-BE49-F238E27FC236}">
                <a16:creationId xmlns:a16="http://schemas.microsoft.com/office/drawing/2014/main" id="{F32F3DF8-816D-4F6B-ADF1-8A8DD249FC1B}"/>
              </a:ext>
            </a:extLst>
          </p:cNvPr>
          <p:cNvSpPr/>
          <p:nvPr/>
        </p:nvSpPr>
        <p:spPr>
          <a:xfrm>
            <a:off x="100400" y="719444"/>
            <a:ext cx="1744388" cy="338554"/>
          </a:xfrm>
          <a:prstGeom prst="rect">
            <a:avLst/>
          </a:prstGeom>
          <a:ln w="19050">
            <a:noFill/>
          </a:ln>
        </p:spPr>
        <p:txBody>
          <a:bodyPr wrap="none">
            <a:spAutoFit/>
          </a:bodyPr>
          <a:lstStyle/>
          <a:p>
            <a:pPr defTabSz="914359" fontAlgn="base">
              <a:spcBef>
                <a:spcPct val="0"/>
              </a:spcBef>
              <a:spcAft>
                <a:spcPct val="0"/>
              </a:spcAft>
              <a:defRPr/>
            </a:pPr>
            <a:r>
              <a:rPr kumimoji="1" lang="ja-JP" altLang="en-US" sz="1600" b="1" kern="0" dirty="0">
                <a:solidFill>
                  <a:srgbClr val="000000"/>
                </a:solidFill>
                <a:latin typeface="Meiryo UI" panose="020B0604030504040204" pitchFamily="50" charset="-128"/>
                <a:ea typeface="Meiryo UI" panose="020B0604030504040204" pitchFamily="50" charset="-128"/>
              </a:rPr>
              <a:t>１．正味財産とは</a:t>
            </a:r>
          </a:p>
        </p:txBody>
      </p:sp>
      <p:sp>
        <p:nvSpPr>
          <p:cNvPr id="48" name="正方形/長方形 47">
            <a:extLst>
              <a:ext uri="{FF2B5EF4-FFF2-40B4-BE49-F238E27FC236}">
                <a16:creationId xmlns:a16="http://schemas.microsoft.com/office/drawing/2014/main" id="{A4C61F90-B6DC-44D0-B008-71A9725362AB}"/>
              </a:ext>
            </a:extLst>
          </p:cNvPr>
          <p:cNvSpPr/>
          <p:nvPr/>
        </p:nvSpPr>
        <p:spPr>
          <a:xfrm>
            <a:off x="215488" y="2199785"/>
            <a:ext cx="6189674" cy="338554"/>
          </a:xfrm>
          <a:prstGeom prst="rect">
            <a:avLst/>
          </a:prstGeom>
          <a:ln w="19050">
            <a:noFill/>
          </a:ln>
        </p:spPr>
        <p:txBody>
          <a:bodyPr wrap="square">
            <a:spAutoFit/>
          </a:bodyPr>
          <a:lstStyle/>
          <a:p>
            <a:pPr defTabSz="914359" fontAlgn="base">
              <a:spcBef>
                <a:spcPct val="0"/>
              </a:spcBef>
              <a:spcAft>
                <a:spcPct val="0"/>
              </a:spcAft>
              <a:defRPr/>
            </a:pPr>
            <a:r>
              <a:rPr kumimoji="1" lang="ja-JP" altLang="en-US" sz="1600" b="1" kern="0" dirty="0">
                <a:solidFill>
                  <a:srgbClr val="000000"/>
                </a:solidFill>
                <a:latin typeface="Meiryo UI" panose="020B0604030504040204" pitchFamily="50" charset="-128"/>
                <a:ea typeface="Meiryo UI" panose="020B0604030504040204" pitchFamily="50" charset="-128"/>
              </a:rPr>
              <a:t>２．</a:t>
            </a:r>
            <a:r>
              <a:rPr kumimoji="1" lang="ja-JP" altLang="en-US" sz="1600" b="1" kern="0" dirty="0">
                <a:solidFill>
                  <a:srgbClr val="FF0000"/>
                </a:solidFill>
                <a:latin typeface="Meiryo UI" panose="020B0604030504040204" pitchFamily="50" charset="-128"/>
                <a:ea typeface="Meiryo UI" panose="020B0604030504040204" pitchFamily="50" charset="-128"/>
              </a:rPr>
              <a:t>圧縮記帳から総額主義への変更</a:t>
            </a:r>
            <a:r>
              <a:rPr kumimoji="1" lang="ja-JP" altLang="en-US" sz="1600" b="1" kern="0" dirty="0">
                <a:solidFill>
                  <a:srgbClr val="000000"/>
                </a:solidFill>
                <a:latin typeface="Meiryo UI" panose="020B0604030504040204" pitchFamily="50" charset="-128"/>
                <a:ea typeface="Meiryo UI" panose="020B0604030504040204" pitchFamily="50" charset="-128"/>
              </a:rPr>
              <a:t>に伴う指定正味財産の例</a:t>
            </a:r>
          </a:p>
        </p:txBody>
      </p:sp>
      <p:grpSp>
        <p:nvGrpSpPr>
          <p:cNvPr id="43" name="グループ化 42">
            <a:extLst>
              <a:ext uri="{FF2B5EF4-FFF2-40B4-BE49-F238E27FC236}">
                <a16:creationId xmlns:a16="http://schemas.microsoft.com/office/drawing/2014/main" id="{7E0438E6-1F5E-48C6-A68B-1B8B29F1B26E}"/>
              </a:ext>
            </a:extLst>
          </p:cNvPr>
          <p:cNvGrpSpPr/>
          <p:nvPr/>
        </p:nvGrpSpPr>
        <p:grpSpPr>
          <a:xfrm>
            <a:off x="-12345" y="3132282"/>
            <a:ext cx="9055254" cy="2530181"/>
            <a:chOff x="-12346" y="3219990"/>
            <a:chExt cx="9055254" cy="2530181"/>
          </a:xfrm>
        </p:grpSpPr>
        <p:sp>
          <p:nvSpPr>
            <p:cNvPr id="44" name="直角三角形 43">
              <a:extLst>
                <a:ext uri="{FF2B5EF4-FFF2-40B4-BE49-F238E27FC236}">
                  <a16:creationId xmlns:a16="http://schemas.microsoft.com/office/drawing/2014/main" id="{A9800AFA-A9E5-4F2B-A796-68DBAE1CE3B1}"/>
                </a:ext>
              </a:extLst>
            </p:cNvPr>
            <p:cNvSpPr/>
            <p:nvPr/>
          </p:nvSpPr>
          <p:spPr bwMode="auto">
            <a:xfrm>
              <a:off x="6084168" y="3373524"/>
              <a:ext cx="2534661" cy="1278674"/>
            </a:xfrm>
            <a:prstGeom prst="rtTriangle">
              <a:avLst/>
            </a:prstGeom>
            <a:gradFill rotWithShape="1">
              <a:gsLst>
                <a:gs pos="0">
                  <a:srgbClr val="FFB727">
                    <a:tint val="50000"/>
                    <a:satMod val="300000"/>
                  </a:srgbClr>
                </a:gs>
                <a:gs pos="35000">
                  <a:srgbClr val="FFB727">
                    <a:tint val="37000"/>
                    <a:satMod val="300000"/>
                  </a:srgbClr>
                </a:gs>
                <a:gs pos="100000">
                  <a:srgbClr val="FFB727">
                    <a:tint val="15000"/>
                    <a:satMod val="350000"/>
                  </a:srgbClr>
                </a:gs>
              </a:gsLst>
              <a:lin ang="16200000" scaled="1"/>
            </a:gradFill>
            <a:ln w="9525" cap="flat" cmpd="sng" algn="ctr">
              <a:noFill/>
              <a:prstDash val="solid"/>
            </a:ln>
            <a:effectLst/>
          </p:spPr>
          <p:txBody>
            <a:bodyPr anchor="ctr"/>
            <a:lstStyle/>
            <a:p>
              <a:pPr algn="ctr" defTabSz="914359" fontAlgn="base">
                <a:spcBef>
                  <a:spcPct val="0"/>
                </a:spcBef>
                <a:spcAft>
                  <a:spcPct val="0"/>
                </a:spcAft>
                <a:defRPr/>
              </a:pPr>
              <a:endParaRPr lang="ja-JP" altLang="en-US" sz="1600" b="1" kern="0" dirty="0">
                <a:solidFill>
                  <a:srgbClr val="000000"/>
                </a:solidFill>
                <a:latin typeface="ＭＳ Ｐゴシック"/>
                <a:ea typeface="ＭＳ Ｐゴシック"/>
              </a:endParaRPr>
            </a:p>
          </p:txBody>
        </p:sp>
        <p:sp>
          <p:nvSpPr>
            <p:cNvPr id="45" name="直角三角形 44">
              <a:extLst>
                <a:ext uri="{FF2B5EF4-FFF2-40B4-BE49-F238E27FC236}">
                  <a16:creationId xmlns:a16="http://schemas.microsoft.com/office/drawing/2014/main" id="{6475F173-4CAC-4666-904D-981FE7B7D514}"/>
                </a:ext>
              </a:extLst>
            </p:cNvPr>
            <p:cNvSpPr/>
            <p:nvPr/>
          </p:nvSpPr>
          <p:spPr bwMode="auto">
            <a:xfrm>
              <a:off x="5657078" y="4243589"/>
              <a:ext cx="2999579" cy="423606"/>
            </a:xfrm>
            <a:prstGeom prst="rtTriangl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12700" cap="flat" cmpd="sng" algn="ctr">
              <a:solidFill>
                <a:srgbClr val="000000">
                  <a:shade val="95000"/>
                  <a:satMod val="105000"/>
                </a:srgbClr>
              </a:solidFill>
              <a:prstDash val="solid"/>
            </a:ln>
            <a:effectLst/>
          </p:spPr>
          <p:txBody>
            <a:bodyPr anchor="ctr"/>
            <a:lstStyle/>
            <a:p>
              <a:pPr algn="ctr" defTabSz="914359" fontAlgn="base">
                <a:spcBef>
                  <a:spcPct val="0"/>
                </a:spcBef>
                <a:spcAft>
                  <a:spcPct val="0"/>
                </a:spcAft>
                <a:defRPr/>
              </a:pPr>
              <a:endParaRPr lang="ja-JP" altLang="en-US" sz="1600" b="1" kern="0" dirty="0">
                <a:solidFill>
                  <a:srgbClr val="000000"/>
                </a:solidFill>
                <a:latin typeface="ＭＳ Ｐゴシック"/>
                <a:ea typeface="ＭＳ Ｐゴシック"/>
              </a:endParaRPr>
            </a:p>
          </p:txBody>
        </p:sp>
        <p:cxnSp>
          <p:nvCxnSpPr>
            <p:cNvPr id="46" name="直線矢印コネクタ 45">
              <a:extLst>
                <a:ext uri="{FF2B5EF4-FFF2-40B4-BE49-F238E27FC236}">
                  <a16:creationId xmlns:a16="http://schemas.microsoft.com/office/drawing/2014/main" id="{73BA4AA8-5DDE-4258-A5D1-45CDC368CD11}"/>
                </a:ext>
              </a:extLst>
            </p:cNvPr>
            <p:cNvCxnSpPr/>
            <p:nvPr/>
          </p:nvCxnSpPr>
          <p:spPr bwMode="auto">
            <a:xfrm flipH="1">
              <a:off x="8655603" y="3291381"/>
              <a:ext cx="4341" cy="1376629"/>
            </a:xfrm>
            <a:prstGeom prst="straightConnector1">
              <a:avLst/>
            </a:prstGeom>
            <a:noFill/>
            <a:ln w="6350" cap="flat" cmpd="sng" algn="ctr">
              <a:solidFill>
                <a:srgbClr val="000000"/>
              </a:solidFill>
              <a:prstDash val="solid"/>
              <a:tailEnd type="stealth" w="lg" len="lg"/>
            </a:ln>
            <a:effectLst/>
          </p:spPr>
        </p:cxnSp>
        <p:sp>
          <p:nvSpPr>
            <p:cNvPr id="49" name="テキスト ボックス 4">
              <a:extLst>
                <a:ext uri="{FF2B5EF4-FFF2-40B4-BE49-F238E27FC236}">
                  <a16:creationId xmlns:a16="http://schemas.microsoft.com/office/drawing/2014/main" id="{35028B60-06BB-4237-B799-6A82C2D2A296}"/>
                </a:ext>
              </a:extLst>
            </p:cNvPr>
            <p:cNvSpPr txBox="1">
              <a:spLocks noChangeArrowheads="1"/>
            </p:cNvSpPr>
            <p:nvPr/>
          </p:nvSpPr>
          <p:spPr bwMode="auto">
            <a:xfrm>
              <a:off x="6200507" y="3935868"/>
              <a:ext cx="7393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50000"/>
                <a:buFont typeface="Wingdings" panose="05000000000000000000" pitchFamily="2" charset="2"/>
                <a:buChar char="n"/>
                <a:defRPr kumimoji="1" sz="26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n"/>
                <a:defRPr kumimoji="1" sz="26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9pPr>
            </a:lstStyle>
            <a:p>
              <a:pPr algn="r" defTabSz="914359" fontAlgn="base">
                <a:spcBef>
                  <a:spcPct val="0"/>
                </a:spcBef>
                <a:spcAft>
                  <a:spcPct val="0"/>
                </a:spcAft>
                <a:buClrTx/>
                <a:buSzTx/>
                <a:buNone/>
                <a:defRPr/>
              </a:pPr>
              <a:r>
                <a:rPr lang="ja-JP" altLang="en-US" sz="1000" kern="0" dirty="0">
                  <a:solidFill>
                    <a:srgbClr val="FF0000"/>
                  </a:solidFill>
                  <a:latin typeface="Meiryo UI" panose="020B0604030504040204" pitchFamily="50" charset="-128"/>
                  <a:ea typeface="Meiryo UI" panose="020B0604030504040204" pitchFamily="50" charset="-128"/>
                </a:rPr>
                <a:t>補　助　金</a:t>
              </a:r>
            </a:p>
          </p:txBody>
        </p:sp>
        <p:sp>
          <p:nvSpPr>
            <p:cNvPr id="51" name="左中かっこ 50">
              <a:extLst>
                <a:ext uri="{FF2B5EF4-FFF2-40B4-BE49-F238E27FC236}">
                  <a16:creationId xmlns:a16="http://schemas.microsoft.com/office/drawing/2014/main" id="{8E3FFE3A-8AEB-4351-9013-09125833A5B8}"/>
                </a:ext>
              </a:extLst>
            </p:cNvPr>
            <p:cNvSpPr/>
            <p:nvPr/>
          </p:nvSpPr>
          <p:spPr bwMode="auto">
            <a:xfrm>
              <a:off x="5658190" y="3354423"/>
              <a:ext cx="416223" cy="1304229"/>
            </a:xfrm>
            <a:prstGeom prst="leftBrace">
              <a:avLst>
                <a:gd name="adj1" fmla="val 45811"/>
                <a:gd name="adj2" fmla="val 50000"/>
              </a:avLst>
            </a:prstGeom>
            <a:noFill/>
            <a:ln w="6350" cap="flat" cmpd="sng" algn="ctr">
              <a:solidFill>
                <a:schemeClr val="tx1"/>
              </a:solidFill>
              <a:prstDash val="solid"/>
            </a:ln>
            <a:effectLst/>
          </p:spPr>
          <p:txBody>
            <a:bodyPr anchor="ctr"/>
            <a:lstStyle/>
            <a:p>
              <a:pPr algn="ctr" defTabSz="914359" fontAlgn="base">
                <a:spcBef>
                  <a:spcPct val="0"/>
                </a:spcBef>
                <a:spcAft>
                  <a:spcPct val="0"/>
                </a:spcAft>
                <a:defRPr/>
              </a:pPr>
              <a:endParaRPr lang="ja-JP" altLang="en-US" sz="1600" b="1" kern="0">
                <a:solidFill>
                  <a:srgbClr val="000000"/>
                </a:solidFill>
                <a:latin typeface="ＭＳ Ｐゴシック"/>
                <a:ea typeface="ＭＳ Ｐゴシック"/>
              </a:endParaRPr>
            </a:p>
          </p:txBody>
        </p:sp>
        <p:sp>
          <p:nvSpPr>
            <p:cNvPr id="52" name="左中かっこ 51">
              <a:extLst>
                <a:ext uri="{FF2B5EF4-FFF2-40B4-BE49-F238E27FC236}">
                  <a16:creationId xmlns:a16="http://schemas.microsoft.com/office/drawing/2014/main" id="{9AC5FFF0-6D14-4993-A5E1-364AA6BC16BA}"/>
                </a:ext>
              </a:extLst>
            </p:cNvPr>
            <p:cNvSpPr/>
            <p:nvPr/>
          </p:nvSpPr>
          <p:spPr bwMode="auto">
            <a:xfrm>
              <a:off x="5860280" y="3352806"/>
              <a:ext cx="222080" cy="937561"/>
            </a:xfrm>
            <a:prstGeom prst="leftBrace">
              <a:avLst>
                <a:gd name="adj1" fmla="val 45811"/>
                <a:gd name="adj2" fmla="val 50000"/>
              </a:avLst>
            </a:prstGeom>
            <a:noFill/>
            <a:ln w="6350" cap="flat" cmpd="sng" algn="ctr">
              <a:solidFill>
                <a:srgbClr val="FF0000"/>
              </a:solidFill>
              <a:prstDash val="solid"/>
            </a:ln>
            <a:effectLst/>
          </p:spPr>
          <p:txBody>
            <a:bodyPr anchor="ctr"/>
            <a:lstStyle/>
            <a:p>
              <a:pPr algn="ctr" defTabSz="914359" fontAlgn="base">
                <a:spcBef>
                  <a:spcPct val="0"/>
                </a:spcBef>
                <a:spcAft>
                  <a:spcPct val="0"/>
                </a:spcAft>
                <a:defRPr/>
              </a:pPr>
              <a:endParaRPr lang="ja-JP" altLang="en-US" sz="1600" b="1" kern="0">
                <a:solidFill>
                  <a:srgbClr val="000000"/>
                </a:solidFill>
                <a:latin typeface="ＭＳ Ｐゴシック"/>
                <a:ea typeface="ＭＳ Ｐゴシック"/>
              </a:endParaRPr>
            </a:p>
          </p:txBody>
        </p:sp>
        <p:cxnSp>
          <p:nvCxnSpPr>
            <p:cNvPr id="53" name="直線矢印コネクタ 52">
              <a:extLst>
                <a:ext uri="{FF2B5EF4-FFF2-40B4-BE49-F238E27FC236}">
                  <a16:creationId xmlns:a16="http://schemas.microsoft.com/office/drawing/2014/main" id="{7DA45EA3-BA19-4DC8-88AA-8BCBB8F7607A}"/>
                </a:ext>
              </a:extLst>
            </p:cNvPr>
            <p:cNvCxnSpPr/>
            <p:nvPr/>
          </p:nvCxnSpPr>
          <p:spPr bwMode="auto">
            <a:xfrm>
              <a:off x="5314658" y="4727005"/>
              <a:ext cx="3365934" cy="11779"/>
            </a:xfrm>
            <a:prstGeom prst="straightConnector1">
              <a:avLst/>
            </a:prstGeom>
            <a:noFill/>
            <a:ln w="6350" cap="flat" cmpd="sng" algn="ctr">
              <a:solidFill>
                <a:srgbClr val="000000"/>
              </a:solidFill>
              <a:prstDash val="solid"/>
              <a:tailEnd type="stealth" w="lg" len="lg"/>
            </a:ln>
            <a:effectLst/>
          </p:spPr>
        </p:cxnSp>
        <p:sp>
          <p:nvSpPr>
            <p:cNvPr id="54" name="テキスト ボックス 17">
              <a:extLst>
                <a:ext uri="{FF2B5EF4-FFF2-40B4-BE49-F238E27FC236}">
                  <a16:creationId xmlns:a16="http://schemas.microsoft.com/office/drawing/2014/main" id="{160DA9F6-8DE1-4F6C-8ED5-70B326E776FA}"/>
                </a:ext>
              </a:extLst>
            </p:cNvPr>
            <p:cNvSpPr txBox="1">
              <a:spLocks noChangeArrowheads="1"/>
            </p:cNvSpPr>
            <p:nvPr/>
          </p:nvSpPr>
          <p:spPr bwMode="auto">
            <a:xfrm>
              <a:off x="8577990" y="3661153"/>
              <a:ext cx="338554"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chemeClr val="folHlink"/>
                </a:buClr>
                <a:buSzPct val="50000"/>
                <a:buFont typeface="Wingdings" panose="05000000000000000000" pitchFamily="2" charset="2"/>
                <a:buChar char="n"/>
                <a:defRPr kumimoji="1" sz="26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n"/>
                <a:defRPr kumimoji="1" sz="26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9pPr>
            </a:lstStyle>
            <a:p>
              <a:pPr algn="r" defTabSz="914359" fontAlgn="base">
                <a:spcBef>
                  <a:spcPct val="0"/>
                </a:spcBef>
                <a:spcAft>
                  <a:spcPct val="0"/>
                </a:spcAft>
                <a:buClrTx/>
                <a:buSzTx/>
                <a:buNone/>
                <a:defRPr/>
              </a:pPr>
              <a:r>
                <a:rPr lang="ja-JP" altLang="en-US" sz="1000" b="0" kern="0" dirty="0">
                  <a:solidFill>
                    <a:srgbClr val="000000"/>
                  </a:solidFill>
                  <a:latin typeface="Meiryo UI" panose="020B0604030504040204" pitchFamily="50" charset="-128"/>
                  <a:ea typeface="Meiryo UI" panose="020B0604030504040204" pitchFamily="50" charset="-128"/>
                </a:rPr>
                <a:t>帳簿価額</a:t>
              </a:r>
            </a:p>
          </p:txBody>
        </p:sp>
        <p:sp>
          <p:nvSpPr>
            <p:cNvPr id="55" name="テキスト ボックス 45">
              <a:extLst>
                <a:ext uri="{FF2B5EF4-FFF2-40B4-BE49-F238E27FC236}">
                  <a16:creationId xmlns:a16="http://schemas.microsoft.com/office/drawing/2014/main" id="{FEED209E-57FC-4B79-97A0-54F06C9CF379}"/>
                </a:ext>
              </a:extLst>
            </p:cNvPr>
            <p:cNvSpPr txBox="1">
              <a:spLocks noChangeArrowheads="1"/>
            </p:cNvSpPr>
            <p:nvPr/>
          </p:nvSpPr>
          <p:spPr bwMode="auto">
            <a:xfrm>
              <a:off x="6746039" y="5032593"/>
              <a:ext cx="1078679" cy="28129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50000"/>
                <a:buFont typeface="Wingdings" panose="05000000000000000000" pitchFamily="2" charset="2"/>
                <a:buChar char="n"/>
                <a:defRPr kumimoji="1" sz="26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0000"/>
                </a:spcBef>
                <a:buClr>
                  <a:schemeClr val="hlink"/>
                </a:buClr>
                <a:buSzPct val="60000"/>
                <a:buFont typeface="Wingdings" panose="05000000000000000000" pitchFamily="2" charset="2"/>
                <a:buChar char="n"/>
                <a:defRPr kumimoji="1" sz="26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buChar char="•"/>
                <a:defRPr kumimoji="1" sz="2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ＭＳ Ｐゴシック" panose="020B0600070205080204" pitchFamily="50" charset="-128"/>
                  <a:ea typeface="ＭＳ Ｐゴシック" panose="020B0600070205080204" pitchFamily="50" charset="-128"/>
                </a:defRPr>
              </a:lvl9pPr>
            </a:lstStyle>
            <a:p>
              <a:pPr defTabSz="914359" fontAlgn="base">
                <a:spcBef>
                  <a:spcPct val="0"/>
                </a:spcBef>
                <a:spcAft>
                  <a:spcPct val="0"/>
                </a:spcAft>
                <a:buClrTx/>
                <a:buSzTx/>
                <a:buNone/>
                <a:defRPr/>
              </a:pPr>
              <a:r>
                <a:rPr lang="ja-JP" altLang="en-US" sz="1200" b="0" kern="0" dirty="0">
                  <a:solidFill>
                    <a:srgbClr val="000000"/>
                  </a:solidFill>
                  <a:latin typeface="Meiryo UI" panose="020B0604030504040204" pitchFamily="50" charset="-128"/>
                  <a:ea typeface="Meiryo UI" panose="020B0604030504040204" pitchFamily="50" charset="-128"/>
                </a:rPr>
                <a:t>耐用年数</a:t>
              </a:r>
            </a:p>
          </p:txBody>
        </p:sp>
        <p:sp>
          <p:nvSpPr>
            <p:cNvPr id="56" name="左中かっこ 55">
              <a:extLst>
                <a:ext uri="{FF2B5EF4-FFF2-40B4-BE49-F238E27FC236}">
                  <a16:creationId xmlns:a16="http://schemas.microsoft.com/office/drawing/2014/main" id="{17EE15CE-F217-402C-9768-32A8DF27D6B9}"/>
                </a:ext>
              </a:extLst>
            </p:cNvPr>
            <p:cNvSpPr/>
            <p:nvPr/>
          </p:nvSpPr>
          <p:spPr bwMode="auto">
            <a:xfrm rot="16200000">
              <a:off x="7068736" y="3403565"/>
              <a:ext cx="170254" cy="3003481"/>
            </a:xfrm>
            <a:prstGeom prst="leftBrace">
              <a:avLst>
                <a:gd name="adj1" fmla="val 45811"/>
                <a:gd name="adj2" fmla="val 50328"/>
              </a:avLst>
            </a:prstGeom>
            <a:noFill/>
            <a:ln w="6350" cap="flat" cmpd="sng" algn="ctr">
              <a:solidFill>
                <a:schemeClr val="tx1"/>
              </a:solidFill>
              <a:prstDash val="solid"/>
            </a:ln>
            <a:effectLst/>
          </p:spPr>
          <p:txBody>
            <a:bodyPr anchor="ctr"/>
            <a:lstStyle/>
            <a:p>
              <a:pPr algn="ctr" defTabSz="914359" fontAlgn="base">
                <a:spcBef>
                  <a:spcPct val="0"/>
                </a:spcBef>
                <a:spcAft>
                  <a:spcPct val="0"/>
                </a:spcAft>
                <a:defRPr/>
              </a:pPr>
              <a:endParaRPr lang="ja-JP" altLang="en-US" sz="1600" b="1" kern="0" dirty="0">
                <a:solidFill>
                  <a:srgbClr val="000000"/>
                </a:solidFill>
                <a:latin typeface="ＭＳ Ｐゴシック"/>
                <a:ea typeface="ＭＳ Ｐゴシック"/>
              </a:endParaRPr>
            </a:p>
          </p:txBody>
        </p:sp>
        <p:sp>
          <p:nvSpPr>
            <p:cNvPr id="57" name="テキスト ボックス 1">
              <a:extLst>
                <a:ext uri="{FF2B5EF4-FFF2-40B4-BE49-F238E27FC236}">
                  <a16:creationId xmlns:a16="http://schemas.microsoft.com/office/drawing/2014/main" id="{A61CAEE7-76DE-4CD2-B050-A3EB11ECDB4A}"/>
                </a:ext>
              </a:extLst>
            </p:cNvPr>
            <p:cNvSpPr txBox="1">
              <a:spLocks noChangeArrowheads="1"/>
            </p:cNvSpPr>
            <p:nvPr/>
          </p:nvSpPr>
          <p:spPr bwMode="auto">
            <a:xfrm>
              <a:off x="-12346" y="3219990"/>
              <a:ext cx="1490676"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600" b="1">
                  <a:solidFill>
                    <a:schemeClr val="tx1"/>
                  </a:solidFill>
                  <a:latin typeface="Arial" panose="020B0604020202020204" pitchFamily="34" charset="0"/>
                  <a:ea typeface="ＭＳ Ｐゴシック" panose="020B0600070205080204" pitchFamily="50" charset="-128"/>
                </a:defRPr>
              </a:lvl1pPr>
              <a:lvl2pPr marL="742950" indent="-285750">
                <a:defRPr kumimoji="1" sz="1600" b="1">
                  <a:solidFill>
                    <a:schemeClr val="tx1"/>
                  </a:solidFill>
                  <a:latin typeface="Arial" panose="020B0604020202020204" pitchFamily="34" charset="0"/>
                  <a:ea typeface="ＭＳ Ｐゴシック" panose="020B0600070205080204" pitchFamily="50" charset="-128"/>
                </a:defRPr>
              </a:lvl2pPr>
              <a:lvl3pPr marL="1143000" indent="-228600">
                <a:defRPr kumimoji="1" sz="1600" b="1">
                  <a:solidFill>
                    <a:schemeClr val="tx1"/>
                  </a:solidFill>
                  <a:latin typeface="Arial" panose="020B0604020202020204" pitchFamily="34" charset="0"/>
                  <a:ea typeface="ＭＳ Ｐゴシック" panose="020B0600070205080204" pitchFamily="50" charset="-128"/>
                </a:defRPr>
              </a:lvl3pPr>
              <a:lvl4pPr marL="1600200" indent="-228600">
                <a:defRPr kumimoji="1" sz="1600" b="1">
                  <a:solidFill>
                    <a:schemeClr val="tx1"/>
                  </a:solidFill>
                  <a:latin typeface="Arial" panose="020B0604020202020204" pitchFamily="34" charset="0"/>
                  <a:ea typeface="ＭＳ Ｐゴシック" panose="020B0600070205080204" pitchFamily="50" charset="-128"/>
                </a:defRPr>
              </a:lvl4pPr>
              <a:lvl5pPr marL="2057400" indent="-228600">
                <a:defRPr kumimoji="1" sz="16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600" b="1">
                  <a:solidFill>
                    <a:schemeClr val="tx1"/>
                  </a:solidFill>
                  <a:latin typeface="Arial" panose="020B0604020202020204" pitchFamily="34" charset="0"/>
                  <a:ea typeface="ＭＳ Ｐゴシック" panose="020B0600070205080204" pitchFamily="50" charset="-128"/>
                </a:defRPr>
              </a:lvl9pPr>
            </a:lstStyle>
            <a:p>
              <a:pPr algn="r" defTabSz="914359" fontAlgn="base">
                <a:spcBef>
                  <a:spcPct val="0"/>
                </a:spcBef>
                <a:spcAft>
                  <a:spcPct val="0"/>
                </a:spcAft>
                <a:defRPr/>
              </a:pPr>
              <a:r>
                <a:rPr lang="en-US" altLang="ja-JP" b="0" kern="0" dirty="0">
                  <a:solidFill>
                    <a:srgbClr val="000000"/>
                  </a:solidFill>
                  <a:latin typeface="Meiryo UI" panose="020B0604030504040204" pitchFamily="50" charset="-128"/>
                  <a:ea typeface="Meiryo UI" panose="020B0604030504040204" pitchFamily="50" charset="-128"/>
                </a:rPr>
                <a:t>【</a:t>
              </a:r>
              <a:r>
                <a:rPr lang="ja-JP" altLang="en-US" b="0" kern="0" dirty="0">
                  <a:solidFill>
                    <a:srgbClr val="000000"/>
                  </a:solidFill>
                  <a:latin typeface="Meiryo UI" panose="020B0604030504040204" pitchFamily="50" charset="-128"/>
                  <a:ea typeface="Meiryo UI" panose="020B0604030504040204" pitchFamily="50" charset="-128"/>
                </a:rPr>
                <a:t>貸借対照表</a:t>
              </a:r>
              <a:r>
                <a:rPr lang="en-US" altLang="ja-JP" b="0" kern="0" dirty="0">
                  <a:solidFill>
                    <a:srgbClr val="000000"/>
                  </a:solidFill>
                  <a:latin typeface="Meiryo UI" panose="020B0604030504040204" pitchFamily="50" charset="-128"/>
                  <a:ea typeface="Meiryo UI" panose="020B0604030504040204" pitchFamily="50" charset="-128"/>
                </a:rPr>
                <a:t>】</a:t>
              </a:r>
              <a:r>
                <a:rPr lang="ja-JP" altLang="en-US" b="0" kern="0" dirty="0">
                  <a:solidFill>
                    <a:srgbClr val="000000"/>
                  </a:solidFill>
                  <a:latin typeface="Meiryo UI" panose="020B0604030504040204" pitchFamily="50" charset="-128"/>
                  <a:ea typeface="Meiryo UI" panose="020B0604030504040204" pitchFamily="50" charset="-128"/>
                </a:rPr>
                <a:t> </a:t>
              </a:r>
            </a:p>
          </p:txBody>
        </p:sp>
        <p:sp>
          <p:nvSpPr>
            <p:cNvPr id="58" name="テキスト ボックス 57">
              <a:extLst>
                <a:ext uri="{FF2B5EF4-FFF2-40B4-BE49-F238E27FC236}">
                  <a16:creationId xmlns:a16="http://schemas.microsoft.com/office/drawing/2014/main" id="{16A10ECE-3B4B-4DF2-80BB-1DEB1825FD9B}"/>
                </a:ext>
              </a:extLst>
            </p:cNvPr>
            <p:cNvSpPr txBox="1"/>
            <p:nvPr/>
          </p:nvSpPr>
          <p:spPr>
            <a:xfrm>
              <a:off x="6330651" y="5288506"/>
              <a:ext cx="2622021" cy="461665"/>
            </a:xfrm>
            <a:prstGeom prst="rect">
              <a:avLst/>
            </a:prstGeom>
            <a:noFill/>
          </p:spPr>
          <p:txBody>
            <a:bodyPr wrap="square" rtlCol="0">
              <a:spAutoFit/>
            </a:bodyPr>
            <a:lstStyle/>
            <a:p>
              <a:pPr defTabSz="914359">
                <a:defRPr/>
              </a:pPr>
              <a:r>
                <a:rPr kumimoji="1" lang="ja-JP" altLang="en-US" sz="1200" kern="0" dirty="0">
                  <a:latin typeface="Meiryo UI" panose="020B0604030504040204" pitchFamily="50" charset="-128"/>
                  <a:ea typeface="Meiryo UI" panose="020B0604030504040204" pitchFamily="50" charset="-128"/>
                </a:rPr>
                <a:t>平成</a:t>
              </a:r>
              <a:r>
                <a:rPr kumimoji="1" lang="en-US" altLang="ja-JP" sz="1200" kern="0" dirty="0">
                  <a:latin typeface="Meiryo UI" panose="020B0604030504040204" pitchFamily="50" charset="-128"/>
                  <a:ea typeface="Meiryo UI" panose="020B0604030504040204" pitchFamily="50" charset="-128"/>
                </a:rPr>
                <a:t>31</a:t>
              </a:r>
              <a:r>
                <a:rPr kumimoji="1" lang="ja-JP" altLang="en-US" sz="1200" kern="0" dirty="0">
                  <a:latin typeface="Meiryo UI" panose="020B0604030504040204" pitchFamily="50" charset="-128"/>
                  <a:ea typeface="Meiryo UI" panose="020B0604030504040204" pitchFamily="50" charset="-128"/>
                </a:rPr>
                <a:t>年</a:t>
              </a:r>
              <a:r>
                <a:rPr kumimoji="1" lang="en-US" altLang="ja-JP" sz="1200" kern="0" dirty="0">
                  <a:latin typeface="Meiryo UI" panose="020B0604030504040204" pitchFamily="50" charset="-128"/>
                  <a:ea typeface="Meiryo UI" panose="020B0604030504040204" pitchFamily="50" charset="-128"/>
                </a:rPr>
                <a:t>4</a:t>
              </a:r>
              <a:r>
                <a:rPr kumimoji="1" lang="ja-JP" altLang="en-US" sz="1200" kern="0" dirty="0">
                  <a:latin typeface="Meiryo UI" panose="020B0604030504040204" pitchFamily="50" charset="-128"/>
                  <a:ea typeface="Meiryo UI" panose="020B0604030504040204" pitchFamily="50" charset="-128"/>
                </a:rPr>
                <a:t>月</a:t>
              </a:r>
              <a:r>
                <a:rPr kumimoji="1" lang="en-US" altLang="ja-JP" sz="1200" kern="0" dirty="0">
                  <a:latin typeface="Meiryo UI" panose="020B0604030504040204" pitchFamily="50" charset="-128"/>
                  <a:ea typeface="Meiryo UI" panose="020B0604030504040204" pitchFamily="50" charset="-128"/>
                </a:rPr>
                <a:t>1</a:t>
              </a:r>
              <a:r>
                <a:rPr kumimoji="1" lang="ja-JP" altLang="en-US" sz="1200" kern="0" dirty="0">
                  <a:latin typeface="Meiryo UI" panose="020B0604030504040204" pitchFamily="50" charset="-128"/>
                  <a:ea typeface="Meiryo UI" panose="020B0604030504040204" pitchFamily="50" charset="-128"/>
                </a:rPr>
                <a:t>日～工事費等又は</a:t>
              </a:r>
              <a:endParaRPr kumimoji="1" lang="en-US" altLang="ja-JP" sz="1200" kern="0" dirty="0">
                <a:latin typeface="Meiryo UI" panose="020B0604030504040204" pitchFamily="50" charset="-128"/>
                <a:ea typeface="Meiryo UI" panose="020B0604030504040204" pitchFamily="50" charset="-128"/>
              </a:endParaRPr>
            </a:p>
            <a:p>
              <a:pPr defTabSz="914359">
                <a:defRPr/>
              </a:pPr>
              <a:r>
                <a:rPr kumimoji="1" lang="ja-JP" altLang="en-US" sz="1200" kern="0" dirty="0">
                  <a:latin typeface="Meiryo UI" panose="020B0604030504040204" pitchFamily="50" charset="-128"/>
                  <a:ea typeface="Meiryo UI" panose="020B0604030504040204" pitchFamily="50" charset="-128"/>
                </a:rPr>
                <a:t>再調達価格で計上</a:t>
              </a:r>
            </a:p>
          </p:txBody>
        </p:sp>
        <p:cxnSp>
          <p:nvCxnSpPr>
            <p:cNvPr id="59" name="直線コネクタ 58">
              <a:extLst>
                <a:ext uri="{FF2B5EF4-FFF2-40B4-BE49-F238E27FC236}">
                  <a16:creationId xmlns:a16="http://schemas.microsoft.com/office/drawing/2014/main" id="{50F90ED2-82BA-4909-9864-FD328DEF2604}"/>
                </a:ext>
              </a:extLst>
            </p:cNvPr>
            <p:cNvCxnSpPr>
              <a:cxnSpLocks/>
            </p:cNvCxnSpPr>
            <p:nvPr/>
          </p:nvCxnSpPr>
          <p:spPr>
            <a:xfrm>
              <a:off x="6084168" y="4310460"/>
              <a:ext cx="0" cy="1371446"/>
            </a:xfrm>
            <a:prstGeom prst="line">
              <a:avLst/>
            </a:prstGeom>
            <a:noFill/>
            <a:ln w="6350" cap="flat" cmpd="sng" algn="ctr">
              <a:solidFill>
                <a:sysClr val="windowText" lastClr="000000"/>
              </a:solidFill>
              <a:prstDash val="solid"/>
            </a:ln>
            <a:effectLst/>
          </p:spPr>
        </p:cxnSp>
        <p:cxnSp>
          <p:nvCxnSpPr>
            <p:cNvPr id="60" name="直線コネクタ 59">
              <a:extLst>
                <a:ext uri="{FF2B5EF4-FFF2-40B4-BE49-F238E27FC236}">
                  <a16:creationId xmlns:a16="http://schemas.microsoft.com/office/drawing/2014/main" id="{370378A2-511B-4EC0-89DB-7EDB5859336D}"/>
                </a:ext>
              </a:extLst>
            </p:cNvPr>
            <p:cNvCxnSpPr>
              <a:cxnSpLocks/>
              <a:endCxn id="45" idx="0"/>
            </p:cNvCxnSpPr>
            <p:nvPr/>
          </p:nvCxnSpPr>
          <p:spPr>
            <a:xfrm flipH="1" flipV="1">
              <a:off x="5657078" y="4243589"/>
              <a:ext cx="2976993" cy="418209"/>
            </a:xfrm>
            <a:prstGeom prst="line">
              <a:avLst/>
            </a:prstGeom>
            <a:noFill/>
            <a:ln w="6350" cap="flat" cmpd="sng" algn="ctr">
              <a:solidFill>
                <a:sysClr val="windowText" lastClr="000000"/>
              </a:solidFill>
              <a:prstDash val="solid"/>
            </a:ln>
            <a:effectLst/>
          </p:spPr>
        </p:cxnSp>
        <p:cxnSp>
          <p:nvCxnSpPr>
            <p:cNvPr id="61" name="直線コネクタ 60">
              <a:extLst>
                <a:ext uri="{FF2B5EF4-FFF2-40B4-BE49-F238E27FC236}">
                  <a16:creationId xmlns:a16="http://schemas.microsoft.com/office/drawing/2014/main" id="{4C654313-90A2-496F-AB17-05E20C14129B}"/>
                </a:ext>
              </a:extLst>
            </p:cNvPr>
            <p:cNvCxnSpPr>
              <a:cxnSpLocks/>
            </p:cNvCxnSpPr>
            <p:nvPr/>
          </p:nvCxnSpPr>
          <p:spPr>
            <a:xfrm>
              <a:off x="5652120" y="4659655"/>
              <a:ext cx="0" cy="167962"/>
            </a:xfrm>
            <a:prstGeom prst="line">
              <a:avLst/>
            </a:prstGeom>
            <a:noFill/>
            <a:ln w="6350" cap="flat" cmpd="sng" algn="ctr">
              <a:solidFill>
                <a:sysClr val="windowText" lastClr="000000"/>
              </a:solidFill>
              <a:prstDash val="solid"/>
            </a:ln>
            <a:effectLst/>
          </p:spPr>
        </p:cxnSp>
        <p:sp>
          <p:nvSpPr>
            <p:cNvPr id="62" name="テキスト ボックス 61">
              <a:extLst>
                <a:ext uri="{FF2B5EF4-FFF2-40B4-BE49-F238E27FC236}">
                  <a16:creationId xmlns:a16="http://schemas.microsoft.com/office/drawing/2014/main" id="{2D490F25-EDE9-4458-9FA5-DCE77F384A6A}"/>
                </a:ext>
              </a:extLst>
            </p:cNvPr>
            <p:cNvSpPr txBox="1"/>
            <p:nvPr/>
          </p:nvSpPr>
          <p:spPr>
            <a:xfrm>
              <a:off x="4741206" y="5368080"/>
              <a:ext cx="1280811" cy="281295"/>
            </a:xfrm>
            <a:prstGeom prst="rect">
              <a:avLst/>
            </a:prstGeom>
            <a:noFill/>
          </p:spPr>
          <p:txBody>
            <a:bodyPr wrap="square" rtlCol="0">
              <a:spAutoFit/>
            </a:bodyPr>
            <a:lstStyle/>
            <a:p>
              <a:pPr defTabSz="914359">
                <a:defRPr/>
              </a:pPr>
              <a:r>
                <a:rPr kumimoji="1" lang="ja-JP" altLang="en-US" sz="1200" kern="0" dirty="0">
                  <a:latin typeface="Meiryo UI" panose="020B0604030504040204" pitchFamily="50" charset="-128"/>
                  <a:ea typeface="Meiryo UI" panose="020B0604030504040204" pitchFamily="50" charset="-128"/>
                </a:rPr>
                <a:t>譲与・圧縮記帳</a:t>
              </a:r>
            </a:p>
          </p:txBody>
        </p:sp>
        <p:cxnSp>
          <p:nvCxnSpPr>
            <p:cNvPr id="64" name="直線コネクタ 63">
              <a:extLst>
                <a:ext uri="{FF2B5EF4-FFF2-40B4-BE49-F238E27FC236}">
                  <a16:creationId xmlns:a16="http://schemas.microsoft.com/office/drawing/2014/main" id="{2DD9D16E-F7F0-478C-A33E-056DAD45AD8A}"/>
                </a:ext>
              </a:extLst>
            </p:cNvPr>
            <p:cNvCxnSpPr>
              <a:cxnSpLocks/>
            </p:cNvCxnSpPr>
            <p:nvPr/>
          </p:nvCxnSpPr>
          <p:spPr>
            <a:xfrm flipH="1" flipV="1">
              <a:off x="6082360" y="3364488"/>
              <a:ext cx="696" cy="977701"/>
            </a:xfrm>
            <a:prstGeom prst="line">
              <a:avLst/>
            </a:prstGeom>
            <a:noFill/>
            <a:ln w="6350" cap="flat" cmpd="sng" algn="ctr">
              <a:solidFill>
                <a:sysClr val="windowText" lastClr="000000"/>
              </a:solidFill>
              <a:prstDash val="solid"/>
            </a:ln>
            <a:effectLst/>
          </p:spPr>
        </p:cxnSp>
        <p:sp>
          <p:nvSpPr>
            <p:cNvPr id="65" name="左中かっこ 64">
              <a:extLst>
                <a:ext uri="{FF2B5EF4-FFF2-40B4-BE49-F238E27FC236}">
                  <a16:creationId xmlns:a16="http://schemas.microsoft.com/office/drawing/2014/main" id="{44642812-775C-437E-A48A-C7BAD8B3C28A}"/>
                </a:ext>
              </a:extLst>
            </p:cNvPr>
            <p:cNvSpPr/>
            <p:nvPr/>
          </p:nvSpPr>
          <p:spPr bwMode="auto">
            <a:xfrm>
              <a:off x="5939747" y="4322177"/>
              <a:ext cx="144016" cy="330959"/>
            </a:xfrm>
            <a:prstGeom prst="leftBrace">
              <a:avLst>
                <a:gd name="adj1" fmla="val 45811"/>
                <a:gd name="adj2" fmla="val 50000"/>
              </a:avLst>
            </a:prstGeom>
            <a:noFill/>
            <a:ln w="6350" cap="flat" cmpd="sng" algn="ctr">
              <a:solidFill>
                <a:srgbClr val="0000FF"/>
              </a:solidFill>
              <a:prstDash val="solid"/>
            </a:ln>
            <a:effectLst/>
          </p:spPr>
          <p:txBody>
            <a:bodyPr anchor="ctr"/>
            <a:lstStyle/>
            <a:p>
              <a:pPr algn="ctr" defTabSz="914359" fontAlgn="base">
                <a:spcBef>
                  <a:spcPct val="0"/>
                </a:spcBef>
                <a:spcAft>
                  <a:spcPct val="0"/>
                </a:spcAft>
                <a:defRPr/>
              </a:pPr>
              <a:endParaRPr lang="ja-JP" altLang="en-US" sz="1600" b="1" kern="0">
                <a:solidFill>
                  <a:srgbClr val="000000"/>
                </a:solidFill>
                <a:latin typeface="ＭＳ Ｐゴシック"/>
                <a:ea typeface="ＭＳ Ｐゴシック"/>
              </a:endParaRPr>
            </a:p>
          </p:txBody>
        </p:sp>
        <p:cxnSp>
          <p:nvCxnSpPr>
            <p:cNvPr id="67" name="直線コネクタ 66">
              <a:extLst>
                <a:ext uri="{FF2B5EF4-FFF2-40B4-BE49-F238E27FC236}">
                  <a16:creationId xmlns:a16="http://schemas.microsoft.com/office/drawing/2014/main" id="{FA08EAE5-B7E9-4F45-B349-F6D851B97002}"/>
                </a:ext>
              </a:extLst>
            </p:cNvPr>
            <p:cNvCxnSpPr>
              <a:cxnSpLocks/>
              <a:endCxn id="45" idx="4"/>
            </p:cNvCxnSpPr>
            <p:nvPr/>
          </p:nvCxnSpPr>
          <p:spPr>
            <a:xfrm>
              <a:off x="6083763" y="3356992"/>
              <a:ext cx="2572894" cy="1310203"/>
            </a:xfrm>
            <a:prstGeom prst="line">
              <a:avLst/>
            </a:prstGeom>
            <a:noFill/>
            <a:ln w="6350" cap="flat" cmpd="sng" algn="ctr">
              <a:solidFill>
                <a:schemeClr val="tx1"/>
              </a:solidFill>
              <a:prstDash val="solid"/>
            </a:ln>
            <a:effectLst/>
          </p:spPr>
        </p:cxnSp>
        <p:sp>
          <p:nvSpPr>
            <p:cNvPr id="68" name="テキスト ボックス 67">
              <a:extLst>
                <a:ext uri="{FF2B5EF4-FFF2-40B4-BE49-F238E27FC236}">
                  <a16:creationId xmlns:a16="http://schemas.microsoft.com/office/drawing/2014/main" id="{B0E5E012-32A1-4741-8ECD-8C30B2674792}"/>
                </a:ext>
              </a:extLst>
            </p:cNvPr>
            <p:cNvSpPr txBox="1"/>
            <p:nvPr/>
          </p:nvSpPr>
          <p:spPr>
            <a:xfrm>
              <a:off x="8595350" y="4658667"/>
              <a:ext cx="447558" cy="249940"/>
            </a:xfrm>
            <a:prstGeom prst="rect">
              <a:avLst/>
            </a:prstGeom>
            <a:noFill/>
          </p:spPr>
          <p:txBody>
            <a:bodyPr wrap="none" rtlCol="0">
              <a:spAutoFit/>
            </a:bodyPr>
            <a:lstStyle/>
            <a:p>
              <a:pPr defTabSz="914359">
                <a:defRPr/>
              </a:pPr>
              <a:r>
                <a:rPr kumimoji="1" lang="ja-JP" altLang="en-US" sz="1000" kern="0" dirty="0">
                  <a:solidFill>
                    <a:prstClr val="black"/>
                  </a:solidFill>
                  <a:latin typeface="Meiryo UI" panose="020B0604030504040204" pitchFamily="50" charset="-128"/>
                  <a:ea typeface="Meiryo UI" panose="020B0604030504040204" pitchFamily="50" charset="-128"/>
                </a:rPr>
                <a:t>年数</a:t>
              </a:r>
            </a:p>
          </p:txBody>
        </p:sp>
        <p:sp>
          <p:nvSpPr>
            <p:cNvPr id="69" name="直方体 68">
              <a:extLst>
                <a:ext uri="{FF2B5EF4-FFF2-40B4-BE49-F238E27FC236}">
                  <a16:creationId xmlns:a16="http://schemas.microsoft.com/office/drawing/2014/main" id="{CFF40AA1-EBC4-48AF-9EDB-9E3E545C28D1}"/>
                </a:ext>
              </a:extLst>
            </p:cNvPr>
            <p:cNvSpPr/>
            <p:nvPr/>
          </p:nvSpPr>
          <p:spPr bwMode="auto">
            <a:xfrm>
              <a:off x="380898" y="3573016"/>
              <a:ext cx="1837341" cy="1470860"/>
            </a:xfrm>
            <a:prstGeom prst="cube">
              <a:avLst>
                <a:gd name="adj" fmla="val 6871"/>
              </a:avLst>
            </a:prstGeom>
            <a:solidFill>
              <a:srgbClr val="8064A2">
                <a:lumMod val="20000"/>
                <a:lumOff val="80000"/>
              </a:srgbClr>
            </a:solidFill>
            <a:ln w="9525" cap="flat" cmpd="sng" algn="ctr">
              <a:solidFill>
                <a:srgbClr val="000000"/>
              </a:solidFill>
              <a:prstDash val="solid"/>
            </a:ln>
            <a:effectLst/>
          </p:spPr>
          <p:txBody>
            <a:bodyPr lIns="36000" rIns="36000" anchorCtr="1"/>
            <a:lstStyle/>
            <a:p>
              <a:pPr defTabSz="914359" fontAlgn="base">
                <a:spcBef>
                  <a:spcPct val="0"/>
                </a:spcBef>
                <a:spcAft>
                  <a:spcPct val="0"/>
                </a:spcAft>
                <a:defRPr/>
              </a:pPr>
              <a:r>
                <a:rPr lang="ja-JP" altLang="en-US" sz="1600" b="1" kern="0" dirty="0">
                  <a:solidFill>
                    <a:srgbClr val="1F497D">
                      <a:lumMod val="75000"/>
                    </a:srgbClr>
                  </a:solidFill>
                  <a:latin typeface="ＭＳ Ｐゴシック"/>
                  <a:ea typeface="ＭＳ Ｐゴシック"/>
                </a:rPr>
                <a:t>　   資　産</a:t>
              </a:r>
              <a:endParaRPr lang="ja-JP" altLang="en-US" sz="1200" b="1" kern="0" dirty="0">
                <a:solidFill>
                  <a:srgbClr val="1F497D">
                    <a:lumMod val="75000"/>
                  </a:srgbClr>
                </a:solidFill>
                <a:latin typeface="ＭＳ Ｐゴシック"/>
                <a:ea typeface="ＭＳ Ｐゴシック"/>
              </a:endParaRPr>
            </a:p>
            <a:p>
              <a:pPr algn="ctr" defTabSz="914359" fontAlgn="base">
                <a:spcBef>
                  <a:spcPct val="0"/>
                </a:spcBef>
                <a:spcAft>
                  <a:spcPct val="0"/>
                </a:spcAft>
                <a:defRPr/>
              </a:pPr>
              <a:endParaRPr lang="en-US" altLang="ja-JP" sz="1200" b="1" kern="0" dirty="0">
                <a:solidFill>
                  <a:srgbClr val="1F497D">
                    <a:lumMod val="75000"/>
                  </a:srgbClr>
                </a:solidFill>
                <a:latin typeface="ＭＳ Ｐゴシック"/>
                <a:ea typeface="ＭＳ Ｐゴシック"/>
              </a:endParaRPr>
            </a:p>
            <a:p>
              <a:pPr algn="ctr" defTabSz="914359" fontAlgn="base">
                <a:spcBef>
                  <a:spcPct val="0"/>
                </a:spcBef>
                <a:spcAft>
                  <a:spcPct val="0"/>
                </a:spcAft>
                <a:defRPr/>
              </a:pPr>
              <a:r>
                <a:rPr lang="ja-JP" altLang="en-US" sz="1400" b="1" kern="0" dirty="0">
                  <a:solidFill>
                    <a:srgbClr val="1F497D">
                      <a:lumMod val="75000"/>
                    </a:srgbClr>
                  </a:solidFill>
                  <a:latin typeface="ＭＳ Ｐゴシック" panose="020B0600070205080204" pitchFamily="50" charset="-128"/>
                  <a:ea typeface="ＭＳ Ｐゴシック" panose="020B0600070205080204" pitchFamily="50" charset="-128"/>
                </a:rPr>
                <a:t>所有土地改良施設</a:t>
              </a:r>
              <a:endParaRPr lang="en-US" altLang="ja-JP" sz="1400" b="1" kern="0" dirty="0">
                <a:solidFill>
                  <a:srgbClr val="1F497D">
                    <a:lumMod val="75000"/>
                  </a:srgbClr>
                </a:solidFill>
                <a:latin typeface="ＭＳ Ｐゴシック" panose="020B0600070205080204" pitchFamily="50" charset="-128"/>
                <a:ea typeface="ＭＳ Ｐゴシック" panose="020B0600070205080204" pitchFamily="50" charset="-128"/>
              </a:endParaRPr>
            </a:p>
            <a:p>
              <a:pPr algn="ctr" defTabSz="914359" fontAlgn="base">
                <a:spcBef>
                  <a:spcPct val="0"/>
                </a:spcBef>
                <a:spcAft>
                  <a:spcPct val="0"/>
                </a:spcAft>
                <a:defRPr/>
              </a:pPr>
              <a:r>
                <a:rPr lang="ja-JP" altLang="en-US" sz="1400" b="1" kern="0" dirty="0">
                  <a:solidFill>
                    <a:srgbClr val="1F497D">
                      <a:lumMod val="75000"/>
                    </a:srgbClr>
                  </a:solidFill>
                  <a:latin typeface="ＭＳ Ｐゴシック" panose="020B0600070205080204" pitchFamily="50" charset="-128"/>
                  <a:ea typeface="ＭＳ Ｐゴシック" panose="020B0600070205080204" pitchFamily="50" charset="-128"/>
                </a:rPr>
                <a:t>１００ </a:t>
              </a:r>
              <a:endParaRPr lang="en-US" altLang="ja-JP" sz="1200" kern="0" dirty="0">
                <a:solidFill>
                  <a:srgbClr val="1F497D">
                    <a:lumMod val="75000"/>
                  </a:srgbClr>
                </a:solidFill>
                <a:latin typeface="ＭＳ Ｐゴシック"/>
                <a:ea typeface="ＭＳ Ｐゴシック"/>
              </a:endParaRPr>
            </a:p>
          </p:txBody>
        </p:sp>
        <p:sp>
          <p:nvSpPr>
            <p:cNvPr id="70" name="直方体 69">
              <a:extLst>
                <a:ext uri="{FF2B5EF4-FFF2-40B4-BE49-F238E27FC236}">
                  <a16:creationId xmlns:a16="http://schemas.microsoft.com/office/drawing/2014/main" id="{FC5DBFAC-C5EB-447B-9341-75C764AFFF41}"/>
                </a:ext>
              </a:extLst>
            </p:cNvPr>
            <p:cNvSpPr/>
            <p:nvPr/>
          </p:nvSpPr>
          <p:spPr bwMode="auto">
            <a:xfrm>
              <a:off x="2086588" y="3572559"/>
              <a:ext cx="1580172" cy="1473650"/>
            </a:xfrm>
            <a:prstGeom prst="cube">
              <a:avLst>
                <a:gd name="adj" fmla="val 6932"/>
              </a:avLst>
            </a:prstGeom>
            <a:solidFill>
              <a:srgbClr val="FFD8AC">
                <a:lumMod val="90000"/>
              </a:srgbClr>
            </a:solidFill>
            <a:ln w="9525" cap="flat" cmpd="sng" algn="ctr">
              <a:solidFill>
                <a:srgbClr val="000000"/>
              </a:solidFill>
              <a:prstDash val="solid"/>
            </a:ln>
            <a:effectLst/>
          </p:spPr>
          <p:txBody>
            <a:bodyPr anchorCtr="1"/>
            <a:lstStyle/>
            <a:p>
              <a:pPr algn="ctr" defTabSz="914359" fontAlgn="base">
                <a:spcBef>
                  <a:spcPct val="0"/>
                </a:spcBef>
                <a:spcAft>
                  <a:spcPct val="0"/>
                </a:spcAft>
                <a:defRPr/>
              </a:pPr>
              <a:r>
                <a:rPr lang="ja-JP" altLang="en-US" sz="1400" b="1" kern="0" dirty="0">
                  <a:solidFill>
                    <a:srgbClr val="000000"/>
                  </a:solidFill>
                  <a:latin typeface="Meiryo UI" panose="020B0604030504040204" pitchFamily="50" charset="-128"/>
                  <a:ea typeface="Meiryo UI" panose="020B0604030504040204" pitchFamily="50" charset="-128"/>
                </a:rPr>
                <a:t>正味財産</a:t>
              </a:r>
            </a:p>
          </p:txBody>
        </p:sp>
        <p:sp>
          <p:nvSpPr>
            <p:cNvPr id="71" name="正方形/長方形 70">
              <a:extLst>
                <a:ext uri="{FF2B5EF4-FFF2-40B4-BE49-F238E27FC236}">
                  <a16:creationId xmlns:a16="http://schemas.microsoft.com/office/drawing/2014/main" id="{4EB62B25-6E25-43D6-9E17-E0F792D949A0}"/>
                </a:ext>
              </a:extLst>
            </p:cNvPr>
            <p:cNvSpPr/>
            <p:nvPr/>
          </p:nvSpPr>
          <p:spPr bwMode="auto">
            <a:xfrm>
              <a:off x="2143625" y="3940045"/>
              <a:ext cx="1323350" cy="548779"/>
            </a:xfrm>
            <a:prstGeom prst="rect">
              <a:avLst/>
            </a:prstGeom>
            <a:solidFill>
              <a:srgbClr val="FFFFFF"/>
            </a:solidFill>
            <a:ln w="6350" cap="flat" cmpd="sng" algn="ctr">
              <a:solidFill>
                <a:srgbClr val="000000"/>
              </a:solidFill>
              <a:prstDash val="solid"/>
            </a:ln>
            <a:effectLst/>
          </p:spPr>
          <p:txBody>
            <a:bodyPr lIns="36000" rIns="36000" anchor="ctr"/>
            <a:lstStyle/>
            <a:p>
              <a:pPr algn="ctr" defTabSz="914359" fontAlgn="base">
                <a:spcBef>
                  <a:spcPct val="0"/>
                </a:spcBef>
                <a:spcAft>
                  <a:spcPct val="0"/>
                </a:spcAft>
                <a:defRPr/>
              </a:pPr>
              <a:r>
                <a:rPr lang="ja-JP" altLang="en-US" sz="1400" b="1" kern="0" dirty="0">
                  <a:solidFill>
                    <a:srgbClr val="FF0000"/>
                  </a:solidFill>
                  <a:latin typeface="ＭＳ Ｐゴシック"/>
                  <a:ea typeface="ＭＳ Ｐゴシック"/>
                </a:rPr>
                <a:t>指定正味財産</a:t>
              </a:r>
              <a:endParaRPr lang="en-US" altLang="ja-JP" sz="1400" b="1" kern="0" dirty="0">
                <a:solidFill>
                  <a:srgbClr val="FF0000"/>
                </a:solidFill>
                <a:latin typeface="ＭＳ Ｐゴシック"/>
                <a:ea typeface="ＭＳ Ｐゴシック"/>
              </a:endParaRPr>
            </a:p>
            <a:p>
              <a:pPr algn="ctr" defTabSz="914359" fontAlgn="base">
                <a:spcBef>
                  <a:spcPct val="0"/>
                </a:spcBef>
                <a:spcAft>
                  <a:spcPct val="0"/>
                </a:spcAft>
                <a:defRPr/>
              </a:pPr>
              <a:r>
                <a:rPr lang="ja-JP" altLang="en-US" sz="1400" b="1" kern="0" dirty="0">
                  <a:solidFill>
                    <a:srgbClr val="FF0000"/>
                  </a:solidFill>
                  <a:latin typeface="ＭＳ Ｐゴシック"/>
                  <a:ea typeface="ＭＳ Ｐゴシック"/>
                </a:rPr>
                <a:t>　９０</a:t>
              </a:r>
            </a:p>
          </p:txBody>
        </p:sp>
        <p:sp>
          <p:nvSpPr>
            <p:cNvPr id="72" name="正方形/長方形 71">
              <a:extLst>
                <a:ext uri="{FF2B5EF4-FFF2-40B4-BE49-F238E27FC236}">
                  <a16:creationId xmlns:a16="http://schemas.microsoft.com/office/drawing/2014/main" id="{91E7F363-BD81-46DC-B619-E134A07E3AA1}"/>
                </a:ext>
              </a:extLst>
            </p:cNvPr>
            <p:cNvSpPr/>
            <p:nvPr/>
          </p:nvSpPr>
          <p:spPr bwMode="auto">
            <a:xfrm>
              <a:off x="2143625" y="4522666"/>
              <a:ext cx="1323350" cy="467767"/>
            </a:xfrm>
            <a:prstGeom prst="rect">
              <a:avLst/>
            </a:prstGeom>
            <a:solidFill>
              <a:srgbClr val="FFFFFF"/>
            </a:solidFill>
            <a:ln w="6350" cap="flat" cmpd="sng" algn="ctr">
              <a:solidFill>
                <a:srgbClr val="0000FF"/>
              </a:solidFill>
              <a:prstDash val="solid"/>
            </a:ln>
            <a:effectLst/>
          </p:spPr>
          <p:txBody>
            <a:bodyPr lIns="36000" rIns="36000" anchor="ctr"/>
            <a:lstStyle/>
            <a:p>
              <a:pPr algn="ctr" defTabSz="914359" fontAlgn="base">
                <a:spcBef>
                  <a:spcPct val="0"/>
                </a:spcBef>
                <a:spcAft>
                  <a:spcPct val="0"/>
                </a:spcAft>
                <a:defRPr/>
              </a:pPr>
              <a:r>
                <a:rPr lang="ja-JP" altLang="en-US" sz="1400" b="1" kern="0" dirty="0">
                  <a:solidFill>
                    <a:srgbClr val="0000FF"/>
                  </a:solidFill>
                  <a:latin typeface="ＭＳ Ｐゴシック"/>
                  <a:ea typeface="ＭＳ Ｐゴシック"/>
                </a:rPr>
                <a:t>一般正味財産</a:t>
              </a:r>
              <a:endParaRPr lang="en-US" altLang="ja-JP" sz="1400" b="1" kern="0" dirty="0">
                <a:solidFill>
                  <a:srgbClr val="0000FF"/>
                </a:solidFill>
                <a:latin typeface="ＭＳ Ｐゴシック"/>
                <a:ea typeface="ＭＳ Ｐゴシック"/>
              </a:endParaRPr>
            </a:p>
            <a:p>
              <a:pPr algn="ctr" defTabSz="914359" fontAlgn="base">
                <a:spcBef>
                  <a:spcPct val="0"/>
                </a:spcBef>
                <a:spcAft>
                  <a:spcPct val="0"/>
                </a:spcAft>
                <a:defRPr/>
              </a:pPr>
              <a:r>
                <a:rPr lang="ja-JP" altLang="en-US" sz="1400" b="1" kern="0" dirty="0">
                  <a:solidFill>
                    <a:srgbClr val="0000FF"/>
                  </a:solidFill>
                  <a:latin typeface="ＭＳ Ｐゴシック"/>
                  <a:ea typeface="ＭＳ Ｐゴシック"/>
                </a:rPr>
                <a:t>　１０</a:t>
              </a:r>
            </a:p>
          </p:txBody>
        </p:sp>
        <p:cxnSp>
          <p:nvCxnSpPr>
            <p:cNvPr id="74" name="直線矢印コネクタ 73">
              <a:extLst>
                <a:ext uri="{FF2B5EF4-FFF2-40B4-BE49-F238E27FC236}">
                  <a16:creationId xmlns:a16="http://schemas.microsoft.com/office/drawing/2014/main" id="{C0E50619-DF17-437E-BE58-1B022CD12584}"/>
                </a:ext>
              </a:extLst>
            </p:cNvPr>
            <p:cNvCxnSpPr>
              <a:cxnSpLocks/>
            </p:cNvCxnSpPr>
            <p:nvPr/>
          </p:nvCxnSpPr>
          <p:spPr>
            <a:xfrm flipH="1">
              <a:off x="3290071" y="3824762"/>
              <a:ext cx="2576559" cy="464999"/>
            </a:xfrm>
            <a:prstGeom prst="straightConnector1">
              <a:avLst/>
            </a:prstGeom>
            <a:noFill/>
            <a:ln w="6350" cap="flat" cmpd="sng" algn="ctr">
              <a:solidFill>
                <a:srgbClr val="FF0000"/>
              </a:solidFill>
              <a:prstDash val="solid"/>
              <a:tailEnd type="triangle"/>
            </a:ln>
            <a:effectLst/>
          </p:spPr>
        </p:cxnSp>
        <p:cxnSp>
          <p:nvCxnSpPr>
            <p:cNvPr id="75" name="直線矢印コネクタ 74">
              <a:extLst>
                <a:ext uri="{FF2B5EF4-FFF2-40B4-BE49-F238E27FC236}">
                  <a16:creationId xmlns:a16="http://schemas.microsoft.com/office/drawing/2014/main" id="{E973C785-98FB-4FD7-8C04-D53C34E87FA0}"/>
                </a:ext>
              </a:extLst>
            </p:cNvPr>
            <p:cNvCxnSpPr>
              <a:cxnSpLocks/>
              <a:stCxn id="65" idx="1"/>
            </p:cNvCxnSpPr>
            <p:nvPr/>
          </p:nvCxnSpPr>
          <p:spPr>
            <a:xfrm flipH="1">
              <a:off x="3283721" y="4487657"/>
              <a:ext cx="2656026" cy="324909"/>
            </a:xfrm>
            <a:prstGeom prst="straightConnector1">
              <a:avLst/>
            </a:prstGeom>
            <a:noFill/>
            <a:ln w="6350" cap="flat" cmpd="sng" algn="ctr">
              <a:solidFill>
                <a:srgbClr val="0000FF"/>
              </a:solidFill>
              <a:prstDash val="solid"/>
              <a:tailEnd type="triangle"/>
            </a:ln>
            <a:effectLst/>
          </p:spPr>
        </p:cxnSp>
        <p:sp>
          <p:nvSpPr>
            <p:cNvPr id="76" name="フリーフォーム 56">
              <a:extLst>
                <a:ext uri="{FF2B5EF4-FFF2-40B4-BE49-F238E27FC236}">
                  <a16:creationId xmlns:a16="http://schemas.microsoft.com/office/drawing/2014/main" id="{F8173462-157C-4736-866F-B549FE776635}"/>
                </a:ext>
              </a:extLst>
            </p:cNvPr>
            <p:cNvSpPr/>
            <p:nvPr/>
          </p:nvSpPr>
          <p:spPr bwMode="auto">
            <a:xfrm>
              <a:off x="1398799" y="3244090"/>
              <a:ext cx="4269544" cy="773476"/>
            </a:xfrm>
            <a:custGeom>
              <a:avLst/>
              <a:gdLst>
                <a:gd name="connsiteX0" fmla="*/ 4350070 w 4350070"/>
                <a:gd name="connsiteY0" fmla="*/ 1264937 h 1287797"/>
                <a:gd name="connsiteX1" fmla="*/ 402910 w 4350070"/>
                <a:gd name="connsiteY1" fmla="*/ 17 h 1287797"/>
                <a:gd name="connsiteX2" fmla="*/ 334330 w 4350070"/>
                <a:gd name="connsiteY2" fmla="*/ 1287797 h 1287797"/>
              </a:gdLst>
              <a:ahLst/>
              <a:cxnLst>
                <a:cxn ang="0">
                  <a:pos x="connsiteX0" y="connsiteY0"/>
                </a:cxn>
                <a:cxn ang="0">
                  <a:pos x="connsiteX1" y="connsiteY1"/>
                </a:cxn>
                <a:cxn ang="0">
                  <a:pos x="connsiteX2" y="connsiteY2"/>
                </a:cxn>
              </a:cxnLst>
              <a:rect l="l" t="t" r="r" b="b"/>
              <a:pathLst>
                <a:path w="4350070" h="1287797">
                  <a:moveTo>
                    <a:pt x="4350070" y="1264937"/>
                  </a:moveTo>
                  <a:cubicBezTo>
                    <a:pt x="2711135" y="630572"/>
                    <a:pt x="1072200" y="-3793"/>
                    <a:pt x="402910" y="17"/>
                  </a:cubicBezTo>
                  <a:cubicBezTo>
                    <a:pt x="-266380" y="3827"/>
                    <a:pt x="33975" y="645812"/>
                    <a:pt x="334330" y="1287797"/>
                  </a:cubicBezTo>
                </a:path>
              </a:pathLst>
            </a:custGeom>
            <a:noFill/>
            <a:ln w="6350" cap="flat" cmpd="sng" algn="ctr">
              <a:solidFill>
                <a:schemeClr val="tx1"/>
              </a:solidFill>
              <a:prstDash val="solid"/>
              <a:tailEnd type="stealth" w="lg" len="lg"/>
            </a:ln>
            <a:effectLst/>
          </p:spPr>
          <p:txBody>
            <a:bodyPr anchor="ctr"/>
            <a:lstStyle/>
            <a:p>
              <a:pPr algn="ctr" defTabSz="914359" fontAlgn="base">
                <a:spcBef>
                  <a:spcPct val="0"/>
                </a:spcBef>
                <a:spcAft>
                  <a:spcPct val="0"/>
                </a:spcAft>
                <a:defRPr/>
              </a:pPr>
              <a:endParaRPr lang="ja-JP" altLang="en-US" sz="1600" b="1" kern="0" dirty="0">
                <a:solidFill>
                  <a:srgbClr val="FFFFFF"/>
                </a:solidFill>
                <a:latin typeface="ＭＳ Ｐゴシック"/>
                <a:ea typeface="ＭＳ Ｐゴシック"/>
              </a:endParaRPr>
            </a:p>
          </p:txBody>
        </p:sp>
        <p:sp>
          <p:nvSpPr>
            <p:cNvPr id="73" name="直方体 72">
              <a:extLst>
                <a:ext uri="{FF2B5EF4-FFF2-40B4-BE49-F238E27FC236}">
                  <a16:creationId xmlns:a16="http://schemas.microsoft.com/office/drawing/2014/main" id="{F03A5F8D-9B97-43FB-A39B-0E77EE17BB28}"/>
                </a:ext>
              </a:extLst>
            </p:cNvPr>
            <p:cNvSpPr/>
            <p:nvPr/>
          </p:nvSpPr>
          <p:spPr bwMode="auto">
            <a:xfrm>
              <a:off x="2200148" y="3321080"/>
              <a:ext cx="1466605" cy="201399"/>
            </a:xfrm>
            <a:prstGeom prst="cube">
              <a:avLst>
                <a:gd name="adj" fmla="val 16782"/>
              </a:avLst>
            </a:prstGeom>
            <a:gradFill rotWithShape="1">
              <a:gsLst>
                <a:gs pos="0">
                  <a:srgbClr val="FFB727">
                    <a:tint val="50000"/>
                    <a:satMod val="300000"/>
                  </a:srgbClr>
                </a:gs>
                <a:gs pos="35000">
                  <a:srgbClr val="FFB727">
                    <a:tint val="37000"/>
                    <a:satMod val="300000"/>
                  </a:srgbClr>
                </a:gs>
                <a:gs pos="100000">
                  <a:srgbClr val="FFB727">
                    <a:tint val="15000"/>
                    <a:satMod val="350000"/>
                  </a:srgbClr>
                </a:gs>
              </a:gsLst>
              <a:lin ang="16200000" scaled="1"/>
            </a:gradFill>
            <a:ln w="9525" cap="flat" cmpd="sng" algn="ctr">
              <a:solidFill>
                <a:srgbClr val="000000"/>
              </a:solidFill>
              <a:prstDash val="solid"/>
            </a:ln>
            <a:effectLst/>
          </p:spPr>
          <p:txBody>
            <a:bodyPr anchor="ctr"/>
            <a:lstStyle/>
            <a:p>
              <a:pPr algn="ctr" defTabSz="914359" fontAlgn="base">
                <a:spcBef>
                  <a:spcPct val="0"/>
                </a:spcBef>
                <a:spcAft>
                  <a:spcPct val="0"/>
                </a:spcAft>
                <a:defRPr/>
              </a:pPr>
              <a:r>
                <a:rPr lang="ja-JP" altLang="en-US" sz="1100" b="1" kern="0" dirty="0">
                  <a:solidFill>
                    <a:srgbClr val="000000"/>
                  </a:solidFill>
                  <a:latin typeface="Meiryo UI" panose="020B0604030504040204" pitchFamily="50" charset="-128"/>
                  <a:ea typeface="Meiryo UI" panose="020B0604030504040204" pitchFamily="50" charset="-128"/>
                </a:rPr>
                <a:t>負　債＝０</a:t>
              </a:r>
              <a:endParaRPr lang="en-US" altLang="ja-JP" sz="1100" b="1" i="1" kern="0" dirty="0">
                <a:solidFill>
                  <a:srgbClr val="000000"/>
                </a:solidFill>
                <a:latin typeface="Meiryo UI" panose="020B0604030504040204" pitchFamily="50" charset="-128"/>
                <a:ea typeface="Meiryo UI" panose="020B0604030504040204" pitchFamily="50" charset="-128"/>
              </a:endParaRPr>
            </a:p>
          </p:txBody>
        </p:sp>
      </p:grpSp>
      <p:cxnSp>
        <p:nvCxnSpPr>
          <p:cNvPr id="77" name="直線矢印コネクタ 76">
            <a:extLst>
              <a:ext uri="{FF2B5EF4-FFF2-40B4-BE49-F238E27FC236}">
                <a16:creationId xmlns:a16="http://schemas.microsoft.com/office/drawing/2014/main" id="{11C1E943-0B0B-479C-872A-B668E8CC18A6}"/>
              </a:ext>
            </a:extLst>
          </p:cNvPr>
          <p:cNvCxnSpPr>
            <a:cxnSpLocks/>
          </p:cNvCxnSpPr>
          <p:nvPr/>
        </p:nvCxnSpPr>
        <p:spPr bwMode="auto">
          <a:xfrm>
            <a:off x="6099287" y="5408136"/>
            <a:ext cx="222633" cy="1380"/>
          </a:xfrm>
          <a:prstGeom prst="straightConnector1">
            <a:avLst/>
          </a:prstGeom>
          <a:noFill/>
          <a:ln w="12700" cap="flat" cmpd="sng" algn="ctr">
            <a:solidFill>
              <a:srgbClr val="000000"/>
            </a:solidFill>
            <a:prstDash val="solid"/>
            <a:tailEnd type="stealth" w="lg" len="lg"/>
          </a:ln>
          <a:effectLst/>
        </p:spPr>
      </p:cxnSp>
      <p:cxnSp>
        <p:nvCxnSpPr>
          <p:cNvPr id="83" name="直線矢印コネクタ 82">
            <a:extLst>
              <a:ext uri="{FF2B5EF4-FFF2-40B4-BE49-F238E27FC236}">
                <a16:creationId xmlns:a16="http://schemas.microsoft.com/office/drawing/2014/main" id="{2AF31B64-A7B8-4765-B458-1D72CF0541C2}"/>
              </a:ext>
            </a:extLst>
          </p:cNvPr>
          <p:cNvCxnSpPr>
            <a:cxnSpLocks/>
          </p:cNvCxnSpPr>
          <p:nvPr/>
        </p:nvCxnSpPr>
        <p:spPr bwMode="auto">
          <a:xfrm flipH="1">
            <a:off x="5850352" y="5406661"/>
            <a:ext cx="260678" cy="0"/>
          </a:xfrm>
          <a:prstGeom prst="straightConnector1">
            <a:avLst/>
          </a:prstGeom>
          <a:noFill/>
          <a:ln w="12700" cap="flat" cmpd="sng" algn="ctr">
            <a:solidFill>
              <a:srgbClr val="000000"/>
            </a:solidFill>
            <a:prstDash val="solid"/>
            <a:tailEnd type="stealth" w="lg" len="lg"/>
          </a:ln>
          <a:effectLst/>
        </p:spPr>
      </p:cxnSp>
      <p:sp>
        <p:nvSpPr>
          <p:cNvPr id="85" name="テキスト ボックス 84">
            <a:extLst>
              <a:ext uri="{FF2B5EF4-FFF2-40B4-BE49-F238E27FC236}">
                <a16:creationId xmlns:a16="http://schemas.microsoft.com/office/drawing/2014/main" id="{EDABABA5-879A-4493-A93A-C7594C11E8C5}"/>
              </a:ext>
            </a:extLst>
          </p:cNvPr>
          <p:cNvSpPr txBox="1"/>
          <p:nvPr/>
        </p:nvSpPr>
        <p:spPr>
          <a:xfrm>
            <a:off x="6087511" y="4359045"/>
            <a:ext cx="1082348" cy="246221"/>
          </a:xfrm>
          <a:prstGeom prst="rect">
            <a:avLst/>
          </a:prstGeom>
          <a:noFill/>
        </p:spPr>
        <p:txBody>
          <a:bodyPr wrap="none" rtlCol="0">
            <a:spAutoFit/>
          </a:bodyPr>
          <a:lstStyle/>
          <a:p>
            <a:r>
              <a:rPr lang="ja-JP" altLang="en-US" sz="1000" b="1" kern="0" dirty="0">
                <a:solidFill>
                  <a:srgbClr val="0000FF"/>
                </a:solidFill>
                <a:latin typeface="Meiryo UI" panose="020B0604030504040204" pitchFamily="50" charset="-128"/>
                <a:ea typeface="Meiryo UI" panose="020B0604030504040204" pitchFamily="50" charset="-128"/>
              </a:rPr>
              <a:t>土地改良区負担</a:t>
            </a:r>
            <a:endParaRPr kumimoji="1" lang="ja-JP" altLang="en-US" sz="10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9E3A8F0-7A11-4088-98ED-44EA00043E06}"/>
              </a:ext>
            </a:extLst>
          </p:cNvPr>
          <p:cNvSpPr txBox="1"/>
          <p:nvPr/>
        </p:nvSpPr>
        <p:spPr>
          <a:xfrm>
            <a:off x="5715427" y="5058815"/>
            <a:ext cx="748923" cy="769441"/>
          </a:xfrm>
          <a:prstGeom prst="rect">
            <a:avLst/>
          </a:prstGeom>
          <a:noFill/>
        </p:spPr>
        <p:txBody>
          <a:bodyPr wrap="none" rtlCol="0">
            <a:spAutoFit/>
          </a:bodyPr>
          <a:lstStyle/>
          <a:p>
            <a:r>
              <a:rPr kumimoji="1" lang="ja-JP" altLang="en-US" sz="4400" b="1" dirty="0"/>
              <a:t>・</a:t>
            </a:r>
          </a:p>
        </p:txBody>
      </p:sp>
      <p:sp>
        <p:nvSpPr>
          <p:cNvPr id="3" name="テキスト ボックス 2">
            <a:extLst>
              <a:ext uri="{FF2B5EF4-FFF2-40B4-BE49-F238E27FC236}">
                <a16:creationId xmlns:a16="http://schemas.microsoft.com/office/drawing/2014/main" id="{D23A67A2-F6C5-5592-B82F-C9A69ACD6C76}"/>
              </a:ext>
            </a:extLst>
          </p:cNvPr>
          <p:cNvSpPr txBox="1"/>
          <p:nvPr/>
        </p:nvSpPr>
        <p:spPr>
          <a:xfrm>
            <a:off x="8126856" y="220270"/>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41</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67089002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50539A27-D3E6-4293-98B6-3E2B884F6FCA}"/>
              </a:ext>
            </a:extLst>
          </p:cNvPr>
          <p:cNvSpPr/>
          <p:nvPr/>
        </p:nvSpPr>
        <p:spPr>
          <a:xfrm>
            <a:off x="107505" y="913663"/>
            <a:ext cx="8928992" cy="540912"/>
          </a:xfrm>
          <a:prstGeom prst="roundRect">
            <a:avLst/>
          </a:prstGeom>
          <a:noFill/>
          <a:ln w="25400" cap="flat" cmpd="sng" algn="ctr">
            <a:solidFill>
              <a:sysClr val="windowText" lastClr="000000"/>
            </a:solidFill>
            <a:prstDash val="solid"/>
          </a:ln>
          <a:effectLst/>
        </p:spPr>
        <p:txBody>
          <a:bodyPr rtlCol="0" anchor="ctr"/>
          <a:lstStyle/>
          <a:p>
            <a:pPr defTabSz="914359">
              <a:defRPr/>
            </a:pPr>
            <a:r>
              <a:rPr kumimoji="1" lang="ja-JP" altLang="en-US" sz="1400" kern="0" dirty="0">
                <a:solidFill>
                  <a:prstClr val="black"/>
                </a:solidFill>
                <a:latin typeface="Meiryo UI" panose="020B0604030504040204" pitchFamily="50" charset="-128"/>
                <a:ea typeface="Meiryo UI" panose="020B0604030504040204" pitchFamily="50" charset="-128"/>
              </a:rPr>
              <a:t>取引例：</a:t>
            </a:r>
            <a:r>
              <a:rPr lang="ja-JP" altLang="ja-JP" sz="1400" dirty="0">
                <a:latin typeface="Meiryo UI" panose="020B0604030504040204" pitchFamily="50" charset="-128"/>
                <a:ea typeface="Meiryo UI" panose="020B0604030504040204" pitchFamily="50" charset="-128"/>
                <a:cs typeface="Arial" panose="020B0604020202020204" pitchFamily="34" charset="0"/>
              </a:rPr>
              <a:t>前事業年度以前より所有している</a:t>
            </a:r>
            <a:r>
              <a:rPr lang="en-US" altLang="ja-JP" sz="1400" dirty="0">
                <a:latin typeface="Meiryo UI" panose="020B0604030504040204" pitchFamily="50" charset="-128"/>
                <a:ea typeface="Meiryo UI" panose="020B0604030504040204" pitchFamily="50" charset="-128"/>
                <a:cs typeface="Arial" panose="020B0604020202020204" pitchFamily="34" charset="0"/>
              </a:rPr>
              <a:t>A</a:t>
            </a:r>
            <a:r>
              <a:rPr lang="ja-JP" altLang="ja-JP" sz="1400" dirty="0">
                <a:latin typeface="Meiryo UI" panose="020B0604030504040204" pitchFamily="50" charset="-128"/>
                <a:ea typeface="Meiryo UI" panose="020B0604030504040204" pitchFamily="50" charset="-128"/>
                <a:cs typeface="Arial" panose="020B0604020202020204" pitchFamily="34" charset="0"/>
              </a:rPr>
              <a:t>頭首工について減価償却費を</a:t>
            </a:r>
            <a:r>
              <a:rPr lang="en-US" altLang="ja-JP" sz="1400" dirty="0">
                <a:latin typeface="Meiryo UI" panose="020B0604030504040204" pitchFamily="50" charset="-128"/>
                <a:ea typeface="Meiryo UI" panose="020B0604030504040204" pitchFamily="50" charset="-128"/>
                <a:cs typeface="Arial" panose="020B0604020202020204" pitchFamily="34" charset="0"/>
              </a:rPr>
              <a:t>20</a:t>
            </a:r>
            <a:r>
              <a:rPr lang="ja-JP" altLang="en-US" sz="1400" dirty="0">
                <a:latin typeface="Meiryo UI" panose="020B0604030504040204" pitchFamily="50" charset="-128"/>
                <a:ea typeface="Meiryo UI" panose="020B0604030504040204" pitchFamily="50" charset="-128"/>
                <a:cs typeface="Arial" panose="020B0604020202020204" pitchFamily="34" charset="0"/>
              </a:rPr>
              <a:t>円</a:t>
            </a:r>
            <a:r>
              <a:rPr lang="ja-JP" altLang="ja-JP" sz="1400" dirty="0">
                <a:latin typeface="Meiryo UI" panose="020B0604030504040204" pitchFamily="50" charset="-128"/>
                <a:ea typeface="Meiryo UI" panose="020B0604030504040204" pitchFamily="50" charset="-128"/>
                <a:cs typeface="Arial" panose="020B0604020202020204" pitchFamily="34" charset="0"/>
              </a:rPr>
              <a:t>計上する。</a:t>
            </a:r>
            <a:r>
              <a:rPr kumimoji="1" lang="ja-JP" altLang="en-US" sz="1400" kern="0" dirty="0">
                <a:solidFill>
                  <a:prstClr val="black"/>
                </a:solidFill>
                <a:latin typeface="Meiryo UI" panose="020B0604030504040204" pitchFamily="50" charset="-128"/>
                <a:ea typeface="Meiryo UI" panose="020B0604030504040204" pitchFamily="50" charset="-128"/>
              </a:rPr>
              <a:t> </a:t>
            </a:r>
            <a:endParaRPr kumimoji="1" lang="en-US" altLang="ja-JP" sz="1400" kern="0" dirty="0">
              <a:solidFill>
                <a:prstClr val="black"/>
              </a:solidFill>
              <a:latin typeface="Meiryo UI" panose="020B0604030504040204" pitchFamily="50" charset="-128"/>
              <a:ea typeface="Meiryo UI" panose="020B0604030504040204" pitchFamily="50" charset="-128"/>
            </a:endParaRPr>
          </a:p>
          <a:p>
            <a:pPr algn="r" defTabSz="914359">
              <a:defRPr/>
            </a:pPr>
            <a:r>
              <a:rPr kumimoji="1" lang="ja-JP" altLang="en-US" sz="1400" kern="0" dirty="0">
                <a:solidFill>
                  <a:prstClr val="black"/>
                </a:solidFill>
                <a:latin typeface="Meiryo UI" panose="020B0604030504040204" pitchFamily="50" charset="-128"/>
                <a:ea typeface="Meiryo UI" panose="020B0604030504040204" pitchFamily="50" charset="-128"/>
              </a:rPr>
              <a:t>　　　　　　　　　　　　　　　　　　　　　　　　　　　　　　　　　　　　　　　　　　　　</a:t>
            </a:r>
            <a:r>
              <a:rPr kumimoji="1" lang="ja-JP" altLang="en-US" sz="1400" b="1" kern="0" dirty="0">
                <a:solidFill>
                  <a:srgbClr val="FF0000"/>
                </a:solidFill>
                <a:latin typeface="Meiryo UI" panose="020B0604030504040204" pitchFamily="50" charset="-128"/>
                <a:ea typeface="Meiryo UI" panose="020B0604030504040204" pitchFamily="50" charset="-128"/>
              </a:rPr>
              <a:t>（土地改良区負担割合</a:t>
            </a:r>
            <a:r>
              <a:rPr kumimoji="1" lang="en-US" altLang="ja-JP" sz="1400" b="1" kern="0" dirty="0">
                <a:solidFill>
                  <a:srgbClr val="FF0000"/>
                </a:solidFill>
                <a:latin typeface="Meiryo UI" panose="020B0604030504040204" pitchFamily="50" charset="-128"/>
                <a:ea typeface="Meiryo UI" panose="020B0604030504040204" pitchFamily="50" charset="-128"/>
              </a:rPr>
              <a:t>10</a:t>
            </a:r>
            <a:r>
              <a:rPr kumimoji="1" lang="ja-JP" altLang="en-US" sz="1400" b="1" kern="0" dirty="0">
                <a:solidFill>
                  <a:srgbClr val="FF0000"/>
                </a:solidFill>
                <a:latin typeface="Meiryo UI" panose="020B0604030504040204" pitchFamily="50" charset="-128"/>
                <a:ea typeface="Meiryo UI" panose="020B0604030504040204" pitchFamily="50" charset="-128"/>
              </a:rPr>
              <a:t>％）</a:t>
            </a:r>
            <a:endParaRPr lang="en-US" altLang="ja-JP" sz="1400" b="1"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grpSp>
        <p:nvGrpSpPr>
          <p:cNvPr id="3" name="グループ化 2">
            <a:extLst>
              <a:ext uri="{FF2B5EF4-FFF2-40B4-BE49-F238E27FC236}">
                <a16:creationId xmlns:a16="http://schemas.microsoft.com/office/drawing/2014/main" id="{4FAA30F1-D69D-4F6E-9FD2-F1D1E3A9AAD5}"/>
              </a:ext>
            </a:extLst>
          </p:cNvPr>
          <p:cNvGrpSpPr/>
          <p:nvPr/>
        </p:nvGrpSpPr>
        <p:grpSpPr>
          <a:xfrm>
            <a:off x="107505" y="104416"/>
            <a:ext cx="8928992" cy="584200"/>
            <a:chOff x="1331366" y="549275"/>
            <a:chExt cx="5976938" cy="584200"/>
          </a:xfrm>
          <a:solidFill>
            <a:srgbClr val="F2DCDB"/>
          </a:solidFill>
        </p:grpSpPr>
        <p:sp>
          <p:nvSpPr>
            <p:cNvPr id="4" name="角丸四角形 13">
              <a:extLst>
                <a:ext uri="{FF2B5EF4-FFF2-40B4-BE49-F238E27FC236}">
                  <a16:creationId xmlns:a16="http://schemas.microsoft.com/office/drawing/2014/main" id="{295D18C6-0AFC-4C88-BE8C-153E40757EE8}"/>
                </a:ext>
              </a:extLst>
            </p:cNvPr>
            <p:cNvSpPr/>
            <p:nvPr/>
          </p:nvSpPr>
          <p:spPr>
            <a:xfrm>
              <a:off x="1331366"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dirty="0">
                <a:latin typeface="Meiryo UI" panose="020B0604030504040204" pitchFamily="50" charset="-128"/>
                <a:ea typeface="Meiryo UI" panose="020B0604030504040204" pitchFamily="50" charset="-128"/>
              </a:endParaRPr>
            </a:p>
          </p:txBody>
        </p:sp>
        <p:sp>
          <p:nvSpPr>
            <p:cNvPr id="5" name="テキスト ボックス 1">
              <a:extLst>
                <a:ext uri="{FF2B5EF4-FFF2-40B4-BE49-F238E27FC236}">
                  <a16:creationId xmlns:a16="http://schemas.microsoft.com/office/drawing/2014/main" id="{04BAA6A6-F75A-4A2A-8A90-941B3DBBBAF8}"/>
                </a:ext>
              </a:extLst>
            </p:cNvPr>
            <p:cNvSpPr txBox="1">
              <a:spLocks noChangeArrowheads="1"/>
            </p:cNvSpPr>
            <p:nvPr/>
          </p:nvSpPr>
          <p:spPr bwMode="auto">
            <a:xfrm>
              <a:off x="1396336" y="618308"/>
              <a:ext cx="586740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schemeClr val="tx1"/>
                  </a:solidFill>
                  <a:latin typeface="Meiryo UI" panose="020B0604030504040204" pitchFamily="50" charset="-128"/>
                  <a:ea typeface="Meiryo UI" panose="020B0604030504040204" pitchFamily="50" charset="-128"/>
                </a:rPr>
                <a:t>２５－１．</a:t>
              </a:r>
              <a:r>
                <a:rPr lang="ja-JP" altLang="en-US" sz="2400" b="1" u="sng" kern="0" dirty="0">
                  <a:solidFill>
                    <a:schemeClr val="tx1"/>
                  </a:solidFill>
                  <a:uFill>
                    <a:solidFill>
                      <a:srgbClr val="FF0000"/>
                    </a:solidFill>
                  </a:uFill>
                  <a:latin typeface="Meiryo UI" panose="020B0604030504040204" pitchFamily="50" charset="-128"/>
                  <a:ea typeface="Meiryo UI" panose="020B0604030504040204" pitchFamily="50" charset="-128"/>
                </a:rPr>
                <a:t>Ａ頭首工の減価償却</a:t>
              </a:r>
              <a:r>
                <a:rPr lang="ja-JP" altLang="en-US" sz="2400" b="1" u="sng" kern="0" dirty="0">
                  <a:solidFill>
                    <a:srgbClr val="FF0000"/>
                  </a:solidFill>
                  <a:uFill>
                    <a:solidFill>
                      <a:srgbClr val="FF0000"/>
                    </a:solidFill>
                  </a:uFill>
                  <a:latin typeface="Meiryo UI" panose="020B0604030504040204" pitchFamily="50" charset="-128"/>
                  <a:ea typeface="Meiryo UI" panose="020B0604030504040204" pitchFamily="50" charset="-128"/>
                </a:rPr>
                <a:t>（譲与施設） </a:t>
              </a:r>
              <a:endParaRPr lang="en-US" altLang="ja-JP" sz="2400" b="1" u="sng" kern="0" dirty="0">
                <a:solidFill>
                  <a:srgbClr val="FF0000"/>
                </a:solidFill>
                <a:uFill>
                  <a:solidFill>
                    <a:srgbClr val="FF0000"/>
                  </a:solidFill>
                </a:uFill>
                <a:latin typeface="Meiryo UI" panose="020B0604030504040204" pitchFamily="50" charset="-128"/>
                <a:ea typeface="Meiryo UI" panose="020B0604030504040204" pitchFamily="50" charset="-128"/>
              </a:endParaRPr>
            </a:p>
          </p:txBody>
        </p:sp>
      </p:grpSp>
      <p:graphicFrame>
        <p:nvGraphicFramePr>
          <p:cNvPr id="9" name="オブジェクト 8">
            <a:extLst>
              <a:ext uri="{FF2B5EF4-FFF2-40B4-BE49-F238E27FC236}">
                <a16:creationId xmlns:a16="http://schemas.microsoft.com/office/drawing/2014/main" id="{4263A639-E59E-4B9C-85E2-C18F59BBF4F1}"/>
              </a:ext>
            </a:extLst>
          </p:cNvPr>
          <p:cNvGraphicFramePr>
            <a:graphicFrameLocks noChangeAspect="1"/>
          </p:cNvGraphicFramePr>
          <p:nvPr>
            <p:extLst>
              <p:ext uri="{D42A27DB-BD31-4B8C-83A1-F6EECF244321}">
                <p14:modId xmlns:p14="http://schemas.microsoft.com/office/powerpoint/2010/main" val="53705902"/>
              </p:ext>
            </p:extLst>
          </p:nvPr>
        </p:nvGraphicFramePr>
        <p:xfrm>
          <a:off x="114664" y="1420450"/>
          <a:ext cx="8945152" cy="5144863"/>
        </p:xfrm>
        <a:graphic>
          <a:graphicData uri="http://schemas.openxmlformats.org/presentationml/2006/ole">
            <mc:AlternateContent xmlns:mc="http://schemas.openxmlformats.org/markup-compatibility/2006">
              <mc:Choice xmlns:v="urn:schemas-microsoft-com:vml" Requires="v">
                <p:oleObj name="Worksheet" r:id="rId3" imgW="9124914" imgH="5248108" progId="Excel.Sheet.12">
                  <p:embed/>
                </p:oleObj>
              </mc:Choice>
              <mc:Fallback>
                <p:oleObj name="Worksheet" r:id="rId3" imgW="9124914" imgH="5248108" progId="Excel.Sheet.12">
                  <p:embed/>
                  <p:pic>
                    <p:nvPicPr>
                      <p:cNvPr id="9" name="オブジェクト 8">
                        <a:extLst>
                          <a:ext uri="{FF2B5EF4-FFF2-40B4-BE49-F238E27FC236}">
                            <a16:creationId xmlns:a16="http://schemas.microsoft.com/office/drawing/2014/main" id="{4263A639-E59E-4B9C-85E2-C18F59BBF4F1}"/>
                          </a:ext>
                        </a:extLst>
                      </p:cNvPr>
                      <p:cNvPicPr/>
                      <p:nvPr/>
                    </p:nvPicPr>
                    <p:blipFill>
                      <a:blip r:embed="rId4"/>
                      <a:stretch>
                        <a:fillRect/>
                      </a:stretch>
                    </p:blipFill>
                    <p:spPr>
                      <a:xfrm>
                        <a:off x="114664" y="1420450"/>
                        <a:ext cx="8945152" cy="5144863"/>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2A6BEC09-F820-4499-6938-F2FEFA8CE5AF}"/>
              </a:ext>
            </a:extLst>
          </p:cNvPr>
          <p:cNvSpPr txBox="1"/>
          <p:nvPr/>
        </p:nvSpPr>
        <p:spPr>
          <a:xfrm>
            <a:off x="8154152" y="206622"/>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42</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44619732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8B04EF2-C61B-4FBA-B5A2-21410D0AC7F4}"/>
              </a:ext>
            </a:extLst>
          </p:cNvPr>
          <p:cNvGrpSpPr/>
          <p:nvPr/>
        </p:nvGrpSpPr>
        <p:grpSpPr>
          <a:xfrm>
            <a:off x="107505" y="188640"/>
            <a:ext cx="8928992" cy="584200"/>
            <a:chOff x="1331366" y="549275"/>
            <a:chExt cx="5976938" cy="584200"/>
          </a:xfrm>
          <a:solidFill>
            <a:srgbClr val="E8FDD3"/>
          </a:solidFill>
        </p:grpSpPr>
        <p:sp>
          <p:nvSpPr>
            <p:cNvPr id="3" name="角丸四角形 6">
              <a:extLst>
                <a:ext uri="{FF2B5EF4-FFF2-40B4-BE49-F238E27FC236}">
                  <a16:creationId xmlns:a16="http://schemas.microsoft.com/office/drawing/2014/main" id="{1F700AB9-2E32-4EDF-9F81-F720B7775D3B}"/>
                </a:ext>
              </a:extLst>
            </p:cNvPr>
            <p:cNvSpPr/>
            <p:nvPr/>
          </p:nvSpPr>
          <p:spPr>
            <a:xfrm>
              <a:off x="1331366"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ＭＳ ゴシック" panose="020B0609070205080204" pitchFamily="49" charset="-128"/>
                <a:ea typeface="ＭＳ ゴシック" panose="020B0609070205080204" pitchFamily="49" charset="-128"/>
              </a:endParaRPr>
            </a:p>
          </p:txBody>
        </p:sp>
        <p:sp>
          <p:nvSpPr>
            <p:cNvPr id="4" name="テキスト ボックス 1">
              <a:extLst>
                <a:ext uri="{FF2B5EF4-FFF2-40B4-BE49-F238E27FC236}">
                  <a16:creationId xmlns:a16="http://schemas.microsoft.com/office/drawing/2014/main" id="{11D63EF8-22FB-4ECB-9EBF-0E1FCCF9AE5F}"/>
                </a:ext>
              </a:extLst>
            </p:cNvPr>
            <p:cNvSpPr txBox="1">
              <a:spLocks noChangeArrowheads="1"/>
            </p:cNvSpPr>
            <p:nvPr/>
          </p:nvSpPr>
          <p:spPr bwMode="auto">
            <a:xfrm>
              <a:off x="1403648" y="602283"/>
              <a:ext cx="586740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prstClr val="black"/>
                  </a:solidFill>
                  <a:latin typeface="ＭＳ ゴシック" panose="020B0609070205080204" pitchFamily="49" charset="-128"/>
                  <a:ea typeface="ＭＳ ゴシック" panose="020B0609070205080204" pitchFamily="49" charset="-128"/>
                </a:rPr>
                <a:t>１１　仕訳帳（抄）（決算整理）</a:t>
              </a:r>
              <a:endParaRPr lang="en-US" altLang="ja-JP" sz="2400" b="1" kern="0" dirty="0">
                <a:solidFill>
                  <a:prstClr val="black"/>
                </a:solidFill>
                <a:latin typeface="ＭＳ ゴシック" panose="020B0609070205080204" pitchFamily="49" charset="-128"/>
                <a:ea typeface="ＭＳ ゴシック" panose="020B0609070205080204" pitchFamily="49" charset="-128"/>
              </a:endParaRPr>
            </a:p>
          </p:txBody>
        </p:sp>
      </p:grpSp>
      <p:graphicFrame>
        <p:nvGraphicFramePr>
          <p:cNvPr id="6" name="オブジェクト 5">
            <a:extLst>
              <a:ext uri="{FF2B5EF4-FFF2-40B4-BE49-F238E27FC236}">
                <a16:creationId xmlns:a16="http://schemas.microsoft.com/office/drawing/2014/main" id="{0329151A-4B4E-453A-AAA3-3F295E4684F3}"/>
              </a:ext>
            </a:extLst>
          </p:cNvPr>
          <p:cNvGraphicFramePr>
            <a:graphicFrameLocks noChangeAspect="1"/>
          </p:cNvGraphicFramePr>
          <p:nvPr/>
        </p:nvGraphicFramePr>
        <p:xfrm>
          <a:off x="971551" y="837384"/>
          <a:ext cx="7200900" cy="5876925"/>
        </p:xfrm>
        <a:graphic>
          <a:graphicData uri="http://schemas.openxmlformats.org/presentationml/2006/ole">
            <mc:AlternateContent xmlns:mc="http://schemas.openxmlformats.org/markup-compatibility/2006">
              <mc:Choice xmlns:v="urn:schemas-microsoft-com:vml" Requires="v">
                <p:oleObj name="Worksheet" r:id="rId3" imgW="7200878" imgH="5876968" progId="Excel.Sheet.12">
                  <p:embed/>
                </p:oleObj>
              </mc:Choice>
              <mc:Fallback>
                <p:oleObj name="Worksheet" r:id="rId3" imgW="7200878" imgH="5876968" progId="Excel.Sheet.12">
                  <p:embed/>
                  <p:pic>
                    <p:nvPicPr>
                      <p:cNvPr id="6" name="オブジェクト 5">
                        <a:extLst>
                          <a:ext uri="{FF2B5EF4-FFF2-40B4-BE49-F238E27FC236}">
                            <a16:creationId xmlns:a16="http://schemas.microsoft.com/office/drawing/2014/main" id="{0329151A-4B4E-453A-AAA3-3F295E4684F3}"/>
                          </a:ext>
                        </a:extLst>
                      </p:cNvPr>
                      <p:cNvPicPr/>
                      <p:nvPr/>
                    </p:nvPicPr>
                    <p:blipFill>
                      <a:blip r:embed="rId4"/>
                      <a:stretch>
                        <a:fillRect/>
                      </a:stretch>
                    </p:blipFill>
                    <p:spPr>
                      <a:xfrm>
                        <a:off x="971551" y="837384"/>
                        <a:ext cx="7200900" cy="5876925"/>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7ED86743-73A5-7085-A5D5-7E25E7EF0B6B}"/>
              </a:ext>
            </a:extLst>
          </p:cNvPr>
          <p:cNvSpPr txBox="1"/>
          <p:nvPr/>
        </p:nvSpPr>
        <p:spPr>
          <a:xfrm>
            <a:off x="8154152" y="301872"/>
            <a:ext cx="880369" cy="369332"/>
          </a:xfrm>
          <a:prstGeom prst="rect">
            <a:avLst/>
          </a:prstGeom>
          <a:noFill/>
        </p:spPr>
        <p:txBody>
          <a:bodyPr wrap="none" rtlCol="0">
            <a:spAutoFit/>
          </a:bodyPr>
          <a:lstStyle/>
          <a:p>
            <a:r>
              <a:rPr kumimoji="1" lang="ja-JP" altLang="en-US" b="1" dirty="0"/>
              <a:t>＜</a:t>
            </a:r>
            <a:r>
              <a:rPr kumimoji="1" lang="en-US" altLang="ja-JP" b="1" dirty="0"/>
              <a:t>49</a:t>
            </a:r>
            <a:r>
              <a:rPr kumimoji="1" lang="ja-JP" altLang="en-US" b="1" dirty="0"/>
              <a:t>＞</a:t>
            </a:r>
          </a:p>
        </p:txBody>
      </p:sp>
    </p:spTree>
    <p:extLst>
      <p:ext uri="{BB962C8B-B14F-4D97-AF65-F5344CB8AC3E}">
        <p14:creationId xmlns:p14="http://schemas.microsoft.com/office/powerpoint/2010/main" val="15909091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2C40A29-98DE-4BB5-9EF9-1D9542304615}"/>
              </a:ext>
            </a:extLst>
          </p:cNvPr>
          <p:cNvGrpSpPr/>
          <p:nvPr/>
        </p:nvGrpSpPr>
        <p:grpSpPr>
          <a:xfrm>
            <a:off x="107505" y="192996"/>
            <a:ext cx="9036497" cy="521473"/>
            <a:chOff x="1331366" y="562139"/>
            <a:chExt cx="6048900" cy="521473"/>
          </a:xfrm>
          <a:solidFill>
            <a:srgbClr val="E8FDD3"/>
          </a:solidFill>
        </p:grpSpPr>
        <p:sp>
          <p:nvSpPr>
            <p:cNvPr id="3" name="角丸四角形 5">
              <a:extLst>
                <a:ext uri="{FF2B5EF4-FFF2-40B4-BE49-F238E27FC236}">
                  <a16:creationId xmlns:a16="http://schemas.microsoft.com/office/drawing/2014/main" id="{D087FAD5-6CF2-4E84-8E17-45C12EBEA5A9}"/>
                </a:ext>
              </a:extLst>
            </p:cNvPr>
            <p:cNvSpPr/>
            <p:nvPr/>
          </p:nvSpPr>
          <p:spPr>
            <a:xfrm>
              <a:off x="1331366" y="568939"/>
              <a:ext cx="5976938" cy="514673"/>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A4E1ADD2-348E-4DC8-9112-4BD8CF7B574F}"/>
                </a:ext>
              </a:extLst>
            </p:cNvPr>
            <p:cNvSpPr txBox="1">
              <a:spLocks noChangeArrowheads="1"/>
            </p:cNvSpPr>
            <p:nvPr/>
          </p:nvSpPr>
          <p:spPr bwMode="auto">
            <a:xfrm>
              <a:off x="1512866" y="562139"/>
              <a:ext cx="5867400"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prstClr val="black"/>
                  </a:solidFill>
                  <a:latin typeface="Meiryo UI" panose="020B0604030504040204" pitchFamily="50" charset="-128"/>
                  <a:ea typeface="Meiryo UI" panose="020B0604030504040204" pitchFamily="50" charset="-128"/>
                </a:rPr>
                <a:t>１２　総勘定元帳</a:t>
              </a:r>
              <a:endParaRPr lang="en-US" altLang="ja-JP" sz="2400" b="1" kern="0" dirty="0">
                <a:solidFill>
                  <a:prstClr val="black"/>
                </a:solidFill>
                <a:latin typeface="Meiryo UI" panose="020B0604030504040204" pitchFamily="50" charset="-128"/>
                <a:ea typeface="Meiryo UI" panose="020B0604030504040204" pitchFamily="50" charset="-128"/>
              </a:endParaRPr>
            </a:p>
          </p:txBody>
        </p:sp>
      </p:grpSp>
      <p:graphicFrame>
        <p:nvGraphicFramePr>
          <p:cNvPr id="6" name="オブジェクト 5">
            <a:extLst>
              <a:ext uri="{FF2B5EF4-FFF2-40B4-BE49-F238E27FC236}">
                <a16:creationId xmlns:a16="http://schemas.microsoft.com/office/drawing/2014/main" id="{E1F07DB1-1920-41D0-BEC9-6076545C5A97}"/>
              </a:ext>
            </a:extLst>
          </p:cNvPr>
          <p:cNvGraphicFramePr>
            <a:graphicFrameLocks noChangeAspect="1"/>
          </p:cNvGraphicFramePr>
          <p:nvPr/>
        </p:nvGraphicFramePr>
        <p:xfrm>
          <a:off x="164578" y="919621"/>
          <a:ext cx="8814844" cy="5482403"/>
        </p:xfrm>
        <a:graphic>
          <a:graphicData uri="http://schemas.openxmlformats.org/presentationml/2006/ole">
            <mc:AlternateContent xmlns:mc="http://schemas.openxmlformats.org/markup-compatibility/2006">
              <mc:Choice xmlns:v="urn:schemas-microsoft-com:vml" Requires="v">
                <p:oleObj name="Worksheet" r:id="rId3" imgW="7810399" imgH="4857827" progId="Excel.Sheet.12">
                  <p:embed/>
                </p:oleObj>
              </mc:Choice>
              <mc:Fallback>
                <p:oleObj name="Worksheet" r:id="rId3" imgW="7810399" imgH="4857827" progId="Excel.Sheet.12">
                  <p:embed/>
                  <p:pic>
                    <p:nvPicPr>
                      <p:cNvPr id="6" name="オブジェクト 5">
                        <a:extLst>
                          <a:ext uri="{FF2B5EF4-FFF2-40B4-BE49-F238E27FC236}">
                            <a16:creationId xmlns:a16="http://schemas.microsoft.com/office/drawing/2014/main" id="{E1F07DB1-1920-41D0-BEC9-6076545C5A97}"/>
                          </a:ext>
                        </a:extLst>
                      </p:cNvPr>
                      <p:cNvPicPr/>
                      <p:nvPr/>
                    </p:nvPicPr>
                    <p:blipFill>
                      <a:blip r:embed="rId4"/>
                      <a:stretch>
                        <a:fillRect/>
                      </a:stretch>
                    </p:blipFill>
                    <p:spPr>
                      <a:xfrm>
                        <a:off x="164578" y="919621"/>
                        <a:ext cx="8814844" cy="5482403"/>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553DA9E3-3377-3D79-FC9F-FC6EFE62D9DB}"/>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50</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60626848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a:extLst>
              <a:ext uri="{FF2B5EF4-FFF2-40B4-BE49-F238E27FC236}">
                <a16:creationId xmlns:a16="http://schemas.microsoft.com/office/drawing/2014/main" id="{1ED9A3A5-BEA0-E399-57C1-8EB24A3D8DB2}"/>
              </a:ext>
            </a:extLst>
          </p:cNvPr>
          <p:cNvGraphicFramePr>
            <a:graphicFrameLocks noChangeAspect="1"/>
          </p:cNvGraphicFramePr>
          <p:nvPr>
            <p:extLst>
              <p:ext uri="{D42A27DB-BD31-4B8C-83A1-F6EECF244321}">
                <p14:modId xmlns:p14="http://schemas.microsoft.com/office/powerpoint/2010/main" val="1238759892"/>
              </p:ext>
            </p:extLst>
          </p:nvPr>
        </p:nvGraphicFramePr>
        <p:xfrm>
          <a:off x="988843" y="705131"/>
          <a:ext cx="7185365" cy="5619188"/>
        </p:xfrm>
        <a:graphic>
          <a:graphicData uri="http://schemas.openxmlformats.org/presentationml/2006/ole">
            <mc:AlternateContent xmlns:mc="http://schemas.openxmlformats.org/markup-compatibility/2006">
              <mc:Choice xmlns:v="urn:schemas-microsoft-com:vml" Requires="v">
                <p:oleObj name="Worksheet" r:id="rId3" imgW="6467428" imgH="5057659" progId="Excel.Sheet.12">
                  <p:embed/>
                </p:oleObj>
              </mc:Choice>
              <mc:Fallback>
                <p:oleObj name="Worksheet" r:id="rId3" imgW="6467428" imgH="5057659" progId="Excel.Sheet.12">
                  <p:embed/>
                  <p:pic>
                    <p:nvPicPr>
                      <p:cNvPr id="7" name="オブジェクト 6">
                        <a:extLst>
                          <a:ext uri="{FF2B5EF4-FFF2-40B4-BE49-F238E27FC236}">
                            <a16:creationId xmlns:a16="http://schemas.microsoft.com/office/drawing/2014/main" id="{1ED9A3A5-BEA0-E399-57C1-8EB24A3D8DB2}"/>
                          </a:ext>
                        </a:extLst>
                      </p:cNvPr>
                      <p:cNvPicPr/>
                      <p:nvPr/>
                    </p:nvPicPr>
                    <p:blipFill>
                      <a:blip r:embed="rId4"/>
                      <a:stretch>
                        <a:fillRect/>
                      </a:stretch>
                    </p:blipFill>
                    <p:spPr>
                      <a:xfrm>
                        <a:off x="988843" y="705131"/>
                        <a:ext cx="7185365" cy="5619188"/>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FA324A88-AB97-C200-BFC7-20DA8A1BCFB3}"/>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51</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8579968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F94A1564-6200-4CDC-AA9E-7CB1ED6F4503}"/>
              </a:ext>
            </a:extLst>
          </p:cNvPr>
          <p:cNvGraphicFramePr>
            <a:graphicFrameLocks noChangeAspect="1"/>
          </p:cNvGraphicFramePr>
          <p:nvPr>
            <p:extLst>
              <p:ext uri="{D42A27DB-BD31-4B8C-83A1-F6EECF244321}">
                <p14:modId xmlns:p14="http://schemas.microsoft.com/office/powerpoint/2010/main" val="3396660275"/>
              </p:ext>
            </p:extLst>
          </p:nvPr>
        </p:nvGraphicFramePr>
        <p:xfrm>
          <a:off x="659178" y="757309"/>
          <a:ext cx="7825645" cy="5716524"/>
        </p:xfrm>
        <a:graphic>
          <a:graphicData uri="http://schemas.openxmlformats.org/presentationml/2006/ole">
            <mc:AlternateContent xmlns:mc="http://schemas.openxmlformats.org/markup-compatibility/2006">
              <mc:Choice xmlns:v="urn:schemas-microsoft-com:vml" Requires="v">
                <p:oleObj name="Worksheet" r:id="rId3" imgW="6467428" imgH="4724374" progId="Excel.Sheet.12">
                  <p:embed/>
                </p:oleObj>
              </mc:Choice>
              <mc:Fallback>
                <p:oleObj name="Worksheet" r:id="rId3" imgW="6467428" imgH="4724374" progId="Excel.Sheet.12">
                  <p:embed/>
                  <p:pic>
                    <p:nvPicPr>
                      <p:cNvPr id="4" name="オブジェクト 3">
                        <a:extLst>
                          <a:ext uri="{FF2B5EF4-FFF2-40B4-BE49-F238E27FC236}">
                            <a16:creationId xmlns:a16="http://schemas.microsoft.com/office/drawing/2014/main" id="{F94A1564-6200-4CDC-AA9E-7CB1ED6F4503}"/>
                          </a:ext>
                        </a:extLst>
                      </p:cNvPr>
                      <p:cNvPicPr/>
                      <p:nvPr/>
                    </p:nvPicPr>
                    <p:blipFill>
                      <a:blip r:embed="rId4"/>
                      <a:stretch>
                        <a:fillRect/>
                      </a:stretch>
                    </p:blipFill>
                    <p:spPr>
                      <a:xfrm>
                        <a:off x="659178" y="757309"/>
                        <a:ext cx="7825645" cy="5716524"/>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421C9B7D-1C1C-3C0D-1DA5-32F8A7308685}"/>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51</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96163745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B3A287E1-C984-4D7D-9553-FF75FF282BE3}"/>
              </a:ext>
            </a:extLst>
          </p:cNvPr>
          <p:cNvGraphicFramePr>
            <a:graphicFrameLocks noChangeAspect="1"/>
          </p:cNvGraphicFramePr>
          <p:nvPr>
            <p:extLst>
              <p:ext uri="{D42A27DB-BD31-4B8C-83A1-F6EECF244321}">
                <p14:modId xmlns:p14="http://schemas.microsoft.com/office/powerpoint/2010/main" val="1383512785"/>
              </p:ext>
            </p:extLst>
          </p:nvPr>
        </p:nvGraphicFramePr>
        <p:xfrm>
          <a:off x="678229" y="683848"/>
          <a:ext cx="7825645" cy="6004656"/>
        </p:xfrm>
        <a:graphic>
          <a:graphicData uri="http://schemas.openxmlformats.org/presentationml/2006/ole">
            <mc:AlternateContent xmlns:mc="http://schemas.openxmlformats.org/markup-compatibility/2006">
              <mc:Choice xmlns:v="urn:schemas-microsoft-com:vml" Requires="v">
                <p:oleObj name="Worksheet" r:id="rId3" imgW="6467428" imgH="4962435" progId="Excel.Sheet.12">
                  <p:embed/>
                </p:oleObj>
              </mc:Choice>
              <mc:Fallback>
                <p:oleObj name="Worksheet" r:id="rId3" imgW="6467428" imgH="4962435" progId="Excel.Sheet.12">
                  <p:embed/>
                  <p:pic>
                    <p:nvPicPr>
                      <p:cNvPr id="4" name="オブジェクト 3">
                        <a:extLst>
                          <a:ext uri="{FF2B5EF4-FFF2-40B4-BE49-F238E27FC236}">
                            <a16:creationId xmlns:a16="http://schemas.microsoft.com/office/drawing/2014/main" id="{B3A287E1-C984-4D7D-9553-FF75FF282BE3}"/>
                          </a:ext>
                        </a:extLst>
                      </p:cNvPr>
                      <p:cNvPicPr/>
                      <p:nvPr/>
                    </p:nvPicPr>
                    <p:blipFill>
                      <a:blip r:embed="rId4"/>
                      <a:stretch>
                        <a:fillRect/>
                      </a:stretch>
                    </p:blipFill>
                    <p:spPr>
                      <a:xfrm>
                        <a:off x="678229" y="683848"/>
                        <a:ext cx="7825645" cy="6004656"/>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26516046-E377-F2E2-42C7-2436A0EC0308}"/>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54</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8147637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CDC9C15-957E-4529-AF6B-93021C4ACB77}"/>
              </a:ext>
            </a:extLst>
          </p:cNvPr>
          <p:cNvGrpSpPr/>
          <p:nvPr/>
        </p:nvGrpSpPr>
        <p:grpSpPr>
          <a:xfrm>
            <a:off x="107505" y="188640"/>
            <a:ext cx="8928992" cy="584200"/>
            <a:chOff x="260957" y="845858"/>
            <a:chExt cx="8928992" cy="584200"/>
          </a:xfrm>
          <a:solidFill>
            <a:srgbClr val="E8FDD3"/>
          </a:solidFill>
        </p:grpSpPr>
        <p:grpSp>
          <p:nvGrpSpPr>
            <p:cNvPr id="3" name="グループ化 2">
              <a:extLst>
                <a:ext uri="{FF2B5EF4-FFF2-40B4-BE49-F238E27FC236}">
                  <a16:creationId xmlns:a16="http://schemas.microsoft.com/office/drawing/2014/main" id="{4B60B7F7-79A3-413A-8860-48A06CA28CA9}"/>
                </a:ext>
              </a:extLst>
            </p:cNvPr>
            <p:cNvGrpSpPr/>
            <p:nvPr/>
          </p:nvGrpSpPr>
          <p:grpSpPr>
            <a:xfrm>
              <a:off x="260957" y="845858"/>
              <a:ext cx="8928992" cy="584200"/>
              <a:chOff x="1331366" y="549275"/>
              <a:chExt cx="5976938" cy="584200"/>
            </a:xfrm>
            <a:grpFill/>
          </p:grpSpPr>
          <p:sp>
            <p:nvSpPr>
              <p:cNvPr id="5" name="角丸四角形 5">
                <a:extLst>
                  <a:ext uri="{FF2B5EF4-FFF2-40B4-BE49-F238E27FC236}">
                    <a16:creationId xmlns:a16="http://schemas.microsoft.com/office/drawing/2014/main" id="{7CA8A6D4-5A92-4282-8ACD-5159E7A9B9FE}"/>
                  </a:ext>
                </a:extLst>
              </p:cNvPr>
              <p:cNvSpPr/>
              <p:nvPr/>
            </p:nvSpPr>
            <p:spPr>
              <a:xfrm>
                <a:off x="1331366"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black"/>
                  </a:solidFill>
                  <a:latin typeface="Meiryo UI" panose="020B0604030504040204" pitchFamily="50" charset="-128"/>
                  <a:ea typeface="Meiryo UI" panose="020B0604030504040204" pitchFamily="50" charset="-128"/>
                </a:endParaRPr>
              </a:p>
            </p:txBody>
          </p:sp>
          <p:sp>
            <p:nvSpPr>
              <p:cNvPr id="6" name="テキスト ボックス 1">
                <a:extLst>
                  <a:ext uri="{FF2B5EF4-FFF2-40B4-BE49-F238E27FC236}">
                    <a16:creationId xmlns:a16="http://schemas.microsoft.com/office/drawing/2014/main" id="{101E3490-6F85-4867-83D6-65E537C07958}"/>
                  </a:ext>
                </a:extLst>
              </p:cNvPr>
              <p:cNvSpPr txBox="1">
                <a:spLocks noChangeArrowheads="1"/>
              </p:cNvSpPr>
              <p:nvPr/>
            </p:nvSpPr>
            <p:spPr bwMode="auto">
              <a:xfrm>
                <a:off x="1403648" y="602283"/>
                <a:ext cx="586740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endParaRPr lang="en-US" altLang="ja-JP" sz="2400" b="1" kern="0" dirty="0">
                  <a:solidFill>
                    <a:prstClr val="black"/>
                  </a:solidFill>
                  <a:latin typeface="Meiryo UI" panose="020B0604030504040204" pitchFamily="50" charset="-128"/>
                  <a:ea typeface="Meiryo UI" panose="020B0604030504040204" pitchFamily="50" charset="-128"/>
                </a:endParaRPr>
              </a:p>
            </p:txBody>
          </p:sp>
        </p:grpSp>
        <p:sp>
          <p:nvSpPr>
            <p:cNvPr id="4" name="テキスト ボックス 3">
              <a:extLst>
                <a:ext uri="{FF2B5EF4-FFF2-40B4-BE49-F238E27FC236}">
                  <a16:creationId xmlns:a16="http://schemas.microsoft.com/office/drawing/2014/main" id="{1FE6DB8F-6DF0-4221-9A85-0828B91F9EF2}"/>
                </a:ext>
              </a:extLst>
            </p:cNvPr>
            <p:cNvSpPr txBox="1"/>
            <p:nvPr/>
          </p:nvSpPr>
          <p:spPr>
            <a:xfrm>
              <a:off x="656972" y="899755"/>
              <a:ext cx="8091492" cy="461665"/>
            </a:xfrm>
            <a:prstGeom prst="rect">
              <a:avLst/>
            </a:prstGeom>
            <a:grpFill/>
          </p:spPr>
          <p:txBody>
            <a:bodyPr wrap="square" rtlCol="0">
              <a:spAutoFit/>
            </a:bodyPr>
            <a:lstStyle/>
            <a:p>
              <a:pPr algn="ctr" defTabSz="914359">
                <a:defRPr/>
              </a:pPr>
              <a:r>
                <a:rPr kumimoji="1" lang="ja-JP" altLang="en-US" sz="2400" b="1" kern="0" dirty="0">
                  <a:solidFill>
                    <a:prstClr val="black"/>
                  </a:solidFill>
                  <a:latin typeface="Meiryo UI" panose="020B0604030504040204" pitchFamily="50" charset="-128"/>
                  <a:ea typeface="Meiryo UI" panose="020B0604030504040204" pitchFamily="50" charset="-128"/>
                </a:rPr>
                <a:t>１３　</a:t>
              </a:r>
              <a:r>
                <a:rPr kumimoji="1" lang="ja-JP" altLang="en-US" sz="2400" b="1" u="sng" kern="0" dirty="0">
                  <a:solidFill>
                    <a:prstClr val="black"/>
                  </a:solidFill>
                  <a:uFill>
                    <a:solidFill>
                      <a:srgbClr val="FF0000"/>
                    </a:solidFill>
                  </a:uFill>
                  <a:latin typeface="Meiryo UI" panose="020B0604030504040204" pitchFamily="50" charset="-128"/>
                  <a:ea typeface="Meiryo UI" panose="020B0604030504040204" pitchFamily="50" charset="-128"/>
                </a:rPr>
                <a:t>精算表</a:t>
              </a:r>
              <a:r>
                <a:rPr kumimoji="1" lang="ja-JP" altLang="en-US" sz="2400" b="1" kern="0" dirty="0">
                  <a:solidFill>
                    <a:prstClr val="black"/>
                  </a:solidFill>
                  <a:latin typeface="Meiryo UI" panose="020B0604030504040204" pitchFamily="50" charset="-128"/>
                  <a:ea typeface="Meiryo UI" panose="020B0604030504040204" pitchFamily="50" charset="-128"/>
                </a:rPr>
                <a:t> </a:t>
              </a:r>
              <a:endParaRPr kumimoji="1" lang="en-US" altLang="ja-JP" sz="2400" b="1" kern="0" dirty="0">
                <a:solidFill>
                  <a:prstClr val="black"/>
                </a:solidFill>
                <a:latin typeface="Meiryo UI" panose="020B0604030504040204" pitchFamily="50" charset="-128"/>
                <a:ea typeface="Meiryo UI" panose="020B0604030504040204" pitchFamily="50" charset="-128"/>
              </a:endParaRPr>
            </a:p>
          </p:txBody>
        </p:sp>
      </p:grpSp>
      <p:sp>
        <p:nvSpPr>
          <p:cNvPr id="7" name="正方形/長方形 6">
            <a:extLst>
              <a:ext uri="{FF2B5EF4-FFF2-40B4-BE49-F238E27FC236}">
                <a16:creationId xmlns:a16="http://schemas.microsoft.com/office/drawing/2014/main" id="{19440634-87A0-464A-9EAE-8EBABFCA0B1E}"/>
              </a:ext>
            </a:extLst>
          </p:cNvPr>
          <p:cNvSpPr/>
          <p:nvPr/>
        </p:nvSpPr>
        <p:spPr>
          <a:xfrm>
            <a:off x="185319" y="1166842"/>
            <a:ext cx="8773364" cy="3323987"/>
          </a:xfrm>
          <a:prstGeom prst="rect">
            <a:avLst/>
          </a:prstGeom>
        </p:spPr>
        <p:txBody>
          <a:bodyPr wrap="square">
            <a:spAutoFit/>
          </a:bodyPr>
          <a:lstStyle/>
          <a:p>
            <a:pPr defTabSz="914359"/>
            <a:r>
              <a:rPr kumimoji="1" lang="ja-JP" altLang="en-US" sz="1400" dirty="0">
                <a:solidFill>
                  <a:prstClr val="black"/>
                </a:solidFill>
                <a:latin typeface="Meiryo UI" panose="020B0604030504040204" pitchFamily="50" charset="-128"/>
                <a:ea typeface="Meiryo UI" panose="020B0604030504040204" pitchFamily="50" charset="-128"/>
              </a:rPr>
              <a:t>１．勘定科目欄：貸借対照表、正味財産増減計算書、決算整理で出てきた勘定科目です。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r>
              <a:rPr kumimoji="1" lang="ja-JP" altLang="en-US" sz="1400" dirty="0">
                <a:solidFill>
                  <a:prstClr val="black"/>
                </a:solidFill>
                <a:latin typeface="Meiryo UI" panose="020B0604030504040204" pitchFamily="50" charset="-128"/>
                <a:ea typeface="Meiryo UI" panose="020B0604030504040204" pitchFamily="50" charset="-128"/>
              </a:rPr>
              <a:t>２．合計残高試算表欄：決算整理前の合計残高試算表の金額を転記したものです。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r>
              <a:rPr kumimoji="1" lang="ja-JP" altLang="en-US" sz="1400" dirty="0">
                <a:solidFill>
                  <a:prstClr val="black"/>
                </a:solidFill>
                <a:latin typeface="Meiryo UI" panose="020B0604030504040204" pitchFamily="50" charset="-128"/>
                <a:ea typeface="Meiryo UI" panose="020B0604030504040204" pitchFamily="50" charset="-128"/>
              </a:rPr>
              <a:t>３．表示組み替え欄：目、節の単位で表示されている勘定科目については、貸借対照表及び正味財産増減計算書の表　</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r>
              <a:rPr kumimoji="1" lang="ja-JP" altLang="en-US" sz="1400" dirty="0">
                <a:solidFill>
                  <a:prstClr val="black"/>
                </a:solidFill>
                <a:latin typeface="Meiryo UI" panose="020B0604030504040204" pitchFamily="50" charset="-128"/>
                <a:ea typeface="Meiryo UI" panose="020B0604030504040204" pitchFamily="50" charset="-128"/>
              </a:rPr>
              <a:t>　　示科目である項に集約するため、目、節で表示された科目の表示組み替えを行います。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r>
              <a:rPr kumimoji="1" lang="ja-JP" altLang="en-US" sz="1400" dirty="0">
                <a:solidFill>
                  <a:prstClr val="black"/>
                </a:solidFill>
                <a:latin typeface="Meiryo UI" panose="020B0604030504040204" pitchFamily="50" charset="-128"/>
                <a:ea typeface="Meiryo UI" panose="020B0604030504040204" pitchFamily="50" charset="-128"/>
              </a:rPr>
              <a:t>４．修正記入欄：期末決算整理仕訳の金額を転記したものです。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r>
              <a:rPr kumimoji="1" lang="ja-JP" altLang="en-US" sz="1400" dirty="0">
                <a:solidFill>
                  <a:prstClr val="black"/>
                </a:solidFill>
                <a:latin typeface="Meiryo UI" panose="020B0604030504040204" pitchFamily="50" charset="-128"/>
                <a:ea typeface="Meiryo UI" panose="020B0604030504040204" pitchFamily="50" charset="-128"/>
              </a:rPr>
              <a:t>５．正味財産増減計算書欄：合計残高試算表欄を元にして、修正記入欄、表示組み替え欄の借方・貸方それぞれの</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r>
              <a:rPr kumimoji="1" lang="ja-JP" altLang="en-US" sz="1400" dirty="0">
                <a:solidFill>
                  <a:prstClr val="black"/>
                </a:solidFill>
                <a:latin typeface="Meiryo UI" panose="020B0604030504040204" pitchFamily="50" charset="-128"/>
                <a:ea typeface="Meiryo UI" panose="020B0604030504040204" pitchFamily="50" charset="-128"/>
              </a:rPr>
              <a:t>　　増減を経た結果を表したものです。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r>
              <a:rPr kumimoji="1" lang="ja-JP" altLang="en-US" sz="1400" dirty="0">
                <a:solidFill>
                  <a:prstClr val="black"/>
                </a:solidFill>
                <a:latin typeface="Meiryo UI" panose="020B0604030504040204" pitchFamily="50" charset="-128"/>
                <a:ea typeface="Meiryo UI" panose="020B0604030504040204" pitchFamily="50" charset="-128"/>
              </a:rPr>
              <a:t>６．貸借対照表欄：資産は借方に、負債は貸方に金額を転記したものです。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r>
              <a:rPr kumimoji="1" lang="ja-JP" altLang="en-US" sz="1400" dirty="0">
                <a:solidFill>
                  <a:prstClr val="black"/>
                </a:solidFill>
                <a:latin typeface="Meiryo UI" panose="020B0604030504040204" pitchFamily="50" charset="-128"/>
                <a:ea typeface="Meiryo UI" panose="020B0604030504040204" pitchFamily="50" charset="-128"/>
              </a:rPr>
              <a:t>　　　　　　　　　　　　　 貸借対照表に転記します。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914359"/>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68F317A-82C3-0F57-1473-A3924B95357B}"/>
              </a:ext>
            </a:extLst>
          </p:cNvPr>
          <p:cNvSpPr txBox="1"/>
          <p:nvPr/>
        </p:nvSpPr>
        <p:spPr>
          <a:xfrm>
            <a:off x="8154152" y="3113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57</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11403652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135817" y="595216"/>
            <a:ext cx="1569660" cy="369204"/>
          </a:xfrm>
          <a:prstGeom prst="rect">
            <a:avLst/>
          </a:prstGeom>
          <a:noFill/>
        </p:spPr>
        <p:txBody>
          <a:bodyPr wrap="none" rtlCol="0">
            <a:spAutoFit/>
          </a:bodyPr>
          <a:lstStyle/>
          <a:p>
            <a:r>
              <a:rPr kumimoji="1" lang="ja-JP" altLang="en-US" sz="1799" dirty="0">
                <a:latin typeface="Meiryo UI" panose="020B0604030504040204" pitchFamily="50" charset="-128"/>
                <a:ea typeface="Meiryo UI" panose="020B0604030504040204" pitchFamily="50" charset="-128"/>
              </a:rPr>
              <a:t>精算表（抄）</a:t>
            </a:r>
          </a:p>
        </p:txBody>
      </p:sp>
      <p:sp>
        <p:nvSpPr>
          <p:cNvPr id="3" name="テキスト ボックス 2">
            <a:extLst>
              <a:ext uri="{FF2B5EF4-FFF2-40B4-BE49-F238E27FC236}">
                <a16:creationId xmlns:a16="http://schemas.microsoft.com/office/drawing/2014/main" id="{B7EC76ED-F5E0-E834-1171-D4ED27D31A01}"/>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58</a:t>
            </a:r>
            <a:r>
              <a:rPr kumimoji="1" lang="ja-JP" altLang="en-US" b="1" dirty="0">
                <a:latin typeface="Meiryo UI" panose="020B0604030504040204" pitchFamily="50" charset="-128"/>
                <a:ea typeface="Meiryo UI" panose="020B0604030504040204" pitchFamily="50" charset="-128"/>
              </a:rPr>
              <a:t>＞</a:t>
            </a:r>
          </a:p>
        </p:txBody>
      </p:sp>
      <p:graphicFrame>
        <p:nvGraphicFramePr>
          <p:cNvPr id="4" name="オブジェクト 3">
            <a:extLst>
              <a:ext uri="{FF2B5EF4-FFF2-40B4-BE49-F238E27FC236}">
                <a16:creationId xmlns:a16="http://schemas.microsoft.com/office/drawing/2014/main" id="{876F61B1-ED3A-8642-7460-9A82ECA15542}"/>
              </a:ext>
            </a:extLst>
          </p:cNvPr>
          <p:cNvGraphicFramePr>
            <a:graphicFrameLocks noChangeAspect="1"/>
          </p:cNvGraphicFramePr>
          <p:nvPr>
            <p:extLst>
              <p:ext uri="{D42A27DB-BD31-4B8C-83A1-F6EECF244321}">
                <p14:modId xmlns:p14="http://schemas.microsoft.com/office/powerpoint/2010/main" val="2856480781"/>
              </p:ext>
            </p:extLst>
          </p:nvPr>
        </p:nvGraphicFramePr>
        <p:xfrm>
          <a:off x="109424" y="847118"/>
          <a:ext cx="8925154" cy="5162178"/>
        </p:xfrm>
        <a:graphic>
          <a:graphicData uri="http://schemas.openxmlformats.org/presentationml/2006/ole">
            <mc:AlternateContent xmlns:mc="http://schemas.openxmlformats.org/markup-compatibility/2006">
              <mc:Choice xmlns:v="urn:schemas-microsoft-com:vml" Requires="v">
                <p:oleObj name="Worksheet" r:id="rId3" imgW="10705941" imgH="6191314" progId="Excel.Sheet.12">
                  <p:embed/>
                </p:oleObj>
              </mc:Choice>
              <mc:Fallback>
                <p:oleObj name="Worksheet" r:id="rId3" imgW="10705941" imgH="6191314" progId="Excel.Sheet.12">
                  <p:embed/>
                  <p:pic>
                    <p:nvPicPr>
                      <p:cNvPr id="2" name="オブジェクト 1">
                        <a:extLst>
                          <a:ext uri="{FF2B5EF4-FFF2-40B4-BE49-F238E27FC236}">
                            <a16:creationId xmlns:a16="http://schemas.microsoft.com/office/drawing/2014/main" id="{3A283B49-AF44-4872-9B54-72260700AF5C}"/>
                          </a:ext>
                        </a:extLst>
                      </p:cNvPr>
                      <p:cNvPicPr/>
                      <p:nvPr/>
                    </p:nvPicPr>
                    <p:blipFill>
                      <a:blip r:embed="rId4"/>
                      <a:stretch>
                        <a:fillRect/>
                      </a:stretch>
                    </p:blipFill>
                    <p:spPr>
                      <a:xfrm>
                        <a:off x="109424" y="847118"/>
                        <a:ext cx="8925154" cy="5162178"/>
                      </a:xfrm>
                      <a:prstGeom prst="rect">
                        <a:avLst/>
                      </a:prstGeom>
                    </p:spPr>
                  </p:pic>
                </p:oleObj>
              </mc:Fallback>
            </mc:AlternateContent>
          </a:graphicData>
        </a:graphic>
      </p:graphicFrame>
    </p:spTree>
    <p:extLst>
      <p:ext uri="{BB962C8B-B14F-4D97-AF65-F5344CB8AC3E}">
        <p14:creationId xmlns:p14="http://schemas.microsoft.com/office/powerpoint/2010/main" val="91985203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8AC3FFA8-1EFA-4965-BD2D-CD53759ECDA1}"/>
              </a:ext>
            </a:extLst>
          </p:cNvPr>
          <p:cNvGrpSpPr/>
          <p:nvPr/>
        </p:nvGrpSpPr>
        <p:grpSpPr>
          <a:xfrm>
            <a:off x="227073" y="175388"/>
            <a:ext cx="8649961" cy="584200"/>
            <a:chOff x="1324165" y="549275"/>
            <a:chExt cx="5976938" cy="584200"/>
          </a:xfrm>
          <a:solidFill>
            <a:srgbClr val="1F497D">
              <a:lumMod val="20000"/>
              <a:lumOff val="80000"/>
            </a:srgbClr>
          </a:solidFill>
        </p:grpSpPr>
        <p:sp>
          <p:nvSpPr>
            <p:cNvPr id="5" name="角丸四角形 2">
              <a:extLst>
                <a:ext uri="{FF2B5EF4-FFF2-40B4-BE49-F238E27FC236}">
                  <a16:creationId xmlns:a16="http://schemas.microsoft.com/office/drawing/2014/main" id="{422272FE-7A39-439B-A571-5DB5286E9E37}"/>
                </a:ext>
              </a:extLst>
            </p:cNvPr>
            <p:cNvSpPr/>
            <p:nvPr/>
          </p:nvSpPr>
          <p:spPr>
            <a:xfrm>
              <a:off x="1324165"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dirty="0">
                <a:solidFill>
                  <a:prstClr val="white"/>
                </a:solidFill>
                <a:latin typeface="Meiryo UI" panose="020B0604030504040204" pitchFamily="50" charset="-128"/>
                <a:ea typeface="Meiryo UI" panose="020B0604030504040204" pitchFamily="50" charset="-128"/>
              </a:endParaRPr>
            </a:p>
          </p:txBody>
        </p:sp>
        <p:sp>
          <p:nvSpPr>
            <p:cNvPr id="6" name="テキスト ボックス 1">
              <a:extLst>
                <a:ext uri="{FF2B5EF4-FFF2-40B4-BE49-F238E27FC236}">
                  <a16:creationId xmlns:a16="http://schemas.microsoft.com/office/drawing/2014/main" id="{5DD473F9-B2BD-4554-9BA1-5ABFAEA64464}"/>
                </a:ext>
              </a:extLst>
            </p:cNvPr>
            <p:cNvSpPr txBox="1">
              <a:spLocks noChangeArrowheads="1"/>
            </p:cNvSpPr>
            <p:nvPr/>
          </p:nvSpPr>
          <p:spPr bwMode="auto">
            <a:xfrm>
              <a:off x="2536394" y="603573"/>
              <a:ext cx="468991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defTabSz="914359" eaLnBrk="1" hangingPunct="1">
                <a:spcBef>
                  <a:spcPct val="0"/>
                </a:spcBef>
                <a:spcAft>
                  <a:spcPct val="0"/>
                </a:spcAft>
                <a:buClrTx/>
                <a:buSzTx/>
                <a:buNone/>
                <a:defRPr/>
              </a:pPr>
              <a:r>
                <a:rPr lang="ja-JP" altLang="en-US" sz="2400" b="1" kern="0" dirty="0">
                  <a:solidFill>
                    <a:prstClr val="black"/>
                  </a:solidFill>
                  <a:latin typeface="Meiryo UI" panose="020B0604030504040204" pitchFamily="50" charset="-128"/>
                  <a:ea typeface="Meiryo UI" panose="020B0604030504040204" pitchFamily="50" charset="-128"/>
                </a:rPr>
                <a:t>１　　一　般　原　則  （　             　 　　　）   </a:t>
              </a:r>
              <a:endParaRPr lang="en-US" altLang="ja-JP" sz="2400" b="1" kern="0" dirty="0">
                <a:solidFill>
                  <a:prstClr val="black"/>
                </a:solidFill>
                <a:latin typeface="Meiryo UI" panose="020B0604030504040204" pitchFamily="50" charset="-128"/>
                <a:ea typeface="Meiryo UI" panose="020B0604030504040204" pitchFamily="50" charset="-128"/>
              </a:endParaRPr>
            </a:p>
          </p:txBody>
        </p:sp>
      </p:grpSp>
      <p:sp>
        <p:nvSpPr>
          <p:cNvPr id="7" name="正方形/長方形 6">
            <a:extLst>
              <a:ext uri="{FF2B5EF4-FFF2-40B4-BE49-F238E27FC236}">
                <a16:creationId xmlns:a16="http://schemas.microsoft.com/office/drawing/2014/main" id="{4A26023C-886B-4964-9EA5-FE84EE9D4C2C}"/>
              </a:ext>
            </a:extLst>
          </p:cNvPr>
          <p:cNvSpPr/>
          <p:nvPr/>
        </p:nvSpPr>
        <p:spPr>
          <a:xfrm>
            <a:off x="24167" y="1628859"/>
            <a:ext cx="9119834" cy="922945"/>
          </a:xfrm>
          <a:prstGeom prst="rect">
            <a:avLst/>
          </a:prstGeom>
        </p:spPr>
        <p:txBody>
          <a:bodyPr wrap="square">
            <a:spAutoFit/>
          </a:bodyPr>
          <a:lstStyle/>
          <a:p>
            <a:pPr defTabSz="914359"/>
            <a:r>
              <a:rPr kumimoji="1" lang="ja-JP" altLang="en-US" sz="1799" dirty="0">
                <a:solidFill>
                  <a:prstClr val="black"/>
                </a:solidFill>
                <a:latin typeface="Meiryo UI" panose="020B0604030504040204" pitchFamily="50" charset="-128"/>
                <a:ea typeface="Meiryo UI" panose="020B0604030504040204" pitchFamily="50" charset="-128"/>
              </a:rPr>
              <a:t>１．</a:t>
            </a:r>
            <a:r>
              <a:rPr kumimoji="1" lang="ja-JP" altLang="en-US" sz="1799" b="1" dirty="0">
                <a:solidFill>
                  <a:srgbClr val="FF0000"/>
                </a:solidFill>
                <a:latin typeface="Meiryo UI" panose="020B0604030504040204" pitchFamily="50" charset="-128"/>
                <a:ea typeface="Meiryo UI" panose="020B0604030504040204" pitchFamily="50" charset="-128"/>
              </a:rPr>
              <a:t>真実性の原則</a:t>
            </a:r>
            <a:endParaRPr kumimoji="1" lang="en-US" altLang="ja-JP" sz="1799" b="1" dirty="0">
              <a:solidFill>
                <a:srgbClr val="FF0000"/>
              </a:solidFill>
              <a:latin typeface="Meiryo UI" panose="020B0604030504040204" pitchFamily="50" charset="-128"/>
              <a:ea typeface="Meiryo UI" panose="020B0604030504040204" pitchFamily="50" charset="-128"/>
            </a:endParaRPr>
          </a:p>
          <a:p>
            <a:pPr defTabSz="914359"/>
            <a:r>
              <a:rPr kumimoji="1" lang="ja-JP" altLang="en-US" sz="1799" dirty="0">
                <a:solidFill>
                  <a:prstClr val="black"/>
                </a:solidFill>
                <a:latin typeface="Meiryo UI" panose="020B0604030504040204" pitchFamily="50" charset="-128"/>
                <a:ea typeface="Meiryo UI" panose="020B0604030504040204" pitchFamily="50" charset="-128"/>
              </a:rPr>
              <a:t>　　　財務諸表等は、資産、負債及び正味財産の状態並びに正味財産の増減の状況及び資　</a:t>
            </a:r>
            <a:endParaRPr kumimoji="1" lang="en-US" altLang="ja-JP" sz="1799" dirty="0">
              <a:solidFill>
                <a:prstClr val="black"/>
              </a:solidFill>
              <a:latin typeface="Meiryo UI" panose="020B0604030504040204" pitchFamily="50" charset="-128"/>
              <a:ea typeface="Meiryo UI" panose="020B0604030504040204" pitchFamily="50" charset="-128"/>
            </a:endParaRPr>
          </a:p>
          <a:p>
            <a:pPr defTabSz="914359"/>
            <a:r>
              <a:rPr kumimoji="1" lang="ja-JP" altLang="en-US" sz="1799" dirty="0">
                <a:solidFill>
                  <a:prstClr val="black"/>
                </a:solidFill>
                <a:latin typeface="Meiryo UI" panose="020B0604030504040204" pitchFamily="50" charset="-128"/>
                <a:ea typeface="Meiryo UI" panose="020B0604030504040204" pitchFamily="50" charset="-128"/>
              </a:rPr>
              <a:t>　　金収支に関する真実な内容を明瞭に表示するものでなければならない。</a:t>
            </a:r>
            <a:endParaRPr kumimoji="1" lang="ja-JP" altLang="en-US" sz="1799" dirty="0">
              <a:solidFill>
                <a:srgbClr val="FF0000"/>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E495996-1B90-48BF-8010-7823CDF6140B}"/>
              </a:ext>
            </a:extLst>
          </p:cNvPr>
          <p:cNvSpPr/>
          <p:nvPr/>
        </p:nvSpPr>
        <p:spPr>
          <a:xfrm>
            <a:off x="27293" y="2828754"/>
            <a:ext cx="8858250" cy="922945"/>
          </a:xfrm>
          <a:prstGeom prst="rect">
            <a:avLst/>
          </a:prstGeom>
        </p:spPr>
        <p:txBody>
          <a:bodyPr wrap="square">
            <a:spAutoFit/>
          </a:bodyPr>
          <a:lstStyle/>
          <a:p>
            <a:pPr defTabSz="914359"/>
            <a:r>
              <a:rPr kumimoji="1" lang="ja-JP" altLang="en-US" sz="1799" dirty="0">
                <a:solidFill>
                  <a:prstClr val="black"/>
                </a:solidFill>
                <a:latin typeface="Meiryo UI" panose="020B0604030504040204" pitchFamily="50" charset="-128"/>
                <a:ea typeface="Meiryo UI" panose="020B0604030504040204" pitchFamily="50" charset="-128"/>
              </a:rPr>
              <a:t>２．</a:t>
            </a:r>
            <a:r>
              <a:rPr kumimoji="1" lang="ja-JP" altLang="en-US" sz="1799" b="1" dirty="0">
                <a:solidFill>
                  <a:srgbClr val="FF0000"/>
                </a:solidFill>
                <a:latin typeface="Meiryo UI" panose="020B0604030504040204" pitchFamily="50" charset="-128"/>
                <a:ea typeface="Meiryo UI" panose="020B0604030504040204" pitchFamily="50" charset="-128"/>
              </a:rPr>
              <a:t>正規の簿記の原則</a:t>
            </a:r>
            <a:endParaRPr kumimoji="1" lang="en-US" altLang="ja-JP" sz="1799" b="1" dirty="0">
              <a:solidFill>
                <a:srgbClr val="FF0000"/>
              </a:solidFill>
              <a:latin typeface="Meiryo UI" panose="020B0604030504040204" pitchFamily="50" charset="-128"/>
              <a:ea typeface="Meiryo UI" panose="020B0604030504040204" pitchFamily="50" charset="-128"/>
            </a:endParaRPr>
          </a:p>
          <a:p>
            <a:pPr defTabSz="914359"/>
            <a:r>
              <a:rPr kumimoji="1" lang="ja-JP" altLang="en-US" sz="1799" dirty="0">
                <a:solidFill>
                  <a:prstClr val="black"/>
                </a:solidFill>
                <a:latin typeface="Meiryo UI" panose="020B0604030504040204" pitchFamily="50" charset="-128"/>
                <a:ea typeface="Meiryo UI" panose="020B0604030504040204" pitchFamily="50" charset="-128"/>
              </a:rPr>
              <a:t>　　　財務諸表等は、正規の簿記の原則に従って正しく記帳された会計帳簿に基づいて作成しな</a:t>
            </a:r>
            <a:endParaRPr kumimoji="1" lang="en-US" altLang="ja-JP" sz="1799" dirty="0">
              <a:solidFill>
                <a:prstClr val="black"/>
              </a:solidFill>
              <a:latin typeface="Meiryo UI" panose="020B0604030504040204" pitchFamily="50" charset="-128"/>
              <a:ea typeface="Meiryo UI" panose="020B0604030504040204" pitchFamily="50" charset="-128"/>
            </a:endParaRPr>
          </a:p>
          <a:p>
            <a:pPr defTabSz="914359"/>
            <a:r>
              <a:rPr kumimoji="1" lang="ja-JP" altLang="en-US" sz="1799" dirty="0">
                <a:solidFill>
                  <a:prstClr val="black"/>
                </a:solidFill>
                <a:latin typeface="Meiryo UI" panose="020B0604030504040204" pitchFamily="50" charset="-128"/>
                <a:ea typeface="Meiryo UI" panose="020B0604030504040204" pitchFamily="50" charset="-128"/>
              </a:rPr>
              <a:t>　　ければならない。</a:t>
            </a:r>
            <a:endParaRPr kumimoji="1" lang="ja-JP" altLang="en-US" sz="1799" dirty="0">
              <a:solidFill>
                <a:srgbClr val="FF00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A8277DCB-3FD0-48D5-B5F1-8EAF90365852}"/>
              </a:ext>
            </a:extLst>
          </p:cNvPr>
          <p:cNvSpPr/>
          <p:nvPr/>
        </p:nvSpPr>
        <p:spPr>
          <a:xfrm>
            <a:off x="27293" y="4028650"/>
            <a:ext cx="8858250" cy="922945"/>
          </a:xfrm>
          <a:prstGeom prst="rect">
            <a:avLst/>
          </a:prstGeom>
        </p:spPr>
        <p:txBody>
          <a:bodyPr wrap="square">
            <a:spAutoFit/>
          </a:bodyPr>
          <a:lstStyle/>
          <a:p>
            <a:pPr defTabSz="914359"/>
            <a:r>
              <a:rPr kumimoji="1" lang="ja-JP" altLang="en-US" sz="1799" dirty="0">
                <a:solidFill>
                  <a:prstClr val="black"/>
                </a:solidFill>
                <a:latin typeface="Meiryo UI" panose="020B0604030504040204" pitchFamily="50" charset="-128"/>
                <a:ea typeface="Meiryo UI" panose="020B0604030504040204" pitchFamily="50" charset="-128"/>
              </a:rPr>
              <a:t>３．</a:t>
            </a:r>
            <a:r>
              <a:rPr kumimoji="1" lang="ja-JP" altLang="en-US" sz="1799" b="1" dirty="0">
                <a:solidFill>
                  <a:srgbClr val="FF0000"/>
                </a:solidFill>
                <a:latin typeface="Meiryo UI" panose="020B0604030504040204" pitchFamily="50" charset="-128"/>
                <a:ea typeface="Meiryo UI" panose="020B0604030504040204" pitchFamily="50" charset="-128"/>
              </a:rPr>
              <a:t>明瞭性の原則</a:t>
            </a:r>
            <a:endParaRPr kumimoji="1" lang="en-US" altLang="ja-JP" sz="1799" b="1" dirty="0">
              <a:solidFill>
                <a:srgbClr val="FF0000"/>
              </a:solidFill>
              <a:latin typeface="Meiryo UI" panose="020B0604030504040204" pitchFamily="50" charset="-128"/>
              <a:ea typeface="Meiryo UI" panose="020B0604030504040204" pitchFamily="50" charset="-128"/>
            </a:endParaRPr>
          </a:p>
          <a:p>
            <a:pPr defTabSz="914359"/>
            <a:r>
              <a:rPr kumimoji="1" lang="ja-JP" altLang="en-US" sz="1799" dirty="0">
                <a:solidFill>
                  <a:prstClr val="black"/>
                </a:solidFill>
                <a:latin typeface="Meiryo UI" panose="020B0604030504040204" pitchFamily="50" charset="-128"/>
                <a:ea typeface="Meiryo UI" panose="020B0604030504040204" pitchFamily="50" charset="-128"/>
              </a:rPr>
              <a:t>　　　土地改良区会計は、土地改良区の財政状況をできるだけ明瞭な形で反映するものでなけ</a:t>
            </a:r>
            <a:endParaRPr kumimoji="1" lang="en-US" altLang="ja-JP" sz="1799" dirty="0">
              <a:solidFill>
                <a:prstClr val="black"/>
              </a:solidFill>
              <a:latin typeface="Meiryo UI" panose="020B0604030504040204" pitchFamily="50" charset="-128"/>
              <a:ea typeface="Meiryo UI" panose="020B0604030504040204" pitchFamily="50" charset="-128"/>
            </a:endParaRPr>
          </a:p>
          <a:p>
            <a:pPr defTabSz="914359"/>
            <a:r>
              <a:rPr kumimoji="1" lang="ja-JP" altLang="en-US" sz="1799" dirty="0">
                <a:solidFill>
                  <a:prstClr val="black"/>
                </a:solidFill>
                <a:latin typeface="Meiryo UI" panose="020B0604030504040204" pitchFamily="50" charset="-128"/>
                <a:ea typeface="Meiryo UI" panose="020B0604030504040204" pitchFamily="50" charset="-128"/>
              </a:rPr>
              <a:t>　　ればならない。</a:t>
            </a:r>
            <a:endParaRPr kumimoji="1" lang="ja-JP" altLang="en-US" sz="1799" dirty="0">
              <a:solidFill>
                <a:srgbClr val="FF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083FFFF-AD0E-44B2-9D2A-8D4321CA4FB7}"/>
              </a:ext>
            </a:extLst>
          </p:cNvPr>
          <p:cNvSpPr/>
          <p:nvPr/>
        </p:nvSpPr>
        <p:spPr>
          <a:xfrm>
            <a:off x="27293" y="5346830"/>
            <a:ext cx="8858250" cy="922945"/>
          </a:xfrm>
          <a:prstGeom prst="rect">
            <a:avLst/>
          </a:prstGeom>
        </p:spPr>
        <p:txBody>
          <a:bodyPr wrap="square">
            <a:spAutoFit/>
          </a:bodyPr>
          <a:lstStyle/>
          <a:p>
            <a:pPr defTabSz="914359"/>
            <a:r>
              <a:rPr kumimoji="1" lang="ja-JP" altLang="en-US" sz="1799" dirty="0">
                <a:solidFill>
                  <a:prstClr val="black"/>
                </a:solidFill>
                <a:latin typeface="Meiryo UI" panose="020B0604030504040204" pitchFamily="50" charset="-128"/>
                <a:ea typeface="Meiryo UI" panose="020B0604030504040204" pitchFamily="50" charset="-128"/>
              </a:rPr>
              <a:t>４．</a:t>
            </a:r>
            <a:r>
              <a:rPr kumimoji="1" lang="ja-JP" altLang="en-US" sz="1799" b="1" dirty="0">
                <a:solidFill>
                  <a:srgbClr val="FF0000"/>
                </a:solidFill>
                <a:latin typeface="Meiryo UI" panose="020B0604030504040204" pitchFamily="50" charset="-128"/>
                <a:ea typeface="Meiryo UI" panose="020B0604030504040204" pitchFamily="50" charset="-128"/>
              </a:rPr>
              <a:t>継続性の原則</a:t>
            </a:r>
            <a:endParaRPr kumimoji="1" lang="en-US" altLang="ja-JP" sz="1799" b="1" dirty="0">
              <a:solidFill>
                <a:srgbClr val="FF0000"/>
              </a:solidFill>
              <a:latin typeface="Meiryo UI" panose="020B0604030504040204" pitchFamily="50" charset="-128"/>
              <a:ea typeface="Meiryo UI" panose="020B0604030504040204" pitchFamily="50" charset="-128"/>
            </a:endParaRPr>
          </a:p>
          <a:p>
            <a:pPr defTabSz="914359"/>
            <a:r>
              <a:rPr kumimoji="1" lang="ja-JP" altLang="en-US" sz="1799" dirty="0">
                <a:solidFill>
                  <a:prstClr val="black"/>
                </a:solidFill>
                <a:latin typeface="Meiryo UI" panose="020B0604030504040204" pitchFamily="50" charset="-128"/>
                <a:ea typeface="Meiryo UI" panose="020B0604030504040204" pitchFamily="50" charset="-128"/>
              </a:rPr>
              <a:t>　　　会計処理の原則及び手続並びに財務諸表等の表示方法は、毎事業年度これを継続して　</a:t>
            </a:r>
            <a:endParaRPr kumimoji="1" lang="en-US" altLang="ja-JP" sz="1799" dirty="0">
              <a:solidFill>
                <a:prstClr val="black"/>
              </a:solidFill>
              <a:latin typeface="Meiryo UI" panose="020B0604030504040204" pitchFamily="50" charset="-128"/>
              <a:ea typeface="Meiryo UI" panose="020B0604030504040204" pitchFamily="50" charset="-128"/>
            </a:endParaRPr>
          </a:p>
          <a:p>
            <a:pPr defTabSz="914359"/>
            <a:r>
              <a:rPr kumimoji="1" lang="ja-JP" altLang="en-US" sz="1799" dirty="0">
                <a:solidFill>
                  <a:prstClr val="black"/>
                </a:solidFill>
                <a:latin typeface="Meiryo UI" panose="020B0604030504040204" pitchFamily="50" charset="-128"/>
                <a:ea typeface="Meiryo UI" panose="020B0604030504040204" pitchFamily="50" charset="-128"/>
              </a:rPr>
              <a:t>　　適用し、みだりに変更してはならない。</a:t>
            </a:r>
            <a:endParaRPr kumimoji="1" lang="ja-JP" altLang="en-US" sz="1799" dirty="0">
              <a:solidFill>
                <a:srgbClr val="FF0000"/>
              </a:solidFill>
              <a:latin typeface="Meiryo UI" panose="020B0604030504040204" pitchFamily="50" charset="-128"/>
              <a:ea typeface="Meiryo UI" panose="020B0604030504040204" pitchFamily="50" charset="-128"/>
            </a:endParaRPr>
          </a:p>
        </p:txBody>
      </p:sp>
      <p:sp>
        <p:nvSpPr>
          <p:cNvPr id="12" name="テキスト ボックス 1">
            <a:extLst>
              <a:ext uri="{FF2B5EF4-FFF2-40B4-BE49-F238E27FC236}">
                <a16:creationId xmlns:a16="http://schemas.microsoft.com/office/drawing/2014/main" id="{B40A9959-01E5-4788-B50C-E0913D422147}"/>
              </a:ext>
            </a:extLst>
          </p:cNvPr>
          <p:cNvSpPr txBox="1">
            <a:spLocks noChangeArrowheads="1"/>
          </p:cNvSpPr>
          <p:nvPr/>
        </p:nvSpPr>
        <p:spPr bwMode="auto">
          <a:xfrm>
            <a:off x="4911260" y="306790"/>
            <a:ext cx="2746840" cy="305627"/>
          </a:xfrm>
          <a:prstGeom prst="rect">
            <a:avLst/>
          </a:prstGeom>
          <a:noFill/>
          <a:ln>
            <a:noFill/>
          </a:ln>
        </p:spPr>
        <p:txBody>
          <a:bodyPr wrap="square">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pPr>
            <a:r>
              <a:rPr lang="ja-JP" altLang="en-US" sz="1400" b="1" dirty="0">
                <a:solidFill>
                  <a:prstClr val="black"/>
                </a:solidFill>
                <a:latin typeface="Meiryo UI" panose="020B0604030504040204" pitchFamily="50" charset="-128"/>
                <a:ea typeface="Meiryo UI" panose="020B0604030504040204" pitchFamily="50" charset="-128"/>
              </a:rPr>
              <a:t>　土地改良区会計基準　第１の２</a:t>
            </a:r>
            <a:endParaRPr lang="en-US" altLang="ja-JP" sz="14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4772DF22-6E13-54FF-C2AB-822B7AB85830}"/>
              </a:ext>
            </a:extLst>
          </p:cNvPr>
          <p:cNvSpPr txBox="1"/>
          <p:nvPr/>
        </p:nvSpPr>
        <p:spPr>
          <a:xfrm>
            <a:off x="8008380" y="282822"/>
            <a:ext cx="877163" cy="369332"/>
          </a:xfrm>
          <a:prstGeom prst="rect">
            <a:avLst/>
          </a:prstGeom>
          <a:noFill/>
        </p:spPr>
        <p:txBody>
          <a:bodyPr wrap="none" rtlCol="0">
            <a:spAutoFit/>
          </a:bodyPr>
          <a:lstStyle/>
          <a:p>
            <a:r>
              <a:rPr kumimoji="1" lang="ja-JP" altLang="en-US" b="1" dirty="0"/>
              <a:t>＜１＞</a:t>
            </a:r>
          </a:p>
        </p:txBody>
      </p:sp>
    </p:spTree>
    <p:extLst>
      <p:ext uri="{BB962C8B-B14F-4D97-AF65-F5344CB8AC3E}">
        <p14:creationId xmlns:p14="http://schemas.microsoft.com/office/powerpoint/2010/main" val="164612345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FC189E9-9E28-4BF1-8D08-C96F6CAF7104}"/>
              </a:ext>
            </a:extLst>
          </p:cNvPr>
          <p:cNvGrpSpPr/>
          <p:nvPr/>
        </p:nvGrpSpPr>
        <p:grpSpPr>
          <a:xfrm>
            <a:off x="112910" y="72832"/>
            <a:ext cx="8928992" cy="606790"/>
            <a:chOff x="260957" y="845857"/>
            <a:chExt cx="8928992" cy="1008412"/>
          </a:xfrm>
          <a:solidFill>
            <a:srgbClr val="E8FDD3"/>
          </a:solidFill>
        </p:grpSpPr>
        <p:grpSp>
          <p:nvGrpSpPr>
            <p:cNvPr id="3" name="グループ化 2">
              <a:extLst>
                <a:ext uri="{FF2B5EF4-FFF2-40B4-BE49-F238E27FC236}">
                  <a16:creationId xmlns:a16="http://schemas.microsoft.com/office/drawing/2014/main" id="{942B54F1-211A-44CD-BC5D-3CFE06B5EADD}"/>
                </a:ext>
              </a:extLst>
            </p:cNvPr>
            <p:cNvGrpSpPr/>
            <p:nvPr/>
          </p:nvGrpSpPr>
          <p:grpSpPr>
            <a:xfrm>
              <a:off x="260957" y="845857"/>
              <a:ext cx="8928992" cy="1008412"/>
              <a:chOff x="1331366" y="549274"/>
              <a:chExt cx="5976938" cy="1008412"/>
            </a:xfrm>
            <a:grpFill/>
          </p:grpSpPr>
          <p:sp>
            <p:nvSpPr>
              <p:cNvPr id="5" name="テキスト ボックス 1">
                <a:extLst>
                  <a:ext uri="{FF2B5EF4-FFF2-40B4-BE49-F238E27FC236}">
                    <a16:creationId xmlns:a16="http://schemas.microsoft.com/office/drawing/2014/main" id="{95B5D016-CF03-4DFC-B8AD-60522A2E3E00}"/>
                  </a:ext>
                </a:extLst>
              </p:cNvPr>
              <p:cNvSpPr txBox="1">
                <a:spLocks noChangeArrowheads="1"/>
              </p:cNvSpPr>
              <p:nvPr/>
            </p:nvSpPr>
            <p:spPr bwMode="auto">
              <a:xfrm>
                <a:off x="1403648" y="602283"/>
                <a:ext cx="5867400" cy="562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endParaRPr lang="en-US" altLang="ja-JP" sz="16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角丸四角形 12">
                <a:extLst>
                  <a:ext uri="{FF2B5EF4-FFF2-40B4-BE49-F238E27FC236}">
                    <a16:creationId xmlns:a16="http://schemas.microsoft.com/office/drawing/2014/main" id="{D5573548-E981-47CD-8055-37695DF2AE0F}"/>
                  </a:ext>
                </a:extLst>
              </p:cNvPr>
              <p:cNvSpPr/>
              <p:nvPr/>
            </p:nvSpPr>
            <p:spPr>
              <a:xfrm>
                <a:off x="1331366" y="549274"/>
                <a:ext cx="5976938" cy="1008412"/>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600" b="1" kern="0">
                  <a:solidFill>
                    <a:prstClr val="black"/>
                  </a:solidFill>
                  <a:latin typeface="ＭＳ Ｐゴシック" panose="020B0600070205080204" pitchFamily="50" charset="-128"/>
                  <a:ea typeface="ＭＳ Ｐゴシック" panose="020B0600070205080204" pitchFamily="50" charset="-128"/>
                </a:endParaRPr>
              </a:p>
            </p:txBody>
          </p:sp>
        </p:grpSp>
        <p:sp>
          <p:nvSpPr>
            <p:cNvPr id="4" name="テキスト ボックス 3">
              <a:extLst>
                <a:ext uri="{FF2B5EF4-FFF2-40B4-BE49-F238E27FC236}">
                  <a16:creationId xmlns:a16="http://schemas.microsoft.com/office/drawing/2014/main" id="{CF325652-DDB5-42B2-ACEC-BB66F9F643A3}"/>
                </a:ext>
              </a:extLst>
            </p:cNvPr>
            <p:cNvSpPr txBox="1"/>
            <p:nvPr/>
          </p:nvSpPr>
          <p:spPr>
            <a:xfrm>
              <a:off x="656972" y="968314"/>
              <a:ext cx="8091492" cy="767232"/>
            </a:xfrm>
            <a:prstGeom prst="rect">
              <a:avLst/>
            </a:prstGeom>
            <a:grpFill/>
          </p:spPr>
          <p:txBody>
            <a:bodyPr wrap="square" rtlCol="0">
              <a:spAutoFit/>
            </a:bodyPr>
            <a:lstStyle/>
            <a:p>
              <a:pPr algn="ctr" defTabSz="914359">
                <a:defRPr/>
              </a:pPr>
              <a:r>
                <a:rPr kumimoji="1" lang="ja-JP" altLang="en-US" sz="2400" b="1" kern="0" dirty="0">
                  <a:solidFill>
                    <a:prstClr val="black"/>
                  </a:solidFill>
                  <a:latin typeface="Meiryo UI" panose="020B0604030504040204" pitchFamily="50" charset="-128"/>
                  <a:ea typeface="Meiryo UI" panose="020B0604030504040204" pitchFamily="50" charset="-128"/>
                </a:rPr>
                <a:t>１４　財務諸表</a:t>
              </a:r>
              <a:endParaRPr kumimoji="1" lang="en-US" altLang="ja-JP" sz="2400" b="1" kern="0" dirty="0">
                <a:solidFill>
                  <a:prstClr val="black"/>
                </a:solidFill>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D8CA0D03-692A-47E6-D538-83FC5D7CA7B7}"/>
              </a:ext>
            </a:extLst>
          </p:cNvPr>
          <p:cNvSpPr txBox="1"/>
          <p:nvPr/>
        </p:nvSpPr>
        <p:spPr>
          <a:xfrm>
            <a:off x="8154152" y="1970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59</a:t>
            </a:r>
            <a:r>
              <a:rPr kumimoji="1" lang="ja-JP" altLang="en-US" b="1" dirty="0">
                <a:latin typeface="Meiryo UI" panose="020B0604030504040204" pitchFamily="50" charset="-128"/>
                <a:ea typeface="Meiryo UI" panose="020B0604030504040204" pitchFamily="50" charset="-128"/>
              </a:rPr>
              <a:t>＞</a:t>
            </a:r>
          </a:p>
        </p:txBody>
      </p:sp>
      <p:pic>
        <p:nvPicPr>
          <p:cNvPr id="7" name="図 6">
            <a:extLst>
              <a:ext uri="{FF2B5EF4-FFF2-40B4-BE49-F238E27FC236}">
                <a16:creationId xmlns:a16="http://schemas.microsoft.com/office/drawing/2014/main" id="{930D908F-930D-6866-F1B7-06A2835DEB26}"/>
              </a:ext>
            </a:extLst>
          </p:cNvPr>
          <p:cNvPicPr>
            <a:picLocks noChangeAspect="1"/>
          </p:cNvPicPr>
          <p:nvPr/>
        </p:nvPicPr>
        <p:blipFill>
          <a:blip r:embed="rId3"/>
          <a:stretch>
            <a:fillRect/>
          </a:stretch>
        </p:blipFill>
        <p:spPr>
          <a:xfrm>
            <a:off x="1656234" y="791170"/>
            <a:ext cx="5831533" cy="6007181"/>
          </a:xfrm>
          <a:prstGeom prst="rect">
            <a:avLst/>
          </a:prstGeom>
        </p:spPr>
      </p:pic>
    </p:spTree>
    <p:extLst>
      <p:ext uri="{BB962C8B-B14F-4D97-AF65-F5344CB8AC3E}">
        <p14:creationId xmlns:p14="http://schemas.microsoft.com/office/powerpoint/2010/main" val="21892774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0218F2-CC2E-4C7C-991C-2031C3FDD496}"/>
              </a:ext>
            </a:extLst>
          </p:cNvPr>
          <p:cNvSpPr txBox="1"/>
          <p:nvPr/>
        </p:nvSpPr>
        <p:spPr>
          <a:xfrm>
            <a:off x="1414462" y="5634037"/>
            <a:ext cx="5546711"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科目欄右隅の（　）数字は総勘定元帳の残高勘定の（　）数字とリンクしています。</a:t>
            </a:r>
          </a:p>
        </p:txBody>
      </p:sp>
      <p:sp>
        <p:nvSpPr>
          <p:cNvPr id="3" name="テキスト ボックス 2">
            <a:extLst>
              <a:ext uri="{FF2B5EF4-FFF2-40B4-BE49-F238E27FC236}">
                <a16:creationId xmlns:a16="http://schemas.microsoft.com/office/drawing/2014/main" id="{4025A207-9798-0BFB-3295-A8148345937C}"/>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59</a:t>
            </a:r>
            <a:r>
              <a:rPr kumimoji="1" lang="ja-JP" altLang="en-US" b="1" dirty="0">
                <a:latin typeface="Meiryo UI" panose="020B0604030504040204" pitchFamily="50" charset="-128"/>
                <a:ea typeface="Meiryo UI" panose="020B0604030504040204" pitchFamily="50" charset="-128"/>
              </a:rPr>
              <a:t>＞</a:t>
            </a:r>
          </a:p>
        </p:txBody>
      </p:sp>
      <p:graphicFrame>
        <p:nvGraphicFramePr>
          <p:cNvPr id="7" name="オブジェクト 6">
            <a:extLst>
              <a:ext uri="{FF2B5EF4-FFF2-40B4-BE49-F238E27FC236}">
                <a16:creationId xmlns:a16="http://schemas.microsoft.com/office/drawing/2014/main" id="{A1923EF2-5C7F-A2D0-12A9-5C55CCCA10B2}"/>
              </a:ext>
            </a:extLst>
          </p:cNvPr>
          <p:cNvGraphicFramePr>
            <a:graphicFrameLocks noChangeAspect="1"/>
          </p:cNvGraphicFramePr>
          <p:nvPr/>
        </p:nvGraphicFramePr>
        <p:xfrm>
          <a:off x="1414463" y="1223963"/>
          <a:ext cx="6315075" cy="4410075"/>
        </p:xfrm>
        <a:graphic>
          <a:graphicData uri="http://schemas.openxmlformats.org/presentationml/2006/ole">
            <mc:AlternateContent xmlns:mc="http://schemas.openxmlformats.org/markup-compatibility/2006">
              <mc:Choice xmlns:v="urn:schemas-microsoft-com:vml" Requires="v">
                <p:oleObj name="Worksheet" r:id="rId3" imgW="6315086" imgH="4410204" progId="Excel.Sheet.12">
                  <p:embed/>
                </p:oleObj>
              </mc:Choice>
              <mc:Fallback>
                <p:oleObj name="Worksheet" r:id="rId3" imgW="6315086" imgH="4410204" progId="Excel.Sheet.12">
                  <p:embed/>
                  <p:pic>
                    <p:nvPicPr>
                      <p:cNvPr id="7" name="オブジェクト 6">
                        <a:extLst>
                          <a:ext uri="{FF2B5EF4-FFF2-40B4-BE49-F238E27FC236}">
                            <a16:creationId xmlns:a16="http://schemas.microsoft.com/office/drawing/2014/main" id="{A1923EF2-5C7F-A2D0-12A9-5C55CCCA10B2}"/>
                          </a:ext>
                        </a:extLst>
                      </p:cNvPr>
                      <p:cNvPicPr/>
                      <p:nvPr/>
                    </p:nvPicPr>
                    <p:blipFill>
                      <a:blip r:embed="rId4"/>
                      <a:stretch>
                        <a:fillRect/>
                      </a:stretch>
                    </p:blipFill>
                    <p:spPr>
                      <a:xfrm>
                        <a:off x="1414463" y="1223963"/>
                        <a:ext cx="6315075" cy="4410075"/>
                      </a:xfrm>
                      <a:prstGeom prst="rect">
                        <a:avLst/>
                      </a:prstGeom>
                    </p:spPr>
                  </p:pic>
                </p:oleObj>
              </mc:Fallback>
            </mc:AlternateContent>
          </a:graphicData>
        </a:graphic>
      </p:graphicFrame>
    </p:spTree>
    <p:extLst>
      <p:ext uri="{BB962C8B-B14F-4D97-AF65-F5344CB8AC3E}">
        <p14:creationId xmlns:p14="http://schemas.microsoft.com/office/powerpoint/2010/main" val="2556328523"/>
      </p:ext>
    </p:extLst>
  </p:cSld>
  <p:clrMapOvr>
    <a:masterClrMapping/>
  </p:clrMapOvr>
  <mc:AlternateContent xmlns:mc="http://schemas.openxmlformats.org/markup-compatibility/2006" xmlns:p14="http://schemas.microsoft.com/office/powerpoint/2010/main">
    <mc:Choice Requires="p14">
      <p:transition spd="med" p14:dur="700" advTm="2500">
        <p:fade/>
      </p:transition>
    </mc:Choice>
    <mc:Fallback xmlns="">
      <p:transition spd="med" advTm="25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D799517-6B15-C401-D666-DAA767927D06}"/>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60</a:t>
            </a:r>
            <a:r>
              <a:rPr kumimoji="1" lang="ja-JP" altLang="en-US" b="1" dirty="0">
                <a:latin typeface="Meiryo UI" panose="020B0604030504040204" pitchFamily="50" charset="-128"/>
                <a:ea typeface="Meiryo UI" panose="020B0604030504040204" pitchFamily="50" charset="-128"/>
              </a:rPr>
              <a:t>＞</a:t>
            </a:r>
          </a:p>
        </p:txBody>
      </p:sp>
      <p:graphicFrame>
        <p:nvGraphicFramePr>
          <p:cNvPr id="4" name="オブジェクト 3">
            <a:extLst>
              <a:ext uri="{FF2B5EF4-FFF2-40B4-BE49-F238E27FC236}">
                <a16:creationId xmlns:a16="http://schemas.microsoft.com/office/drawing/2014/main" id="{F1F72707-239C-1E38-9D4B-FD392B51E029}"/>
              </a:ext>
            </a:extLst>
          </p:cNvPr>
          <p:cNvGraphicFramePr>
            <a:graphicFrameLocks noChangeAspect="1"/>
          </p:cNvGraphicFramePr>
          <p:nvPr>
            <p:extLst>
              <p:ext uri="{D42A27DB-BD31-4B8C-83A1-F6EECF244321}">
                <p14:modId xmlns:p14="http://schemas.microsoft.com/office/powerpoint/2010/main" val="2916898271"/>
              </p:ext>
            </p:extLst>
          </p:nvPr>
        </p:nvGraphicFramePr>
        <p:xfrm>
          <a:off x="1004888" y="790575"/>
          <a:ext cx="7134225" cy="5276850"/>
        </p:xfrm>
        <a:graphic>
          <a:graphicData uri="http://schemas.openxmlformats.org/presentationml/2006/ole">
            <mc:AlternateContent xmlns:mc="http://schemas.openxmlformats.org/markup-compatibility/2006">
              <mc:Choice xmlns:v="urn:schemas-microsoft-com:vml" Requires="v">
                <p:oleObj name="Worksheet" r:id="rId3" imgW="7134055" imgH="5276953" progId="Excel.Sheet.12">
                  <p:embed/>
                </p:oleObj>
              </mc:Choice>
              <mc:Fallback>
                <p:oleObj name="Worksheet" r:id="rId3" imgW="7134055" imgH="5276953" progId="Excel.Sheet.12">
                  <p:embed/>
                  <p:pic>
                    <p:nvPicPr>
                      <p:cNvPr id="4" name="オブジェクト 3">
                        <a:extLst>
                          <a:ext uri="{FF2B5EF4-FFF2-40B4-BE49-F238E27FC236}">
                            <a16:creationId xmlns:a16="http://schemas.microsoft.com/office/drawing/2014/main" id="{F1F72707-239C-1E38-9D4B-FD392B51E029}"/>
                          </a:ext>
                        </a:extLst>
                      </p:cNvPr>
                      <p:cNvPicPr/>
                      <p:nvPr/>
                    </p:nvPicPr>
                    <p:blipFill>
                      <a:blip r:embed="rId4"/>
                      <a:stretch>
                        <a:fillRect/>
                      </a:stretch>
                    </p:blipFill>
                    <p:spPr>
                      <a:xfrm>
                        <a:off x="1004888" y="790575"/>
                        <a:ext cx="7134225" cy="5276850"/>
                      </a:xfrm>
                      <a:prstGeom prst="rect">
                        <a:avLst/>
                      </a:prstGeom>
                    </p:spPr>
                  </p:pic>
                </p:oleObj>
              </mc:Fallback>
            </mc:AlternateContent>
          </a:graphicData>
        </a:graphic>
      </p:graphicFrame>
    </p:spTree>
    <p:extLst>
      <p:ext uri="{BB962C8B-B14F-4D97-AF65-F5344CB8AC3E}">
        <p14:creationId xmlns:p14="http://schemas.microsoft.com/office/powerpoint/2010/main" val="296948400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4BDFBC9-48FA-480B-BB91-9EE050B4576D}"/>
              </a:ext>
            </a:extLst>
          </p:cNvPr>
          <p:cNvSpPr txBox="1"/>
          <p:nvPr/>
        </p:nvSpPr>
        <p:spPr>
          <a:xfrm>
            <a:off x="1004887" y="5082159"/>
            <a:ext cx="6264857" cy="461665"/>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科目欄右隅の（　）数字は総勘定元帳の収支（損益）勘定の（　）数字とリンクしています。</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前年度の経常収入・支出及び経常外収入・支出は、省略しています。</a:t>
            </a:r>
          </a:p>
        </p:txBody>
      </p:sp>
      <p:sp>
        <p:nvSpPr>
          <p:cNvPr id="3" name="テキスト ボックス 2">
            <a:extLst>
              <a:ext uri="{FF2B5EF4-FFF2-40B4-BE49-F238E27FC236}">
                <a16:creationId xmlns:a16="http://schemas.microsoft.com/office/drawing/2014/main" id="{E50DAB1E-3BDD-F601-5371-2045A3B3F047}"/>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60</a:t>
            </a:r>
            <a:r>
              <a:rPr kumimoji="1" lang="ja-JP" altLang="en-US" b="1" dirty="0">
                <a:latin typeface="Meiryo UI" panose="020B0604030504040204" pitchFamily="50" charset="-128"/>
                <a:ea typeface="Meiryo UI" panose="020B0604030504040204" pitchFamily="50" charset="-128"/>
              </a:rPr>
              <a:t>＞</a:t>
            </a:r>
          </a:p>
        </p:txBody>
      </p:sp>
      <p:graphicFrame>
        <p:nvGraphicFramePr>
          <p:cNvPr id="6" name="オブジェクト 5">
            <a:extLst>
              <a:ext uri="{FF2B5EF4-FFF2-40B4-BE49-F238E27FC236}">
                <a16:creationId xmlns:a16="http://schemas.microsoft.com/office/drawing/2014/main" id="{5882C286-5A2C-E2CD-7249-ACB81B9CD1A8}"/>
              </a:ext>
            </a:extLst>
          </p:cNvPr>
          <p:cNvGraphicFramePr>
            <a:graphicFrameLocks noChangeAspect="1"/>
          </p:cNvGraphicFramePr>
          <p:nvPr>
            <p:extLst>
              <p:ext uri="{D42A27DB-BD31-4B8C-83A1-F6EECF244321}">
                <p14:modId xmlns:p14="http://schemas.microsoft.com/office/powerpoint/2010/main" val="2953237750"/>
              </p:ext>
            </p:extLst>
          </p:nvPr>
        </p:nvGraphicFramePr>
        <p:xfrm>
          <a:off x="1004887" y="1043369"/>
          <a:ext cx="7134225" cy="3990975"/>
        </p:xfrm>
        <a:graphic>
          <a:graphicData uri="http://schemas.openxmlformats.org/presentationml/2006/ole">
            <mc:AlternateContent xmlns:mc="http://schemas.openxmlformats.org/markup-compatibility/2006">
              <mc:Choice xmlns:v="urn:schemas-microsoft-com:vml" Requires="v">
                <p:oleObj name="Worksheet" r:id="rId3" imgW="7134055" imgH="3991078" progId="Excel.Sheet.12">
                  <p:embed/>
                </p:oleObj>
              </mc:Choice>
              <mc:Fallback>
                <p:oleObj name="Worksheet" r:id="rId3" imgW="7134055" imgH="3991078" progId="Excel.Sheet.12">
                  <p:embed/>
                  <p:pic>
                    <p:nvPicPr>
                      <p:cNvPr id="6" name="オブジェクト 5">
                        <a:extLst>
                          <a:ext uri="{FF2B5EF4-FFF2-40B4-BE49-F238E27FC236}">
                            <a16:creationId xmlns:a16="http://schemas.microsoft.com/office/drawing/2014/main" id="{5882C286-5A2C-E2CD-7249-ACB81B9CD1A8}"/>
                          </a:ext>
                        </a:extLst>
                      </p:cNvPr>
                      <p:cNvPicPr/>
                      <p:nvPr/>
                    </p:nvPicPr>
                    <p:blipFill>
                      <a:blip r:embed="rId4"/>
                      <a:stretch>
                        <a:fillRect/>
                      </a:stretch>
                    </p:blipFill>
                    <p:spPr>
                      <a:xfrm>
                        <a:off x="1004887" y="1043369"/>
                        <a:ext cx="7134225" cy="3990975"/>
                      </a:xfrm>
                      <a:prstGeom prst="rect">
                        <a:avLst/>
                      </a:prstGeom>
                    </p:spPr>
                  </p:pic>
                </p:oleObj>
              </mc:Fallback>
            </mc:AlternateContent>
          </a:graphicData>
        </a:graphic>
      </p:graphicFrame>
    </p:spTree>
    <p:extLst>
      <p:ext uri="{BB962C8B-B14F-4D97-AF65-F5344CB8AC3E}">
        <p14:creationId xmlns:p14="http://schemas.microsoft.com/office/powerpoint/2010/main" val="744530175"/>
      </p:ext>
    </p:extLst>
  </p:cSld>
  <p:clrMapOvr>
    <a:masterClrMapping/>
  </p:clrMapOvr>
  <mc:AlternateContent xmlns:mc="http://schemas.openxmlformats.org/markup-compatibility/2006" xmlns:p14="http://schemas.microsoft.com/office/powerpoint/2010/main">
    <mc:Choice Requires="p14">
      <p:transition spd="med" p14:dur="700" advTm="2500">
        <p:fade/>
      </p:transition>
    </mc:Choice>
    <mc:Fallback xmlns="">
      <p:transition spd="med" advTm="25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829BFF4-F7A3-4473-9798-8D48F354CF70}"/>
              </a:ext>
            </a:extLst>
          </p:cNvPr>
          <p:cNvGrpSpPr/>
          <p:nvPr/>
        </p:nvGrpSpPr>
        <p:grpSpPr>
          <a:xfrm>
            <a:off x="136179" y="103784"/>
            <a:ext cx="8928992" cy="687813"/>
            <a:chOff x="260957" y="845857"/>
            <a:chExt cx="8928992" cy="642619"/>
          </a:xfrm>
          <a:solidFill>
            <a:srgbClr val="E8FDD3"/>
          </a:solidFill>
        </p:grpSpPr>
        <p:grpSp>
          <p:nvGrpSpPr>
            <p:cNvPr id="3" name="グループ化 2">
              <a:extLst>
                <a:ext uri="{FF2B5EF4-FFF2-40B4-BE49-F238E27FC236}">
                  <a16:creationId xmlns:a16="http://schemas.microsoft.com/office/drawing/2014/main" id="{3FECCCFB-C8D4-43EF-BC25-0A4509D97239}"/>
                </a:ext>
              </a:extLst>
            </p:cNvPr>
            <p:cNvGrpSpPr/>
            <p:nvPr/>
          </p:nvGrpSpPr>
          <p:grpSpPr>
            <a:xfrm>
              <a:off x="260957" y="845857"/>
              <a:ext cx="8928992" cy="642619"/>
              <a:chOff x="1331366" y="549274"/>
              <a:chExt cx="5976938" cy="642619"/>
            </a:xfrm>
            <a:grpFill/>
          </p:grpSpPr>
          <p:sp>
            <p:nvSpPr>
              <p:cNvPr id="5" name="テキスト ボックス 1">
                <a:extLst>
                  <a:ext uri="{FF2B5EF4-FFF2-40B4-BE49-F238E27FC236}">
                    <a16:creationId xmlns:a16="http://schemas.microsoft.com/office/drawing/2014/main" id="{063D22C9-9FAD-45CA-8607-ABEF7B205DB4}"/>
                  </a:ext>
                </a:extLst>
              </p:cNvPr>
              <p:cNvSpPr txBox="1">
                <a:spLocks noChangeArrowheads="1"/>
              </p:cNvSpPr>
              <p:nvPr/>
            </p:nvSpPr>
            <p:spPr bwMode="auto">
              <a:xfrm>
                <a:off x="1403648" y="602283"/>
                <a:ext cx="5867400" cy="3163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endParaRPr lang="en-US" altLang="ja-JP" sz="1600" b="1" kern="0" dirty="0">
                  <a:solidFill>
                    <a:prstClr val="black"/>
                  </a:solidFill>
                  <a:latin typeface="Meiryo UI" panose="020B0604030504040204" pitchFamily="50" charset="-128"/>
                  <a:ea typeface="Meiryo UI" panose="020B0604030504040204" pitchFamily="50" charset="-128"/>
                </a:endParaRPr>
              </a:p>
            </p:txBody>
          </p:sp>
          <p:sp>
            <p:nvSpPr>
              <p:cNvPr id="6" name="角丸四角形 12">
                <a:extLst>
                  <a:ext uri="{FF2B5EF4-FFF2-40B4-BE49-F238E27FC236}">
                    <a16:creationId xmlns:a16="http://schemas.microsoft.com/office/drawing/2014/main" id="{EB486FB6-3F3F-4ADC-99A6-F4DA2C11F926}"/>
                  </a:ext>
                </a:extLst>
              </p:cNvPr>
              <p:cNvSpPr/>
              <p:nvPr/>
            </p:nvSpPr>
            <p:spPr>
              <a:xfrm>
                <a:off x="1331366" y="549274"/>
                <a:ext cx="5976938" cy="642619"/>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600" b="1" kern="0">
                  <a:solidFill>
                    <a:prstClr val="black"/>
                  </a:solidFill>
                  <a:latin typeface="Meiryo UI" panose="020B0604030504040204" pitchFamily="50" charset="-128"/>
                  <a:ea typeface="Meiryo UI" panose="020B0604030504040204" pitchFamily="50" charset="-128"/>
                </a:endParaRPr>
              </a:p>
            </p:txBody>
          </p:sp>
        </p:grpSp>
        <p:sp>
          <p:nvSpPr>
            <p:cNvPr id="4" name="テキスト ボックス 3">
              <a:extLst>
                <a:ext uri="{FF2B5EF4-FFF2-40B4-BE49-F238E27FC236}">
                  <a16:creationId xmlns:a16="http://schemas.microsoft.com/office/drawing/2014/main" id="{934BBD47-CC75-4C28-8664-E3F8610EB9F2}"/>
                </a:ext>
              </a:extLst>
            </p:cNvPr>
            <p:cNvSpPr txBox="1"/>
            <p:nvPr/>
          </p:nvSpPr>
          <p:spPr>
            <a:xfrm>
              <a:off x="343623" y="951500"/>
              <a:ext cx="8763659" cy="431330"/>
            </a:xfrm>
            <a:prstGeom prst="rect">
              <a:avLst/>
            </a:prstGeom>
            <a:noFill/>
          </p:spPr>
          <p:txBody>
            <a:bodyPr wrap="square" rtlCol="0">
              <a:spAutoFit/>
            </a:bodyPr>
            <a:lstStyle/>
            <a:p>
              <a:pPr algn="ctr" defTabSz="914359">
                <a:defRPr/>
              </a:pPr>
              <a:r>
                <a:rPr kumimoji="1" lang="ja-JP" altLang="en-US" sz="2400" b="1" kern="0" dirty="0">
                  <a:solidFill>
                    <a:prstClr val="black"/>
                  </a:solidFill>
                  <a:latin typeface="Meiryo UI" panose="020B0604030504040204" pitchFamily="50" charset="-128"/>
                  <a:ea typeface="Meiryo UI" panose="020B0604030504040204" pitchFamily="50" charset="-128"/>
                </a:rPr>
                <a:t>１６　</a:t>
              </a:r>
              <a:r>
                <a:rPr kumimoji="1" lang="ja-JP" altLang="en-US" sz="2400" b="1" u="sng" kern="0" dirty="0">
                  <a:solidFill>
                    <a:prstClr val="black"/>
                  </a:solidFill>
                  <a:uFill>
                    <a:solidFill>
                      <a:srgbClr val="FF0000"/>
                    </a:solidFill>
                  </a:uFill>
                  <a:latin typeface="Meiryo UI" panose="020B0604030504040204" pitchFamily="50" charset="-128"/>
                  <a:ea typeface="Meiryo UI" panose="020B0604030504040204" pitchFamily="50" charset="-128"/>
                </a:rPr>
                <a:t>財産目録</a:t>
              </a:r>
              <a:endParaRPr kumimoji="1" lang="en-US" altLang="ja-JP" sz="2400" b="1" u="sng" kern="0"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grpSp>
      <p:graphicFrame>
        <p:nvGraphicFramePr>
          <p:cNvPr id="7" name="オブジェクト 6">
            <a:extLst>
              <a:ext uri="{FF2B5EF4-FFF2-40B4-BE49-F238E27FC236}">
                <a16:creationId xmlns:a16="http://schemas.microsoft.com/office/drawing/2014/main" id="{FC8618DC-E52A-4001-BA76-9609DC901050}"/>
              </a:ext>
            </a:extLst>
          </p:cNvPr>
          <p:cNvGraphicFramePr>
            <a:graphicFrameLocks noChangeAspect="1"/>
          </p:cNvGraphicFramePr>
          <p:nvPr/>
        </p:nvGraphicFramePr>
        <p:xfrm>
          <a:off x="1643063" y="935614"/>
          <a:ext cx="5635067" cy="5830592"/>
        </p:xfrm>
        <a:graphic>
          <a:graphicData uri="http://schemas.openxmlformats.org/presentationml/2006/ole">
            <mc:AlternateContent xmlns:mc="http://schemas.openxmlformats.org/markup-compatibility/2006">
              <mc:Choice xmlns:v="urn:schemas-microsoft-com:vml" Requires="v">
                <p:oleObj name="Worksheet" r:id="rId3" imgW="5857712" imgH="6295922" progId="Excel.Sheet.12">
                  <p:embed/>
                </p:oleObj>
              </mc:Choice>
              <mc:Fallback>
                <p:oleObj name="Worksheet" r:id="rId3" imgW="5857712" imgH="6295922" progId="Excel.Sheet.12">
                  <p:embed/>
                  <p:pic>
                    <p:nvPicPr>
                      <p:cNvPr id="7" name="オブジェクト 6">
                        <a:extLst>
                          <a:ext uri="{FF2B5EF4-FFF2-40B4-BE49-F238E27FC236}">
                            <a16:creationId xmlns:a16="http://schemas.microsoft.com/office/drawing/2014/main" id="{FC8618DC-E52A-4001-BA76-9609DC901050}"/>
                          </a:ext>
                        </a:extLst>
                      </p:cNvPr>
                      <p:cNvPicPr/>
                      <p:nvPr/>
                    </p:nvPicPr>
                    <p:blipFill>
                      <a:blip r:embed="rId4"/>
                      <a:stretch>
                        <a:fillRect/>
                      </a:stretch>
                    </p:blipFill>
                    <p:spPr>
                      <a:xfrm>
                        <a:off x="1643063" y="935614"/>
                        <a:ext cx="5635067" cy="5830592"/>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74AB5A75-3BF4-8FBC-AE57-E233D9AEA12A}"/>
              </a:ext>
            </a:extLst>
          </p:cNvPr>
          <p:cNvSpPr txBox="1"/>
          <p:nvPr/>
        </p:nvSpPr>
        <p:spPr>
          <a:xfrm>
            <a:off x="7634984" y="269749"/>
            <a:ext cx="1422184"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69</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70</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38662143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47C89FD-4727-4E2F-986C-8D44F32D65D5}"/>
              </a:ext>
            </a:extLst>
          </p:cNvPr>
          <p:cNvSpPr/>
          <p:nvPr/>
        </p:nvSpPr>
        <p:spPr>
          <a:xfrm>
            <a:off x="3635896" y="791598"/>
            <a:ext cx="1656184" cy="144016"/>
          </a:xfrm>
          <a:prstGeom prst="rect">
            <a:avLst/>
          </a:prstGeom>
          <a:solidFill>
            <a:sysClr val="window" lastClr="FFFFFF"/>
          </a:solidFill>
          <a:ln w="25400" cap="flat" cmpd="sng" algn="ctr">
            <a:noFill/>
            <a:prstDash val="solid"/>
          </a:ln>
          <a:effectLst/>
        </p:spPr>
        <p:txBody>
          <a:bodyPr rtlCol="0" anchor="ctr"/>
          <a:lstStyle/>
          <a:p>
            <a:pPr algn="ctr" defTabSz="914359">
              <a:defRPr/>
            </a:pPr>
            <a:endParaRPr kumimoji="1" lang="ja-JP" altLang="en-US" sz="1799" kern="0">
              <a:solidFill>
                <a:prstClr val="white"/>
              </a:solidFill>
              <a:latin typeface="Calibri"/>
              <a:ea typeface="ＭＳ Ｐゴシック" panose="020B0600070205080204" pitchFamily="50" charset="-128"/>
            </a:endParaRPr>
          </a:p>
        </p:txBody>
      </p:sp>
      <p:graphicFrame>
        <p:nvGraphicFramePr>
          <p:cNvPr id="2" name="オブジェクト 1">
            <a:extLst>
              <a:ext uri="{FF2B5EF4-FFF2-40B4-BE49-F238E27FC236}">
                <a16:creationId xmlns:a16="http://schemas.microsoft.com/office/drawing/2014/main" id="{3F83F048-FD78-4333-9A50-8605B4D1A06C}"/>
              </a:ext>
            </a:extLst>
          </p:cNvPr>
          <p:cNvGraphicFramePr>
            <a:graphicFrameLocks noChangeAspect="1"/>
          </p:cNvGraphicFramePr>
          <p:nvPr/>
        </p:nvGraphicFramePr>
        <p:xfrm>
          <a:off x="1674587" y="454415"/>
          <a:ext cx="5857875" cy="6296025"/>
        </p:xfrm>
        <a:graphic>
          <a:graphicData uri="http://schemas.openxmlformats.org/presentationml/2006/ole">
            <mc:AlternateContent xmlns:mc="http://schemas.openxmlformats.org/markup-compatibility/2006">
              <mc:Choice xmlns:v="urn:schemas-microsoft-com:vml" Requires="v">
                <p:oleObj name="Worksheet" r:id="rId3" imgW="5857874" imgH="6296161" progId="Excel.Sheet.12">
                  <p:embed/>
                </p:oleObj>
              </mc:Choice>
              <mc:Fallback>
                <p:oleObj name="Worksheet" r:id="rId3" imgW="5857874" imgH="6296161" progId="Excel.Sheet.12">
                  <p:embed/>
                  <p:pic>
                    <p:nvPicPr>
                      <p:cNvPr id="2" name="オブジェクト 1">
                        <a:extLst>
                          <a:ext uri="{FF2B5EF4-FFF2-40B4-BE49-F238E27FC236}">
                            <a16:creationId xmlns:a16="http://schemas.microsoft.com/office/drawing/2014/main" id="{3F83F048-FD78-4333-9A50-8605B4D1A06C}"/>
                          </a:ext>
                        </a:extLst>
                      </p:cNvPr>
                      <p:cNvPicPr/>
                      <p:nvPr/>
                    </p:nvPicPr>
                    <p:blipFill>
                      <a:blip r:embed="rId4"/>
                      <a:stretch>
                        <a:fillRect/>
                      </a:stretch>
                    </p:blipFill>
                    <p:spPr>
                      <a:xfrm>
                        <a:off x="1674587" y="454415"/>
                        <a:ext cx="5857875" cy="6296025"/>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A7413981-6A24-A912-E348-F6E8FDEEC8C5}"/>
              </a:ext>
            </a:extLst>
          </p:cNvPr>
          <p:cNvSpPr txBox="1"/>
          <p:nvPr/>
        </p:nvSpPr>
        <p:spPr>
          <a:xfrm>
            <a:off x="7744168" y="228805"/>
            <a:ext cx="1422184"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69</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70</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9908451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47C89FD-4727-4E2F-986C-8D44F32D65D5}"/>
              </a:ext>
            </a:extLst>
          </p:cNvPr>
          <p:cNvSpPr/>
          <p:nvPr/>
        </p:nvSpPr>
        <p:spPr>
          <a:xfrm>
            <a:off x="3635896" y="791598"/>
            <a:ext cx="1656184" cy="144016"/>
          </a:xfrm>
          <a:prstGeom prst="rect">
            <a:avLst/>
          </a:prstGeom>
          <a:solidFill>
            <a:sysClr val="window" lastClr="FFFFFF"/>
          </a:solidFill>
          <a:ln w="25400" cap="flat" cmpd="sng" algn="ctr">
            <a:noFill/>
            <a:prstDash val="solid"/>
          </a:ln>
          <a:effectLst/>
        </p:spPr>
        <p:txBody>
          <a:bodyPr rtlCol="0" anchor="ctr"/>
          <a:lstStyle/>
          <a:p>
            <a:pPr algn="ctr" defTabSz="914359">
              <a:defRPr/>
            </a:pPr>
            <a:endParaRPr kumimoji="1" lang="ja-JP" altLang="en-US" sz="1799" kern="0">
              <a:solidFill>
                <a:prstClr val="white"/>
              </a:solidFill>
              <a:latin typeface="Calibri"/>
              <a:ea typeface="ＭＳ Ｐゴシック" panose="020B0600070205080204" pitchFamily="50" charset="-128"/>
            </a:endParaRPr>
          </a:p>
        </p:txBody>
      </p:sp>
      <p:graphicFrame>
        <p:nvGraphicFramePr>
          <p:cNvPr id="2" name="オブジェクト 1">
            <a:extLst>
              <a:ext uri="{FF2B5EF4-FFF2-40B4-BE49-F238E27FC236}">
                <a16:creationId xmlns:a16="http://schemas.microsoft.com/office/drawing/2014/main" id="{3F83F048-FD78-4333-9A50-8605B4D1A06C}"/>
              </a:ext>
            </a:extLst>
          </p:cNvPr>
          <p:cNvGraphicFramePr>
            <a:graphicFrameLocks noChangeAspect="1"/>
          </p:cNvGraphicFramePr>
          <p:nvPr/>
        </p:nvGraphicFramePr>
        <p:xfrm>
          <a:off x="1674587" y="454415"/>
          <a:ext cx="5857875" cy="6296025"/>
        </p:xfrm>
        <a:graphic>
          <a:graphicData uri="http://schemas.openxmlformats.org/presentationml/2006/ole">
            <mc:AlternateContent xmlns:mc="http://schemas.openxmlformats.org/markup-compatibility/2006">
              <mc:Choice xmlns:v="urn:schemas-microsoft-com:vml" Requires="v">
                <p:oleObj name="Worksheet" r:id="rId3" imgW="5857874" imgH="6296161" progId="Excel.Sheet.12">
                  <p:embed/>
                </p:oleObj>
              </mc:Choice>
              <mc:Fallback>
                <p:oleObj name="Worksheet" r:id="rId3" imgW="5857874" imgH="6296161" progId="Excel.Sheet.12">
                  <p:embed/>
                  <p:pic>
                    <p:nvPicPr>
                      <p:cNvPr id="2" name="オブジェクト 1">
                        <a:extLst>
                          <a:ext uri="{FF2B5EF4-FFF2-40B4-BE49-F238E27FC236}">
                            <a16:creationId xmlns:a16="http://schemas.microsoft.com/office/drawing/2014/main" id="{3F83F048-FD78-4333-9A50-8605B4D1A06C}"/>
                          </a:ext>
                        </a:extLst>
                      </p:cNvPr>
                      <p:cNvPicPr/>
                      <p:nvPr/>
                    </p:nvPicPr>
                    <p:blipFill>
                      <a:blip r:embed="rId4"/>
                      <a:stretch>
                        <a:fillRect/>
                      </a:stretch>
                    </p:blipFill>
                    <p:spPr>
                      <a:xfrm>
                        <a:off x="1674587" y="454415"/>
                        <a:ext cx="5857875" cy="6296025"/>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A7413981-6A24-A912-E348-F6E8FDEEC8C5}"/>
              </a:ext>
            </a:extLst>
          </p:cNvPr>
          <p:cNvSpPr txBox="1"/>
          <p:nvPr/>
        </p:nvSpPr>
        <p:spPr>
          <a:xfrm>
            <a:off x="7703224" y="174213"/>
            <a:ext cx="1422184"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69</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70</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00217635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718AFEF-478E-4E3C-A957-267B89BEC76F}"/>
              </a:ext>
            </a:extLst>
          </p:cNvPr>
          <p:cNvGrpSpPr/>
          <p:nvPr/>
        </p:nvGrpSpPr>
        <p:grpSpPr>
          <a:xfrm>
            <a:off x="105529" y="206622"/>
            <a:ext cx="8928992" cy="578789"/>
            <a:chOff x="260957" y="845857"/>
            <a:chExt cx="8928992" cy="642619"/>
          </a:xfrm>
          <a:solidFill>
            <a:srgbClr val="E8FDD3"/>
          </a:solidFill>
        </p:grpSpPr>
        <p:grpSp>
          <p:nvGrpSpPr>
            <p:cNvPr id="3" name="グループ化 2">
              <a:extLst>
                <a:ext uri="{FF2B5EF4-FFF2-40B4-BE49-F238E27FC236}">
                  <a16:creationId xmlns:a16="http://schemas.microsoft.com/office/drawing/2014/main" id="{E58090C4-0D5C-402C-90C7-7F944C313D4B}"/>
                </a:ext>
              </a:extLst>
            </p:cNvPr>
            <p:cNvGrpSpPr/>
            <p:nvPr/>
          </p:nvGrpSpPr>
          <p:grpSpPr>
            <a:xfrm>
              <a:off x="260957" y="845857"/>
              <a:ext cx="8928992" cy="642619"/>
              <a:chOff x="1331366" y="549274"/>
              <a:chExt cx="5976938" cy="642619"/>
            </a:xfrm>
            <a:grpFill/>
          </p:grpSpPr>
          <p:sp>
            <p:nvSpPr>
              <p:cNvPr id="5" name="テキスト ボックス 1">
                <a:extLst>
                  <a:ext uri="{FF2B5EF4-FFF2-40B4-BE49-F238E27FC236}">
                    <a16:creationId xmlns:a16="http://schemas.microsoft.com/office/drawing/2014/main" id="{D0E921BF-8938-459C-A643-4410F3100D7F}"/>
                  </a:ext>
                </a:extLst>
              </p:cNvPr>
              <p:cNvSpPr txBox="1">
                <a:spLocks noChangeArrowheads="1"/>
              </p:cNvSpPr>
              <p:nvPr/>
            </p:nvSpPr>
            <p:spPr bwMode="auto">
              <a:xfrm>
                <a:off x="1403648" y="602283"/>
                <a:ext cx="5867400" cy="562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endParaRPr lang="en-US" altLang="ja-JP" sz="16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角丸四角形 12">
                <a:extLst>
                  <a:ext uri="{FF2B5EF4-FFF2-40B4-BE49-F238E27FC236}">
                    <a16:creationId xmlns:a16="http://schemas.microsoft.com/office/drawing/2014/main" id="{7F2A6C20-40F3-4D66-8FED-EE3D813CDDA1}"/>
                  </a:ext>
                </a:extLst>
              </p:cNvPr>
              <p:cNvSpPr/>
              <p:nvPr/>
            </p:nvSpPr>
            <p:spPr>
              <a:xfrm>
                <a:off x="1331366" y="549274"/>
                <a:ext cx="5976938" cy="642619"/>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600" b="1" kern="0">
                  <a:solidFill>
                    <a:prstClr val="black"/>
                  </a:solidFill>
                  <a:latin typeface="ＭＳ Ｐゴシック" panose="020B0600070205080204" pitchFamily="50" charset="-128"/>
                  <a:ea typeface="ＭＳ Ｐゴシック" panose="020B0600070205080204" pitchFamily="50" charset="-128"/>
                </a:endParaRPr>
              </a:p>
            </p:txBody>
          </p:sp>
        </p:grpSp>
        <p:sp>
          <p:nvSpPr>
            <p:cNvPr id="4" name="テキスト ボックス 3">
              <a:extLst>
                <a:ext uri="{FF2B5EF4-FFF2-40B4-BE49-F238E27FC236}">
                  <a16:creationId xmlns:a16="http://schemas.microsoft.com/office/drawing/2014/main" id="{1CCABB4E-7F27-4A5B-AA6A-D78B14861C8F}"/>
                </a:ext>
              </a:extLst>
            </p:cNvPr>
            <p:cNvSpPr txBox="1"/>
            <p:nvPr/>
          </p:nvSpPr>
          <p:spPr>
            <a:xfrm>
              <a:off x="368940" y="938441"/>
              <a:ext cx="8702214" cy="377732"/>
            </a:xfrm>
            <a:prstGeom prst="rect">
              <a:avLst/>
            </a:prstGeom>
            <a:grpFill/>
          </p:spPr>
          <p:txBody>
            <a:bodyPr wrap="square" rtlCol="0">
              <a:spAutoFit/>
            </a:bodyPr>
            <a:lstStyle/>
            <a:p>
              <a:pPr algn="ctr" defTabSz="914359">
                <a:defRPr/>
              </a:pPr>
              <a:r>
                <a:rPr kumimoji="1" lang="ja-JP" altLang="en-US" sz="2400" b="1" kern="0" dirty="0">
                  <a:solidFill>
                    <a:prstClr val="black"/>
                  </a:solidFill>
                  <a:latin typeface="Meiryo UI" panose="020B0604030504040204" pitchFamily="50" charset="-128"/>
                  <a:ea typeface="Meiryo UI" panose="020B0604030504040204" pitchFamily="50" charset="-128"/>
                </a:rPr>
                <a:t>１７　収入整理簿・支出整理簿</a:t>
              </a:r>
              <a:endParaRPr kumimoji="1" lang="en-US" altLang="ja-JP" sz="2400" b="1" kern="0" dirty="0">
                <a:solidFill>
                  <a:prstClr val="black"/>
                </a:solidFill>
                <a:latin typeface="Meiryo UI" panose="020B0604030504040204" pitchFamily="50" charset="-128"/>
                <a:ea typeface="Meiryo UI" panose="020B0604030504040204" pitchFamily="50" charset="-128"/>
              </a:endParaRPr>
            </a:p>
          </p:txBody>
        </p:sp>
      </p:grpSp>
      <p:graphicFrame>
        <p:nvGraphicFramePr>
          <p:cNvPr id="9" name="オブジェクト 8">
            <a:extLst>
              <a:ext uri="{FF2B5EF4-FFF2-40B4-BE49-F238E27FC236}">
                <a16:creationId xmlns:a16="http://schemas.microsoft.com/office/drawing/2014/main" id="{A6A1D58C-98E8-4309-96B5-E7EEB20F0D74}"/>
              </a:ext>
            </a:extLst>
          </p:cNvPr>
          <p:cNvGraphicFramePr>
            <a:graphicFrameLocks noChangeAspect="1"/>
          </p:cNvGraphicFramePr>
          <p:nvPr/>
        </p:nvGraphicFramePr>
        <p:xfrm>
          <a:off x="2047205" y="1936642"/>
          <a:ext cx="4777740" cy="2787015"/>
        </p:xfrm>
        <a:graphic>
          <a:graphicData uri="http://schemas.openxmlformats.org/presentationml/2006/ole">
            <mc:AlternateContent xmlns:mc="http://schemas.openxmlformats.org/markup-compatibility/2006">
              <mc:Choice xmlns:v="urn:schemas-microsoft-com:vml" Requires="v">
                <p:oleObj name="Worksheet" r:id="rId3" imgW="4343503" imgH="2533604" progId="Excel.Sheet.12">
                  <p:embed/>
                </p:oleObj>
              </mc:Choice>
              <mc:Fallback>
                <p:oleObj name="Worksheet" r:id="rId3" imgW="4343503" imgH="2533604" progId="Excel.Sheet.12">
                  <p:embed/>
                  <p:pic>
                    <p:nvPicPr>
                      <p:cNvPr id="9" name="オブジェクト 8">
                        <a:extLst>
                          <a:ext uri="{FF2B5EF4-FFF2-40B4-BE49-F238E27FC236}">
                            <a16:creationId xmlns:a16="http://schemas.microsoft.com/office/drawing/2014/main" id="{A6A1D58C-98E8-4309-96B5-E7EEB20F0D74}"/>
                          </a:ext>
                        </a:extLst>
                      </p:cNvPr>
                      <p:cNvPicPr/>
                      <p:nvPr/>
                    </p:nvPicPr>
                    <p:blipFill>
                      <a:blip r:embed="rId4"/>
                      <a:stretch>
                        <a:fillRect/>
                      </a:stretch>
                    </p:blipFill>
                    <p:spPr>
                      <a:xfrm>
                        <a:off x="2047205" y="1936642"/>
                        <a:ext cx="4777740" cy="2787015"/>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895B59C0-AE00-646D-7F90-39A90BA55609}"/>
              </a:ext>
            </a:extLst>
          </p:cNvPr>
          <p:cNvSpPr txBox="1"/>
          <p:nvPr/>
        </p:nvSpPr>
        <p:spPr>
          <a:xfrm>
            <a:off x="778476" y="1273493"/>
            <a:ext cx="1800493" cy="369332"/>
          </a:xfrm>
          <a:prstGeom prst="rect">
            <a:avLst/>
          </a:prstGeom>
          <a:noFill/>
        </p:spPr>
        <p:txBody>
          <a:bodyPr wrap="none" rtlCol="0">
            <a:spAutoFit/>
          </a:bodyPr>
          <a:lstStyle/>
          <a:p>
            <a:r>
              <a:rPr kumimoji="1" lang="ja-JP" altLang="en-US" dirty="0"/>
              <a:t>１．収入整理簿</a:t>
            </a:r>
          </a:p>
        </p:txBody>
      </p:sp>
      <p:sp>
        <p:nvSpPr>
          <p:cNvPr id="7" name="テキスト ボックス 6">
            <a:extLst>
              <a:ext uri="{FF2B5EF4-FFF2-40B4-BE49-F238E27FC236}">
                <a16:creationId xmlns:a16="http://schemas.microsoft.com/office/drawing/2014/main" id="{624AB92B-44E9-4CA2-2FA5-3198F34431B3}"/>
              </a:ext>
            </a:extLst>
          </p:cNvPr>
          <p:cNvSpPr txBox="1"/>
          <p:nvPr/>
        </p:nvSpPr>
        <p:spPr>
          <a:xfrm>
            <a:off x="8058616" y="3113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70</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03327327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a:extLst>
              <a:ext uri="{FF2B5EF4-FFF2-40B4-BE49-F238E27FC236}">
                <a16:creationId xmlns:a16="http://schemas.microsoft.com/office/drawing/2014/main" id="{DB924CBF-B305-43EE-AD26-EE17704DBA92}"/>
              </a:ext>
            </a:extLst>
          </p:cNvPr>
          <p:cNvGraphicFramePr>
            <a:graphicFrameLocks noChangeAspect="1"/>
          </p:cNvGraphicFramePr>
          <p:nvPr>
            <p:extLst>
              <p:ext uri="{D42A27DB-BD31-4B8C-83A1-F6EECF244321}">
                <p14:modId xmlns:p14="http://schemas.microsoft.com/office/powerpoint/2010/main" val="3099490439"/>
              </p:ext>
            </p:extLst>
          </p:nvPr>
        </p:nvGraphicFramePr>
        <p:xfrm>
          <a:off x="2405062" y="1381317"/>
          <a:ext cx="4333875" cy="5067300"/>
        </p:xfrm>
        <a:graphic>
          <a:graphicData uri="http://schemas.openxmlformats.org/presentationml/2006/ole">
            <mc:AlternateContent xmlns:mc="http://schemas.openxmlformats.org/markup-compatibility/2006">
              <mc:Choice xmlns:v="urn:schemas-microsoft-com:vml" Requires="v">
                <p:oleObj name="Worksheet" r:id="rId3" imgW="4333982" imgH="5067207" progId="Excel.Sheet.12">
                  <p:embed/>
                </p:oleObj>
              </mc:Choice>
              <mc:Fallback>
                <p:oleObj name="Worksheet" r:id="rId3" imgW="4333982" imgH="5067207" progId="Excel.Sheet.12">
                  <p:embed/>
                  <p:pic>
                    <p:nvPicPr>
                      <p:cNvPr id="9" name="オブジェクト 8">
                        <a:extLst>
                          <a:ext uri="{FF2B5EF4-FFF2-40B4-BE49-F238E27FC236}">
                            <a16:creationId xmlns:a16="http://schemas.microsoft.com/office/drawing/2014/main" id="{DB924CBF-B305-43EE-AD26-EE17704DBA92}"/>
                          </a:ext>
                        </a:extLst>
                      </p:cNvPr>
                      <p:cNvPicPr/>
                      <p:nvPr/>
                    </p:nvPicPr>
                    <p:blipFill>
                      <a:blip r:embed="rId4"/>
                      <a:stretch>
                        <a:fillRect/>
                      </a:stretch>
                    </p:blipFill>
                    <p:spPr>
                      <a:xfrm>
                        <a:off x="2405062" y="1381317"/>
                        <a:ext cx="4333875" cy="5067300"/>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7ED4452E-2344-84F3-45FD-2C7EEF293466}"/>
              </a:ext>
            </a:extLst>
          </p:cNvPr>
          <p:cNvSpPr txBox="1"/>
          <p:nvPr/>
        </p:nvSpPr>
        <p:spPr>
          <a:xfrm>
            <a:off x="778476" y="882127"/>
            <a:ext cx="1800493" cy="369332"/>
          </a:xfrm>
          <a:prstGeom prst="rect">
            <a:avLst/>
          </a:prstGeom>
          <a:noFill/>
        </p:spPr>
        <p:txBody>
          <a:bodyPr wrap="none" rtlCol="0">
            <a:spAutoFit/>
          </a:bodyPr>
          <a:lstStyle/>
          <a:p>
            <a:r>
              <a:rPr kumimoji="1" lang="ja-JP" altLang="en-US" dirty="0"/>
              <a:t>２．支出整理簿</a:t>
            </a:r>
          </a:p>
        </p:txBody>
      </p:sp>
      <p:sp>
        <p:nvSpPr>
          <p:cNvPr id="16" name="テキスト ボックス 15">
            <a:extLst>
              <a:ext uri="{FF2B5EF4-FFF2-40B4-BE49-F238E27FC236}">
                <a16:creationId xmlns:a16="http://schemas.microsoft.com/office/drawing/2014/main" id="{DBD6D336-6379-2549-FEF0-5A1D83114233}"/>
              </a:ext>
            </a:extLst>
          </p:cNvPr>
          <p:cNvSpPr txBox="1"/>
          <p:nvPr/>
        </p:nvSpPr>
        <p:spPr>
          <a:xfrm>
            <a:off x="8058616" y="3113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71</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6118080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22A9A046-1DFA-43A6-989F-C3CE5AF38F05}"/>
              </a:ext>
            </a:extLst>
          </p:cNvPr>
          <p:cNvGraphicFramePr>
            <a:graphicFrameLocks noChangeAspect="1"/>
          </p:cNvGraphicFramePr>
          <p:nvPr/>
        </p:nvGraphicFramePr>
        <p:xfrm>
          <a:off x="2405064" y="828676"/>
          <a:ext cx="4333875" cy="5200650"/>
        </p:xfrm>
        <a:graphic>
          <a:graphicData uri="http://schemas.openxmlformats.org/presentationml/2006/ole">
            <mc:AlternateContent xmlns:mc="http://schemas.openxmlformats.org/markup-compatibility/2006">
              <mc:Choice xmlns:v="urn:schemas-microsoft-com:vml" Requires="v">
                <p:oleObj name="Worksheet" r:id="rId3" imgW="4333982" imgH="5200789" progId="Excel.Sheet.12">
                  <p:embed/>
                </p:oleObj>
              </mc:Choice>
              <mc:Fallback>
                <p:oleObj name="Worksheet" r:id="rId3" imgW="4333982" imgH="5200789" progId="Excel.Sheet.12">
                  <p:embed/>
                  <p:pic>
                    <p:nvPicPr>
                      <p:cNvPr id="3" name="オブジェクト 2">
                        <a:extLst>
                          <a:ext uri="{FF2B5EF4-FFF2-40B4-BE49-F238E27FC236}">
                            <a16:creationId xmlns:a16="http://schemas.microsoft.com/office/drawing/2014/main" id="{22A9A046-1DFA-43A6-989F-C3CE5AF38F05}"/>
                          </a:ext>
                        </a:extLst>
                      </p:cNvPr>
                      <p:cNvPicPr/>
                      <p:nvPr/>
                    </p:nvPicPr>
                    <p:blipFill>
                      <a:blip r:embed="rId4"/>
                      <a:stretch>
                        <a:fillRect/>
                      </a:stretch>
                    </p:blipFill>
                    <p:spPr>
                      <a:xfrm>
                        <a:off x="2405064" y="828676"/>
                        <a:ext cx="4333875" cy="5200650"/>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7F65F9CE-456C-BDAE-98A4-5F634F8115FA}"/>
              </a:ext>
            </a:extLst>
          </p:cNvPr>
          <p:cNvSpPr txBox="1"/>
          <p:nvPr/>
        </p:nvSpPr>
        <p:spPr>
          <a:xfrm>
            <a:off x="8154152" y="273297"/>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71</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39722323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76CF4DCD-3AE7-477B-91F4-AEFDD69F0ABD}"/>
              </a:ext>
            </a:extLst>
          </p:cNvPr>
          <p:cNvGrpSpPr/>
          <p:nvPr/>
        </p:nvGrpSpPr>
        <p:grpSpPr>
          <a:xfrm>
            <a:off x="107505" y="187352"/>
            <a:ext cx="8928992" cy="584200"/>
            <a:chOff x="1331366" y="549275"/>
            <a:chExt cx="5976938" cy="584200"/>
          </a:xfrm>
          <a:solidFill>
            <a:srgbClr val="1F497D">
              <a:lumMod val="20000"/>
              <a:lumOff val="80000"/>
            </a:srgbClr>
          </a:solidFill>
        </p:grpSpPr>
        <p:sp>
          <p:nvSpPr>
            <p:cNvPr id="28" name="角丸四角形 2">
              <a:extLst>
                <a:ext uri="{FF2B5EF4-FFF2-40B4-BE49-F238E27FC236}">
                  <a16:creationId xmlns:a16="http://schemas.microsoft.com/office/drawing/2014/main" id="{8250CBD9-97EF-4FB0-BDB6-C2600D64A386}"/>
                </a:ext>
              </a:extLst>
            </p:cNvPr>
            <p:cNvSpPr/>
            <p:nvPr/>
          </p:nvSpPr>
          <p:spPr>
            <a:xfrm>
              <a:off x="1331366"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Meiryo UI" panose="020B0604030504040204" pitchFamily="50" charset="-128"/>
                <a:ea typeface="Meiryo UI" panose="020B0604030504040204" pitchFamily="50" charset="-128"/>
              </a:endParaRPr>
            </a:p>
          </p:txBody>
        </p:sp>
        <p:sp>
          <p:nvSpPr>
            <p:cNvPr id="29" name="テキスト ボックス 1">
              <a:extLst>
                <a:ext uri="{FF2B5EF4-FFF2-40B4-BE49-F238E27FC236}">
                  <a16:creationId xmlns:a16="http://schemas.microsoft.com/office/drawing/2014/main" id="{AD381C5B-6454-4C15-80DD-6DCF76250C13}"/>
                </a:ext>
              </a:extLst>
            </p:cNvPr>
            <p:cNvSpPr txBox="1">
              <a:spLocks noChangeArrowheads="1"/>
            </p:cNvSpPr>
            <p:nvPr/>
          </p:nvSpPr>
          <p:spPr bwMode="auto">
            <a:xfrm>
              <a:off x="1390396" y="603573"/>
              <a:ext cx="586740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prstClr val="black"/>
                  </a:solidFill>
                  <a:latin typeface="Meiryo UI" panose="020B0604030504040204" pitchFamily="50" charset="-128"/>
                  <a:ea typeface="Meiryo UI" panose="020B0604030504040204" pitchFamily="50" charset="-128"/>
                </a:rPr>
                <a:t>２　土地改良区の会計事務の流れ</a:t>
              </a:r>
              <a:endParaRPr lang="ja-JP" altLang="en-US" sz="1200" b="1" kern="0" dirty="0">
                <a:solidFill>
                  <a:prstClr val="black"/>
                </a:solidFill>
                <a:latin typeface="Meiryo UI" panose="020B0604030504040204" pitchFamily="50" charset="-128"/>
                <a:ea typeface="Meiryo UI" panose="020B0604030504040204" pitchFamily="50" charset="-128"/>
              </a:endParaRPr>
            </a:p>
          </p:txBody>
        </p:sp>
      </p:grpSp>
      <p:sp>
        <p:nvSpPr>
          <p:cNvPr id="32" name="AutoShape 3">
            <a:extLst>
              <a:ext uri="{FF2B5EF4-FFF2-40B4-BE49-F238E27FC236}">
                <a16:creationId xmlns:a16="http://schemas.microsoft.com/office/drawing/2014/main" id="{F38A6E95-C02F-461F-A776-D70C5BCD497D}"/>
              </a:ext>
            </a:extLst>
          </p:cNvPr>
          <p:cNvSpPr>
            <a:spLocks noChangeArrowheads="1"/>
          </p:cNvSpPr>
          <p:nvPr/>
        </p:nvSpPr>
        <p:spPr bwMode="auto">
          <a:xfrm>
            <a:off x="435597" y="1857435"/>
            <a:ext cx="519989" cy="1203513"/>
          </a:xfrm>
          <a:prstGeom prst="roundRect">
            <a:avLst>
              <a:gd name="adj" fmla="val 16667"/>
            </a:avLst>
          </a:prstGeom>
          <a:solidFill>
            <a:srgbClr val="DEF5FA">
              <a:lumMod val="90000"/>
            </a:srgbClr>
          </a:solidFill>
          <a:ln w="9525">
            <a:solidFill>
              <a:sysClr val="windowText" lastClr="000000"/>
            </a:solidFill>
            <a:round/>
            <a:headEnd/>
            <a:tailEnd/>
          </a:ln>
        </p:spPr>
        <p:txBody>
          <a:bodyPr vert="eaVert"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59" eaLnBrk="1" hangingPunct="1">
              <a:defRPr/>
            </a:pPr>
            <a:r>
              <a:rPr lang="ja-JP" altLang="en-US" sz="1662" kern="0" dirty="0">
                <a:solidFill>
                  <a:prstClr val="black"/>
                </a:solidFill>
                <a:latin typeface="Meiryo UI" panose="020B0604030504040204" pitchFamily="50" charset="-128"/>
                <a:ea typeface="Meiryo UI" panose="020B0604030504040204" pitchFamily="50" charset="-128"/>
              </a:rPr>
              <a:t>予算作成</a:t>
            </a:r>
          </a:p>
        </p:txBody>
      </p:sp>
      <p:sp>
        <p:nvSpPr>
          <p:cNvPr id="33" name="AutoShape 4">
            <a:extLst>
              <a:ext uri="{FF2B5EF4-FFF2-40B4-BE49-F238E27FC236}">
                <a16:creationId xmlns:a16="http://schemas.microsoft.com/office/drawing/2014/main" id="{E827B2C8-F991-4F33-A79C-1208045B45B6}"/>
              </a:ext>
            </a:extLst>
          </p:cNvPr>
          <p:cNvSpPr>
            <a:spLocks noChangeArrowheads="1"/>
          </p:cNvSpPr>
          <p:nvPr/>
        </p:nvSpPr>
        <p:spPr bwMode="auto">
          <a:xfrm>
            <a:off x="1626138" y="1879587"/>
            <a:ext cx="459725" cy="1193431"/>
          </a:xfrm>
          <a:prstGeom prst="roundRect">
            <a:avLst>
              <a:gd name="adj" fmla="val 16667"/>
            </a:avLst>
          </a:prstGeom>
          <a:solidFill>
            <a:srgbClr val="DEF5FA">
              <a:lumMod val="90000"/>
            </a:srgbClr>
          </a:solidFill>
          <a:ln w="9525">
            <a:solidFill>
              <a:sysClr val="windowText" lastClr="000000"/>
            </a:solidFill>
            <a:round/>
            <a:headEnd/>
            <a:tailEnd/>
          </a:ln>
        </p:spPr>
        <p:txBody>
          <a:bodyPr vert="eaVert"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59" eaLnBrk="1" hangingPunct="1">
              <a:defRPr/>
            </a:pPr>
            <a:r>
              <a:rPr lang="ja-JP" altLang="en-US" sz="1662" kern="0" dirty="0">
                <a:solidFill>
                  <a:prstClr val="black"/>
                </a:solidFill>
                <a:latin typeface="Meiryo UI" panose="020B0604030504040204" pitchFamily="50" charset="-128"/>
                <a:ea typeface="Meiryo UI" panose="020B0604030504040204" pitchFamily="50" charset="-128"/>
              </a:rPr>
              <a:t>取　　引</a:t>
            </a:r>
          </a:p>
        </p:txBody>
      </p:sp>
      <p:sp>
        <p:nvSpPr>
          <p:cNvPr id="34" name="AutoShape 5">
            <a:extLst>
              <a:ext uri="{FF2B5EF4-FFF2-40B4-BE49-F238E27FC236}">
                <a16:creationId xmlns:a16="http://schemas.microsoft.com/office/drawing/2014/main" id="{09DC11FE-B445-4EF8-BF7B-D0222202D288}"/>
              </a:ext>
            </a:extLst>
          </p:cNvPr>
          <p:cNvSpPr>
            <a:spLocks noChangeArrowheads="1"/>
          </p:cNvSpPr>
          <p:nvPr/>
        </p:nvSpPr>
        <p:spPr bwMode="auto">
          <a:xfrm>
            <a:off x="2945422" y="1902757"/>
            <a:ext cx="459725" cy="1171918"/>
          </a:xfrm>
          <a:prstGeom prst="roundRect">
            <a:avLst>
              <a:gd name="adj" fmla="val 16667"/>
            </a:avLst>
          </a:prstGeom>
          <a:solidFill>
            <a:srgbClr val="DEF5FA">
              <a:lumMod val="90000"/>
            </a:srgbClr>
          </a:solidFill>
          <a:ln w="9525">
            <a:solidFill>
              <a:sysClr val="windowText" lastClr="000000"/>
            </a:solidFill>
            <a:round/>
            <a:headEnd/>
            <a:tailEnd/>
          </a:ln>
        </p:spPr>
        <p:txBody>
          <a:bodyPr vert="eaVert"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59" eaLnBrk="1" hangingPunct="1">
              <a:defRPr/>
            </a:pPr>
            <a:r>
              <a:rPr lang="ja-JP" altLang="en-US" sz="1662" kern="0" dirty="0">
                <a:solidFill>
                  <a:prstClr val="black"/>
                </a:solidFill>
                <a:latin typeface="Meiryo UI" panose="020B0604030504040204" pitchFamily="50" charset="-128"/>
                <a:ea typeface="Meiryo UI" panose="020B0604030504040204" pitchFamily="50" charset="-128"/>
              </a:rPr>
              <a:t>決　　算</a:t>
            </a:r>
          </a:p>
        </p:txBody>
      </p:sp>
      <p:sp>
        <p:nvSpPr>
          <p:cNvPr id="35" name="AutoShape 6">
            <a:extLst>
              <a:ext uri="{FF2B5EF4-FFF2-40B4-BE49-F238E27FC236}">
                <a16:creationId xmlns:a16="http://schemas.microsoft.com/office/drawing/2014/main" id="{F116CC00-106E-4F28-840E-BCB7468D2F07}"/>
              </a:ext>
            </a:extLst>
          </p:cNvPr>
          <p:cNvSpPr>
            <a:spLocks noChangeArrowheads="1"/>
          </p:cNvSpPr>
          <p:nvPr/>
        </p:nvSpPr>
        <p:spPr bwMode="auto">
          <a:xfrm>
            <a:off x="6044237" y="1847354"/>
            <a:ext cx="459725" cy="1225664"/>
          </a:xfrm>
          <a:prstGeom prst="roundRect">
            <a:avLst>
              <a:gd name="adj" fmla="val 16667"/>
            </a:avLst>
          </a:prstGeom>
          <a:solidFill>
            <a:srgbClr val="DEF5FA">
              <a:lumMod val="90000"/>
            </a:srgbClr>
          </a:solidFill>
          <a:ln w="9525">
            <a:solidFill>
              <a:sysClr val="windowText" lastClr="000000"/>
            </a:solidFill>
            <a:round/>
            <a:headEnd/>
            <a:tailEnd/>
          </a:ln>
        </p:spPr>
        <p:txBody>
          <a:bodyPr vert="eaVert"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59" eaLnBrk="1" hangingPunct="1">
              <a:defRPr/>
            </a:pPr>
            <a:r>
              <a:rPr lang="ja-JP" altLang="en-US" sz="1662" kern="0" dirty="0">
                <a:solidFill>
                  <a:prstClr val="black"/>
                </a:solidFill>
                <a:latin typeface="Meiryo UI" panose="020B0604030504040204" pitchFamily="50" charset="-128"/>
                <a:ea typeface="Meiryo UI" panose="020B0604030504040204" pitchFamily="50" charset="-128"/>
              </a:rPr>
              <a:t>財務諸表等</a:t>
            </a:r>
          </a:p>
        </p:txBody>
      </p:sp>
      <p:sp>
        <p:nvSpPr>
          <p:cNvPr id="36" name="AutoShape 11">
            <a:extLst>
              <a:ext uri="{FF2B5EF4-FFF2-40B4-BE49-F238E27FC236}">
                <a16:creationId xmlns:a16="http://schemas.microsoft.com/office/drawing/2014/main" id="{4F4F0E41-C213-4DDD-83E5-A50A2DBDB520}"/>
              </a:ext>
            </a:extLst>
          </p:cNvPr>
          <p:cNvSpPr>
            <a:spLocks noChangeArrowheads="1"/>
          </p:cNvSpPr>
          <p:nvPr/>
        </p:nvSpPr>
        <p:spPr bwMode="auto">
          <a:xfrm>
            <a:off x="3170502" y="6022053"/>
            <a:ext cx="1448528" cy="531934"/>
          </a:xfrm>
          <a:prstGeom prst="flowChartMultidocument">
            <a:avLst/>
          </a:prstGeom>
          <a:solidFill>
            <a:srgbClr val="FFFF99"/>
          </a:solidFill>
          <a:ln w="9525">
            <a:solidFill>
              <a:sysClr val="windowText" lastClr="000000"/>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4359">
              <a:spcBef>
                <a:spcPct val="0"/>
              </a:spcBef>
              <a:buNone/>
              <a:defRPr/>
            </a:pPr>
            <a:r>
              <a:rPr lang="ja-JP" altLang="en-US" sz="1662" kern="0" dirty="0">
                <a:solidFill>
                  <a:prstClr val="black"/>
                </a:solidFill>
                <a:latin typeface="Meiryo UI" panose="020B0604030504040204" pitchFamily="50" charset="-128"/>
                <a:ea typeface="Meiryo UI" panose="020B0604030504040204" pitchFamily="50" charset="-128"/>
              </a:rPr>
              <a:t>補　助　簿</a:t>
            </a:r>
          </a:p>
        </p:txBody>
      </p:sp>
      <p:sp>
        <p:nvSpPr>
          <p:cNvPr id="37" name="AutoShape 12">
            <a:extLst>
              <a:ext uri="{FF2B5EF4-FFF2-40B4-BE49-F238E27FC236}">
                <a16:creationId xmlns:a16="http://schemas.microsoft.com/office/drawing/2014/main" id="{2A1BDDBF-A999-41DF-A156-49F73FA84DCD}"/>
              </a:ext>
            </a:extLst>
          </p:cNvPr>
          <p:cNvSpPr>
            <a:spLocks noChangeArrowheads="1"/>
          </p:cNvSpPr>
          <p:nvPr/>
        </p:nvSpPr>
        <p:spPr bwMode="auto">
          <a:xfrm>
            <a:off x="3513630" y="3196580"/>
            <a:ext cx="459725" cy="1345773"/>
          </a:xfrm>
          <a:prstGeom prst="roundRect">
            <a:avLst>
              <a:gd name="adj" fmla="val 16667"/>
            </a:avLst>
          </a:prstGeom>
          <a:solidFill>
            <a:srgbClr val="FFFF99"/>
          </a:solidFill>
          <a:ln w="9525">
            <a:solidFill>
              <a:sysClr val="windowText" lastClr="000000"/>
            </a:solidFill>
            <a:round/>
            <a:headEnd/>
            <a:tailEnd/>
          </a:ln>
        </p:spPr>
        <p:txBody>
          <a:bodyPr vert="eaVert"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4359">
              <a:spcBef>
                <a:spcPct val="0"/>
              </a:spcBef>
              <a:buNone/>
              <a:defRPr/>
            </a:pPr>
            <a:r>
              <a:rPr lang="ja-JP" altLang="en-US" sz="1400" kern="0" dirty="0">
                <a:solidFill>
                  <a:prstClr val="black"/>
                </a:solidFill>
                <a:latin typeface="Meiryo UI" panose="020B0604030504040204" pitchFamily="50" charset="-128"/>
                <a:ea typeface="Meiryo UI" panose="020B0604030504040204" pitchFamily="50" charset="-128"/>
              </a:rPr>
              <a:t>合計残高試算表</a:t>
            </a:r>
          </a:p>
        </p:txBody>
      </p:sp>
      <p:sp>
        <p:nvSpPr>
          <p:cNvPr id="38" name="AutoShape 13">
            <a:extLst>
              <a:ext uri="{FF2B5EF4-FFF2-40B4-BE49-F238E27FC236}">
                <a16:creationId xmlns:a16="http://schemas.microsoft.com/office/drawing/2014/main" id="{4AA5EFCF-B4D0-445F-B481-9A1375C8C8CD}"/>
              </a:ext>
            </a:extLst>
          </p:cNvPr>
          <p:cNvSpPr>
            <a:spLocks noChangeArrowheads="1"/>
          </p:cNvSpPr>
          <p:nvPr/>
        </p:nvSpPr>
        <p:spPr bwMode="auto">
          <a:xfrm>
            <a:off x="4946286" y="3192408"/>
            <a:ext cx="403857" cy="1364946"/>
          </a:xfrm>
          <a:prstGeom prst="roundRect">
            <a:avLst>
              <a:gd name="adj" fmla="val 16667"/>
            </a:avLst>
          </a:prstGeom>
          <a:solidFill>
            <a:srgbClr val="FFFF99"/>
          </a:solidFill>
          <a:ln w="9525">
            <a:solidFill>
              <a:sysClr val="windowText" lastClr="000000"/>
            </a:solidFill>
            <a:round/>
            <a:headEnd/>
            <a:tailEnd/>
          </a:ln>
        </p:spPr>
        <p:txBody>
          <a:bodyPr vert="eaVert"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4359">
              <a:spcBef>
                <a:spcPct val="0"/>
              </a:spcBef>
              <a:buNone/>
              <a:defRPr/>
            </a:pPr>
            <a:r>
              <a:rPr lang="ja-JP" altLang="en-US" sz="1662" kern="0" dirty="0">
                <a:solidFill>
                  <a:prstClr val="black"/>
                </a:solidFill>
                <a:latin typeface="Meiryo UI" panose="020B0604030504040204" pitchFamily="50" charset="-128"/>
                <a:ea typeface="Meiryo UI" panose="020B0604030504040204" pitchFamily="50" charset="-128"/>
              </a:rPr>
              <a:t>精　算　表</a:t>
            </a:r>
          </a:p>
        </p:txBody>
      </p:sp>
      <p:sp>
        <p:nvSpPr>
          <p:cNvPr id="39" name="AutoShape 15">
            <a:extLst>
              <a:ext uri="{FF2B5EF4-FFF2-40B4-BE49-F238E27FC236}">
                <a16:creationId xmlns:a16="http://schemas.microsoft.com/office/drawing/2014/main" id="{7BA496F5-9B58-4DCB-A3B4-529FA0D28E6F}"/>
              </a:ext>
            </a:extLst>
          </p:cNvPr>
          <p:cNvSpPr>
            <a:spLocks noChangeArrowheads="1"/>
          </p:cNvSpPr>
          <p:nvPr/>
        </p:nvSpPr>
        <p:spPr bwMode="auto">
          <a:xfrm>
            <a:off x="1110564" y="2331084"/>
            <a:ext cx="433483" cy="266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2DA2BF"/>
          </a:solidFill>
          <a:ln w="9525">
            <a:solidFill>
              <a:sysClr val="windowText" lastClr="000000"/>
            </a:solidFill>
            <a:miter lim="800000"/>
            <a:headEnd/>
            <a:tailEnd/>
          </a:ln>
        </p:spPr>
        <p:txBody>
          <a:bodyPr wrap="none" anchor="ctr"/>
          <a:lstStyle/>
          <a:p>
            <a:pPr defTabSz="914359">
              <a:defRPr/>
            </a:pPr>
            <a:endParaRPr kumimoji="1" lang="ja-JP" altLang="en-US" sz="1662" kern="0">
              <a:solidFill>
                <a:prstClr val="black"/>
              </a:solidFill>
              <a:latin typeface="Meiryo UI" panose="020B0604030504040204" pitchFamily="50" charset="-128"/>
              <a:ea typeface="Meiryo UI" panose="020B0604030504040204" pitchFamily="50" charset="-128"/>
            </a:endParaRPr>
          </a:p>
        </p:txBody>
      </p:sp>
      <p:sp>
        <p:nvSpPr>
          <p:cNvPr id="40" name="AutoShape 16">
            <a:extLst>
              <a:ext uri="{FF2B5EF4-FFF2-40B4-BE49-F238E27FC236}">
                <a16:creationId xmlns:a16="http://schemas.microsoft.com/office/drawing/2014/main" id="{BC0F4F85-1853-41C6-9065-E417A302A13E}"/>
              </a:ext>
            </a:extLst>
          </p:cNvPr>
          <p:cNvSpPr>
            <a:spLocks noChangeArrowheads="1"/>
          </p:cNvSpPr>
          <p:nvPr/>
        </p:nvSpPr>
        <p:spPr bwMode="auto">
          <a:xfrm>
            <a:off x="2240842" y="2343686"/>
            <a:ext cx="504936" cy="26523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2DA2BF"/>
          </a:solidFill>
          <a:ln w="9525">
            <a:solidFill>
              <a:sysClr val="windowText" lastClr="000000"/>
            </a:solidFill>
            <a:miter lim="800000"/>
            <a:headEnd/>
            <a:tailEnd/>
          </a:ln>
        </p:spPr>
        <p:txBody>
          <a:bodyPr wrap="none" anchor="ctr"/>
          <a:lstStyle/>
          <a:p>
            <a:pPr defTabSz="914359">
              <a:defRPr/>
            </a:pPr>
            <a:endParaRPr kumimoji="1" lang="ja-JP" altLang="en-US" sz="1662" kern="0">
              <a:solidFill>
                <a:prstClr val="black"/>
              </a:solidFill>
              <a:latin typeface="Meiryo UI" panose="020B0604030504040204" pitchFamily="50" charset="-128"/>
              <a:ea typeface="Meiryo UI" panose="020B0604030504040204" pitchFamily="50" charset="-128"/>
            </a:endParaRPr>
          </a:p>
        </p:txBody>
      </p:sp>
      <p:sp>
        <p:nvSpPr>
          <p:cNvPr id="41" name="AutoShape 17">
            <a:extLst>
              <a:ext uri="{FF2B5EF4-FFF2-40B4-BE49-F238E27FC236}">
                <a16:creationId xmlns:a16="http://schemas.microsoft.com/office/drawing/2014/main" id="{D9F99684-1527-4FE3-A206-B36B77DEEAF9}"/>
              </a:ext>
            </a:extLst>
          </p:cNvPr>
          <p:cNvSpPr>
            <a:spLocks noChangeArrowheads="1"/>
          </p:cNvSpPr>
          <p:nvPr/>
        </p:nvSpPr>
        <p:spPr bwMode="auto">
          <a:xfrm>
            <a:off x="3604790" y="2331084"/>
            <a:ext cx="2195027" cy="22960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2DA2BF"/>
          </a:solidFill>
          <a:ln w="9525">
            <a:solidFill>
              <a:sysClr val="windowText" lastClr="000000"/>
            </a:solidFill>
            <a:miter lim="800000"/>
            <a:headEnd/>
            <a:tailEnd/>
          </a:ln>
        </p:spPr>
        <p:txBody>
          <a:bodyPr wrap="none" anchor="ctr"/>
          <a:lstStyle/>
          <a:p>
            <a:pPr defTabSz="914359">
              <a:defRPr/>
            </a:pPr>
            <a:endParaRPr kumimoji="1" lang="ja-JP" altLang="en-US" sz="1662" kern="0">
              <a:solidFill>
                <a:prstClr val="black"/>
              </a:solidFill>
              <a:latin typeface="Meiryo UI" panose="020B0604030504040204" pitchFamily="50" charset="-128"/>
              <a:ea typeface="Meiryo UI" panose="020B0604030504040204" pitchFamily="50" charset="-128"/>
            </a:endParaRPr>
          </a:p>
        </p:txBody>
      </p:sp>
      <p:sp>
        <p:nvSpPr>
          <p:cNvPr id="42" name="AutoShape 18">
            <a:extLst>
              <a:ext uri="{FF2B5EF4-FFF2-40B4-BE49-F238E27FC236}">
                <a16:creationId xmlns:a16="http://schemas.microsoft.com/office/drawing/2014/main" id="{EF72E5E0-6F33-4DC2-82EC-F93E9A58FFDD}"/>
              </a:ext>
            </a:extLst>
          </p:cNvPr>
          <p:cNvSpPr>
            <a:spLocks noChangeArrowheads="1"/>
          </p:cNvSpPr>
          <p:nvPr/>
        </p:nvSpPr>
        <p:spPr bwMode="auto">
          <a:xfrm>
            <a:off x="6641204" y="2346241"/>
            <a:ext cx="1297273" cy="19929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2DA2BF"/>
          </a:solidFill>
          <a:ln w="9525">
            <a:solidFill>
              <a:sysClr val="windowText" lastClr="000000"/>
            </a:solidFill>
            <a:miter lim="800000"/>
            <a:headEnd/>
            <a:tailEnd/>
          </a:ln>
        </p:spPr>
        <p:txBody>
          <a:bodyPr wrap="none" anchor="ctr"/>
          <a:lstStyle/>
          <a:p>
            <a:pPr defTabSz="914359">
              <a:defRPr/>
            </a:pPr>
            <a:endParaRPr kumimoji="1" lang="ja-JP" altLang="en-US" sz="1662" kern="0">
              <a:solidFill>
                <a:prstClr val="black"/>
              </a:solidFill>
              <a:latin typeface="Meiryo UI" panose="020B0604030504040204" pitchFamily="50" charset="-128"/>
              <a:ea typeface="Meiryo UI" panose="020B0604030504040204" pitchFamily="50" charset="-128"/>
            </a:endParaRPr>
          </a:p>
        </p:txBody>
      </p:sp>
      <p:sp>
        <p:nvSpPr>
          <p:cNvPr id="43" name="AutoShape 21">
            <a:extLst>
              <a:ext uri="{FF2B5EF4-FFF2-40B4-BE49-F238E27FC236}">
                <a16:creationId xmlns:a16="http://schemas.microsoft.com/office/drawing/2014/main" id="{D32330ED-EA37-4B9D-AFF5-FB92F82A5076}"/>
              </a:ext>
            </a:extLst>
          </p:cNvPr>
          <p:cNvSpPr>
            <a:spLocks noChangeArrowheads="1"/>
          </p:cNvSpPr>
          <p:nvPr/>
        </p:nvSpPr>
        <p:spPr bwMode="auto">
          <a:xfrm>
            <a:off x="1732994" y="3192409"/>
            <a:ext cx="180753" cy="1702181"/>
          </a:xfrm>
          <a:prstGeom prst="downArrow">
            <a:avLst>
              <a:gd name="adj1" fmla="val 50000"/>
              <a:gd name="adj2" fmla="val 274175"/>
            </a:avLst>
          </a:prstGeom>
          <a:solidFill>
            <a:srgbClr val="CC99FF"/>
          </a:solidFill>
          <a:ln w="9525">
            <a:solidFill>
              <a:sysClr val="windowText" lastClr="000000"/>
            </a:solidFill>
            <a:miter lim="800000"/>
            <a:headEnd/>
            <a:tailEnd/>
          </a:ln>
        </p:spPr>
        <p:txBody>
          <a:bodyPr vert="eaVert"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359">
              <a:spcBef>
                <a:spcPct val="0"/>
              </a:spcBef>
              <a:buNone/>
              <a:defRPr/>
            </a:pPr>
            <a:endParaRPr lang="ja-JP" altLang="en-US" sz="1662" kern="0">
              <a:solidFill>
                <a:prstClr val="black"/>
              </a:solidFill>
              <a:latin typeface="Meiryo UI" panose="020B0604030504040204" pitchFamily="50" charset="-128"/>
              <a:ea typeface="Meiryo UI" panose="020B0604030504040204" pitchFamily="50" charset="-128"/>
            </a:endParaRPr>
          </a:p>
        </p:txBody>
      </p:sp>
      <p:sp>
        <p:nvSpPr>
          <p:cNvPr id="44" name="AutoShape 22">
            <a:extLst>
              <a:ext uri="{FF2B5EF4-FFF2-40B4-BE49-F238E27FC236}">
                <a16:creationId xmlns:a16="http://schemas.microsoft.com/office/drawing/2014/main" id="{AE242273-34A3-4FE8-A802-844C9590F4A3}"/>
              </a:ext>
            </a:extLst>
          </p:cNvPr>
          <p:cNvSpPr>
            <a:spLocks noChangeArrowheads="1"/>
          </p:cNvSpPr>
          <p:nvPr/>
        </p:nvSpPr>
        <p:spPr bwMode="auto">
          <a:xfrm>
            <a:off x="2512362" y="5103096"/>
            <a:ext cx="610973" cy="192336"/>
          </a:xfrm>
          <a:prstGeom prst="rightArrow">
            <a:avLst>
              <a:gd name="adj1" fmla="val 50000"/>
              <a:gd name="adj2" fmla="val 87088"/>
            </a:avLst>
          </a:prstGeom>
          <a:solidFill>
            <a:srgbClr val="CC99FF"/>
          </a:solidFill>
          <a:ln w="9525">
            <a:solidFill>
              <a:sysClr val="windowText" lastClr="000000"/>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359">
              <a:spcBef>
                <a:spcPct val="0"/>
              </a:spcBef>
              <a:buNone/>
              <a:defRPr/>
            </a:pPr>
            <a:endParaRPr lang="ja-JP" altLang="en-US" sz="1662" kern="0">
              <a:solidFill>
                <a:prstClr val="black"/>
              </a:solidFill>
              <a:latin typeface="Meiryo UI" panose="020B0604030504040204" pitchFamily="50" charset="-128"/>
              <a:ea typeface="Meiryo UI" panose="020B0604030504040204" pitchFamily="50" charset="-128"/>
            </a:endParaRPr>
          </a:p>
        </p:txBody>
      </p:sp>
      <p:sp>
        <p:nvSpPr>
          <p:cNvPr id="45" name="AutoShape 23">
            <a:extLst>
              <a:ext uri="{FF2B5EF4-FFF2-40B4-BE49-F238E27FC236}">
                <a16:creationId xmlns:a16="http://schemas.microsoft.com/office/drawing/2014/main" id="{2AF944A0-8FD4-4295-A300-673F81255F0C}"/>
              </a:ext>
            </a:extLst>
          </p:cNvPr>
          <p:cNvSpPr>
            <a:spLocks noChangeArrowheads="1"/>
          </p:cNvSpPr>
          <p:nvPr/>
        </p:nvSpPr>
        <p:spPr bwMode="auto">
          <a:xfrm rot="5400000">
            <a:off x="1997267" y="5393210"/>
            <a:ext cx="847939" cy="127239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20283 h 21600"/>
              <a:gd name="T20" fmla="*/ 1922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35" y="0"/>
                </a:moveTo>
                <a:lnTo>
                  <a:pt x="15670" y="3911"/>
                </a:lnTo>
                <a:lnTo>
                  <a:pt x="18049" y="3911"/>
                </a:lnTo>
                <a:lnTo>
                  <a:pt x="18049" y="20283"/>
                </a:lnTo>
                <a:lnTo>
                  <a:pt x="0" y="20283"/>
                </a:lnTo>
                <a:lnTo>
                  <a:pt x="0" y="21600"/>
                </a:lnTo>
                <a:lnTo>
                  <a:pt x="19221" y="21600"/>
                </a:lnTo>
                <a:lnTo>
                  <a:pt x="19221" y="3911"/>
                </a:lnTo>
                <a:lnTo>
                  <a:pt x="21600" y="3911"/>
                </a:lnTo>
                <a:lnTo>
                  <a:pt x="18635" y="0"/>
                </a:lnTo>
                <a:close/>
              </a:path>
            </a:pathLst>
          </a:custGeom>
          <a:solidFill>
            <a:srgbClr val="CC99FF"/>
          </a:solidFill>
          <a:ln w="9525">
            <a:solidFill>
              <a:sysClr val="windowText" lastClr="000000"/>
            </a:solidFill>
            <a:miter lim="800000"/>
            <a:headEnd/>
            <a:tailEnd/>
          </a:ln>
        </p:spPr>
        <p:txBody>
          <a:bodyPr wrap="none" anchor="ctr"/>
          <a:lstStyle/>
          <a:p>
            <a:pPr defTabSz="914359">
              <a:defRPr/>
            </a:pPr>
            <a:endParaRPr kumimoji="1" lang="ja-JP" altLang="en-US" sz="1662" kern="0">
              <a:solidFill>
                <a:prstClr val="black"/>
              </a:solidFill>
              <a:latin typeface="Meiryo UI" panose="020B0604030504040204" pitchFamily="50" charset="-128"/>
              <a:ea typeface="Meiryo UI" panose="020B0604030504040204" pitchFamily="50" charset="-128"/>
            </a:endParaRPr>
          </a:p>
        </p:txBody>
      </p:sp>
      <p:sp>
        <p:nvSpPr>
          <p:cNvPr id="46" name="AutoShape 24">
            <a:extLst>
              <a:ext uri="{FF2B5EF4-FFF2-40B4-BE49-F238E27FC236}">
                <a16:creationId xmlns:a16="http://schemas.microsoft.com/office/drawing/2014/main" id="{CBE80CDB-998E-4451-88FB-78468AAA2B06}"/>
              </a:ext>
            </a:extLst>
          </p:cNvPr>
          <p:cNvSpPr>
            <a:spLocks noChangeArrowheads="1"/>
          </p:cNvSpPr>
          <p:nvPr/>
        </p:nvSpPr>
        <p:spPr bwMode="auto">
          <a:xfrm>
            <a:off x="3669046" y="5617018"/>
            <a:ext cx="148891" cy="405035"/>
          </a:xfrm>
          <a:prstGeom prst="upArrow">
            <a:avLst>
              <a:gd name="adj1" fmla="val 50000"/>
              <a:gd name="adj2" fmla="val 75833"/>
            </a:avLst>
          </a:prstGeom>
          <a:solidFill>
            <a:srgbClr val="CC99FF"/>
          </a:solidFill>
          <a:ln w="9525">
            <a:solidFill>
              <a:sysClr val="windowText" lastClr="000000"/>
            </a:solidFill>
            <a:miter lim="800000"/>
            <a:headEnd/>
            <a:tailEnd/>
          </a:ln>
        </p:spPr>
        <p:txBody>
          <a:bodyPr vert="eaVert"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359">
              <a:spcBef>
                <a:spcPct val="0"/>
              </a:spcBef>
              <a:buNone/>
              <a:defRPr/>
            </a:pPr>
            <a:endParaRPr lang="ja-JP" altLang="en-US" sz="1662" kern="0">
              <a:solidFill>
                <a:prstClr val="black"/>
              </a:solidFill>
              <a:latin typeface="Meiryo UI" panose="020B0604030504040204" pitchFamily="50" charset="-128"/>
              <a:ea typeface="Meiryo UI" panose="020B0604030504040204" pitchFamily="50" charset="-128"/>
            </a:endParaRPr>
          </a:p>
        </p:txBody>
      </p:sp>
      <p:sp>
        <p:nvSpPr>
          <p:cNvPr id="47" name="AutoShape 26">
            <a:extLst>
              <a:ext uri="{FF2B5EF4-FFF2-40B4-BE49-F238E27FC236}">
                <a16:creationId xmlns:a16="http://schemas.microsoft.com/office/drawing/2014/main" id="{845F2A74-22FD-432E-A698-AFC1EA9B3F39}"/>
              </a:ext>
            </a:extLst>
          </p:cNvPr>
          <p:cNvSpPr>
            <a:spLocks noChangeArrowheads="1"/>
          </p:cNvSpPr>
          <p:nvPr/>
        </p:nvSpPr>
        <p:spPr bwMode="auto">
          <a:xfrm flipV="1">
            <a:off x="4023436" y="3814570"/>
            <a:ext cx="893386" cy="188452"/>
          </a:xfrm>
          <a:prstGeom prst="rightArrow">
            <a:avLst>
              <a:gd name="adj1" fmla="val 50000"/>
              <a:gd name="adj2" fmla="val 99732"/>
            </a:avLst>
          </a:prstGeom>
          <a:solidFill>
            <a:srgbClr val="CC99FF"/>
          </a:solidFill>
          <a:ln w="9525">
            <a:solidFill>
              <a:sysClr val="windowText" lastClr="000000"/>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359">
              <a:spcBef>
                <a:spcPct val="0"/>
              </a:spcBef>
              <a:buNone/>
              <a:defRPr/>
            </a:pPr>
            <a:endParaRPr lang="ja-JP" altLang="en-US" sz="1662" kern="0">
              <a:solidFill>
                <a:prstClr val="black"/>
              </a:solidFill>
              <a:latin typeface="Meiryo UI" panose="020B0604030504040204" pitchFamily="50" charset="-128"/>
              <a:ea typeface="Meiryo UI" panose="020B0604030504040204" pitchFamily="50" charset="-128"/>
            </a:endParaRPr>
          </a:p>
        </p:txBody>
      </p:sp>
      <p:sp>
        <p:nvSpPr>
          <p:cNvPr id="48" name="AutoShape 27">
            <a:extLst>
              <a:ext uri="{FF2B5EF4-FFF2-40B4-BE49-F238E27FC236}">
                <a16:creationId xmlns:a16="http://schemas.microsoft.com/office/drawing/2014/main" id="{D82BCFA6-D590-4737-9A4A-AC904D3FA66F}"/>
              </a:ext>
            </a:extLst>
          </p:cNvPr>
          <p:cNvSpPr>
            <a:spLocks noChangeArrowheads="1"/>
          </p:cNvSpPr>
          <p:nvPr/>
        </p:nvSpPr>
        <p:spPr bwMode="auto">
          <a:xfrm>
            <a:off x="5388230" y="3801692"/>
            <a:ext cx="725203" cy="197174"/>
          </a:xfrm>
          <a:prstGeom prst="rightArrow">
            <a:avLst>
              <a:gd name="adj1" fmla="val 50000"/>
              <a:gd name="adj2" fmla="val 88333"/>
            </a:avLst>
          </a:prstGeom>
          <a:solidFill>
            <a:srgbClr val="CC99FF"/>
          </a:solidFill>
          <a:ln w="9525">
            <a:solidFill>
              <a:sysClr val="windowText" lastClr="000000"/>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359">
              <a:spcBef>
                <a:spcPct val="0"/>
              </a:spcBef>
              <a:buNone/>
              <a:defRPr/>
            </a:pPr>
            <a:endParaRPr lang="ja-JP" altLang="en-US" sz="1662" kern="0" dirty="0">
              <a:solidFill>
                <a:prstClr val="black"/>
              </a:solidFill>
              <a:latin typeface="Meiryo UI" panose="020B0604030504040204" pitchFamily="50" charset="-128"/>
              <a:ea typeface="Meiryo UI" panose="020B0604030504040204" pitchFamily="50" charset="-128"/>
            </a:endParaRPr>
          </a:p>
        </p:txBody>
      </p:sp>
      <p:sp>
        <p:nvSpPr>
          <p:cNvPr id="49" name="角丸四角形 28">
            <a:extLst>
              <a:ext uri="{FF2B5EF4-FFF2-40B4-BE49-F238E27FC236}">
                <a16:creationId xmlns:a16="http://schemas.microsoft.com/office/drawing/2014/main" id="{A1EAE713-7EB4-43F6-867F-B2337E378858}"/>
              </a:ext>
            </a:extLst>
          </p:cNvPr>
          <p:cNvSpPr/>
          <p:nvPr/>
        </p:nvSpPr>
        <p:spPr>
          <a:xfrm>
            <a:off x="6183398" y="4291366"/>
            <a:ext cx="2295165" cy="520513"/>
          </a:xfrm>
          <a:prstGeom prst="roundRect">
            <a:avLst/>
          </a:prstGeom>
          <a:solidFill>
            <a:srgbClr val="CCFFFF"/>
          </a:solidFill>
          <a:ln w="9525" cap="flat" cmpd="thickThin" algn="ctr">
            <a:solidFill>
              <a:sysClr val="windowText" lastClr="000000"/>
            </a:solidFill>
            <a:prstDash val="solid"/>
          </a:ln>
          <a:effectLst/>
        </p:spPr>
        <p:txBody>
          <a:bodyPr anchor="ctr"/>
          <a:lstStyle/>
          <a:p>
            <a:pPr defTabSz="914359">
              <a:defRPr/>
            </a:pPr>
            <a:r>
              <a:rPr kumimoji="1" lang="ja-JP" altLang="en-US" sz="1400" kern="0" dirty="0">
                <a:solidFill>
                  <a:prstClr val="black"/>
                </a:solidFill>
                <a:latin typeface="Meiryo UI" panose="020B0604030504040204" pitchFamily="50" charset="-128"/>
                <a:ea typeface="Meiryo UI" panose="020B0604030504040204" pitchFamily="50" charset="-128"/>
              </a:rPr>
              <a:t>・財務諸表に対する注記</a:t>
            </a:r>
            <a:endParaRPr kumimoji="1" lang="en-US" altLang="ja-JP" sz="1400" kern="0" dirty="0">
              <a:solidFill>
                <a:prstClr val="black"/>
              </a:solidFill>
              <a:latin typeface="Meiryo UI" panose="020B0604030504040204" pitchFamily="50" charset="-128"/>
              <a:ea typeface="Meiryo UI" panose="020B0604030504040204" pitchFamily="50" charset="-128"/>
            </a:endParaRPr>
          </a:p>
          <a:p>
            <a:pPr defTabSz="914359">
              <a:defRPr/>
            </a:pPr>
            <a:r>
              <a:rPr kumimoji="1" lang="ja-JP" altLang="en-US" sz="1400" kern="0" dirty="0">
                <a:solidFill>
                  <a:prstClr val="black"/>
                </a:solidFill>
                <a:latin typeface="Meiryo UI" panose="020B0604030504040204" pitchFamily="50" charset="-128"/>
                <a:ea typeface="Meiryo UI" panose="020B0604030504040204" pitchFamily="50" charset="-128"/>
              </a:rPr>
              <a:t>・財産目録</a:t>
            </a:r>
          </a:p>
        </p:txBody>
      </p:sp>
      <p:sp>
        <p:nvSpPr>
          <p:cNvPr id="50" name="フローチャート : 書類 3">
            <a:extLst>
              <a:ext uri="{FF2B5EF4-FFF2-40B4-BE49-F238E27FC236}">
                <a16:creationId xmlns:a16="http://schemas.microsoft.com/office/drawing/2014/main" id="{C4FC6CB0-CC81-4B22-9ABF-014253503114}"/>
              </a:ext>
            </a:extLst>
          </p:cNvPr>
          <p:cNvSpPr/>
          <p:nvPr/>
        </p:nvSpPr>
        <p:spPr>
          <a:xfrm>
            <a:off x="1187821" y="4894590"/>
            <a:ext cx="1272398" cy="731154"/>
          </a:xfrm>
          <a:prstGeom prst="flowChartDocument">
            <a:avLst/>
          </a:prstGeom>
          <a:solidFill>
            <a:srgbClr val="FFFF99"/>
          </a:solidFill>
          <a:ln w="3175" cap="flat" cmpd="thickThin" algn="ctr">
            <a:solidFill>
              <a:sysClr val="windowText" lastClr="000000"/>
            </a:solidFill>
            <a:prstDash val="solid"/>
          </a:ln>
          <a:effectLst/>
        </p:spPr>
        <p:txBody>
          <a:bodyPr rtlCol="0" anchor="ctr"/>
          <a:lstStyle/>
          <a:p>
            <a:pPr algn="ctr" defTabSz="914359">
              <a:defRPr/>
            </a:pPr>
            <a:r>
              <a:rPr kumimoji="1" lang="ja-JP" altLang="en-US" sz="1662"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仕訳帳</a:t>
            </a:r>
            <a:endParaRPr kumimoji="1" lang="en-US" altLang="ja-JP" sz="1662"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914359">
              <a:defRPr/>
            </a:pPr>
            <a:r>
              <a:rPr kumimoji="1" lang="ja-JP" altLang="en-US" sz="1662"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（伝票）</a:t>
            </a:r>
          </a:p>
        </p:txBody>
      </p:sp>
      <p:sp>
        <p:nvSpPr>
          <p:cNvPr id="51" name="フローチャート : 書類 29">
            <a:extLst>
              <a:ext uri="{FF2B5EF4-FFF2-40B4-BE49-F238E27FC236}">
                <a16:creationId xmlns:a16="http://schemas.microsoft.com/office/drawing/2014/main" id="{AE5CFA5D-2FD9-4690-B49B-ADA8E75A358A}"/>
              </a:ext>
            </a:extLst>
          </p:cNvPr>
          <p:cNvSpPr/>
          <p:nvPr/>
        </p:nvSpPr>
        <p:spPr>
          <a:xfrm>
            <a:off x="3161270" y="4917341"/>
            <a:ext cx="1368731" cy="702263"/>
          </a:xfrm>
          <a:prstGeom prst="flowChartDocument">
            <a:avLst/>
          </a:prstGeom>
          <a:solidFill>
            <a:srgbClr val="FFFF99"/>
          </a:solidFill>
          <a:ln w="3175" cap="flat" cmpd="thickThin" algn="ctr">
            <a:solidFill>
              <a:sysClr val="windowText" lastClr="000000"/>
            </a:solidFill>
            <a:prstDash val="solid"/>
          </a:ln>
          <a:effectLst/>
        </p:spPr>
        <p:txBody>
          <a:bodyPr rtlCol="0" anchor="ctr"/>
          <a:lstStyle/>
          <a:p>
            <a:pPr algn="ctr" defTabSz="914359">
              <a:defRPr/>
            </a:pPr>
            <a:endParaRPr kumimoji="1" lang="en-US" altLang="ja-JP" sz="1662"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914359">
              <a:defRPr/>
            </a:pPr>
            <a:r>
              <a:rPr kumimoji="1" lang="ja-JP" altLang="en-US" sz="1662"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総勘定元帳</a:t>
            </a:r>
            <a:endParaRPr kumimoji="1" lang="en-US" altLang="ja-JP" sz="1662"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914359">
              <a:defRPr/>
            </a:pPr>
            <a:endParaRPr kumimoji="1" lang="ja-JP" altLang="en-US" sz="1662"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2" name="フローチャート : 書類 5">
            <a:extLst>
              <a:ext uri="{FF2B5EF4-FFF2-40B4-BE49-F238E27FC236}">
                <a16:creationId xmlns:a16="http://schemas.microsoft.com/office/drawing/2014/main" id="{889C36EA-B602-4641-B583-F0DB0BB5BCF0}"/>
              </a:ext>
            </a:extLst>
          </p:cNvPr>
          <p:cNvSpPr/>
          <p:nvPr/>
        </p:nvSpPr>
        <p:spPr>
          <a:xfrm>
            <a:off x="1374881" y="984457"/>
            <a:ext cx="1050282" cy="764954"/>
          </a:xfrm>
          <a:prstGeom prst="flowChartDocument">
            <a:avLst/>
          </a:prstGeom>
          <a:solidFill>
            <a:srgbClr val="CCFFCC"/>
          </a:solidFill>
          <a:ln w="3175" cap="flat" cmpd="thickThin" algn="ctr">
            <a:solidFill>
              <a:sysClr val="windowText" lastClr="000000"/>
            </a:solidFill>
            <a:prstDash val="solid"/>
          </a:ln>
          <a:effectLst/>
        </p:spPr>
        <p:txBody>
          <a:bodyPr rtlCol="0" anchor="ctr"/>
          <a:lstStyle/>
          <a:p>
            <a:pPr algn="ctr" defTabSz="914359">
              <a:defRPr/>
            </a:pPr>
            <a:r>
              <a:rPr kumimoji="1" lang="ja-JP" altLang="en-US"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収入命令書</a:t>
            </a:r>
            <a:endParaRPr kumimoji="1" lang="en-US" altLang="ja-JP"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914359">
              <a:defRPr/>
            </a:pPr>
            <a:r>
              <a:rPr kumimoji="1" lang="ja-JP" altLang="en-US"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支出命令書</a:t>
            </a:r>
            <a:endParaRPr kumimoji="1" lang="en-US" altLang="ja-JP"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914359">
              <a:defRPr/>
            </a:pPr>
            <a:r>
              <a:rPr kumimoji="1" lang="ja-JP" altLang="en-US"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振替命令書</a:t>
            </a:r>
          </a:p>
        </p:txBody>
      </p:sp>
      <p:sp>
        <p:nvSpPr>
          <p:cNvPr id="53" name="フローチャート : 書類 32">
            <a:extLst>
              <a:ext uri="{FF2B5EF4-FFF2-40B4-BE49-F238E27FC236}">
                <a16:creationId xmlns:a16="http://schemas.microsoft.com/office/drawing/2014/main" id="{7582E233-8BD9-4AA9-A675-697AB704E02C}"/>
              </a:ext>
            </a:extLst>
          </p:cNvPr>
          <p:cNvSpPr/>
          <p:nvPr/>
        </p:nvSpPr>
        <p:spPr>
          <a:xfrm>
            <a:off x="2850486" y="972810"/>
            <a:ext cx="1193015" cy="764954"/>
          </a:xfrm>
          <a:prstGeom prst="flowChartDocument">
            <a:avLst/>
          </a:prstGeom>
          <a:solidFill>
            <a:srgbClr val="CCFFCC"/>
          </a:solidFill>
          <a:ln w="3175" cap="flat" cmpd="thickThin" algn="ctr">
            <a:solidFill>
              <a:sysClr val="windowText" lastClr="000000"/>
            </a:solidFill>
            <a:prstDash val="solid"/>
          </a:ln>
          <a:effectLst/>
        </p:spPr>
        <p:txBody>
          <a:bodyPr rtlCol="0" anchor="ctr"/>
          <a:lstStyle/>
          <a:p>
            <a:pPr defTabSz="914359">
              <a:defRPr/>
            </a:pPr>
            <a:r>
              <a:rPr kumimoji="1" lang="ja-JP" altLang="en-US"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収入整理簿・</a:t>
            </a:r>
            <a:endParaRPr kumimoji="1" lang="en-US" altLang="ja-JP"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defTabSz="914359">
              <a:defRPr/>
            </a:pPr>
            <a:r>
              <a:rPr kumimoji="1" lang="ja-JP" altLang="en-US"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支出整理簿等</a:t>
            </a:r>
            <a:endParaRPr kumimoji="1" lang="en-US" altLang="ja-JP"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defTabSz="914359">
              <a:defRPr/>
            </a:pPr>
            <a:r>
              <a:rPr kumimoji="1" lang="ja-JP" altLang="en-US"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の整理</a:t>
            </a:r>
          </a:p>
        </p:txBody>
      </p:sp>
      <p:sp>
        <p:nvSpPr>
          <p:cNvPr id="54" name="フローチャート : 書類 33">
            <a:extLst>
              <a:ext uri="{FF2B5EF4-FFF2-40B4-BE49-F238E27FC236}">
                <a16:creationId xmlns:a16="http://schemas.microsoft.com/office/drawing/2014/main" id="{D2F4A935-B785-4E85-B93F-EE971D200F13}"/>
              </a:ext>
            </a:extLst>
          </p:cNvPr>
          <p:cNvSpPr/>
          <p:nvPr/>
        </p:nvSpPr>
        <p:spPr>
          <a:xfrm>
            <a:off x="5799817" y="980683"/>
            <a:ext cx="1151737" cy="764954"/>
          </a:xfrm>
          <a:prstGeom prst="flowChartDocument">
            <a:avLst/>
          </a:prstGeom>
          <a:solidFill>
            <a:srgbClr val="CCFFCC"/>
          </a:solidFill>
          <a:ln w="3175" cap="flat" cmpd="thickThin" algn="ctr">
            <a:solidFill>
              <a:sysClr val="windowText" lastClr="000000"/>
            </a:solidFill>
            <a:prstDash val="solid"/>
          </a:ln>
          <a:effectLst/>
        </p:spPr>
        <p:txBody>
          <a:bodyPr rtlCol="0" anchor="ctr"/>
          <a:lstStyle/>
          <a:p>
            <a:pPr algn="ctr" defTabSz="914359">
              <a:defRPr/>
            </a:pPr>
            <a:r>
              <a:rPr kumimoji="1" lang="ja-JP" altLang="en-US"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収支決算書</a:t>
            </a:r>
            <a:endParaRPr kumimoji="1" lang="en-US" altLang="ja-JP"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914359">
              <a:defRPr/>
            </a:pPr>
            <a:r>
              <a:rPr kumimoji="1" lang="ja-JP" altLang="en-US" sz="1108"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事業報告書</a:t>
            </a:r>
          </a:p>
        </p:txBody>
      </p:sp>
      <p:sp>
        <p:nvSpPr>
          <p:cNvPr id="55" name="角丸四角形吹き出し 6">
            <a:extLst>
              <a:ext uri="{FF2B5EF4-FFF2-40B4-BE49-F238E27FC236}">
                <a16:creationId xmlns:a16="http://schemas.microsoft.com/office/drawing/2014/main" id="{6BF244AA-3276-4BD0-BAC1-D9FA6CB611E9}"/>
              </a:ext>
            </a:extLst>
          </p:cNvPr>
          <p:cNvSpPr/>
          <p:nvPr/>
        </p:nvSpPr>
        <p:spPr>
          <a:xfrm>
            <a:off x="5774058" y="5313368"/>
            <a:ext cx="2663826" cy="730489"/>
          </a:xfrm>
          <a:prstGeom prst="wedgeRoundRectCallout">
            <a:avLst>
              <a:gd name="adj1" fmla="val -94345"/>
              <a:gd name="adj2" fmla="val 78963"/>
              <a:gd name="adj3" fmla="val 16667"/>
            </a:avLst>
          </a:prstGeom>
          <a:solidFill>
            <a:srgbClr val="CCFFFF"/>
          </a:solidFill>
          <a:ln w="6350" cap="flat" cmpd="thickThin" algn="ctr">
            <a:solidFill>
              <a:sysClr val="windowText" lastClr="000000"/>
            </a:solidFill>
            <a:prstDash val="solid"/>
          </a:ln>
          <a:effectLst/>
        </p:spPr>
        <p:txBody>
          <a:bodyPr rtlCol="0" anchor="ctr"/>
          <a:lstStyle/>
          <a:p>
            <a:pPr algn="ctr" defTabSz="914359">
              <a:defRPr/>
            </a:pPr>
            <a:r>
              <a:rPr kumimoji="1" lang="ja-JP" altLang="en-US" sz="129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賦課金台帳・補助金台帳・</a:t>
            </a:r>
            <a:endParaRPr kumimoji="1" lang="en-US" altLang="ja-JP" sz="129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defTabSz="914359">
              <a:defRPr/>
            </a:pPr>
            <a:r>
              <a:rPr kumimoji="1" lang="ja-JP" altLang="en-US" sz="1291" kern="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土地改良施設台帳　など</a:t>
            </a:r>
          </a:p>
        </p:txBody>
      </p:sp>
      <p:sp>
        <p:nvSpPr>
          <p:cNvPr id="56" name="AutoShape 24">
            <a:extLst>
              <a:ext uri="{FF2B5EF4-FFF2-40B4-BE49-F238E27FC236}">
                <a16:creationId xmlns:a16="http://schemas.microsoft.com/office/drawing/2014/main" id="{0E3BAB37-F97E-4C97-8BB5-8315AC617C57}"/>
              </a:ext>
            </a:extLst>
          </p:cNvPr>
          <p:cNvSpPr>
            <a:spLocks noChangeArrowheads="1"/>
          </p:cNvSpPr>
          <p:nvPr/>
        </p:nvSpPr>
        <p:spPr bwMode="auto">
          <a:xfrm>
            <a:off x="3682493" y="4544071"/>
            <a:ext cx="131295" cy="368214"/>
          </a:xfrm>
          <a:prstGeom prst="upArrow">
            <a:avLst>
              <a:gd name="adj1" fmla="val 50000"/>
              <a:gd name="adj2" fmla="val 75833"/>
            </a:avLst>
          </a:prstGeom>
          <a:solidFill>
            <a:srgbClr val="CC99FF"/>
          </a:solidFill>
          <a:ln w="9525">
            <a:solidFill>
              <a:sysClr val="windowText" lastClr="000000"/>
            </a:solidFill>
            <a:miter lim="800000"/>
            <a:headEnd/>
            <a:tailEnd/>
          </a:ln>
        </p:spPr>
        <p:txBody>
          <a:bodyPr vert="eaVert"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4359">
              <a:spcBef>
                <a:spcPct val="0"/>
              </a:spcBef>
              <a:buNone/>
              <a:defRPr/>
            </a:pPr>
            <a:endParaRPr lang="ja-JP" altLang="en-US" sz="1662" kern="0">
              <a:solidFill>
                <a:prstClr val="black"/>
              </a:solidFill>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A1474DE7-E68A-4764-A4CC-A8D5D2E15779}"/>
              </a:ext>
            </a:extLst>
          </p:cNvPr>
          <p:cNvSpPr/>
          <p:nvPr/>
        </p:nvSpPr>
        <p:spPr>
          <a:xfrm>
            <a:off x="536634" y="882963"/>
            <a:ext cx="7401843" cy="907303"/>
          </a:xfrm>
          <a:prstGeom prst="rect">
            <a:avLst/>
          </a:prstGeom>
          <a:noFill/>
          <a:ln w="57150" cap="flat" cmpd="thickThin" algn="ctr">
            <a:solidFill>
              <a:srgbClr val="FF0000"/>
            </a:solidFill>
            <a:prstDash val="sysDot"/>
          </a:ln>
          <a:effectLst/>
        </p:spPr>
        <p:txBody>
          <a:bodyPr rtlCol="0" anchor="ctr"/>
          <a:lstStyle/>
          <a:p>
            <a:pPr algn="ctr" defTabSz="914359">
              <a:defRPr/>
            </a:pPr>
            <a:endParaRPr kumimoji="1" lang="ja-JP" altLang="en-US" sz="1799" kern="0">
              <a:solidFill>
                <a:prstClr val="white"/>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3270E25F-F5C3-43D5-A57A-CF1B467FF505}"/>
              </a:ext>
            </a:extLst>
          </p:cNvPr>
          <p:cNvSpPr/>
          <p:nvPr/>
        </p:nvSpPr>
        <p:spPr>
          <a:xfrm>
            <a:off x="492981" y="3151483"/>
            <a:ext cx="8226807" cy="3521679"/>
          </a:xfrm>
          <a:prstGeom prst="rect">
            <a:avLst/>
          </a:prstGeom>
          <a:noFill/>
          <a:ln w="55000" cap="flat" cmpd="thickThin" algn="ctr">
            <a:solidFill>
              <a:srgbClr val="0000FF"/>
            </a:solidFill>
            <a:prstDash val="solid"/>
          </a:ln>
          <a:effectLst/>
        </p:spPr>
        <p:txBody>
          <a:bodyPr rtlCol="0" anchor="ctr"/>
          <a:lstStyle/>
          <a:p>
            <a:pPr algn="ctr" defTabSz="914359">
              <a:defRPr/>
            </a:pPr>
            <a:endParaRPr kumimoji="1" lang="ja-JP" altLang="en-US" sz="1799" kern="0">
              <a:solidFill>
                <a:prstClr val="white"/>
              </a:solidFill>
              <a:latin typeface="Meiryo UI" panose="020B0604030504040204" pitchFamily="50" charset="-128"/>
              <a:ea typeface="Meiryo UI" panose="020B0604030504040204" pitchFamily="50" charset="-128"/>
            </a:endParaRPr>
          </a:p>
        </p:txBody>
      </p:sp>
      <p:grpSp>
        <p:nvGrpSpPr>
          <p:cNvPr id="59" name="グループ化 58">
            <a:extLst>
              <a:ext uri="{FF2B5EF4-FFF2-40B4-BE49-F238E27FC236}">
                <a16:creationId xmlns:a16="http://schemas.microsoft.com/office/drawing/2014/main" id="{5216B992-99BA-42BD-ADA8-F3E378A0E83B}"/>
              </a:ext>
            </a:extLst>
          </p:cNvPr>
          <p:cNvGrpSpPr/>
          <p:nvPr/>
        </p:nvGrpSpPr>
        <p:grpSpPr>
          <a:xfrm>
            <a:off x="6131983" y="3335037"/>
            <a:ext cx="2404514" cy="924688"/>
            <a:chOff x="6376685" y="3296400"/>
            <a:chExt cx="2586276" cy="924688"/>
          </a:xfrm>
        </p:grpSpPr>
        <p:sp>
          <p:nvSpPr>
            <p:cNvPr id="60" name="四角形: 角を丸くする 59">
              <a:extLst>
                <a:ext uri="{FF2B5EF4-FFF2-40B4-BE49-F238E27FC236}">
                  <a16:creationId xmlns:a16="http://schemas.microsoft.com/office/drawing/2014/main" id="{B8F04CA7-D1AE-4BF7-A5D8-BE6C55D78CE5}"/>
                </a:ext>
              </a:extLst>
            </p:cNvPr>
            <p:cNvSpPr/>
            <p:nvPr/>
          </p:nvSpPr>
          <p:spPr>
            <a:xfrm>
              <a:off x="6376685" y="3296400"/>
              <a:ext cx="2523960" cy="924688"/>
            </a:xfrm>
            <a:prstGeom prst="roundRect">
              <a:avLst/>
            </a:prstGeom>
            <a:solidFill>
              <a:srgbClr val="CCFFFF"/>
            </a:solidFill>
            <a:ln w="9525" cap="flat" cmpd="sng" algn="ctr">
              <a:solidFill>
                <a:sysClr val="windowText" lastClr="000000"/>
              </a:solidFill>
              <a:prstDash val="solid"/>
              <a:round/>
              <a:headEnd type="none" w="med" len="med"/>
              <a:tailEnd type="none" w="med" len="med"/>
            </a:ln>
            <a:effectLst/>
          </p:spPr>
          <p:txBody>
            <a:bodyPr rtlCol="0" anchor="ctr"/>
            <a:lstStyle/>
            <a:p>
              <a:pPr algn="ctr" defTabSz="914359">
                <a:defRPr/>
              </a:pPr>
              <a:endParaRPr kumimoji="1" lang="ja-JP" altLang="en-US" sz="1799" kern="0">
                <a:solidFill>
                  <a:prstClr val="black"/>
                </a:solidFill>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8AFE8FB3-1E09-44CE-8A78-9E9233B73737}"/>
                </a:ext>
              </a:extLst>
            </p:cNvPr>
            <p:cNvSpPr txBox="1"/>
            <p:nvPr/>
          </p:nvSpPr>
          <p:spPr>
            <a:xfrm>
              <a:off x="6459701" y="3389412"/>
              <a:ext cx="2503260" cy="738664"/>
            </a:xfrm>
            <a:prstGeom prst="rect">
              <a:avLst/>
            </a:prstGeom>
            <a:noFill/>
          </p:spPr>
          <p:txBody>
            <a:bodyPr wrap="square" rtlCol="0">
              <a:spAutoFit/>
            </a:bodyPr>
            <a:lstStyle/>
            <a:p>
              <a:pPr defTabSz="914359">
                <a:spcBef>
                  <a:spcPct val="0"/>
                </a:spcBef>
                <a:defRPr/>
              </a:pPr>
              <a:r>
                <a:rPr kumimoji="1" lang="ja-JP" altLang="en-US" sz="1400" kern="0" dirty="0">
                  <a:solidFill>
                    <a:prstClr val="black"/>
                  </a:solidFill>
                  <a:latin typeface="Meiryo UI" panose="020B0604030504040204" pitchFamily="50" charset="-128"/>
                  <a:ea typeface="Meiryo UI" panose="020B0604030504040204" pitchFamily="50" charset="-128"/>
                </a:rPr>
                <a:t>財務諸表</a:t>
              </a:r>
            </a:p>
            <a:p>
              <a:pPr defTabSz="914359">
                <a:spcBef>
                  <a:spcPct val="0"/>
                </a:spcBef>
                <a:defRPr/>
              </a:pPr>
              <a:r>
                <a:rPr kumimoji="1" lang="ja-JP" altLang="en-US" sz="1400" kern="0" dirty="0">
                  <a:solidFill>
                    <a:prstClr val="black"/>
                  </a:solidFill>
                  <a:latin typeface="Meiryo UI" panose="020B0604030504040204" pitchFamily="50" charset="-128"/>
                  <a:ea typeface="Meiryo UI" panose="020B0604030504040204" pitchFamily="50" charset="-128"/>
                </a:rPr>
                <a:t>・貸借対照表</a:t>
              </a:r>
            </a:p>
            <a:p>
              <a:pPr defTabSz="914359">
                <a:spcBef>
                  <a:spcPct val="0"/>
                </a:spcBef>
                <a:defRPr/>
              </a:pPr>
              <a:r>
                <a:rPr kumimoji="1" lang="ja-JP" altLang="en-US" sz="1400" kern="0" dirty="0">
                  <a:solidFill>
                    <a:prstClr val="black"/>
                  </a:solidFill>
                  <a:latin typeface="Meiryo UI" panose="020B0604030504040204" pitchFamily="50" charset="-128"/>
                  <a:ea typeface="Meiryo UI" panose="020B0604030504040204" pitchFamily="50" charset="-128"/>
                </a:rPr>
                <a:t>・正味財産増減計算書</a:t>
              </a:r>
            </a:p>
          </p:txBody>
        </p:sp>
      </p:grpSp>
      <p:sp>
        <p:nvSpPr>
          <p:cNvPr id="2" name="テキスト ボックス 1">
            <a:extLst>
              <a:ext uri="{FF2B5EF4-FFF2-40B4-BE49-F238E27FC236}">
                <a16:creationId xmlns:a16="http://schemas.microsoft.com/office/drawing/2014/main" id="{D40DC7FD-67A1-6DC3-2440-9982308A08B2}"/>
              </a:ext>
            </a:extLst>
          </p:cNvPr>
          <p:cNvSpPr txBox="1"/>
          <p:nvPr/>
        </p:nvSpPr>
        <p:spPr>
          <a:xfrm>
            <a:off x="8154152" y="282822"/>
            <a:ext cx="877163" cy="369332"/>
          </a:xfrm>
          <a:prstGeom prst="rect">
            <a:avLst/>
          </a:prstGeom>
          <a:noFill/>
        </p:spPr>
        <p:txBody>
          <a:bodyPr wrap="none" rtlCol="0">
            <a:spAutoFit/>
          </a:bodyPr>
          <a:lstStyle/>
          <a:p>
            <a:r>
              <a:rPr kumimoji="1" lang="ja-JP" altLang="en-US" b="1" dirty="0"/>
              <a:t>＜１＞</a:t>
            </a:r>
          </a:p>
        </p:txBody>
      </p:sp>
    </p:spTree>
    <p:extLst>
      <p:ext uri="{BB962C8B-B14F-4D97-AF65-F5344CB8AC3E}">
        <p14:creationId xmlns:p14="http://schemas.microsoft.com/office/powerpoint/2010/main" val="29400920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718AFEF-478E-4E3C-A957-267B89BEC76F}"/>
              </a:ext>
            </a:extLst>
          </p:cNvPr>
          <p:cNvGrpSpPr/>
          <p:nvPr/>
        </p:nvGrpSpPr>
        <p:grpSpPr>
          <a:xfrm>
            <a:off x="112910" y="62845"/>
            <a:ext cx="8928992" cy="675450"/>
            <a:chOff x="260957" y="845857"/>
            <a:chExt cx="8928992" cy="642619"/>
          </a:xfrm>
          <a:solidFill>
            <a:srgbClr val="E8FDD3"/>
          </a:solidFill>
        </p:grpSpPr>
        <p:grpSp>
          <p:nvGrpSpPr>
            <p:cNvPr id="3" name="グループ化 2">
              <a:extLst>
                <a:ext uri="{FF2B5EF4-FFF2-40B4-BE49-F238E27FC236}">
                  <a16:creationId xmlns:a16="http://schemas.microsoft.com/office/drawing/2014/main" id="{E58090C4-0D5C-402C-90C7-7F944C313D4B}"/>
                </a:ext>
              </a:extLst>
            </p:cNvPr>
            <p:cNvGrpSpPr/>
            <p:nvPr/>
          </p:nvGrpSpPr>
          <p:grpSpPr>
            <a:xfrm>
              <a:off x="260957" y="845857"/>
              <a:ext cx="8928992" cy="642619"/>
              <a:chOff x="1331366" y="549274"/>
              <a:chExt cx="5976938" cy="642619"/>
            </a:xfrm>
            <a:grpFill/>
          </p:grpSpPr>
          <p:sp>
            <p:nvSpPr>
              <p:cNvPr id="5" name="テキスト ボックス 1">
                <a:extLst>
                  <a:ext uri="{FF2B5EF4-FFF2-40B4-BE49-F238E27FC236}">
                    <a16:creationId xmlns:a16="http://schemas.microsoft.com/office/drawing/2014/main" id="{D0E921BF-8938-459C-A643-4410F3100D7F}"/>
                  </a:ext>
                </a:extLst>
              </p:cNvPr>
              <p:cNvSpPr txBox="1">
                <a:spLocks noChangeArrowheads="1"/>
              </p:cNvSpPr>
              <p:nvPr/>
            </p:nvSpPr>
            <p:spPr bwMode="auto">
              <a:xfrm>
                <a:off x="1403648" y="602283"/>
                <a:ext cx="5867400" cy="562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endParaRPr lang="en-US" altLang="ja-JP" sz="16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角丸四角形 12">
                <a:extLst>
                  <a:ext uri="{FF2B5EF4-FFF2-40B4-BE49-F238E27FC236}">
                    <a16:creationId xmlns:a16="http://schemas.microsoft.com/office/drawing/2014/main" id="{7F2A6C20-40F3-4D66-8FED-EE3D813CDDA1}"/>
                  </a:ext>
                </a:extLst>
              </p:cNvPr>
              <p:cNvSpPr/>
              <p:nvPr/>
            </p:nvSpPr>
            <p:spPr>
              <a:xfrm>
                <a:off x="1331366" y="549274"/>
                <a:ext cx="5976938" cy="642619"/>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600" b="1" kern="0">
                  <a:solidFill>
                    <a:prstClr val="black"/>
                  </a:solidFill>
                  <a:latin typeface="ＭＳ Ｐゴシック" panose="020B0600070205080204" pitchFamily="50" charset="-128"/>
                  <a:ea typeface="ＭＳ Ｐゴシック" panose="020B0600070205080204" pitchFamily="50" charset="-128"/>
                </a:endParaRPr>
              </a:p>
            </p:txBody>
          </p:sp>
        </p:grpSp>
        <p:sp>
          <p:nvSpPr>
            <p:cNvPr id="4" name="テキスト ボックス 3">
              <a:extLst>
                <a:ext uri="{FF2B5EF4-FFF2-40B4-BE49-F238E27FC236}">
                  <a16:creationId xmlns:a16="http://schemas.microsoft.com/office/drawing/2014/main" id="{1CCABB4E-7F27-4A5B-AA6A-D78B14861C8F}"/>
                </a:ext>
              </a:extLst>
            </p:cNvPr>
            <p:cNvSpPr txBox="1"/>
            <p:nvPr/>
          </p:nvSpPr>
          <p:spPr>
            <a:xfrm>
              <a:off x="674301" y="947553"/>
              <a:ext cx="8091492" cy="439225"/>
            </a:xfrm>
            <a:prstGeom prst="rect">
              <a:avLst/>
            </a:prstGeom>
            <a:grpFill/>
          </p:spPr>
          <p:txBody>
            <a:bodyPr wrap="square" rtlCol="0">
              <a:spAutoFit/>
            </a:bodyPr>
            <a:lstStyle/>
            <a:p>
              <a:pPr algn="ctr" defTabSz="914359">
                <a:defRPr/>
              </a:pPr>
              <a:r>
                <a:rPr kumimoji="1" lang="ja-JP" altLang="en-US" sz="2400" b="1" kern="0" dirty="0">
                  <a:solidFill>
                    <a:prstClr val="black"/>
                  </a:solidFill>
                  <a:latin typeface="Meiryo UI" panose="020B0604030504040204" pitchFamily="50" charset="-128"/>
                  <a:ea typeface="Meiryo UI" panose="020B0604030504040204" pitchFamily="50" charset="-128"/>
                </a:rPr>
                <a:t>１８　</a:t>
              </a:r>
              <a:r>
                <a:rPr kumimoji="1" lang="ja-JP" altLang="en-US" sz="2400" b="1" u="sng" kern="0" dirty="0">
                  <a:solidFill>
                    <a:prstClr val="black"/>
                  </a:solidFill>
                  <a:uFill>
                    <a:solidFill>
                      <a:srgbClr val="FF0000"/>
                    </a:solidFill>
                  </a:uFill>
                  <a:latin typeface="Meiryo UI" panose="020B0604030504040204" pitchFamily="50" charset="-128"/>
                  <a:ea typeface="Meiryo UI" panose="020B0604030504040204" pitchFamily="50" charset="-128"/>
                </a:rPr>
                <a:t>収支決算書</a:t>
              </a:r>
              <a:endParaRPr kumimoji="1" lang="en-US" altLang="ja-JP" sz="2400" b="1" u="sng" kern="0"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grpSp>
      <p:sp>
        <p:nvSpPr>
          <p:cNvPr id="7" name="テキスト ボックス 6">
            <a:extLst>
              <a:ext uri="{FF2B5EF4-FFF2-40B4-BE49-F238E27FC236}">
                <a16:creationId xmlns:a16="http://schemas.microsoft.com/office/drawing/2014/main" id="{30C09BEB-AC1D-91F0-B962-E70441AF7AD9}"/>
              </a:ext>
            </a:extLst>
          </p:cNvPr>
          <p:cNvSpPr txBox="1"/>
          <p:nvPr/>
        </p:nvSpPr>
        <p:spPr>
          <a:xfrm>
            <a:off x="8154152" y="216147"/>
            <a:ext cx="880369" cy="369332"/>
          </a:xfrm>
          <a:prstGeom prst="rect">
            <a:avLst/>
          </a:prstGeom>
          <a:noFill/>
        </p:spPr>
        <p:txBody>
          <a:bodyPr wrap="none" rtlCol="0">
            <a:spAutoFit/>
          </a:bodyPr>
          <a:lstStyle/>
          <a:p>
            <a:r>
              <a:rPr kumimoji="1" lang="ja-JP" altLang="en-US" b="1" dirty="0"/>
              <a:t>＜</a:t>
            </a:r>
            <a:r>
              <a:rPr kumimoji="1" lang="en-US" altLang="ja-JP" b="1" dirty="0"/>
              <a:t>72</a:t>
            </a:r>
            <a:r>
              <a:rPr kumimoji="1" lang="ja-JP" altLang="en-US" b="1" dirty="0"/>
              <a:t>＞</a:t>
            </a:r>
          </a:p>
        </p:txBody>
      </p:sp>
      <p:graphicFrame>
        <p:nvGraphicFramePr>
          <p:cNvPr id="9" name="オブジェクト 8">
            <a:extLst>
              <a:ext uri="{FF2B5EF4-FFF2-40B4-BE49-F238E27FC236}">
                <a16:creationId xmlns:a16="http://schemas.microsoft.com/office/drawing/2014/main" id="{513F505A-C3BD-052F-5627-ADA4581D7669}"/>
              </a:ext>
            </a:extLst>
          </p:cNvPr>
          <p:cNvGraphicFramePr>
            <a:graphicFrameLocks noChangeAspect="1"/>
          </p:cNvGraphicFramePr>
          <p:nvPr>
            <p:extLst>
              <p:ext uri="{D42A27DB-BD31-4B8C-83A1-F6EECF244321}">
                <p14:modId xmlns:p14="http://schemas.microsoft.com/office/powerpoint/2010/main" val="3690440734"/>
              </p:ext>
            </p:extLst>
          </p:nvPr>
        </p:nvGraphicFramePr>
        <p:xfrm>
          <a:off x="1851687" y="832740"/>
          <a:ext cx="5440626" cy="5906698"/>
        </p:xfrm>
        <a:graphic>
          <a:graphicData uri="http://schemas.openxmlformats.org/presentationml/2006/ole">
            <mc:AlternateContent xmlns:mc="http://schemas.openxmlformats.org/markup-compatibility/2006">
              <mc:Choice xmlns:v="urn:schemas-microsoft-com:vml" Requires="v">
                <p:oleObj name="Worksheet" r:id="rId3" imgW="6657942" imgH="7229398" progId="Excel.Sheet.12">
                  <p:embed/>
                </p:oleObj>
              </mc:Choice>
              <mc:Fallback>
                <p:oleObj name="Worksheet" r:id="rId3" imgW="6657942" imgH="7229398" progId="Excel.Sheet.12">
                  <p:embed/>
                  <p:pic>
                    <p:nvPicPr>
                      <p:cNvPr id="9" name="オブジェクト 8">
                        <a:extLst>
                          <a:ext uri="{FF2B5EF4-FFF2-40B4-BE49-F238E27FC236}">
                            <a16:creationId xmlns:a16="http://schemas.microsoft.com/office/drawing/2014/main" id="{513F505A-C3BD-052F-5627-ADA4581D7669}"/>
                          </a:ext>
                        </a:extLst>
                      </p:cNvPr>
                      <p:cNvPicPr/>
                      <p:nvPr/>
                    </p:nvPicPr>
                    <p:blipFill>
                      <a:blip r:embed="rId4"/>
                      <a:stretch>
                        <a:fillRect/>
                      </a:stretch>
                    </p:blipFill>
                    <p:spPr>
                      <a:xfrm>
                        <a:off x="1851687" y="832740"/>
                        <a:ext cx="5440626" cy="5906698"/>
                      </a:xfrm>
                      <a:prstGeom prst="rect">
                        <a:avLst/>
                      </a:prstGeom>
                    </p:spPr>
                  </p:pic>
                </p:oleObj>
              </mc:Fallback>
            </mc:AlternateContent>
          </a:graphicData>
        </a:graphic>
      </p:graphicFrame>
    </p:spTree>
    <p:extLst>
      <p:ext uri="{BB962C8B-B14F-4D97-AF65-F5344CB8AC3E}">
        <p14:creationId xmlns:p14="http://schemas.microsoft.com/office/powerpoint/2010/main" val="38285453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CA04A109-176B-4A5F-A5D6-249EB6BF3D48}"/>
              </a:ext>
            </a:extLst>
          </p:cNvPr>
          <p:cNvGrpSpPr/>
          <p:nvPr/>
        </p:nvGrpSpPr>
        <p:grpSpPr>
          <a:xfrm>
            <a:off x="112910" y="116633"/>
            <a:ext cx="8928993" cy="6167013"/>
            <a:chOff x="112909" y="116632"/>
            <a:chExt cx="8928993" cy="6167013"/>
          </a:xfrm>
        </p:grpSpPr>
        <p:grpSp>
          <p:nvGrpSpPr>
            <p:cNvPr id="19" name="グループ化 18">
              <a:extLst>
                <a:ext uri="{FF2B5EF4-FFF2-40B4-BE49-F238E27FC236}">
                  <a16:creationId xmlns:a16="http://schemas.microsoft.com/office/drawing/2014/main" id="{34E7F998-CC2A-4F67-8E9D-A3345A121982}"/>
                </a:ext>
              </a:extLst>
            </p:cNvPr>
            <p:cNvGrpSpPr/>
            <p:nvPr/>
          </p:nvGrpSpPr>
          <p:grpSpPr>
            <a:xfrm>
              <a:off x="112910" y="116632"/>
              <a:ext cx="8928992" cy="456396"/>
              <a:chOff x="260957" y="845857"/>
              <a:chExt cx="8928992" cy="758475"/>
            </a:xfrm>
            <a:solidFill>
              <a:srgbClr val="E8FDD3"/>
            </a:solidFill>
          </p:grpSpPr>
          <p:grpSp>
            <p:nvGrpSpPr>
              <p:cNvPr id="28" name="グループ化 27">
                <a:extLst>
                  <a:ext uri="{FF2B5EF4-FFF2-40B4-BE49-F238E27FC236}">
                    <a16:creationId xmlns:a16="http://schemas.microsoft.com/office/drawing/2014/main" id="{31F1076A-C213-485C-A14C-DA1515F5699D}"/>
                  </a:ext>
                </a:extLst>
              </p:cNvPr>
              <p:cNvGrpSpPr/>
              <p:nvPr/>
            </p:nvGrpSpPr>
            <p:grpSpPr>
              <a:xfrm>
                <a:off x="260957" y="845857"/>
                <a:ext cx="8928992" cy="758475"/>
                <a:chOff x="1331366" y="549274"/>
                <a:chExt cx="5976938" cy="758475"/>
              </a:xfrm>
              <a:grpFill/>
            </p:grpSpPr>
            <p:sp>
              <p:nvSpPr>
                <p:cNvPr id="30" name="テキスト ボックス 1">
                  <a:extLst>
                    <a:ext uri="{FF2B5EF4-FFF2-40B4-BE49-F238E27FC236}">
                      <a16:creationId xmlns:a16="http://schemas.microsoft.com/office/drawing/2014/main" id="{BD34751B-2CAD-447C-B503-EAE3810A01FA}"/>
                    </a:ext>
                  </a:extLst>
                </p:cNvPr>
                <p:cNvSpPr txBox="1">
                  <a:spLocks noChangeArrowheads="1"/>
                </p:cNvSpPr>
                <p:nvPr/>
              </p:nvSpPr>
              <p:spPr bwMode="auto">
                <a:xfrm>
                  <a:off x="1403648" y="602283"/>
                  <a:ext cx="5867400" cy="562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endParaRPr lang="en-US" altLang="ja-JP" sz="16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1" name="角丸四角形 12">
                  <a:extLst>
                    <a:ext uri="{FF2B5EF4-FFF2-40B4-BE49-F238E27FC236}">
                      <a16:creationId xmlns:a16="http://schemas.microsoft.com/office/drawing/2014/main" id="{E1F65837-A033-4418-AA0A-ED31A4D35D10}"/>
                    </a:ext>
                  </a:extLst>
                </p:cNvPr>
                <p:cNvSpPr/>
                <p:nvPr/>
              </p:nvSpPr>
              <p:spPr>
                <a:xfrm>
                  <a:off x="1331366" y="549274"/>
                  <a:ext cx="5976938" cy="758475"/>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600" b="1" kern="0">
                    <a:solidFill>
                      <a:prstClr val="black"/>
                    </a:solidFill>
                    <a:latin typeface="ＭＳ Ｐゴシック" panose="020B0600070205080204" pitchFamily="50" charset="-128"/>
                    <a:ea typeface="ＭＳ Ｐゴシック" panose="020B0600070205080204" pitchFamily="50" charset="-128"/>
                  </a:endParaRPr>
                </a:p>
              </p:txBody>
            </p:sp>
          </p:grpSp>
          <p:sp>
            <p:nvSpPr>
              <p:cNvPr id="29" name="テキスト ボックス 28">
                <a:extLst>
                  <a:ext uri="{FF2B5EF4-FFF2-40B4-BE49-F238E27FC236}">
                    <a16:creationId xmlns:a16="http://schemas.microsoft.com/office/drawing/2014/main" id="{B0DD42A5-8508-49C9-A5F1-9A85B7FAFFB0}"/>
                  </a:ext>
                </a:extLst>
              </p:cNvPr>
              <p:cNvSpPr txBox="1"/>
              <p:nvPr/>
            </p:nvSpPr>
            <p:spPr>
              <a:xfrm>
                <a:off x="368940" y="908719"/>
                <a:ext cx="8379524" cy="664935"/>
              </a:xfrm>
              <a:prstGeom prst="rect">
                <a:avLst/>
              </a:prstGeom>
              <a:grpFill/>
            </p:spPr>
            <p:txBody>
              <a:bodyPr wrap="square" rtlCol="0">
                <a:spAutoFit/>
              </a:bodyPr>
              <a:lstStyle/>
              <a:p>
                <a:pPr algn="ctr" defTabSz="914359">
                  <a:defRPr/>
                </a:pPr>
                <a:r>
                  <a:rPr kumimoji="1" lang="ja-JP" altLang="en-US" sz="2000" b="1" kern="0" dirty="0">
                    <a:solidFill>
                      <a:prstClr val="black"/>
                    </a:solidFill>
                    <a:latin typeface="Meiryo UI" panose="020B0604030504040204" pitchFamily="50" charset="-128"/>
                    <a:ea typeface="Meiryo UI" panose="020B0604030504040204" pitchFamily="50" charset="-128"/>
                  </a:rPr>
                  <a:t>１９　</a:t>
                </a:r>
                <a:r>
                  <a:rPr kumimoji="1" lang="ja-JP" altLang="en-US" sz="2000" b="1" u="sng" kern="0" dirty="0">
                    <a:solidFill>
                      <a:prstClr val="black"/>
                    </a:solidFill>
                    <a:uFill>
                      <a:solidFill>
                        <a:srgbClr val="FF0000"/>
                      </a:solidFill>
                    </a:uFill>
                    <a:latin typeface="Meiryo UI" panose="020B0604030504040204" pitchFamily="50" charset="-128"/>
                    <a:ea typeface="Meiryo UI" panose="020B0604030504040204" pitchFamily="50" charset="-128"/>
                  </a:rPr>
                  <a:t>収支決算書に対する注記　</a:t>
                </a:r>
                <a:endParaRPr kumimoji="1" lang="en-US" altLang="ja-JP" sz="2000" b="1" u="sng" kern="0" dirty="0">
                  <a:solidFill>
                    <a:prstClr val="black"/>
                  </a:solidFill>
                  <a:uFill>
                    <a:solidFill>
                      <a:srgbClr val="FF0000"/>
                    </a:solidFill>
                  </a:uFill>
                  <a:latin typeface="Meiryo UI" panose="020B0604030504040204" pitchFamily="50" charset="-128"/>
                  <a:ea typeface="Meiryo UI" panose="020B0604030504040204" pitchFamily="50" charset="-128"/>
                </a:endParaRPr>
              </a:p>
            </p:txBody>
          </p:sp>
        </p:grpSp>
        <p:grpSp>
          <p:nvGrpSpPr>
            <p:cNvPr id="20" name="グループ化 19">
              <a:extLst>
                <a:ext uri="{FF2B5EF4-FFF2-40B4-BE49-F238E27FC236}">
                  <a16:creationId xmlns:a16="http://schemas.microsoft.com/office/drawing/2014/main" id="{02FC43A1-E3F8-49A5-BD04-AE5212641BA8}"/>
                </a:ext>
              </a:extLst>
            </p:cNvPr>
            <p:cNvGrpSpPr/>
            <p:nvPr/>
          </p:nvGrpSpPr>
          <p:grpSpPr>
            <a:xfrm>
              <a:off x="112909" y="1055475"/>
              <a:ext cx="8703545" cy="1815882"/>
              <a:chOff x="112909" y="535211"/>
              <a:chExt cx="8703545" cy="1815882"/>
            </a:xfrm>
          </p:grpSpPr>
          <p:sp>
            <p:nvSpPr>
              <p:cNvPr id="26" name="正方形/長方形 25">
                <a:extLst>
                  <a:ext uri="{FF2B5EF4-FFF2-40B4-BE49-F238E27FC236}">
                    <a16:creationId xmlns:a16="http://schemas.microsoft.com/office/drawing/2014/main" id="{9BE790B0-F18B-442D-B302-119CFB087587}"/>
                  </a:ext>
                </a:extLst>
              </p:cNvPr>
              <p:cNvSpPr/>
              <p:nvPr/>
            </p:nvSpPr>
            <p:spPr>
              <a:xfrm>
                <a:off x="6978316" y="782050"/>
                <a:ext cx="1010652" cy="38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27" name="正方形/長方形 26">
                <a:extLst>
                  <a:ext uri="{FF2B5EF4-FFF2-40B4-BE49-F238E27FC236}">
                    <a16:creationId xmlns:a16="http://schemas.microsoft.com/office/drawing/2014/main" id="{5DC0CD58-434A-4405-A031-54BD3AE06D8A}"/>
                  </a:ext>
                </a:extLst>
              </p:cNvPr>
              <p:cNvSpPr/>
              <p:nvPr/>
            </p:nvSpPr>
            <p:spPr>
              <a:xfrm>
                <a:off x="112909" y="535211"/>
                <a:ext cx="8703545" cy="1815882"/>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１．</a:t>
                </a:r>
                <a:r>
                  <a:rPr lang="ja-JP" altLang="en-US" sz="1400" u="sng" dirty="0">
                    <a:uFill>
                      <a:solidFill>
                        <a:srgbClr val="FF0000"/>
                      </a:solidFill>
                    </a:uFill>
                    <a:latin typeface="Meiryo UI" panose="020B0604030504040204" pitchFamily="50" charset="-128"/>
                    <a:ea typeface="Meiryo UI" panose="020B0604030504040204" pitchFamily="50" charset="-128"/>
                  </a:rPr>
                  <a:t>資金の範囲（</a:t>
                </a:r>
                <a:r>
                  <a:rPr lang="en-US" altLang="ja-JP" sz="1400" u="sng" dirty="0">
                    <a:uFill>
                      <a:solidFill>
                        <a:srgbClr val="FF0000"/>
                      </a:solidFill>
                    </a:uFill>
                    <a:latin typeface="Meiryo UI" panose="020B0604030504040204" pitchFamily="50" charset="-128"/>
                    <a:ea typeface="Meiryo UI" panose="020B0604030504040204" pitchFamily="50" charset="-128"/>
                  </a:rPr>
                  <a:t>※</a:t>
                </a:r>
                <a:r>
                  <a:rPr lang="ja-JP" altLang="en-US" sz="1400" u="sng" dirty="0">
                    <a:uFill>
                      <a:solidFill>
                        <a:srgbClr val="FF0000"/>
                      </a:solidFill>
                    </a:uFill>
                    <a:latin typeface="Meiryo UI" panose="020B0604030504040204" pitchFamily="50" charset="-128"/>
                    <a:ea typeface="Meiryo UI" panose="020B0604030504040204" pitchFamily="50" charset="-128"/>
                  </a:rPr>
                  <a:t>資金収支整理期間を設定している場合の記載例）</a:t>
                </a:r>
              </a:p>
              <a:p>
                <a:r>
                  <a:rPr lang="en-US" altLang="ja-JP" sz="1400" dirty="0">
                    <a:uFill>
                      <a:solidFill>
                        <a:srgbClr val="FF0000"/>
                      </a:solidFill>
                    </a:uFill>
                    <a:latin typeface="Meiryo UI" panose="020B0604030504040204" pitchFamily="50" charset="-128"/>
                    <a:ea typeface="Meiryo UI" panose="020B0604030504040204" pitchFamily="50" charset="-128"/>
                  </a:rPr>
                  <a:t>   </a:t>
                </a:r>
                <a:r>
                  <a:rPr lang="ja-JP" altLang="en-US" sz="1400" dirty="0">
                    <a:uFill>
                      <a:solidFill>
                        <a:srgbClr val="FF0000"/>
                      </a:solidFill>
                    </a:uFill>
                    <a:latin typeface="Meiryo UI" panose="020B0604030504040204" pitchFamily="50" charset="-128"/>
                    <a:ea typeface="Meiryo UI" panose="020B0604030504040204" pitchFamily="50" charset="-128"/>
                  </a:rPr>
                  <a:t>　</a:t>
                </a:r>
                <a:r>
                  <a:rPr lang="ja-JP" altLang="en-US" sz="1400" u="sng" dirty="0">
                    <a:solidFill>
                      <a:srgbClr val="FF0000"/>
                    </a:solidFill>
                    <a:uFill>
                      <a:solidFill>
                        <a:srgbClr val="FF0000"/>
                      </a:solidFill>
                    </a:uFill>
                    <a:latin typeface="Meiryo UI" panose="020B0604030504040204" pitchFamily="50" charset="-128"/>
                    <a:ea typeface="Meiryo UI" panose="020B0604030504040204" pitchFamily="50" charset="-128"/>
                  </a:rPr>
                  <a:t>資金の範囲には、現金及び預金のほか、収支予算書に計上した収入及び支出に係る資産及び負債で、</a:t>
                </a:r>
                <a:r>
                  <a:rPr lang="en-US" altLang="ja-JP" sz="1400" u="sng" dirty="0">
                    <a:solidFill>
                      <a:srgbClr val="FF0000"/>
                    </a:solidFill>
                    <a:uFill>
                      <a:solidFill>
                        <a:srgbClr val="FF0000"/>
                      </a:solidFill>
                    </a:uFill>
                    <a:latin typeface="Meiryo UI" panose="020B0604030504040204" pitchFamily="50" charset="-128"/>
                    <a:ea typeface="Meiryo UI" panose="020B0604030504040204" pitchFamily="50" charset="-128"/>
                  </a:rPr>
                  <a:t>5</a:t>
                </a:r>
                <a:r>
                  <a:rPr lang="ja-JP" altLang="en-US" sz="1400" u="sng" dirty="0">
                    <a:solidFill>
                      <a:srgbClr val="FF0000"/>
                    </a:solidFill>
                    <a:uFill>
                      <a:solidFill>
                        <a:srgbClr val="FF0000"/>
                      </a:solidFill>
                    </a:uFill>
                    <a:latin typeface="Meiryo UI" panose="020B0604030504040204" pitchFamily="50" charset="-128"/>
                    <a:ea typeface="Meiryo UI" panose="020B0604030504040204" pitchFamily="50" charset="-128"/>
                  </a:rPr>
                  <a:t>月</a:t>
                </a:r>
                <a:r>
                  <a:rPr lang="en-US" altLang="ja-JP" sz="1400" u="sng" dirty="0">
                    <a:solidFill>
                      <a:srgbClr val="FF0000"/>
                    </a:solidFill>
                    <a:uFill>
                      <a:solidFill>
                        <a:srgbClr val="FF0000"/>
                      </a:solidFill>
                    </a:uFill>
                    <a:latin typeface="Meiryo UI" panose="020B0604030504040204" pitchFamily="50" charset="-128"/>
                    <a:ea typeface="Meiryo UI" panose="020B0604030504040204" pitchFamily="50" charset="-128"/>
                  </a:rPr>
                  <a:t>31</a:t>
                </a:r>
                <a:r>
                  <a:rPr lang="ja-JP" altLang="en-US" sz="1400" u="sng" dirty="0">
                    <a:solidFill>
                      <a:srgbClr val="FF0000"/>
                    </a:solidFill>
                    <a:uFill>
                      <a:solidFill>
                        <a:srgbClr val="FF0000"/>
                      </a:solidFill>
                    </a:uFill>
                    <a:latin typeface="Meiryo UI" panose="020B0604030504040204" pitchFamily="50" charset="-128"/>
                    <a:ea typeface="Meiryo UI" panose="020B0604030504040204" pitchFamily="50" charset="-128"/>
                  </a:rPr>
                  <a:t>日</a:t>
                </a:r>
                <a:r>
                  <a:rPr lang="ja-JP" altLang="en-US" sz="1400" u="sng" dirty="0" err="1">
                    <a:solidFill>
                      <a:srgbClr val="FF0000"/>
                    </a:solidFill>
                    <a:uFill>
                      <a:solidFill>
                        <a:srgbClr val="FF0000"/>
                      </a:solidFill>
                    </a:uFill>
                    <a:latin typeface="Meiryo UI" panose="020B0604030504040204" pitchFamily="50" charset="-128"/>
                    <a:ea typeface="Meiryo UI" panose="020B0604030504040204" pitchFamily="50" charset="-128"/>
                  </a:rPr>
                  <a:t>ま</a:t>
                </a:r>
                <a:r>
                  <a:rPr lang="ja-JP" altLang="en-US" sz="1400" u="sng" dirty="0">
                    <a:solidFill>
                      <a:srgbClr val="FF0000"/>
                    </a:solidFill>
                    <a:uFill>
                      <a:solidFill>
                        <a:srgbClr val="FF0000"/>
                      </a:solidFill>
                    </a:uFill>
                    <a:latin typeface="Meiryo UI" panose="020B0604030504040204" pitchFamily="50" charset="-128"/>
                    <a:ea typeface="Meiryo UI" panose="020B0604030504040204" pitchFamily="50" charset="-128"/>
                  </a:rPr>
                  <a:t>　</a:t>
                </a:r>
                <a:endParaRPr lang="en-US" altLang="ja-JP" sz="1400" u="sng" dirty="0">
                  <a:solidFill>
                    <a:srgbClr val="FF0000"/>
                  </a:solidFill>
                  <a:uFill>
                    <a:solidFill>
                      <a:srgbClr val="FF0000"/>
                    </a:solidFill>
                  </a:uFill>
                  <a:latin typeface="Meiryo UI" panose="020B0604030504040204" pitchFamily="50" charset="-128"/>
                  <a:ea typeface="Meiryo UI" panose="020B0604030504040204" pitchFamily="50" charset="-128"/>
                </a:endParaRPr>
              </a:p>
              <a:p>
                <a:r>
                  <a:rPr lang="ja-JP" altLang="en-US" sz="1400" dirty="0">
                    <a:solidFill>
                      <a:srgbClr val="FF0000"/>
                    </a:solidFill>
                    <a:uFill>
                      <a:solidFill>
                        <a:srgbClr val="FF0000"/>
                      </a:solidFill>
                    </a:uFill>
                    <a:latin typeface="Meiryo UI" panose="020B0604030504040204" pitchFamily="50" charset="-128"/>
                    <a:ea typeface="Meiryo UI" panose="020B0604030504040204" pitchFamily="50" charset="-128"/>
                  </a:rPr>
                  <a:t>　</a:t>
                </a:r>
                <a:r>
                  <a:rPr lang="ja-JP" altLang="en-US" sz="1400" u="sng" dirty="0">
                    <a:solidFill>
                      <a:srgbClr val="FF0000"/>
                    </a:solidFill>
                    <a:uFill>
                      <a:solidFill>
                        <a:srgbClr val="FF0000"/>
                      </a:solidFill>
                    </a:uFill>
                    <a:latin typeface="Meiryo UI" panose="020B0604030504040204" pitchFamily="50" charset="-128"/>
                    <a:ea typeface="Meiryo UI" panose="020B0604030504040204" pitchFamily="50" charset="-128"/>
                  </a:rPr>
                  <a:t>でに決済が完了するものを含めている。</a:t>
                </a:r>
                <a:endParaRPr lang="en-US" altLang="ja-JP" sz="1400" u="sng" dirty="0">
                  <a:solidFill>
                    <a:srgbClr val="FF0000"/>
                  </a:solidFill>
                  <a:uFill>
                    <a:solidFill>
                      <a:srgbClr val="FF0000"/>
                    </a:solidFill>
                  </a:uFill>
                  <a:latin typeface="Meiryo UI" panose="020B0604030504040204" pitchFamily="50" charset="-128"/>
                  <a:ea typeface="Meiryo UI" panose="020B0604030504040204" pitchFamily="50" charset="-128"/>
                </a:endParaRPr>
              </a:p>
              <a:p>
                <a:r>
                  <a:rPr lang="ja-JP" altLang="en-US" sz="1400" dirty="0">
                    <a:solidFill>
                      <a:srgbClr val="FF0000"/>
                    </a:solidFill>
                    <a:uFill>
                      <a:solidFill>
                        <a:srgbClr val="FF0000"/>
                      </a:solidFill>
                    </a:uFill>
                    <a:latin typeface="Meiryo UI" panose="020B0604030504040204" pitchFamily="50" charset="-128"/>
                    <a:ea typeface="Meiryo UI" panose="020B0604030504040204" pitchFamily="50" charset="-128"/>
                  </a:rPr>
                  <a:t>　　</a:t>
                </a:r>
                <a:r>
                  <a:rPr lang="ja-JP" altLang="en-US" sz="1400" u="sng" dirty="0">
                    <a:solidFill>
                      <a:srgbClr val="FF0000"/>
                    </a:solidFill>
                    <a:uFill>
                      <a:solidFill>
                        <a:srgbClr val="FF0000"/>
                      </a:solidFill>
                    </a:uFill>
                    <a:latin typeface="Meiryo UI" panose="020B0604030504040204" pitchFamily="50" charset="-128"/>
                    <a:ea typeface="Meiryo UI" panose="020B0604030504040204" pitchFamily="50" charset="-128"/>
                  </a:rPr>
                  <a:t>なお、資金の範囲に含めたものの前期末及び当期末残高は、</a:t>
                </a:r>
                <a:r>
                  <a:rPr lang="en-US" altLang="ja-JP" sz="1400" u="sng" dirty="0">
                    <a:solidFill>
                      <a:srgbClr val="FF0000"/>
                    </a:solidFill>
                    <a:uFill>
                      <a:solidFill>
                        <a:srgbClr val="FF0000"/>
                      </a:solidFill>
                    </a:uFill>
                    <a:latin typeface="Meiryo UI" panose="020B0604030504040204" pitchFamily="50" charset="-128"/>
                    <a:ea typeface="Meiryo UI" panose="020B0604030504040204" pitchFamily="50" charset="-128"/>
                  </a:rPr>
                  <a:t>3.</a:t>
                </a:r>
                <a:r>
                  <a:rPr lang="ja-JP" altLang="en-US" sz="1400" u="sng" dirty="0">
                    <a:solidFill>
                      <a:srgbClr val="FF0000"/>
                    </a:solidFill>
                    <a:uFill>
                      <a:solidFill>
                        <a:srgbClr val="FF0000"/>
                      </a:solidFill>
                    </a:uFill>
                    <a:latin typeface="Meiryo UI" panose="020B0604030504040204" pitchFamily="50" charset="-128"/>
                    <a:ea typeface="Meiryo UI" panose="020B0604030504040204" pitchFamily="50" charset="-128"/>
                  </a:rPr>
                  <a:t>に記載するとおりである。</a:t>
                </a:r>
                <a:endParaRPr lang="en-US" altLang="ja-JP" sz="1400" u="sng" dirty="0">
                  <a:solidFill>
                    <a:srgbClr val="FF0000"/>
                  </a:solidFill>
                  <a:uFill>
                    <a:solidFill>
                      <a:srgbClr val="FF0000"/>
                    </a:solidFill>
                  </a:u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２．資金の範囲の変更の有無等　　</a:t>
                </a:r>
                <a:r>
                  <a:rPr lang="ja-JP" altLang="en-US" sz="1400" dirty="0" err="1">
                    <a:solidFill>
                      <a:srgbClr val="FF0000"/>
                    </a:solidFill>
                    <a:latin typeface="Meiryo UI" panose="020B0604030504040204" pitchFamily="50" charset="-128"/>
                    <a:ea typeface="Meiryo UI" panose="020B0604030504040204" pitchFamily="50" charset="-128"/>
                  </a:rPr>
                  <a:t>無し</a:t>
                </a:r>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３．次期繰越収支差額に含まれる資産及び負債の訳</a:t>
                </a:r>
                <a:endParaRPr lang="en-US" altLang="ja-JP" sz="1400" dirty="0">
                  <a:solidFill>
                    <a:srgbClr val="FF0000"/>
                  </a:solidFill>
                  <a:latin typeface="Meiryo UI" panose="020B0604030504040204" pitchFamily="50" charset="-128"/>
                  <a:ea typeface="Meiryo UI" panose="020B0604030504040204" pitchFamily="50" charset="-128"/>
                </a:endParaRPr>
              </a:p>
            </p:txBody>
          </p:sp>
        </p:grpSp>
        <p:graphicFrame>
          <p:nvGraphicFramePr>
            <p:cNvPr id="21" name="オブジェクト 20">
              <a:extLst>
                <a:ext uri="{FF2B5EF4-FFF2-40B4-BE49-F238E27FC236}">
                  <a16:creationId xmlns:a16="http://schemas.microsoft.com/office/drawing/2014/main" id="{5352C746-FAD1-4AB9-9509-85BD66094D43}"/>
                </a:ext>
              </a:extLst>
            </p:cNvPr>
            <p:cNvGraphicFramePr>
              <a:graphicFrameLocks noChangeAspect="1"/>
            </p:cNvGraphicFramePr>
            <p:nvPr>
              <p:extLst>
                <p:ext uri="{D42A27DB-BD31-4B8C-83A1-F6EECF244321}">
                  <p14:modId xmlns:p14="http://schemas.microsoft.com/office/powerpoint/2010/main" val="1622911863"/>
                </p:ext>
              </p:extLst>
            </p:nvPr>
          </p:nvGraphicFramePr>
          <p:xfrm>
            <a:off x="509588" y="2858683"/>
            <a:ext cx="3698875" cy="2016125"/>
          </p:xfrm>
          <a:graphic>
            <a:graphicData uri="http://schemas.openxmlformats.org/presentationml/2006/ole">
              <mc:AlternateContent xmlns:mc="http://schemas.openxmlformats.org/markup-compatibility/2006">
                <mc:Choice xmlns:v="urn:schemas-microsoft-com:vml" Requires="v">
                  <p:oleObj name="Worksheet" r:id="rId3" imgW="3057601" imgH="1666772" progId="Excel.Sheet.12">
                    <p:embed/>
                  </p:oleObj>
                </mc:Choice>
                <mc:Fallback>
                  <p:oleObj name="Worksheet" r:id="rId3" imgW="3057601" imgH="1666772" progId="Excel.Sheet.12">
                    <p:embed/>
                    <p:pic>
                      <p:nvPicPr>
                        <p:cNvPr id="21" name="オブジェクト 20">
                          <a:extLst>
                            <a:ext uri="{FF2B5EF4-FFF2-40B4-BE49-F238E27FC236}">
                              <a16:creationId xmlns:a16="http://schemas.microsoft.com/office/drawing/2014/main" id="{5352C746-FAD1-4AB9-9509-85BD66094D43}"/>
                            </a:ext>
                          </a:extLst>
                        </p:cNvPr>
                        <p:cNvPicPr/>
                        <p:nvPr/>
                      </p:nvPicPr>
                      <p:blipFill>
                        <a:blip r:embed="rId4"/>
                        <a:stretch>
                          <a:fillRect/>
                        </a:stretch>
                      </p:blipFill>
                      <p:spPr>
                        <a:xfrm>
                          <a:off x="509588" y="2858683"/>
                          <a:ext cx="3698875" cy="2016125"/>
                        </a:xfrm>
                        <a:prstGeom prst="rect">
                          <a:avLst/>
                        </a:prstGeom>
                      </p:spPr>
                    </p:pic>
                  </p:oleObj>
                </mc:Fallback>
              </mc:AlternateContent>
            </a:graphicData>
          </a:graphic>
        </p:graphicFrame>
        <p:sp>
          <p:nvSpPr>
            <p:cNvPr id="22" name="正方形/長方形 21">
              <a:extLst>
                <a:ext uri="{FF2B5EF4-FFF2-40B4-BE49-F238E27FC236}">
                  <a16:creationId xmlns:a16="http://schemas.microsoft.com/office/drawing/2014/main" id="{75557CF9-BCF2-4240-B881-A7B8F174737D}"/>
                </a:ext>
              </a:extLst>
            </p:cNvPr>
            <p:cNvSpPr/>
            <p:nvPr/>
          </p:nvSpPr>
          <p:spPr>
            <a:xfrm>
              <a:off x="3704041" y="2867275"/>
              <a:ext cx="4129049" cy="1926168"/>
            </a:xfrm>
            <a:prstGeom prst="rect">
              <a:avLst/>
            </a:prstGeom>
          </p:spPr>
          <p:txBody>
            <a:bodyPr wrap="square">
              <a:spAutoFit/>
            </a:bodyPr>
            <a:lstStyle/>
            <a:p>
              <a:pPr marL="309866" indent="190492">
                <a:lnSpc>
                  <a:spcPts val="1100"/>
                </a:lnSpc>
              </a:pP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1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前期の貸借対照表</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ここでは開始貸借対照表</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の現金</a:t>
              </a:r>
              <a:endPar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309866" indent="190492">
                <a:lnSpc>
                  <a:spcPts val="1100"/>
                </a:lnSpc>
              </a:pPr>
              <a:r>
                <a:rPr lang="ja-JP" altLang="en-US"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及び預金の金額と一致</a:t>
              </a:r>
            </a:p>
            <a:p>
              <a:pPr marL="309866" indent="190492">
                <a:lnSpc>
                  <a:spcPts val="1100"/>
                </a:lnSpc>
              </a:pP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2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前期の収支決算書の次期繰越収支差額と一致</a:t>
              </a:r>
            </a:p>
            <a:p>
              <a:pPr marL="309866" indent="190492">
                <a:lnSpc>
                  <a:spcPts val="1100"/>
                </a:lnSpc>
              </a:pP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3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当期の貸借対照表の現金及び預金の金額と一致</a:t>
              </a:r>
            </a:p>
            <a:p>
              <a:pPr marL="309866" indent="190492">
                <a:lnSpc>
                  <a:spcPts val="1100"/>
                </a:lnSpc>
              </a:pP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4 </a:t>
              </a:r>
              <a:r>
                <a:rPr lang="ja-JP" altLang="en-US"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取引例</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(22) 4/20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に入金された補助金に係るその他</a:t>
              </a:r>
              <a:r>
                <a:rPr lang="ja-JP" altLang="en-US"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309866" indent="190492">
                <a:lnSpc>
                  <a:spcPts val="1100"/>
                </a:lnSpc>
              </a:pPr>
              <a:r>
                <a:rPr lang="ja-JP" altLang="en-US"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未収金</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50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円</a:t>
              </a:r>
              <a:endPar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309866" indent="190492">
                <a:lnSpc>
                  <a:spcPts val="1100"/>
                </a:lnSpc>
              </a:pP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5 </a:t>
              </a:r>
              <a:r>
                <a:rPr lang="ja-JP" altLang="en-US"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取引例</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(17)</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と</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(18) 4/30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に支払った修繕費</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100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円と</a:t>
              </a:r>
              <a:r>
                <a:rPr lang="ja-JP" altLang="en-US"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455274" indent="-253988">
                <a:lnSpc>
                  <a:spcPts val="1100"/>
                </a:lnSpc>
              </a:pPr>
              <a:r>
                <a:rPr lang="ja-JP" altLang="en-US"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車両運搬具の代金</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40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円</a:t>
              </a:r>
              <a:r>
                <a:rPr lang="ja-JP" altLang="en-US"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の</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未払金の合計額</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140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円</a:t>
              </a:r>
            </a:p>
            <a:p>
              <a:pPr marL="442575" indent="133344">
                <a:lnSpc>
                  <a:spcPts val="1100"/>
                </a:lnSpc>
              </a:pP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貸借対照表の未払金</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160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円は取引例</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(10)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の</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20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円を</a:t>
              </a:r>
              <a:r>
                <a:rPr lang="ja-JP" altLang="ja-JP" sz="1050" dirty="0" err="1">
                  <a:solidFill>
                    <a:srgbClr val="FF0000"/>
                  </a:solidFill>
                  <a:latin typeface="Meiryo UI" panose="020B0604030504040204" pitchFamily="50" charset="-128"/>
                  <a:ea typeface="Meiryo UI" panose="020B0604030504040204" pitchFamily="50" charset="-128"/>
                  <a:cs typeface="Arial" panose="020B0604020202020204" pitchFamily="34" charset="0"/>
                </a:rPr>
                <a:t>含ん</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p>
            <a:p>
              <a:pPr marL="442575" indent="133344">
                <a:lnSpc>
                  <a:spcPts val="1100"/>
                </a:lnSpc>
              </a:pP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でいるが、この未払金</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20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円は、翌事業年度</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6</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月の納付分担</a:t>
              </a:r>
              <a:endPar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442575" indent="133344">
                <a:lnSpc>
                  <a:spcPts val="1100"/>
                </a:lnSpc>
              </a:pP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金であるため資金の範囲には含まれない。</a:t>
              </a:r>
              <a:endPar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442575" indent="133344">
                <a:lnSpc>
                  <a:spcPts val="1100"/>
                </a:lnSpc>
              </a:pP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そのためここでは</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140</a:t>
              </a:r>
              <a:r>
                <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円となる。</a:t>
              </a:r>
              <a:r>
                <a:rPr lang="en-US"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lang="ja-JP" altLang="ja-JP" sz="105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a:lnSpc>
                  <a:spcPts val="1100"/>
                </a:lnSpc>
              </a:pPr>
              <a:r>
                <a:rPr lang="en-US" altLang="ja-JP" sz="1050" dirty="0">
                  <a:solidFill>
                    <a:srgbClr val="FF0000"/>
                  </a:solidFill>
                  <a:ea typeface="Meiryo UI" panose="020B0604030504040204" pitchFamily="50" charset="-128"/>
                  <a:cs typeface="Arial" panose="020B0604020202020204" pitchFamily="34" charset="0"/>
                </a:rPr>
                <a:t>                 </a:t>
              </a:r>
              <a:r>
                <a:rPr lang="ja-JP" altLang="ja-JP" sz="1050" dirty="0">
                  <a:solidFill>
                    <a:srgbClr val="FF0000"/>
                  </a:solidFill>
                  <a:ea typeface="Meiryo UI" panose="020B0604030504040204" pitchFamily="50" charset="-128"/>
                  <a:cs typeface="Arial" panose="020B0604020202020204" pitchFamily="34" charset="0"/>
                </a:rPr>
                <a:t>※</a:t>
              </a:r>
              <a:r>
                <a:rPr lang="ja-JP" altLang="en-US" sz="1050" dirty="0">
                  <a:solidFill>
                    <a:srgbClr val="FF0000"/>
                  </a:solidFill>
                  <a:ea typeface="Meiryo UI" panose="020B0604030504040204" pitchFamily="50" charset="-128"/>
                  <a:cs typeface="Arial" panose="020B0604020202020204" pitchFamily="34" charset="0"/>
                </a:rPr>
                <a:t>６ </a:t>
              </a:r>
              <a:r>
                <a:rPr lang="ja-JP" altLang="ja-JP" sz="1050" dirty="0">
                  <a:solidFill>
                    <a:srgbClr val="FF0000"/>
                  </a:solidFill>
                  <a:ea typeface="Meiryo UI" panose="020B0604030504040204" pitchFamily="50" charset="-128"/>
                  <a:cs typeface="Arial" panose="020B0604020202020204" pitchFamily="34" charset="0"/>
                </a:rPr>
                <a:t>当期の収支決算書の</a:t>
              </a:r>
              <a:r>
                <a:rPr lang="ja-JP" altLang="en-US" sz="1050" dirty="0">
                  <a:solidFill>
                    <a:srgbClr val="FF0000"/>
                  </a:solidFill>
                  <a:ea typeface="Meiryo UI" panose="020B0604030504040204" pitchFamily="50" charset="-128"/>
                  <a:cs typeface="Arial" panose="020B0604020202020204" pitchFamily="34" charset="0"/>
                </a:rPr>
                <a:t>次年度繰越金</a:t>
              </a:r>
              <a:r>
                <a:rPr lang="ja-JP" altLang="ja-JP" sz="1050" dirty="0">
                  <a:solidFill>
                    <a:srgbClr val="FF0000"/>
                  </a:solidFill>
                  <a:ea typeface="Meiryo UI" panose="020B0604030504040204" pitchFamily="50" charset="-128"/>
                  <a:cs typeface="Arial" panose="020B0604020202020204" pitchFamily="34" charset="0"/>
                </a:rPr>
                <a:t>と一致</a:t>
              </a:r>
              <a:endParaRPr lang="ja-JP" altLang="en-US" sz="1050" dirty="0">
                <a:solidFill>
                  <a:srgbClr val="FF0000"/>
                </a:solidFill>
              </a:endParaRPr>
            </a:p>
          </p:txBody>
        </p:sp>
        <p:sp>
          <p:nvSpPr>
            <p:cNvPr id="23" name="正方形/長方形 22">
              <a:extLst>
                <a:ext uri="{FF2B5EF4-FFF2-40B4-BE49-F238E27FC236}">
                  <a16:creationId xmlns:a16="http://schemas.microsoft.com/office/drawing/2014/main" id="{2E5A950A-A5B9-4795-8D1E-9051AA7AD1D8}"/>
                </a:ext>
              </a:extLst>
            </p:cNvPr>
            <p:cNvSpPr/>
            <p:nvPr/>
          </p:nvSpPr>
          <p:spPr>
            <a:xfrm>
              <a:off x="210744" y="4993285"/>
              <a:ext cx="4572000" cy="523220"/>
            </a:xfrm>
            <a:prstGeom prst="rect">
              <a:avLst/>
            </a:prstGeom>
          </p:spPr>
          <p:txBody>
            <a:bodyPr>
              <a:spAutoFit/>
            </a:bodyPr>
            <a:lstStyle/>
            <a:p>
              <a:r>
                <a:rPr lang="ja-JP" altLang="en-US" sz="1400" dirty="0">
                  <a:latin typeface="Meiryo UI" panose="020B0604030504040204" pitchFamily="50" charset="-128"/>
                  <a:ea typeface="Meiryo UI" panose="020B0604030504040204" pitchFamily="50" charset="-128"/>
                </a:rPr>
                <a:t>４．予算額と決算額の差異が著しい科目　</a:t>
              </a:r>
              <a:r>
                <a:rPr lang="ja-JP" altLang="en-US" sz="1400" dirty="0">
                  <a:solidFill>
                    <a:srgbClr val="FF0000"/>
                  </a:solidFill>
                  <a:latin typeface="Meiryo UI" panose="020B0604030504040204" pitchFamily="50" charset="-128"/>
                  <a:ea typeface="Meiryo UI" panose="020B0604030504040204" pitchFamily="50" charset="-128"/>
                </a:rPr>
                <a:t>該当なし</a:t>
              </a:r>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（科目、その理由）</a:t>
              </a:r>
            </a:p>
          </p:txBody>
        </p:sp>
        <p:sp>
          <p:nvSpPr>
            <p:cNvPr id="24" name="正方形/長方形 23">
              <a:extLst>
                <a:ext uri="{FF2B5EF4-FFF2-40B4-BE49-F238E27FC236}">
                  <a16:creationId xmlns:a16="http://schemas.microsoft.com/office/drawing/2014/main" id="{A90EAF23-DEC0-4AF2-8258-DBBB34A9B78B}"/>
                </a:ext>
              </a:extLst>
            </p:cNvPr>
            <p:cNvSpPr/>
            <p:nvPr/>
          </p:nvSpPr>
          <p:spPr>
            <a:xfrm>
              <a:off x="220893" y="5581597"/>
              <a:ext cx="4572000" cy="284693"/>
            </a:xfrm>
            <a:prstGeom prst="rect">
              <a:avLst/>
            </a:prstGeom>
          </p:spPr>
          <p:txBody>
            <a:bodyPr>
              <a:spAutoFit/>
            </a:bodyPr>
            <a:lstStyle/>
            <a:p>
              <a:pPr marL="180332" indent="-180332" algn="just">
                <a:lnSpc>
                  <a:spcPts val="1500"/>
                </a:lnSpc>
              </a:pPr>
              <a:r>
                <a:rPr lang="ja-JP" altLang="en-US" sz="1400" dirty="0">
                  <a:latin typeface="Meiryo UI" panose="020B0604030504040204" pitchFamily="50" charset="-128"/>
                  <a:ea typeface="Meiryo UI" panose="020B0604030504040204" pitchFamily="50" charset="-128"/>
                  <a:cs typeface="Arial" panose="020B0604020202020204" pitchFamily="34" charset="0"/>
                </a:rPr>
                <a:t>５．</a:t>
              </a:r>
              <a:r>
                <a:rPr lang="ja-JP" altLang="ja-JP" sz="1400" dirty="0">
                  <a:latin typeface="Meiryo UI" panose="020B0604030504040204" pitchFamily="50" charset="-128"/>
                  <a:ea typeface="Meiryo UI" panose="020B0604030504040204" pitchFamily="50" charset="-128"/>
                  <a:cs typeface="Arial" panose="020B0604020202020204" pitchFamily="34" charset="0"/>
                </a:rPr>
                <a:t>科目間の流用及び予備費の充用</a:t>
              </a:r>
              <a:r>
                <a:rPr lang="ja-JP" altLang="en-US" sz="1400" dirty="0">
                  <a:latin typeface="Meiryo UI" panose="020B0604030504040204" pitchFamily="50" charset="-128"/>
                  <a:ea typeface="Meiryo UI" panose="020B0604030504040204" pitchFamily="50" charset="-128"/>
                  <a:cs typeface="Arial" panose="020B0604020202020204" pitchFamily="34" charset="0"/>
                </a:rPr>
                <a:t>　</a:t>
              </a:r>
              <a:r>
                <a:rPr lang="ja-JP" altLang="ja-JP" sz="1400" dirty="0">
                  <a:solidFill>
                    <a:srgbClr val="FF0000"/>
                  </a:solidFill>
                  <a:ea typeface="Meiryo UI" panose="020B0604030504040204" pitchFamily="50" charset="-128"/>
                  <a:cs typeface="Arial" panose="020B0604020202020204" pitchFamily="34" charset="0"/>
                </a:rPr>
                <a:t>該当なし</a:t>
              </a:r>
              <a:endParaRPr lang="ja-JP" altLang="en-US" sz="1400" dirty="0">
                <a:solidFill>
                  <a:srgbClr val="FF0000"/>
                </a:solidFill>
              </a:endParaRPr>
            </a:p>
          </p:txBody>
        </p:sp>
        <p:sp>
          <p:nvSpPr>
            <p:cNvPr id="25" name="正方形/長方形 24">
              <a:extLst>
                <a:ext uri="{FF2B5EF4-FFF2-40B4-BE49-F238E27FC236}">
                  <a16:creationId xmlns:a16="http://schemas.microsoft.com/office/drawing/2014/main" id="{D1A1EA61-B50F-4796-89BA-33EDEA9C4FF6}"/>
                </a:ext>
              </a:extLst>
            </p:cNvPr>
            <p:cNvSpPr/>
            <p:nvPr/>
          </p:nvSpPr>
          <p:spPr>
            <a:xfrm>
              <a:off x="220893" y="5998952"/>
              <a:ext cx="4572000" cy="284693"/>
            </a:xfrm>
            <a:prstGeom prst="rect">
              <a:avLst/>
            </a:prstGeom>
          </p:spPr>
          <p:txBody>
            <a:bodyPr>
              <a:spAutoFit/>
            </a:bodyPr>
            <a:lstStyle/>
            <a:p>
              <a:pPr marL="180332" indent="-180332" algn="just">
                <a:lnSpc>
                  <a:spcPts val="1500"/>
                </a:lnSpc>
              </a:pPr>
              <a:r>
                <a:rPr lang="ja-JP" altLang="en-US" sz="1400" dirty="0">
                  <a:latin typeface="Meiryo UI" panose="020B0604030504040204" pitchFamily="50" charset="-128"/>
                  <a:ea typeface="Meiryo UI" panose="020B0604030504040204" pitchFamily="50" charset="-128"/>
                  <a:cs typeface="Arial" panose="020B0604020202020204" pitchFamily="34" charset="0"/>
                </a:rPr>
                <a:t>６．</a:t>
              </a:r>
              <a:r>
                <a:rPr lang="ja-JP" altLang="ja-JP" sz="1400" dirty="0">
                  <a:solidFill>
                    <a:prstClr val="black"/>
                  </a:solidFill>
                  <a:latin typeface="Meiryo UI" panose="020B0604030504040204" pitchFamily="50" charset="-128"/>
                  <a:ea typeface="Meiryo UI" panose="020B0604030504040204" pitchFamily="50" charset="-128"/>
                  <a:cs typeface="Arial" panose="020B0604020202020204" pitchFamily="34" charset="0"/>
                </a:rPr>
                <a:t>その他収支の状況に関する特記事項</a:t>
              </a:r>
              <a:r>
                <a:rPr lang="ja-JP" altLang="en-US" sz="14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ja-JP" sz="1400" dirty="0">
                  <a:solidFill>
                    <a:srgbClr val="FF0000"/>
                  </a:solidFill>
                  <a:ea typeface="Meiryo UI" panose="020B0604030504040204" pitchFamily="50" charset="-128"/>
                  <a:cs typeface="Arial" panose="020B0604020202020204" pitchFamily="34" charset="0"/>
                </a:rPr>
                <a:t>該当なし</a:t>
              </a:r>
              <a:endParaRPr lang="ja-JP" altLang="en-US" sz="1400" dirty="0">
                <a:solidFill>
                  <a:srgbClr val="FF0000"/>
                </a:solidFill>
              </a:endParaRPr>
            </a:p>
          </p:txBody>
        </p:sp>
      </p:grpSp>
      <p:sp>
        <p:nvSpPr>
          <p:cNvPr id="2" name="テキスト ボックス 1">
            <a:extLst>
              <a:ext uri="{FF2B5EF4-FFF2-40B4-BE49-F238E27FC236}">
                <a16:creationId xmlns:a16="http://schemas.microsoft.com/office/drawing/2014/main" id="{D89355A5-C10D-4F8C-73BC-0C3AB3A390E6}"/>
              </a:ext>
            </a:extLst>
          </p:cNvPr>
          <p:cNvSpPr txBox="1"/>
          <p:nvPr/>
        </p:nvSpPr>
        <p:spPr>
          <a:xfrm>
            <a:off x="7696952" y="154486"/>
            <a:ext cx="1345240" cy="369332"/>
          </a:xfrm>
          <a:prstGeom prst="rect">
            <a:avLst/>
          </a:prstGeom>
          <a:noFill/>
        </p:spPr>
        <p:txBody>
          <a:bodyPr wrap="none" rtlCol="0">
            <a:spAutoFit/>
          </a:bodyPr>
          <a:lstStyle/>
          <a:p>
            <a:r>
              <a:rPr kumimoji="1" lang="ja-JP" altLang="en-US" b="1" dirty="0"/>
              <a:t>＜</a:t>
            </a:r>
            <a:r>
              <a:rPr kumimoji="1" lang="en-US" altLang="ja-JP" b="1" dirty="0"/>
              <a:t>73</a:t>
            </a:r>
            <a:r>
              <a:rPr kumimoji="1" lang="ja-JP" altLang="en-US" b="1" dirty="0"/>
              <a:t>～</a:t>
            </a:r>
            <a:r>
              <a:rPr kumimoji="1" lang="en-US" altLang="ja-JP" b="1" dirty="0"/>
              <a:t>74</a:t>
            </a:r>
            <a:r>
              <a:rPr kumimoji="1" lang="ja-JP" altLang="en-US" b="1" dirty="0"/>
              <a:t>＞</a:t>
            </a:r>
          </a:p>
        </p:txBody>
      </p:sp>
    </p:spTree>
    <p:extLst>
      <p:ext uri="{BB962C8B-B14F-4D97-AF65-F5344CB8AC3E}">
        <p14:creationId xmlns:p14="http://schemas.microsoft.com/office/powerpoint/2010/main" val="340698124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C7A4B33-FC64-4A6A-8398-567D10FAD4A2}"/>
              </a:ext>
            </a:extLst>
          </p:cNvPr>
          <p:cNvGrpSpPr/>
          <p:nvPr/>
        </p:nvGrpSpPr>
        <p:grpSpPr>
          <a:xfrm>
            <a:off x="107505" y="175388"/>
            <a:ext cx="8928992" cy="584200"/>
            <a:chOff x="1331366" y="549275"/>
            <a:chExt cx="5976938" cy="584200"/>
          </a:xfrm>
          <a:solidFill>
            <a:srgbClr val="FFFF00"/>
          </a:solidFill>
        </p:grpSpPr>
        <p:sp>
          <p:nvSpPr>
            <p:cNvPr id="3" name="角丸四角形 4">
              <a:extLst>
                <a:ext uri="{FF2B5EF4-FFF2-40B4-BE49-F238E27FC236}">
                  <a16:creationId xmlns:a16="http://schemas.microsoft.com/office/drawing/2014/main" id="{4239D129-D204-45CD-B708-48AD2C1ADB2D}"/>
                </a:ext>
              </a:extLst>
            </p:cNvPr>
            <p:cNvSpPr/>
            <p:nvPr/>
          </p:nvSpPr>
          <p:spPr>
            <a:xfrm>
              <a:off x="1331366" y="549275"/>
              <a:ext cx="5976938" cy="584200"/>
            </a:xfrm>
            <a:prstGeom prst="roundRect">
              <a:avLst/>
            </a:prstGeom>
            <a:solidFill>
              <a:schemeClr val="accent1">
                <a:lumMod val="20000"/>
                <a:lumOff val="80000"/>
              </a:schemeClr>
            </a:solid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dirty="0">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2E0BAAFD-EF14-4542-B2DD-1860740083DD}"/>
                </a:ext>
              </a:extLst>
            </p:cNvPr>
            <p:cNvSpPr txBox="1">
              <a:spLocks noChangeArrowheads="1"/>
            </p:cNvSpPr>
            <p:nvPr/>
          </p:nvSpPr>
          <p:spPr bwMode="auto">
            <a:xfrm>
              <a:off x="1403648" y="602283"/>
              <a:ext cx="5867400"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endParaRPr lang="ja-JP" altLang="en-US" sz="2400" b="1" kern="0" dirty="0">
                <a:solidFill>
                  <a:sysClr val="windowText" lastClr="000000"/>
                </a:solidFill>
                <a:latin typeface="Meiryo UI" panose="020B0604030504040204" pitchFamily="50" charset="-128"/>
                <a:ea typeface="Meiryo UI" panose="020B0604030504040204" pitchFamily="50" charset="-128"/>
              </a:endParaRPr>
            </a:p>
          </p:txBody>
        </p:sp>
      </p:grpSp>
      <p:sp>
        <p:nvSpPr>
          <p:cNvPr id="5" name="正方形/長方形 4">
            <a:extLst>
              <a:ext uri="{FF2B5EF4-FFF2-40B4-BE49-F238E27FC236}">
                <a16:creationId xmlns:a16="http://schemas.microsoft.com/office/drawing/2014/main" id="{AA7A8866-199B-4577-8CEE-7796A77A4699}"/>
              </a:ext>
            </a:extLst>
          </p:cNvPr>
          <p:cNvSpPr/>
          <p:nvPr/>
        </p:nvSpPr>
        <p:spPr>
          <a:xfrm>
            <a:off x="107505" y="1047503"/>
            <a:ext cx="8928992" cy="5475772"/>
          </a:xfrm>
          <a:prstGeom prst="rect">
            <a:avLst/>
          </a:prstGeom>
        </p:spPr>
        <p:txBody>
          <a:bodyPr wrap="square">
            <a:spAutoFit/>
          </a:bodyPr>
          <a:lstStyle/>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複式簿記では、取引を仕訳帳に記入する際に、それぞれの取引について、どの勘定の借方か貸方にいくら記入するかを決め、記録します。この手続を「仕訳」といいます。仕訳によって取引をどの勘定科目を用いて記入すればよいかが明確になり、記入洩れや記入ミスを防ぐことができます。</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仕訳は簿記の基本となる最も重要な手続</a:t>
            </a:r>
            <a:r>
              <a:rPr kumimoji="1" lang="ja-JP" altLang="en-US" sz="1400" dirty="0">
                <a:solidFill>
                  <a:prstClr val="black"/>
                </a:solidFill>
                <a:latin typeface="ＭＳ ゴシック" panose="020B0609070205080204" pitchFamily="49" charset="-128"/>
                <a:ea typeface="ＭＳ ゴシック" panose="020B0609070205080204" pitchFamily="49" charset="-128"/>
              </a:rPr>
              <a:t>なので確実に理解しましょう。</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359"/>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359"/>
            <a:r>
              <a:rPr kumimoji="1" lang="ja-JP" altLang="en-US" sz="1400" b="1" dirty="0">
                <a:solidFill>
                  <a:prstClr val="black"/>
                </a:solidFill>
                <a:latin typeface="ＭＳ ゴシック" panose="020B0609070205080204" pitchFamily="49" charset="-128"/>
                <a:ea typeface="ＭＳ ゴシック" panose="020B0609070205080204" pitchFamily="49" charset="-128"/>
              </a:rPr>
              <a:t>１．仕訳のルール（勘定記入のルール）</a:t>
            </a:r>
            <a:endParaRPr kumimoji="1" lang="en-US" altLang="ja-JP" sz="1400" b="1" dirty="0">
              <a:solidFill>
                <a:prstClr val="black"/>
              </a:solidFill>
              <a:latin typeface="ＭＳ ゴシック" panose="020B0609070205080204" pitchFamily="49" charset="-128"/>
              <a:ea typeface="ＭＳ ゴシック" panose="020B0609070205080204" pitchFamily="49" charset="-128"/>
            </a:endParaRP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仕訳のルールとは、</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勘定科目ごとの増減を「借方」、「貸方」のどちら側に記入するのか</a:t>
            </a:r>
            <a:r>
              <a:rPr kumimoji="1" lang="ja-JP" altLang="en-US" sz="1400" dirty="0">
                <a:solidFill>
                  <a:prstClr val="black"/>
                </a:solidFill>
                <a:latin typeface="ＭＳ ゴシック" panose="020B0609070205080204" pitchFamily="49" charset="-128"/>
                <a:ea typeface="ＭＳ ゴシック" panose="020B0609070205080204" pitchFamily="49" charset="-128"/>
              </a:rPr>
              <a:t>という決まりのことです。</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勘定には、５つの要素の資産・負債・正味財産・収入・支出のそれぞれについて、増加と減少を記入する側が次のように決まっています。</a:t>
            </a: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借方　　　　　貸方　</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359"/>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資    産・・・・・・・・増加を借方に、減少を貸方に記入します。</a:t>
            </a:r>
            <a:r>
              <a:rPr kumimoji="1" lang="ja-JP" altLang="en-US" sz="1400" dirty="0">
                <a:solidFill>
                  <a:srgbClr val="FF0000"/>
                </a:solidFill>
                <a:latin typeface="ＭＳ ゴシック" panose="020B0609070205080204" pitchFamily="49" charset="-128"/>
                <a:ea typeface="ＭＳ ゴシック" panose="020B0609070205080204" pitchFamily="49" charset="-128"/>
              </a:rPr>
              <a:t>　　</a:t>
            </a:r>
            <a:r>
              <a:rPr kumimoji="1" lang="ja-JP" altLang="en-US" sz="1400" dirty="0">
                <a:solidFill>
                  <a:prstClr val="black"/>
                </a:solidFill>
                <a:latin typeface="ＭＳ ゴシック" panose="020B0609070205080204" pitchFamily="49" charset="-128"/>
                <a:ea typeface="ＭＳ ゴシック" panose="020B0609070205080204" pitchFamily="49" charset="-128"/>
              </a:rPr>
              <a:t>資産増加　　　　資産減少</a:t>
            </a: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負    債・・・・・・・・減少を借方に、増加を貸方に記入します。</a:t>
            </a:r>
            <a:r>
              <a:rPr kumimoji="1" lang="ja-JP" altLang="en-US" sz="1400" dirty="0">
                <a:solidFill>
                  <a:srgbClr val="FF0000"/>
                </a:solidFill>
                <a:latin typeface="ＭＳ ゴシック" panose="020B0609070205080204" pitchFamily="49" charset="-128"/>
                <a:ea typeface="ＭＳ ゴシック" panose="020B0609070205080204" pitchFamily="49" charset="-128"/>
              </a:rPr>
              <a:t>　　</a:t>
            </a:r>
            <a:r>
              <a:rPr kumimoji="1" lang="ja-JP" altLang="en-US" sz="1400" dirty="0">
                <a:solidFill>
                  <a:prstClr val="black"/>
                </a:solidFill>
                <a:latin typeface="ＭＳ ゴシック" panose="020B0609070205080204" pitchFamily="49" charset="-128"/>
                <a:ea typeface="ＭＳ ゴシック" panose="020B0609070205080204" pitchFamily="49" charset="-128"/>
              </a:rPr>
              <a:t>負債減少　　　　負債増加</a:t>
            </a: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正味財産・・・・・・・・減少を借方に、増加を貸方に記入します。</a:t>
            </a:r>
            <a:r>
              <a:rPr kumimoji="1" lang="ja-JP" altLang="en-US" sz="1400" dirty="0">
                <a:solidFill>
                  <a:srgbClr val="FF0000"/>
                </a:solidFill>
                <a:latin typeface="ＭＳ ゴシック" panose="020B0609070205080204" pitchFamily="49" charset="-128"/>
                <a:ea typeface="ＭＳ ゴシック" panose="020B0609070205080204" pitchFamily="49" charset="-128"/>
              </a:rPr>
              <a:t>　　</a:t>
            </a:r>
            <a:r>
              <a:rPr kumimoji="1" lang="ja-JP" altLang="en-US" sz="1400" dirty="0">
                <a:solidFill>
                  <a:prstClr val="black"/>
                </a:solidFill>
                <a:latin typeface="ＭＳ ゴシック" panose="020B0609070205080204" pitchFamily="49" charset="-128"/>
                <a:ea typeface="ＭＳ ゴシック" panose="020B0609070205080204" pitchFamily="49" charset="-128"/>
              </a:rPr>
              <a:t>正味財産減少　　正味財産増加</a:t>
            </a: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収    入・・・・・・・・発生を貸方に記入します。　　　　　　　</a:t>
            </a:r>
            <a:r>
              <a:rPr kumimoji="1" lang="ja-JP" altLang="en-US" sz="1400" dirty="0">
                <a:solidFill>
                  <a:srgbClr val="FF0000"/>
                </a:solidFill>
                <a:latin typeface="ＭＳ ゴシック" panose="020B0609070205080204" pitchFamily="49" charset="-128"/>
                <a:ea typeface="ＭＳ ゴシック" panose="020B0609070205080204" pitchFamily="49" charset="-128"/>
              </a:rPr>
              <a:t>　　</a:t>
            </a:r>
            <a:r>
              <a:rPr kumimoji="1" lang="ja-JP" altLang="en-US" sz="1400" dirty="0">
                <a:solidFill>
                  <a:prstClr val="black"/>
                </a:solidFill>
                <a:latin typeface="ＭＳ ゴシック" panose="020B0609070205080204" pitchFamily="49" charset="-128"/>
                <a:ea typeface="ＭＳ ゴシック" panose="020B0609070205080204" pitchFamily="49" charset="-128"/>
              </a:rPr>
              <a:t>支出発生　　　　収入発生</a:t>
            </a: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r>
              <a:rPr kumimoji="1" lang="ja-JP" altLang="en-US" sz="1400" b="1" dirty="0">
                <a:solidFill>
                  <a:srgbClr val="FF0000"/>
                </a:solidFill>
                <a:latin typeface="ＭＳ ゴシック" panose="020B0609070205080204" pitchFamily="49" charset="-128"/>
                <a:ea typeface="ＭＳ ゴシック" panose="020B0609070205080204" pitchFamily="49" charset="-128"/>
              </a:rPr>
              <a:t>支    出・・・・・・・・発生を借方に記入します。</a:t>
            </a:r>
            <a:r>
              <a:rPr kumimoji="1" lang="ja-JP" altLang="en-US" sz="1400" dirty="0">
                <a:solidFill>
                  <a:srgbClr val="FF0000"/>
                </a:solidFill>
                <a:latin typeface="ＭＳ ゴシック" panose="020B0609070205080204" pitchFamily="49" charset="-128"/>
                <a:ea typeface="ＭＳ ゴシック" panose="020B0609070205080204" pitchFamily="49" charset="-128"/>
              </a:rPr>
              <a:t>　　　　　　</a:t>
            </a:r>
          </a:p>
          <a:p>
            <a:pPr defTabSz="914359"/>
            <a:endParaRPr kumimoji="1" lang="en-US" altLang="ja-JP" sz="1400" b="1" dirty="0">
              <a:solidFill>
                <a:prstClr val="black"/>
              </a:solidFill>
              <a:latin typeface="ＭＳ ゴシック" panose="020B0609070205080204" pitchFamily="49" charset="-128"/>
              <a:ea typeface="ＭＳ ゴシック" panose="020B0609070205080204" pitchFamily="49" charset="-128"/>
            </a:endParaRPr>
          </a:p>
          <a:p>
            <a:pPr defTabSz="914359"/>
            <a:endParaRPr kumimoji="1" lang="en-US" altLang="ja-JP" sz="1400" b="1" dirty="0">
              <a:solidFill>
                <a:prstClr val="black"/>
              </a:solidFill>
              <a:latin typeface="ＭＳ ゴシック" panose="020B0609070205080204" pitchFamily="49" charset="-128"/>
              <a:ea typeface="ＭＳ ゴシック" panose="020B0609070205080204" pitchFamily="49" charset="-128"/>
            </a:endParaRPr>
          </a:p>
          <a:p>
            <a:pPr defTabSz="914359"/>
            <a:r>
              <a:rPr kumimoji="1" lang="ja-JP" altLang="en-US" sz="1400" b="1" dirty="0">
                <a:solidFill>
                  <a:prstClr val="black"/>
                </a:solidFill>
                <a:latin typeface="ＭＳ ゴシック" panose="020B0609070205080204" pitchFamily="49" charset="-128"/>
                <a:ea typeface="ＭＳ ゴシック" panose="020B0609070205080204" pitchFamily="49" charset="-128"/>
              </a:rPr>
              <a:t>２．仕訳の手順　　　　　　　　　　　　　　　　　　　　　　　　　　　　　　　　</a:t>
            </a:r>
            <a:endParaRPr kumimoji="1" lang="en-US" altLang="ja-JP" sz="1400" b="1" dirty="0">
              <a:solidFill>
                <a:prstClr val="black"/>
              </a:solidFill>
              <a:latin typeface="ＭＳ ゴシック" panose="020B0609070205080204" pitchFamily="49" charset="-128"/>
              <a:ea typeface="ＭＳ ゴシック" panose="020B0609070205080204" pitchFamily="49" charset="-128"/>
            </a:endParaRP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仕訳は次の手順で行います。　　　　　　　　　　　　　　　　　　　　　　　　</a:t>
            </a: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①　取引を分解して二面「原因と結果」で認識をする。</a:t>
            </a: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②　勘定科目を決める。借方</a:t>
            </a:r>
            <a:r>
              <a:rPr kumimoji="1" lang="en-US" altLang="ja-JP" sz="1400" dirty="0">
                <a:solidFill>
                  <a:prstClr val="black"/>
                </a:solidFill>
                <a:latin typeface="ＭＳ ゴシック" panose="020B0609070205080204" pitchFamily="49" charset="-128"/>
                <a:ea typeface="ＭＳ ゴシック" panose="020B0609070205080204" pitchFamily="49" charset="-128"/>
              </a:rPr>
              <a:t>(</a:t>
            </a:r>
            <a:r>
              <a:rPr kumimoji="1" lang="ja-JP" altLang="en-US" sz="1400" dirty="0">
                <a:solidFill>
                  <a:prstClr val="black"/>
                </a:solidFill>
                <a:latin typeface="ＭＳ ゴシック" panose="020B0609070205080204" pitchFamily="49" charset="-128"/>
                <a:ea typeface="ＭＳ ゴシック" panose="020B0609070205080204" pitchFamily="49" charset="-128"/>
              </a:rPr>
              <a:t>左側</a:t>
            </a:r>
            <a:r>
              <a:rPr kumimoji="1" lang="en-US" altLang="ja-JP" sz="1400" dirty="0">
                <a:solidFill>
                  <a:prstClr val="black"/>
                </a:solidFill>
                <a:latin typeface="ＭＳ ゴシック" panose="020B0609070205080204" pitchFamily="49" charset="-128"/>
                <a:ea typeface="ＭＳ ゴシック" panose="020B0609070205080204" pitchFamily="49" charset="-128"/>
              </a:rPr>
              <a:t>)</a:t>
            </a:r>
            <a:r>
              <a:rPr kumimoji="1" lang="ja-JP" altLang="en-US" sz="1400" dirty="0" err="1">
                <a:solidFill>
                  <a:prstClr val="black"/>
                </a:solidFill>
                <a:latin typeface="ＭＳ ゴシック" panose="020B0609070205080204" pitchFamily="49" charset="-128"/>
                <a:ea typeface="ＭＳ ゴシック" panose="020B0609070205080204" pitchFamily="49" charset="-128"/>
              </a:rPr>
              <a:t>、</a:t>
            </a:r>
            <a:r>
              <a:rPr kumimoji="1" lang="ja-JP" altLang="en-US" sz="1400" dirty="0">
                <a:solidFill>
                  <a:prstClr val="black"/>
                </a:solidFill>
                <a:latin typeface="ＭＳ ゴシック" panose="020B0609070205080204" pitchFamily="49" charset="-128"/>
                <a:ea typeface="ＭＳ ゴシック" panose="020B0609070205080204" pitchFamily="49" charset="-128"/>
              </a:rPr>
              <a:t>貸方</a:t>
            </a:r>
            <a:r>
              <a:rPr kumimoji="1" lang="en-US" altLang="ja-JP" sz="1400" dirty="0">
                <a:solidFill>
                  <a:prstClr val="black"/>
                </a:solidFill>
                <a:latin typeface="ＭＳ ゴシック" panose="020B0609070205080204" pitchFamily="49" charset="-128"/>
                <a:ea typeface="ＭＳ ゴシック" panose="020B0609070205080204" pitchFamily="49" charset="-128"/>
              </a:rPr>
              <a:t>(</a:t>
            </a:r>
            <a:r>
              <a:rPr kumimoji="1" lang="ja-JP" altLang="en-US" sz="1400" dirty="0">
                <a:solidFill>
                  <a:prstClr val="black"/>
                </a:solidFill>
                <a:latin typeface="ＭＳ ゴシック" panose="020B0609070205080204" pitchFamily="49" charset="-128"/>
                <a:ea typeface="ＭＳ ゴシック" panose="020B0609070205080204" pitchFamily="49" charset="-128"/>
              </a:rPr>
              <a:t>右側</a:t>
            </a:r>
            <a:r>
              <a:rPr kumimoji="1" lang="en-US" altLang="ja-JP" sz="1400" dirty="0">
                <a:solidFill>
                  <a:prstClr val="black"/>
                </a:solidFill>
                <a:latin typeface="ＭＳ ゴシック" panose="020B0609070205080204" pitchFamily="49" charset="-128"/>
                <a:ea typeface="ＭＳ ゴシック" panose="020B0609070205080204" pitchFamily="49" charset="-128"/>
              </a:rPr>
              <a:t>)</a:t>
            </a:r>
            <a:r>
              <a:rPr kumimoji="1" lang="ja-JP" altLang="en-US" sz="1400" dirty="0">
                <a:solidFill>
                  <a:prstClr val="black"/>
                </a:solidFill>
                <a:latin typeface="ＭＳ ゴシック" panose="020B0609070205080204" pitchFamily="49" charset="-128"/>
                <a:ea typeface="ＭＳ ゴシック" panose="020B0609070205080204" pitchFamily="49" charset="-128"/>
              </a:rPr>
              <a:t>が決まる。</a:t>
            </a:r>
          </a:p>
          <a:p>
            <a:pPr defTabSz="914359"/>
            <a:r>
              <a:rPr kumimoji="1" lang="ja-JP" altLang="en-US" sz="1400" dirty="0">
                <a:solidFill>
                  <a:prstClr val="black"/>
                </a:solidFill>
                <a:latin typeface="ＭＳ ゴシック" panose="020B0609070205080204" pitchFamily="49" charset="-128"/>
                <a:ea typeface="ＭＳ ゴシック" panose="020B0609070205080204" pitchFamily="49" charset="-128"/>
              </a:rPr>
              <a:t>　　③　金額を決める。</a:t>
            </a:r>
          </a:p>
          <a:p>
            <a:pPr defTabSz="914359"/>
            <a:endParaRPr kumimoji="1"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6" name="角丸四角形 7">
            <a:extLst>
              <a:ext uri="{FF2B5EF4-FFF2-40B4-BE49-F238E27FC236}">
                <a16:creationId xmlns:a16="http://schemas.microsoft.com/office/drawing/2014/main" id="{BB3A668D-FDD5-47CF-92FD-57CEB23B03CE}"/>
              </a:ext>
            </a:extLst>
          </p:cNvPr>
          <p:cNvSpPr/>
          <p:nvPr/>
        </p:nvSpPr>
        <p:spPr>
          <a:xfrm>
            <a:off x="107505" y="980729"/>
            <a:ext cx="8928992" cy="5688632"/>
          </a:xfrm>
          <a:prstGeom prst="roundRect">
            <a:avLst>
              <a:gd name="adj" fmla="val 2399"/>
            </a:avLst>
          </a:prstGeom>
          <a:noFill/>
          <a:ln w="25400" cap="flat" cmpd="sng" algn="ctr">
            <a:solidFill>
              <a:sysClr val="windowText" lastClr="000000"/>
            </a:solidFill>
            <a:prstDash val="solid"/>
          </a:ln>
          <a:effectLst/>
        </p:spPr>
        <p:txBody>
          <a:bodyPr rtlCol="0" anchor="ctr"/>
          <a:lstStyle/>
          <a:p>
            <a:pPr algn="ctr" defTabSz="914359">
              <a:defRPr/>
            </a:pPr>
            <a:endParaRPr kumimoji="1" lang="ja-JP" altLang="en-US" sz="1799" kern="0">
              <a:solidFill>
                <a:prstClr val="white"/>
              </a:solidFill>
              <a:latin typeface="Calibri"/>
              <a:ea typeface="ＭＳ Ｐゴシック" panose="020B0600070205080204" pitchFamily="50" charset="-128"/>
            </a:endParaRPr>
          </a:p>
        </p:txBody>
      </p:sp>
      <p:cxnSp>
        <p:nvCxnSpPr>
          <p:cNvPr id="7" name="直線コネクタ 6">
            <a:extLst>
              <a:ext uri="{FF2B5EF4-FFF2-40B4-BE49-F238E27FC236}">
                <a16:creationId xmlns:a16="http://schemas.microsoft.com/office/drawing/2014/main" id="{BAF0A6C2-7112-4BE5-A9D9-84539565798F}"/>
              </a:ext>
            </a:extLst>
          </p:cNvPr>
          <p:cNvCxnSpPr/>
          <p:nvPr/>
        </p:nvCxnSpPr>
        <p:spPr>
          <a:xfrm>
            <a:off x="6197161" y="3501008"/>
            <a:ext cx="2520280" cy="0"/>
          </a:xfrm>
          <a:prstGeom prst="line">
            <a:avLst/>
          </a:prstGeom>
          <a:noFill/>
          <a:ln w="9525" cap="flat" cmpd="sng" algn="ctr">
            <a:solidFill>
              <a:sysClr val="windowText" lastClr="000000"/>
            </a:solidFill>
            <a:prstDash val="solid"/>
          </a:ln>
          <a:effectLst/>
        </p:spPr>
      </p:cxnSp>
      <p:cxnSp>
        <p:nvCxnSpPr>
          <p:cNvPr id="8" name="直線コネクタ 7">
            <a:extLst>
              <a:ext uri="{FF2B5EF4-FFF2-40B4-BE49-F238E27FC236}">
                <a16:creationId xmlns:a16="http://schemas.microsoft.com/office/drawing/2014/main" id="{2C2F72CD-8FD4-4769-A1A0-4A0461D1A3FF}"/>
              </a:ext>
            </a:extLst>
          </p:cNvPr>
          <p:cNvCxnSpPr/>
          <p:nvPr/>
        </p:nvCxnSpPr>
        <p:spPr>
          <a:xfrm>
            <a:off x="7457300" y="3190402"/>
            <a:ext cx="0" cy="1584176"/>
          </a:xfrm>
          <a:prstGeom prst="line">
            <a:avLst/>
          </a:prstGeom>
          <a:noFill/>
          <a:ln w="9525" cap="flat" cmpd="sng" algn="ctr">
            <a:solidFill>
              <a:sysClr val="windowText" lastClr="000000"/>
            </a:solidFill>
            <a:prstDash val="solid"/>
          </a:ln>
          <a:effectLst/>
        </p:spPr>
      </p:cxnSp>
      <p:cxnSp>
        <p:nvCxnSpPr>
          <p:cNvPr id="9" name="直線コネクタ 8">
            <a:extLst>
              <a:ext uri="{FF2B5EF4-FFF2-40B4-BE49-F238E27FC236}">
                <a16:creationId xmlns:a16="http://schemas.microsoft.com/office/drawing/2014/main" id="{4F6A6CD8-DF03-49B7-9B86-F77583F800DF}"/>
              </a:ext>
            </a:extLst>
          </p:cNvPr>
          <p:cNvCxnSpPr/>
          <p:nvPr/>
        </p:nvCxnSpPr>
        <p:spPr>
          <a:xfrm>
            <a:off x="6197161" y="3190402"/>
            <a:ext cx="2520280" cy="0"/>
          </a:xfrm>
          <a:prstGeom prst="line">
            <a:avLst/>
          </a:prstGeom>
          <a:noFill/>
          <a:ln w="9525" cap="flat" cmpd="sng" algn="ctr">
            <a:solidFill>
              <a:sysClr val="windowText" lastClr="000000"/>
            </a:solidFill>
            <a:prstDash val="solid"/>
          </a:ln>
          <a:effectLst/>
        </p:spPr>
      </p:cxnSp>
      <p:sp>
        <p:nvSpPr>
          <p:cNvPr id="10" name="テキスト ボックス 9">
            <a:extLst>
              <a:ext uri="{FF2B5EF4-FFF2-40B4-BE49-F238E27FC236}">
                <a16:creationId xmlns:a16="http://schemas.microsoft.com/office/drawing/2014/main" id="{E0B53BF8-55A1-4BC2-9A1B-4DA8D8C2DA85}"/>
              </a:ext>
            </a:extLst>
          </p:cNvPr>
          <p:cNvSpPr txBox="1"/>
          <p:nvPr/>
        </p:nvSpPr>
        <p:spPr>
          <a:xfrm>
            <a:off x="6620743" y="4773701"/>
            <a:ext cx="615553" cy="1471224"/>
          </a:xfrm>
          <a:prstGeom prst="rect">
            <a:avLst/>
          </a:prstGeom>
          <a:noFill/>
        </p:spPr>
        <p:txBody>
          <a:bodyPr vert="eaVert" wrap="square" rtlCol="0">
            <a:spAutoFit/>
          </a:bodyPr>
          <a:lstStyle/>
          <a:p>
            <a:pPr defTabSz="914359"/>
            <a:r>
              <a:rPr kumimoji="1" lang="ja-JP" altLang="en-US" sz="2800" dirty="0">
                <a:solidFill>
                  <a:prstClr val="black"/>
                </a:solidFill>
                <a:ea typeface="ＭＳ Ｐゴシック" panose="020B0600070205080204" pitchFamily="50" charset="-128"/>
              </a:rPr>
              <a:t>かり </a:t>
            </a:r>
            <a:r>
              <a:rPr kumimoji="1" lang="ja-JP" altLang="en-US" sz="2400" b="1" dirty="0">
                <a:solidFill>
                  <a:prstClr val="black"/>
                </a:solidFill>
                <a:ea typeface="ＭＳ Ｐゴシック" panose="020B0600070205080204" pitchFamily="50" charset="-128"/>
              </a:rPr>
              <a:t>方</a:t>
            </a:r>
          </a:p>
        </p:txBody>
      </p:sp>
      <p:sp>
        <p:nvSpPr>
          <p:cNvPr id="11" name="テキスト ボックス 10">
            <a:extLst>
              <a:ext uri="{FF2B5EF4-FFF2-40B4-BE49-F238E27FC236}">
                <a16:creationId xmlns:a16="http://schemas.microsoft.com/office/drawing/2014/main" id="{F80E01FA-A3F5-470C-BAEF-162AAB932E4D}"/>
              </a:ext>
            </a:extLst>
          </p:cNvPr>
          <p:cNvSpPr txBox="1"/>
          <p:nvPr/>
        </p:nvSpPr>
        <p:spPr>
          <a:xfrm>
            <a:off x="7740352" y="4787349"/>
            <a:ext cx="615553" cy="1457576"/>
          </a:xfrm>
          <a:prstGeom prst="rect">
            <a:avLst/>
          </a:prstGeom>
          <a:noFill/>
        </p:spPr>
        <p:txBody>
          <a:bodyPr vert="eaVert" wrap="square" rtlCol="0">
            <a:spAutoFit/>
          </a:bodyPr>
          <a:lstStyle/>
          <a:p>
            <a:pPr defTabSz="914359"/>
            <a:r>
              <a:rPr kumimoji="1" lang="ja-JP" altLang="en-US" sz="2800" dirty="0">
                <a:solidFill>
                  <a:prstClr val="black"/>
                </a:solidFill>
                <a:ea typeface="ＭＳ Ｐゴシック" panose="020B0600070205080204" pitchFamily="50" charset="-128"/>
              </a:rPr>
              <a:t>かし </a:t>
            </a:r>
            <a:r>
              <a:rPr kumimoji="1" lang="ja-JP" altLang="en-US" sz="2400" b="1" dirty="0">
                <a:solidFill>
                  <a:prstClr val="black"/>
                </a:solidFill>
                <a:ea typeface="ＭＳ Ｐゴシック" panose="020B0600070205080204" pitchFamily="50" charset="-128"/>
              </a:rPr>
              <a:t>方</a:t>
            </a:r>
          </a:p>
        </p:txBody>
      </p:sp>
      <p:cxnSp>
        <p:nvCxnSpPr>
          <p:cNvPr id="12" name="直線矢印コネクタ 11">
            <a:extLst>
              <a:ext uri="{FF2B5EF4-FFF2-40B4-BE49-F238E27FC236}">
                <a16:creationId xmlns:a16="http://schemas.microsoft.com/office/drawing/2014/main" id="{2916166B-C6CA-4759-BAAC-913437F6C4A9}"/>
              </a:ext>
            </a:extLst>
          </p:cNvPr>
          <p:cNvCxnSpPr/>
          <p:nvPr/>
        </p:nvCxnSpPr>
        <p:spPr>
          <a:xfrm flipH="1">
            <a:off x="6574576" y="5497528"/>
            <a:ext cx="307778" cy="114847"/>
          </a:xfrm>
          <a:prstGeom prst="straightConnector1">
            <a:avLst/>
          </a:prstGeom>
          <a:noFill/>
          <a:ln w="28575" cap="flat" cmpd="sng" algn="ctr">
            <a:solidFill>
              <a:sysClr val="windowText" lastClr="000000"/>
            </a:solidFill>
            <a:prstDash val="solid"/>
            <a:tailEnd type="arrow"/>
          </a:ln>
          <a:effectLst/>
        </p:spPr>
      </p:cxnSp>
      <p:cxnSp>
        <p:nvCxnSpPr>
          <p:cNvPr id="13" name="直線矢印コネクタ 12">
            <a:extLst>
              <a:ext uri="{FF2B5EF4-FFF2-40B4-BE49-F238E27FC236}">
                <a16:creationId xmlns:a16="http://schemas.microsoft.com/office/drawing/2014/main" id="{E21E4DD2-F951-4B13-A146-41F52E6E3871}"/>
              </a:ext>
            </a:extLst>
          </p:cNvPr>
          <p:cNvCxnSpPr/>
          <p:nvPr/>
        </p:nvCxnSpPr>
        <p:spPr>
          <a:xfrm flipV="1">
            <a:off x="8227924" y="5092797"/>
            <a:ext cx="232509" cy="253524"/>
          </a:xfrm>
          <a:prstGeom prst="straightConnector1">
            <a:avLst/>
          </a:prstGeom>
          <a:noFill/>
          <a:ln w="28575" cap="flat" cmpd="sng" algn="ctr">
            <a:solidFill>
              <a:sysClr val="windowText" lastClr="000000"/>
            </a:solidFill>
            <a:prstDash val="solid"/>
            <a:tailEnd type="arrow"/>
          </a:ln>
          <a:effectLst/>
        </p:spPr>
      </p:cxnSp>
      <p:sp>
        <p:nvSpPr>
          <p:cNvPr id="14" name="角丸四角形 2">
            <a:extLst>
              <a:ext uri="{FF2B5EF4-FFF2-40B4-BE49-F238E27FC236}">
                <a16:creationId xmlns:a16="http://schemas.microsoft.com/office/drawing/2014/main" id="{B784AC5B-5DC5-4A63-92B6-4FA70813EA42}"/>
              </a:ext>
            </a:extLst>
          </p:cNvPr>
          <p:cNvSpPr/>
          <p:nvPr/>
        </p:nvSpPr>
        <p:spPr>
          <a:xfrm>
            <a:off x="251522" y="3470585"/>
            <a:ext cx="5832648" cy="1425758"/>
          </a:xfrm>
          <a:prstGeom prst="roundRect">
            <a:avLst/>
          </a:prstGeom>
          <a:noFill/>
          <a:ln w="25400" cap="flat" cmpd="sng" algn="ctr">
            <a:solidFill>
              <a:srgbClr val="FF0000"/>
            </a:solidFill>
            <a:prstDash val="solid"/>
          </a:ln>
          <a:effectLst/>
        </p:spPr>
        <p:txBody>
          <a:bodyPr rtlCol="0" anchor="ctr"/>
          <a:lstStyle/>
          <a:p>
            <a:pPr algn="ctr" defTabSz="914359">
              <a:defRPr/>
            </a:pPr>
            <a:endParaRPr kumimoji="1" lang="ja-JP" altLang="en-US" sz="1799" kern="0">
              <a:solidFill>
                <a:prstClr val="white"/>
              </a:solidFill>
              <a:latin typeface="Calibri"/>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EFEF6BA2-BFDE-4A76-851E-795B98596602}"/>
              </a:ext>
            </a:extLst>
          </p:cNvPr>
          <p:cNvSpPr/>
          <p:nvPr/>
        </p:nvSpPr>
        <p:spPr>
          <a:xfrm>
            <a:off x="454208" y="3322872"/>
            <a:ext cx="864096" cy="261847"/>
          </a:xfrm>
          <a:prstGeom prst="rect">
            <a:avLst/>
          </a:prstGeom>
          <a:solidFill>
            <a:sysClr val="window" lastClr="FFFFFF"/>
          </a:solidFill>
          <a:ln w="19050" cap="flat" cmpd="sng" algn="ctr">
            <a:solidFill>
              <a:srgbClr val="FF0000"/>
            </a:solidFill>
            <a:prstDash val="solid"/>
          </a:ln>
          <a:effectLst/>
        </p:spPr>
        <p:txBody>
          <a:bodyPr rtlCol="0" anchor="ctr"/>
          <a:lstStyle/>
          <a:p>
            <a:pPr algn="ctr" defTabSz="914359">
              <a:defRPr/>
            </a:pPr>
            <a:r>
              <a:rPr kumimoji="1" lang="ja-JP" altLang="en-US" sz="1600" b="1" kern="0" dirty="0">
                <a:solidFill>
                  <a:srgbClr val="FF0000"/>
                </a:solidFill>
                <a:latin typeface="Calibri"/>
                <a:ea typeface="ＭＳ Ｐゴシック" panose="020B0600070205080204" pitchFamily="50" charset="-128"/>
              </a:rPr>
              <a:t>重要</a:t>
            </a:r>
            <a:r>
              <a:rPr kumimoji="1" lang="en-US" altLang="ja-JP" sz="1600" b="1" kern="0" dirty="0">
                <a:solidFill>
                  <a:srgbClr val="FF0000"/>
                </a:solidFill>
                <a:latin typeface="Calibri"/>
                <a:ea typeface="ＭＳ Ｐゴシック" panose="020B0600070205080204" pitchFamily="50" charset="-128"/>
              </a:rPr>
              <a:t>!</a:t>
            </a:r>
            <a:endParaRPr kumimoji="1" lang="ja-JP" altLang="en-US" sz="1600" b="1" kern="0" dirty="0">
              <a:solidFill>
                <a:srgbClr val="FF0000"/>
              </a:solidFill>
              <a:latin typeface="Calibri"/>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id="{0CE50CC1-A2F2-4476-8694-E46F25B58CCA}"/>
              </a:ext>
            </a:extLst>
          </p:cNvPr>
          <p:cNvSpPr/>
          <p:nvPr/>
        </p:nvSpPr>
        <p:spPr>
          <a:xfrm>
            <a:off x="215487" y="260649"/>
            <a:ext cx="8765352" cy="461665"/>
          </a:xfrm>
          <a:prstGeom prst="rect">
            <a:avLst/>
          </a:prstGeom>
        </p:spPr>
        <p:txBody>
          <a:bodyPr wrap="square">
            <a:spAutoFit/>
          </a:bodyPr>
          <a:lstStyle/>
          <a:p>
            <a:pPr algn="ctr" defTabSz="914359"/>
            <a:r>
              <a:rPr kumimoji="1" lang="ja-JP" altLang="en-US" sz="2400" b="1" dirty="0">
                <a:solidFill>
                  <a:sysClr val="windowText" lastClr="000000"/>
                </a:solidFill>
                <a:latin typeface="Meiryo UI" panose="020B0604030504040204" pitchFamily="50" charset="-128"/>
                <a:ea typeface="Meiryo UI" panose="020B0604030504040204" pitchFamily="50" charset="-128"/>
              </a:rPr>
              <a:t>６　仕訳とは</a:t>
            </a:r>
            <a:endParaRPr kumimoji="1" lang="ja-JP" altLang="en-US" sz="2400" dirty="0">
              <a:solidFill>
                <a:sysClr val="windowText" lastClr="00000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9E46873C-7D62-41F7-BF42-22710B1DFA85}"/>
              </a:ext>
            </a:extLst>
          </p:cNvPr>
          <p:cNvSpPr txBox="1"/>
          <p:nvPr/>
        </p:nvSpPr>
        <p:spPr>
          <a:xfrm>
            <a:off x="5954528" y="5429846"/>
            <a:ext cx="646331" cy="369204"/>
          </a:xfrm>
          <a:prstGeom prst="rect">
            <a:avLst/>
          </a:prstGeom>
          <a:noFill/>
        </p:spPr>
        <p:txBody>
          <a:bodyPr wrap="none" rtlCol="0">
            <a:spAutoFit/>
          </a:bodyPr>
          <a:lstStyle/>
          <a:p>
            <a:pPr defTabSz="914359"/>
            <a:r>
              <a:rPr kumimoji="1" lang="ja-JP" altLang="en-US" sz="1799" b="1" dirty="0">
                <a:solidFill>
                  <a:prstClr val="black"/>
                </a:solidFill>
                <a:ea typeface="ＭＳ Ｐゴシック" panose="020B0600070205080204" pitchFamily="50" charset="-128"/>
              </a:rPr>
              <a:t>左側</a:t>
            </a:r>
          </a:p>
        </p:txBody>
      </p:sp>
      <p:sp>
        <p:nvSpPr>
          <p:cNvPr id="18" name="テキスト ボックス 17">
            <a:extLst>
              <a:ext uri="{FF2B5EF4-FFF2-40B4-BE49-F238E27FC236}">
                <a16:creationId xmlns:a16="http://schemas.microsoft.com/office/drawing/2014/main" id="{78FC79A8-F11C-466D-B641-6F5CBBBDF85F}"/>
              </a:ext>
            </a:extLst>
          </p:cNvPr>
          <p:cNvSpPr txBox="1"/>
          <p:nvPr/>
        </p:nvSpPr>
        <p:spPr>
          <a:xfrm>
            <a:off x="8389184" y="4844490"/>
            <a:ext cx="646331" cy="369204"/>
          </a:xfrm>
          <a:prstGeom prst="rect">
            <a:avLst/>
          </a:prstGeom>
          <a:noFill/>
        </p:spPr>
        <p:txBody>
          <a:bodyPr wrap="none" rtlCol="0">
            <a:spAutoFit/>
          </a:bodyPr>
          <a:lstStyle/>
          <a:p>
            <a:pPr defTabSz="914359"/>
            <a:r>
              <a:rPr kumimoji="1" lang="ja-JP" altLang="en-US" sz="1799" b="1" dirty="0">
                <a:solidFill>
                  <a:prstClr val="black"/>
                </a:solidFill>
                <a:ea typeface="ＭＳ Ｐゴシック" panose="020B0600070205080204" pitchFamily="50" charset="-128"/>
              </a:rPr>
              <a:t>右側</a:t>
            </a:r>
          </a:p>
        </p:txBody>
      </p:sp>
      <p:sp>
        <p:nvSpPr>
          <p:cNvPr id="19" name="テキスト ボックス 18">
            <a:extLst>
              <a:ext uri="{FF2B5EF4-FFF2-40B4-BE49-F238E27FC236}">
                <a16:creationId xmlns:a16="http://schemas.microsoft.com/office/drawing/2014/main" id="{A136337E-4C13-DB4D-E7B7-AE7A51BAAF63}"/>
              </a:ext>
            </a:extLst>
          </p:cNvPr>
          <p:cNvSpPr txBox="1"/>
          <p:nvPr/>
        </p:nvSpPr>
        <p:spPr>
          <a:xfrm>
            <a:off x="8154152" y="282822"/>
            <a:ext cx="877163" cy="369332"/>
          </a:xfrm>
          <a:prstGeom prst="rect">
            <a:avLst/>
          </a:prstGeom>
          <a:noFill/>
        </p:spPr>
        <p:txBody>
          <a:bodyPr wrap="none" rtlCol="0">
            <a:spAutoFit/>
          </a:bodyPr>
          <a:lstStyle/>
          <a:p>
            <a:r>
              <a:rPr kumimoji="1" lang="ja-JP" altLang="en-US" b="1" dirty="0"/>
              <a:t>＜４＞</a:t>
            </a:r>
          </a:p>
        </p:txBody>
      </p:sp>
    </p:spTree>
    <p:extLst>
      <p:ext uri="{BB962C8B-B14F-4D97-AF65-F5344CB8AC3E}">
        <p14:creationId xmlns:p14="http://schemas.microsoft.com/office/powerpoint/2010/main" val="151737328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C46BDA1-AD88-4AD5-9555-71E34352A54C}"/>
              </a:ext>
            </a:extLst>
          </p:cNvPr>
          <p:cNvGrpSpPr/>
          <p:nvPr/>
        </p:nvGrpSpPr>
        <p:grpSpPr>
          <a:xfrm>
            <a:off x="179512" y="44624"/>
            <a:ext cx="8856984" cy="584200"/>
            <a:chOff x="1331366" y="549275"/>
            <a:chExt cx="5976938" cy="584200"/>
          </a:xfrm>
          <a:solidFill>
            <a:srgbClr val="1F497D">
              <a:lumMod val="20000"/>
              <a:lumOff val="80000"/>
            </a:srgbClr>
          </a:solidFill>
        </p:grpSpPr>
        <p:sp>
          <p:nvSpPr>
            <p:cNvPr id="3" name="角丸四角形 3">
              <a:extLst>
                <a:ext uri="{FF2B5EF4-FFF2-40B4-BE49-F238E27FC236}">
                  <a16:creationId xmlns:a16="http://schemas.microsoft.com/office/drawing/2014/main" id="{1703CDE8-2033-4D80-A7E6-EC5072B14346}"/>
                </a:ext>
              </a:extLst>
            </p:cNvPr>
            <p:cNvSpPr/>
            <p:nvPr/>
          </p:nvSpPr>
          <p:spPr>
            <a:xfrm>
              <a:off x="1331366"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5CFFDB58-9009-4C8A-923A-44DA2DE570D9}"/>
                </a:ext>
              </a:extLst>
            </p:cNvPr>
            <p:cNvSpPr txBox="1">
              <a:spLocks noChangeArrowheads="1"/>
            </p:cNvSpPr>
            <p:nvPr/>
          </p:nvSpPr>
          <p:spPr bwMode="auto">
            <a:xfrm>
              <a:off x="1403648" y="602283"/>
              <a:ext cx="586740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prstClr val="black"/>
                  </a:solidFill>
                  <a:latin typeface="Meiryo UI" panose="020B0604030504040204" pitchFamily="50" charset="-128"/>
                  <a:ea typeface="Meiryo UI" panose="020B0604030504040204" pitchFamily="50" charset="-128"/>
                </a:rPr>
                <a:t>　７</a:t>
              </a:r>
              <a:r>
                <a:rPr kumimoji="1" lang="ja-JP" altLang="en-US" sz="2400" b="1" dirty="0">
                  <a:solidFill>
                    <a:prstClr val="black"/>
                  </a:solidFill>
                  <a:latin typeface="Meiryo UI" panose="020B0604030504040204" pitchFamily="50" charset="-128"/>
                  <a:ea typeface="Meiryo UI" panose="020B0604030504040204" pitchFamily="50" charset="-128"/>
                </a:rPr>
                <a:t>　期中取引</a:t>
              </a:r>
              <a:endParaRPr lang="en-US" altLang="ja-JP" sz="2400" b="1" kern="0" dirty="0">
                <a:solidFill>
                  <a:prstClr val="black"/>
                </a:solidFill>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12E99A0F-DE18-447C-8DA9-23ADBC97C3BF}"/>
              </a:ext>
            </a:extLst>
          </p:cNvPr>
          <p:cNvSpPr txBox="1"/>
          <p:nvPr/>
        </p:nvSpPr>
        <p:spPr>
          <a:xfrm>
            <a:off x="3824840" y="925109"/>
            <a:ext cx="1697901" cy="30777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年度収支予算書</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7" name="オブジェクト 6">
            <a:extLst>
              <a:ext uri="{FF2B5EF4-FFF2-40B4-BE49-F238E27FC236}">
                <a16:creationId xmlns:a16="http://schemas.microsoft.com/office/drawing/2014/main" id="{A1196808-DB98-42D9-BE5B-8E279ED68036}"/>
              </a:ext>
            </a:extLst>
          </p:cNvPr>
          <p:cNvGraphicFramePr>
            <a:graphicFrameLocks noChangeAspect="1"/>
          </p:cNvGraphicFramePr>
          <p:nvPr>
            <p:extLst>
              <p:ext uri="{D42A27DB-BD31-4B8C-83A1-F6EECF244321}">
                <p14:modId xmlns:p14="http://schemas.microsoft.com/office/powerpoint/2010/main" val="2040879465"/>
              </p:ext>
            </p:extLst>
          </p:nvPr>
        </p:nvGraphicFramePr>
        <p:xfrm>
          <a:off x="278594" y="1191000"/>
          <a:ext cx="4283761" cy="2736848"/>
        </p:xfrm>
        <a:graphic>
          <a:graphicData uri="http://schemas.openxmlformats.org/presentationml/2006/ole">
            <mc:AlternateContent xmlns:mc="http://schemas.openxmlformats.org/markup-compatibility/2006">
              <mc:Choice xmlns:v="urn:schemas-microsoft-com:vml" Requires="v">
                <p:oleObj name="Worksheet" r:id="rId3" imgW="4457830" imgH="2848039" progId="Excel.Sheet.12">
                  <p:embed/>
                </p:oleObj>
              </mc:Choice>
              <mc:Fallback>
                <p:oleObj name="Worksheet" r:id="rId3" imgW="4457830" imgH="2848039" progId="Excel.Sheet.12">
                  <p:embed/>
                  <p:pic>
                    <p:nvPicPr>
                      <p:cNvPr id="7" name="オブジェクト 6">
                        <a:extLst>
                          <a:ext uri="{FF2B5EF4-FFF2-40B4-BE49-F238E27FC236}">
                            <a16:creationId xmlns:a16="http://schemas.microsoft.com/office/drawing/2014/main" id="{A1196808-DB98-42D9-BE5B-8E279ED68036}"/>
                          </a:ext>
                        </a:extLst>
                      </p:cNvPr>
                      <p:cNvPicPr/>
                      <p:nvPr/>
                    </p:nvPicPr>
                    <p:blipFill>
                      <a:blip r:embed="rId4"/>
                      <a:stretch>
                        <a:fillRect/>
                      </a:stretch>
                    </p:blipFill>
                    <p:spPr>
                      <a:xfrm>
                        <a:off x="278594" y="1191000"/>
                        <a:ext cx="4283761" cy="2736848"/>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6D2463EB-8A32-44D1-B3CE-5BB937AE7D07}"/>
              </a:ext>
            </a:extLst>
          </p:cNvPr>
          <p:cNvGraphicFramePr>
            <a:graphicFrameLocks noChangeAspect="1"/>
          </p:cNvGraphicFramePr>
          <p:nvPr>
            <p:extLst>
              <p:ext uri="{D42A27DB-BD31-4B8C-83A1-F6EECF244321}">
                <p14:modId xmlns:p14="http://schemas.microsoft.com/office/powerpoint/2010/main" val="300400513"/>
              </p:ext>
            </p:extLst>
          </p:nvPr>
        </p:nvGraphicFramePr>
        <p:xfrm>
          <a:off x="4673600" y="1185673"/>
          <a:ext cx="4284663" cy="4659312"/>
        </p:xfrm>
        <a:graphic>
          <a:graphicData uri="http://schemas.openxmlformats.org/presentationml/2006/ole">
            <mc:AlternateContent xmlns:mc="http://schemas.openxmlformats.org/markup-compatibility/2006">
              <mc:Choice xmlns:v="urn:schemas-microsoft-com:vml" Requires="v">
                <p:oleObj name="Worksheet" r:id="rId5" imgW="4457830" imgH="4848096" progId="Excel.Sheet.12">
                  <p:embed/>
                </p:oleObj>
              </mc:Choice>
              <mc:Fallback>
                <p:oleObj name="Worksheet" r:id="rId5" imgW="4457830" imgH="4848096" progId="Excel.Sheet.12">
                  <p:embed/>
                  <p:pic>
                    <p:nvPicPr>
                      <p:cNvPr id="8" name="オブジェクト 7">
                        <a:extLst>
                          <a:ext uri="{FF2B5EF4-FFF2-40B4-BE49-F238E27FC236}">
                            <a16:creationId xmlns:a16="http://schemas.microsoft.com/office/drawing/2014/main" id="{6D2463EB-8A32-44D1-B3CE-5BB937AE7D07}"/>
                          </a:ext>
                        </a:extLst>
                      </p:cNvPr>
                      <p:cNvPicPr/>
                      <p:nvPr/>
                    </p:nvPicPr>
                    <p:blipFill>
                      <a:blip r:embed="rId6"/>
                      <a:stretch>
                        <a:fillRect/>
                      </a:stretch>
                    </p:blipFill>
                    <p:spPr>
                      <a:xfrm>
                        <a:off x="4673600" y="1185673"/>
                        <a:ext cx="4284663" cy="4659312"/>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11DCDF92-D6A2-3D62-8A32-9B654CC9EDDF}"/>
              </a:ext>
            </a:extLst>
          </p:cNvPr>
          <p:cNvSpPr txBox="1"/>
          <p:nvPr/>
        </p:nvSpPr>
        <p:spPr>
          <a:xfrm>
            <a:off x="8104125" y="153442"/>
            <a:ext cx="877163" cy="369332"/>
          </a:xfrm>
          <a:prstGeom prst="rect">
            <a:avLst/>
          </a:prstGeom>
          <a:noFill/>
        </p:spPr>
        <p:txBody>
          <a:bodyPr wrap="none" rtlCol="0">
            <a:spAutoFit/>
          </a:bodyPr>
          <a:lstStyle/>
          <a:p>
            <a:r>
              <a:rPr kumimoji="1" lang="ja-JP" altLang="en-US" b="1" dirty="0"/>
              <a:t>＜６＞</a:t>
            </a:r>
          </a:p>
        </p:txBody>
      </p:sp>
      <p:sp>
        <p:nvSpPr>
          <p:cNvPr id="6" name="テキスト ボックス 5">
            <a:extLst>
              <a:ext uri="{FF2B5EF4-FFF2-40B4-BE49-F238E27FC236}">
                <a16:creationId xmlns:a16="http://schemas.microsoft.com/office/drawing/2014/main" id="{C24B7B19-7017-57F7-546C-6E51AB4D43F6}"/>
              </a:ext>
            </a:extLst>
          </p:cNvPr>
          <p:cNvSpPr txBox="1"/>
          <p:nvPr/>
        </p:nvSpPr>
        <p:spPr>
          <a:xfrm>
            <a:off x="179512" y="4452044"/>
            <a:ext cx="4494088" cy="2308324"/>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予備費</a:t>
            </a:r>
            <a:endParaRPr kumimoji="1" lang="en-US" altLang="ja-JP" sz="1200" dirty="0">
              <a:solidFill>
                <a:srgbClr val="FF0000"/>
              </a:solidFill>
            </a:endParaRPr>
          </a:p>
          <a:p>
            <a:r>
              <a:rPr kumimoji="1" lang="ja-JP" altLang="en-US" sz="1200" dirty="0">
                <a:solidFill>
                  <a:srgbClr val="FF0000"/>
                </a:solidFill>
              </a:rPr>
              <a:t>　経済情勢や災害など支出に影響を与えうる事象はその時々によって規模が異なり、財政規模も年々変化していくものであることから、土地改良区会計では、予備費の金額の上限は定められていません。ただし、</a:t>
            </a:r>
            <a:r>
              <a:rPr kumimoji="1" lang="ja-JP" altLang="en-US" sz="1200" b="1" dirty="0">
                <a:solidFill>
                  <a:srgbClr val="FF0000"/>
                </a:solidFill>
              </a:rPr>
              <a:t>一般的には、支出予算額の１％以内</a:t>
            </a:r>
            <a:r>
              <a:rPr kumimoji="1" lang="ja-JP" altLang="en-US" sz="1200" dirty="0">
                <a:solidFill>
                  <a:srgbClr val="FF0000"/>
                </a:solidFill>
              </a:rPr>
              <a:t>とすることや、収入予算額の３％～５％を上限とすることが考えられます。</a:t>
            </a:r>
            <a:endParaRPr kumimoji="1" lang="en-US" altLang="ja-JP" sz="1200" dirty="0">
              <a:solidFill>
                <a:srgbClr val="FF0000"/>
              </a:solidFill>
            </a:endParaRPr>
          </a:p>
          <a:p>
            <a:endParaRPr kumimoji="1" lang="en-US" altLang="ja-JP" sz="1200" dirty="0">
              <a:solidFill>
                <a:srgbClr val="FF0000"/>
              </a:solidFill>
            </a:endParaRPr>
          </a:p>
          <a:p>
            <a:r>
              <a:rPr kumimoji="1" lang="ja-JP" altLang="en-US" sz="1200" dirty="0">
                <a:solidFill>
                  <a:srgbClr val="FF0000"/>
                </a:solidFill>
              </a:rPr>
              <a:t>（令和２年３月土地改良区会計に関する</a:t>
            </a:r>
            <a:r>
              <a:rPr kumimoji="1" lang="en-US" altLang="ja-JP" sz="1200" dirty="0">
                <a:solidFill>
                  <a:srgbClr val="FF0000"/>
                </a:solidFill>
              </a:rPr>
              <a:t>Q&amp;A</a:t>
            </a:r>
            <a:r>
              <a:rPr kumimoji="1" lang="ja-JP" altLang="en-US" sz="1200" dirty="0">
                <a:solidFill>
                  <a:srgbClr val="FF0000"/>
                </a:solidFill>
              </a:rPr>
              <a:t>集の項目一覧</a:t>
            </a:r>
            <a:r>
              <a:rPr kumimoji="1" lang="en-US" altLang="ja-JP" sz="1200" dirty="0">
                <a:solidFill>
                  <a:srgbClr val="FF0000"/>
                </a:solidFill>
              </a:rPr>
              <a:t>(</a:t>
            </a:r>
            <a:r>
              <a:rPr kumimoji="1" lang="ja-JP" altLang="en-US" sz="1200" dirty="0">
                <a:solidFill>
                  <a:srgbClr val="FF0000"/>
                </a:solidFill>
              </a:rPr>
              <a:t>案</a:t>
            </a:r>
            <a:r>
              <a:rPr kumimoji="1" lang="en-US" altLang="ja-JP" sz="1200" dirty="0">
                <a:solidFill>
                  <a:srgbClr val="FF0000"/>
                </a:solidFill>
              </a:rPr>
              <a:t>)</a:t>
            </a:r>
            <a:r>
              <a:rPr kumimoji="1" lang="ja-JP" altLang="en-US" sz="1200" dirty="0">
                <a:solidFill>
                  <a:srgbClr val="FF0000"/>
                </a:solidFill>
              </a:rPr>
              <a:t>に対する意見及び</a:t>
            </a:r>
            <a:r>
              <a:rPr kumimoji="1" lang="en-US" altLang="ja-JP" sz="1200" dirty="0">
                <a:solidFill>
                  <a:srgbClr val="FF0000"/>
                </a:solidFill>
              </a:rPr>
              <a:t>Q&amp;A</a:t>
            </a:r>
            <a:r>
              <a:rPr kumimoji="1" lang="ja-JP" altLang="en-US" sz="1200" dirty="0">
                <a:solidFill>
                  <a:srgbClr val="FF0000"/>
                </a:solidFill>
              </a:rPr>
              <a:t>に掲載しないものについての回答について）より</a:t>
            </a:r>
            <a:endParaRPr kumimoji="1" lang="en-US" altLang="ja-JP" sz="1200" dirty="0">
              <a:solidFill>
                <a:srgbClr val="FF0000"/>
              </a:solidFill>
            </a:endParaRPr>
          </a:p>
          <a:p>
            <a:endParaRPr kumimoji="1" lang="ja-JP" altLang="en-US" sz="1200" dirty="0">
              <a:solidFill>
                <a:srgbClr val="FF0000"/>
              </a:solidFill>
            </a:endParaRPr>
          </a:p>
        </p:txBody>
      </p:sp>
    </p:spTree>
    <p:extLst>
      <p:ext uri="{BB962C8B-B14F-4D97-AF65-F5344CB8AC3E}">
        <p14:creationId xmlns:p14="http://schemas.microsoft.com/office/powerpoint/2010/main" val="243555535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3E73646-6D15-41AF-A580-10585F2CA9EC}"/>
              </a:ext>
            </a:extLst>
          </p:cNvPr>
          <p:cNvGrpSpPr/>
          <p:nvPr/>
        </p:nvGrpSpPr>
        <p:grpSpPr>
          <a:xfrm>
            <a:off x="107505" y="111219"/>
            <a:ext cx="8928992" cy="584200"/>
            <a:chOff x="1331366" y="549275"/>
            <a:chExt cx="5976938" cy="584200"/>
          </a:xfrm>
          <a:solidFill>
            <a:srgbClr val="1F497D">
              <a:lumMod val="20000"/>
              <a:lumOff val="80000"/>
            </a:srgbClr>
          </a:solidFill>
        </p:grpSpPr>
        <p:sp>
          <p:nvSpPr>
            <p:cNvPr id="3" name="角丸四角形 3">
              <a:extLst>
                <a:ext uri="{FF2B5EF4-FFF2-40B4-BE49-F238E27FC236}">
                  <a16:creationId xmlns:a16="http://schemas.microsoft.com/office/drawing/2014/main" id="{F1323A78-DC4E-4824-BBEF-E5D217AB3A81}"/>
                </a:ext>
              </a:extLst>
            </p:cNvPr>
            <p:cNvSpPr/>
            <p:nvPr/>
          </p:nvSpPr>
          <p:spPr>
            <a:xfrm>
              <a:off x="1331366"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EE423024-77BF-47B7-92EF-DD727B45749D}"/>
                </a:ext>
              </a:extLst>
            </p:cNvPr>
            <p:cNvSpPr txBox="1">
              <a:spLocks noChangeArrowheads="1"/>
            </p:cNvSpPr>
            <p:nvPr/>
          </p:nvSpPr>
          <p:spPr bwMode="auto">
            <a:xfrm>
              <a:off x="1390396" y="602283"/>
              <a:ext cx="586740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prstClr val="black"/>
                  </a:solidFill>
                  <a:latin typeface="Meiryo UI" panose="020B0604030504040204" pitchFamily="50" charset="-128"/>
                  <a:ea typeface="Meiryo UI" panose="020B0604030504040204" pitchFamily="50" charset="-128"/>
                </a:rPr>
                <a:t>◆　土地改良区会計の期中取引</a:t>
              </a:r>
            </a:p>
          </p:txBody>
        </p:sp>
      </p:grpSp>
      <p:graphicFrame>
        <p:nvGraphicFramePr>
          <p:cNvPr id="7" name="オブジェクト 6">
            <a:extLst>
              <a:ext uri="{FF2B5EF4-FFF2-40B4-BE49-F238E27FC236}">
                <a16:creationId xmlns:a16="http://schemas.microsoft.com/office/drawing/2014/main" id="{6ED1854B-338F-4FC0-8AF3-62EC25FA4C44}"/>
              </a:ext>
            </a:extLst>
          </p:cNvPr>
          <p:cNvGraphicFramePr>
            <a:graphicFrameLocks noChangeAspect="1"/>
          </p:cNvGraphicFramePr>
          <p:nvPr>
            <p:extLst>
              <p:ext uri="{D42A27DB-BD31-4B8C-83A1-F6EECF244321}">
                <p14:modId xmlns:p14="http://schemas.microsoft.com/office/powerpoint/2010/main" val="1258069204"/>
              </p:ext>
            </p:extLst>
          </p:nvPr>
        </p:nvGraphicFramePr>
        <p:xfrm>
          <a:off x="109538" y="1079500"/>
          <a:ext cx="8924925" cy="4481513"/>
        </p:xfrm>
        <a:graphic>
          <a:graphicData uri="http://schemas.openxmlformats.org/presentationml/2006/ole">
            <mc:AlternateContent xmlns:mc="http://schemas.openxmlformats.org/markup-compatibility/2006">
              <mc:Choice xmlns:v="urn:schemas-microsoft-com:vml" Requires="v">
                <p:oleObj name="Worksheet" r:id="rId3" imgW="9658285" imgH="4848096" progId="Excel.Sheet.12">
                  <p:embed/>
                </p:oleObj>
              </mc:Choice>
              <mc:Fallback>
                <p:oleObj name="Worksheet" r:id="rId3" imgW="9658285" imgH="4848096" progId="Excel.Sheet.12">
                  <p:embed/>
                  <p:pic>
                    <p:nvPicPr>
                      <p:cNvPr id="7" name="オブジェクト 6">
                        <a:extLst>
                          <a:ext uri="{FF2B5EF4-FFF2-40B4-BE49-F238E27FC236}">
                            <a16:creationId xmlns:a16="http://schemas.microsoft.com/office/drawing/2014/main" id="{6ED1854B-338F-4FC0-8AF3-62EC25FA4C44}"/>
                          </a:ext>
                        </a:extLst>
                      </p:cNvPr>
                      <p:cNvPicPr/>
                      <p:nvPr/>
                    </p:nvPicPr>
                    <p:blipFill>
                      <a:blip r:embed="rId4"/>
                      <a:stretch>
                        <a:fillRect/>
                      </a:stretch>
                    </p:blipFill>
                    <p:spPr>
                      <a:xfrm>
                        <a:off x="109538" y="1079500"/>
                        <a:ext cx="8924925" cy="4481513"/>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75F266A4-B1BD-C607-DDF6-C1593E5B0889}"/>
              </a:ext>
            </a:extLst>
          </p:cNvPr>
          <p:cNvSpPr txBox="1"/>
          <p:nvPr/>
        </p:nvSpPr>
        <p:spPr>
          <a:xfrm>
            <a:off x="8154152" y="225672"/>
            <a:ext cx="877163" cy="369332"/>
          </a:xfrm>
          <a:prstGeom prst="rect">
            <a:avLst/>
          </a:prstGeom>
          <a:noFill/>
        </p:spPr>
        <p:txBody>
          <a:bodyPr wrap="none" rtlCol="0">
            <a:spAutoFit/>
          </a:bodyPr>
          <a:lstStyle/>
          <a:p>
            <a:r>
              <a:rPr kumimoji="1" lang="ja-JP" altLang="en-US" b="1" dirty="0"/>
              <a:t>＜６＞</a:t>
            </a:r>
          </a:p>
        </p:txBody>
      </p:sp>
    </p:spTree>
    <p:extLst>
      <p:ext uri="{BB962C8B-B14F-4D97-AF65-F5344CB8AC3E}">
        <p14:creationId xmlns:p14="http://schemas.microsoft.com/office/powerpoint/2010/main" val="393326777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3E73646-6D15-41AF-A580-10585F2CA9EC}"/>
              </a:ext>
            </a:extLst>
          </p:cNvPr>
          <p:cNvGrpSpPr/>
          <p:nvPr/>
        </p:nvGrpSpPr>
        <p:grpSpPr>
          <a:xfrm>
            <a:off x="107505" y="175388"/>
            <a:ext cx="8928992" cy="584200"/>
            <a:chOff x="1331366" y="549275"/>
            <a:chExt cx="5976938" cy="584200"/>
          </a:xfrm>
          <a:solidFill>
            <a:srgbClr val="1F497D">
              <a:lumMod val="20000"/>
              <a:lumOff val="80000"/>
            </a:srgbClr>
          </a:solidFill>
        </p:grpSpPr>
        <p:sp>
          <p:nvSpPr>
            <p:cNvPr id="3" name="角丸四角形 3">
              <a:extLst>
                <a:ext uri="{FF2B5EF4-FFF2-40B4-BE49-F238E27FC236}">
                  <a16:creationId xmlns:a16="http://schemas.microsoft.com/office/drawing/2014/main" id="{F1323A78-DC4E-4824-BBEF-E5D217AB3A81}"/>
                </a:ext>
              </a:extLst>
            </p:cNvPr>
            <p:cNvSpPr/>
            <p:nvPr/>
          </p:nvSpPr>
          <p:spPr>
            <a:xfrm>
              <a:off x="1331366"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EE423024-77BF-47B7-92EF-DD727B45749D}"/>
                </a:ext>
              </a:extLst>
            </p:cNvPr>
            <p:cNvSpPr txBox="1">
              <a:spLocks noChangeArrowheads="1"/>
            </p:cNvSpPr>
            <p:nvPr/>
          </p:nvSpPr>
          <p:spPr bwMode="auto">
            <a:xfrm>
              <a:off x="1390396" y="602283"/>
              <a:ext cx="586740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prstClr val="black"/>
                  </a:solidFill>
                  <a:latin typeface="Meiryo UI" panose="020B0604030504040204" pitchFamily="50" charset="-128"/>
                  <a:ea typeface="Meiryo UI" panose="020B0604030504040204" pitchFamily="50" charset="-128"/>
                </a:rPr>
                <a:t>◆　土地改良区会計の期中取引</a:t>
              </a:r>
            </a:p>
          </p:txBody>
        </p:sp>
      </p:grpSp>
      <p:graphicFrame>
        <p:nvGraphicFramePr>
          <p:cNvPr id="5" name="オブジェクト 4">
            <a:extLst>
              <a:ext uri="{FF2B5EF4-FFF2-40B4-BE49-F238E27FC236}">
                <a16:creationId xmlns:a16="http://schemas.microsoft.com/office/drawing/2014/main" id="{9B986FA5-1636-44D4-B946-E9923F1B1AB9}"/>
              </a:ext>
            </a:extLst>
          </p:cNvPr>
          <p:cNvGraphicFramePr>
            <a:graphicFrameLocks noChangeAspect="1"/>
          </p:cNvGraphicFramePr>
          <p:nvPr>
            <p:extLst>
              <p:ext uri="{D42A27DB-BD31-4B8C-83A1-F6EECF244321}">
                <p14:modId xmlns:p14="http://schemas.microsoft.com/office/powerpoint/2010/main" val="1729405879"/>
              </p:ext>
            </p:extLst>
          </p:nvPr>
        </p:nvGraphicFramePr>
        <p:xfrm>
          <a:off x="109538" y="941388"/>
          <a:ext cx="8923337" cy="5764212"/>
        </p:xfrm>
        <a:graphic>
          <a:graphicData uri="http://schemas.openxmlformats.org/presentationml/2006/ole">
            <mc:AlternateContent xmlns:mc="http://schemas.openxmlformats.org/markup-compatibility/2006">
              <mc:Choice xmlns:v="urn:schemas-microsoft-com:vml" Requires="v">
                <p:oleObj name="Worksheet" r:id="rId3" imgW="9658285" imgH="6238926" progId="Excel.Sheet.12">
                  <p:embed/>
                </p:oleObj>
              </mc:Choice>
              <mc:Fallback>
                <p:oleObj name="Worksheet" r:id="rId3" imgW="9658285" imgH="6238926" progId="Excel.Sheet.12">
                  <p:embed/>
                  <p:pic>
                    <p:nvPicPr>
                      <p:cNvPr id="5" name="オブジェクト 4">
                        <a:extLst>
                          <a:ext uri="{FF2B5EF4-FFF2-40B4-BE49-F238E27FC236}">
                            <a16:creationId xmlns:a16="http://schemas.microsoft.com/office/drawing/2014/main" id="{9B986FA5-1636-44D4-B946-E9923F1B1AB9}"/>
                          </a:ext>
                        </a:extLst>
                      </p:cNvPr>
                      <p:cNvPicPr/>
                      <p:nvPr/>
                    </p:nvPicPr>
                    <p:blipFill>
                      <a:blip r:embed="rId4"/>
                      <a:stretch>
                        <a:fillRect/>
                      </a:stretch>
                    </p:blipFill>
                    <p:spPr>
                      <a:xfrm>
                        <a:off x="109538" y="941388"/>
                        <a:ext cx="8923337" cy="5764212"/>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EF7298F9-C70A-C25E-279C-1E5A0659B58C}"/>
              </a:ext>
            </a:extLst>
          </p:cNvPr>
          <p:cNvSpPr txBox="1"/>
          <p:nvPr/>
        </p:nvSpPr>
        <p:spPr>
          <a:xfrm>
            <a:off x="8154152" y="282822"/>
            <a:ext cx="87716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＜７＞</a:t>
            </a:r>
          </a:p>
        </p:txBody>
      </p:sp>
    </p:spTree>
    <p:extLst>
      <p:ext uri="{BB962C8B-B14F-4D97-AF65-F5344CB8AC3E}">
        <p14:creationId xmlns:p14="http://schemas.microsoft.com/office/powerpoint/2010/main" val="172045847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B1563A7-CB9E-410D-B042-93ACFE74A681}"/>
              </a:ext>
            </a:extLst>
          </p:cNvPr>
          <p:cNvGrpSpPr/>
          <p:nvPr/>
        </p:nvGrpSpPr>
        <p:grpSpPr>
          <a:xfrm>
            <a:off x="107505" y="188640"/>
            <a:ext cx="8928992" cy="584200"/>
            <a:chOff x="1331366" y="549275"/>
            <a:chExt cx="5976938" cy="584200"/>
          </a:xfrm>
          <a:solidFill>
            <a:srgbClr val="E8FDD3"/>
          </a:solidFill>
        </p:grpSpPr>
        <p:sp>
          <p:nvSpPr>
            <p:cNvPr id="3" name="角丸四角形 6">
              <a:extLst>
                <a:ext uri="{FF2B5EF4-FFF2-40B4-BE49-F238E27FC236}">
                  <a16:creationId xmlns:a16="http://schemas.microsoft.com/office/drawing/2014/main" id="{8A94F3DE-4146-4483-A4B8-4620ACE3E575}"/>
                </a:ext>
              </a:extLst>
            </p:cNvPr>
            <p:cNvSpPr/>
            <p:nvPr/>
          </p:nvSpPr>
          <p:spPr>
            <a:xfrm>
              <a:off x="1331366" y="549275"/>
              <a:ext cx="5976938" cy="584200"/>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BB2CA97B-9A08-41F4-B184-D2BE5E106F74}"/>
                </a:ext>
              </a:extLst>
            </p:cNvPr>
            <p:cNvSpPr txBox="1">
              <a:spLocks noChangeArrowheads="1"/>
            </p:cNvSpPr>
            <p:nvPr/>
          </p:nvSpPr>
          <p:spPr bwMode="auto">
            <a:xfrm>
              <a:off x="1349916" y="602283"/>
              <a:ext cx="5867400"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defTabSz="914359" eaLnBrk="1" hangingPunct="1">
                <a:spcBef>
                  <a:spcPct val="0"/>
                </a:spcBef>
                <a:spcAft>
                  <a:spcPct val="0"/>
                </a:spcAft>
                <a:buClrTx/>
                <a:buSzTx/>
                <a:buNone/>
                <a:defRPr/>
              </a:pPr>
              <a:r>
                <a:rPr lang="ja-JP" altLang="en-US" sz="2300" b="1" kern="0" dirty="0">
                  <a:solidFill>
                    <a:prstClr val="black"/>
                  </a:solidFill>
                  <a:latin typeface="Meiryo UI" panose="020B0604030504040204" pitchFamily="50" charset="-128"/>
                  <a:ea typeface="Meiryo UI" panose="020B0604030504040204" pitchFamily="50" charset="-128"/>
                </a:rPr>
                <a:t>８　仕訳帳（抄）</a:t>
              </a:r>
              <a:r>
                <a:rPr lang="ja-JP" altLang="en-US" sz="1800" b="1" kern="0" dirty="0">
                  <a:solidFill>
                    <a:prstClr val="black"/>
                  </a:solidFill>
                  <a:latin typeface="Meiryo UI" panose="020B0604030504040204" pitchFamily="50" charset="-128"/>
                  <a:ea typeface="Meiryo UI" panose="020B0604030504040204" pitchFamily="50" charset="-128"/>
                </a:rPr>
                <a:t>（期中取引：</a:t>
              </a:r>
              <a:r>
                <a:rPr lang="en-US" altLang="ja-JP" sz="1800" b="1" kern="0" dirty="0">
                  <a:solidFill>
                    <a:prstClr val="black"/>
                  </a:solidFill>
                  <a:latin typeface="Meiryo UI" panose="020B0604030504040204" pitchFamily="50" charset="-128"/>
                  <a:ea typeface="Meiryo UI" panose="020B0604030504040204" pitchFamily="50" charset="-128"/>
                </a:rPr>
                <a:t>4</a:t>
              </a:r>
              <a:r>
                <a:rPr lang="ja-JP" altLang="en-US" sz="1800" b="1" kern="0" dirty="0">
                  <a:solidFill>
                    <a:prstClr val="black"/>
                  </a:solidFill>
                  <a:latin typeface="Meiryo UI" panose="020B0604030504040204" pitchFamily="50" charset="-128"/>
                  <a:ea typeface="Meiryo UI" panose="020B0604030504040204" pitchFamily="50" charset="-128"/>
                </a:rPr>
                <a:t>月</a:t>
              </a:r>
              <a:r>
                <a:rPr lang="en-US" altLang="ja-JP" sz="1800" b="1" kern="0" dirty="0">
                  <a:solidFill>
                    <a:prstClr val="black"/>
                  </a:solidFill>
                  <a:latin typeface="Meiryo UI" panose="020B0604030504040204" pitchFamily="50" charset="-128"/>
                  <a:ea typeface="Meiryo UI" panose="020B0604030504040204" pitchFamily="50" charset="-128"/>
                </a:rPr>
                <a:t>1</a:t>
              </a:r>
              <a:r>
                <a:rPr lang="ja-JP" altLang="en-US" sz="1800" b="1" kern="0" dirty="0">
                  <a:solidFill>
                    <a:prstClr val="black"/>
                  </a:solidFill>
                  <a:latin typeface="Meiryo UI" panose="020B0604030504040204" pitchFamily="50" charset="-128"/>
                  <a:ea typeface="Meiryo UI" panose="020B0604030504040204" pitchFamily="50" charset="-128"/>
                </a:rPr>
                <a:t>日から</a:t>
              </a:r>
              <a:r>
                <a:rPr lang="en-US" altLang="ja-JP" sz="1800" b="1" kern="0" dirty="0">
                  <a:solidFill>
                    <a:prstClr val="black"/>
                  </a:solidFill>
                  <a:latin typeface="Meiryo UI" panose="020B0604030504040204" pitchFamily="50" charset="-128"/>
                  <a:ea typeface="Meiryo UI" panose="020B0604030504040204" pitchFamily="50" charset="-128"/>
                </a:rPr>
                <a:t>3</a:t>
              </a:r>
              <a:r>
                <a:rPr lang="ja-JP" altLang="en-US" sz="1800" b="1" kern="0" dirty="0">
                  <a:solidFill>
                    <a:prstClr val="black"/>
                  </a:solidFill>
                  <a:latin typeface="Meiryo UI" panose="020B0604030504040204" pitchFamily="50" charset="-128"/>
                  <a:ea typeface="Meiryo UI" panose="020B0604030504040204" pitchFamily="50" charset="-128"/>
                </a:rPr>
                <a:t>月</a:t>
              </a:r>
              <a:r>
                <a:rPr lang="en-US" altLang="ja-JP" sz="1800" b="1" kern="0" dirty="0">
                  <a:solidFill>
                    <a:prstClr val="black"/>
                  </a:solidFill>
                  <a:latin typeface="Meiryo UI" panose="020B0604030504040204" pitchFamily="50" charset="-128"/>
                  <a:ea typeface="Meiryo UI" panose="020B0604030504040204" pitchFamily="50" charset="-128"/>
                </a:rPr>
                <a:t>31</a:t>
              </a:r>
              <a:r>
                <a:rPr lang="ja-JP" altLang="en-US" sz="1800" b="1" kern="0" dirty="0">
                  <a:solidFill>
                    <a:prstClr val="black"/>
                  </a:solidFill>
                  <a:latin typeface="Meiryo UI" panose="020B0604030504040204" pitchFamily="50" charset="-128"/>
                  <a:ea typeface="Meiryo UI" panose="020B0604030504040204" pitchFamily="50" charset="-128"/>
                </a:rPr>
                <a:t>日までの取引の記録）　</a:t>
              </a:r>
              <a:endParaRPr lang="en-US" altLang="ja-JP" sz="1800" b="1" kern="0" dirty="0">
                <a:solidFill>
                  <a:prstClr val="black"/>
                </a:solidFill>
                <a:latin typeface="Meiryo UI" panose="020B0604030504040204" pitchFamily="50" charset="-128"/>
                <a:ea typeface="Meiryo UI" panose="020B0604030504040204" pitchFamily="50" charset="-128"/>
              </a:endParaRPr>
            </a:p>
          </p:txBody>
        </p:sp>
      </p:grpSp>
      <p:graphicFrame>
        <p:nvGraphicFramePr>
          <p:cNvPr id="5" name="オブジェクト 4">
            <a:extLst>
              <a:ext uri="{FF2B5EF4-FFF2-40B4-BE49-F238E27FC236}">
                <a16:creationId xmlns:a16="http://schemas.microsoft.com/office/drawing/2014/main" id="{B333CBA5-AAFA-4B2C-932B-54219F8E0E35}"/>
              </a:ext>
            </a:extLst>
          </p:cNvPr>
          <p:cNvGraphicFramePr>
            <a:graphicFrameLocks noChangeAspect="1"/>
          </p:cNvGraphicFramePr>
          <p:nvPr>
            <p:extLst>
              <p:ext uri="{D42A27DB-BD31-4B8C-83A1-F6EECF244321}">
                <p14:modId xmlns:p14="http://schemas.microsoft.com/office/powerpoint/2010/main" val="809252288"/>
              </p:ext>
            </p:extLst>
          </p:nvPr>
        </p:nvGraphicFramePr>
        <p:xfrm>
          <a:off x="971550" y="889000"/>
          <a:ext cx="7200900" cy="5876925"/>
        </p:xfrm>
        <a:graphic>
          <a:graphicData uri="http://schemas.openxmlformats.org/presentationml/2006/ole">
            <mc:AlternateContent xmlns:mc="http://schemas.openxmlformats.org/markup-compatibility/2006">
              <mc:Choice xmlns:v="urn:schemas-microsoft-com:vml" Requires="v">
                <p:oleObj name="Worksheet" r:id="rId3" imgW="7201030" imgH="5876796" progId="Excel.Sheet.12">
                  <p:embed/>
                </p:oleObj>
              </mc:Choice>
              <mc:Fallback>
                <p:oleObj name="Worksheet" r:id="rId3" imgW="7201030" imgH="5876796" progId="Excel.Sheet.12">
                  <p:embed/>
                  <p:pic>
                    <p:nvPicPr>
                      <p:cNvPr id="5" name="オブジェクト 4">
                        <a:extLst>
                          <a:ext uri="{FF2B5EF4-FFF2-40B4-BE49-F238E27FC236}">
                            <a16:creationId xmlns:a16="http://schemas.microsoft.com/office/drawing/2014/main" id="{B333CBA5-AAFA-4B2C-932B-54219F8E0E35}"/>
                          </a:ext>
                        </a:extLst>
                      </p:cNvPr>
                      <p:cNvPicPr/>
                      <p:nvPr/>
                    </p:nvPicPr>
                    <p:blipFill>
                      <a:blip r:embed="rId4"/>
                      <a:stretch>
                        <a:fillRect/>
                      </a:stretch>
                    </p:blipFill>
                    <p:spPr>
                      <a:xfrm>
                        <a:off x="971550" y="889000"/>
                        <a:ext cx="7200900" cy="5876925"/>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BD33C186-A8BF-8D12-D295-FF5360EF185B}"/>
              </a:ext>
            </a:extLst>
          </p:cNvPr>
          <p:cNvSpPr txBox="1"/>
          <p:nvPr/>
        </p:nvSpPr>
        <p:spPr>
          <a:xfrm>
            <a:off x="7665533" y="311397"/>
            <a:ext cx="1499128"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33</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34</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474927699"/>
      </p:ext>
    </p:extLst>
  </p:cSld>
  <p:clrMapOvr>
    <a:masterClrMapping/>
  </p:clrMapOvr>
  <mc:AlternateContent xmlns:mc="http://schemas.openxmlformats.org/markup-compatibility/2006" xmlns:p14="http://schemas.microsoft.com/office/powerpoint/2010/main">
    <mc:Choice Requires="p14">
      <p:transition spd="med" p14:dur="700" advTm="2500">
        <p:fade/>
      </p:transition>
    </mc:Choice>
    <mc:Fallback xmlns="">
      <p:transition spd="med" advTm="25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D4B98F4-B75F-48FB-B728-0042F09938ED}"/>
              </a:ext>
            </a:extLst>
          </p:cNvPr>
          <p:cNvGrpSpPr/>
          <p:nvPr/>
        </p:nvGrpSpPr>
        <p:grpSpPr>
          <a:xfrm>
            <a:off x="107505" y="135628"/>
            <a:ext cx="8928992" cy="514673"/>
            <a:chOff x="1331366" y="568939"/>
            <a:chExt cx="5976938" cy="514673"/>
          </a:xfrm>
          <a:solidFill>
            <a:srgbClr val="E8FDD3"/>
          </a:solidFill>
        </p:grpSpPr>
        <p:sp>
          <p:nvSpPr>
            <p:cNvPr id="3" name="角丸四角形 12">
              <a:extLst>
                <a:ext uri="{FF2B5EF4-FFF2-40B4-BE49-F238E27FC236}">
                  <a16:creationId xmlns:a16="http://schemas.microsoft.com/office/drawing/2014/main" id="{B7F190B7-A63D-41CE-8002-C8F73DEFB2F2}"/>
                </a:ext>
              </a:extLst>
            </p:cNvPr>
            <p:cNvSpPr/>
            <p:nvPr/>
          </p:nvSpPr>
          <p:spPr>
            <a:xfrm>
              <a:off x="1331366" y="568939"/>
              <a:ext cx="5976938" cy="514673"/>
            </a:xfrm>
            <a:prstGeom prst="roundRect">
              <a:avLst/>
            </a:prstGeom>
            <a:grpFill/>
            <a:ln w="25400" cap="flat" cmpd="sng" algn="ctr">
              <a:solidFill>
                <a:sysClr val="windowText" lastClr="000000"/>
              </a:solidFill>
              <a:prstDash val="solid"/>
            </a:ln>
            <a:effectLst/>
          </p:spPr>
          <p:txBody>
            <a:bodyPr rtlCol="0" anchor="ctr"/>
            <a:lstStyle/>
            <a:p>
              <a:pPr algn="ctr" defTabSz="914359">
                <a:defRPr/>
              </a:pPr>
              <a:endParaRPr kumimoji="1" lang="ja-JP" altLang="en-US" sz="1799" b="1" kern="0">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DEF8D3BF-2F33-4440-B48B-764952F5D46A}"/>
                </a:ext>
              </a:extLst>
            </p:cNvPr>
            <p:cNvSpPr txBox="1">
              <a:spLocks noChangeArrowheads="1"/>
            </p:cNvSpPr>
            <p:nvPr/>
          </p:nvSpPr>
          <p:spPr bwMode="auto">
            <a:xfrm>
              <a:off x="1386224" y="578217"/>
              <a:ext cx="5867400"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eaLnBrk="0" hangingPunct="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eaLnBrk="0" hangingPunct="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eaLnBrk="0" hangingPunct="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eaLnBrk="0"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914359" eaLnBrk="1" hangingPunct="1">
                <a:spcBef>
                  <a:spcPct val="0"/>
                </a:spcBef>
                <a:spcAft>
                  <a:spcPct val="0"/>
                </a:spcAft>
                <a:buClrTx/>
                <a:buSzTx/>
                <a:buNone/>
                <a:defRPr/>
              </a:pPr>
              <a:r>
                <a:rPr lang="ja-JP" altLang="en-US" sz="2400" b="1" kern="0" dirty="0">
                  <a:solidFill>
                    <a:prstClr val="black"/>
                  </a:solidFill>
                  <a:latin typeface="Meiryo UI" panose="020B0604030504040204" pitchFamily="50" charset="-128"/>
                  <a:ea typeface="Meiryo UI" panose="020B0604030504040204" pitchFamily="50" charset="-128"/>
                </a:rPr>
                <a:t>９　合計残高試算表（決算整理前）</a:t>
              </a:r>
              <a:endParaRPr lang="en-US" altLang="ja-JP" sz="2400" b="1" kern="0" dirty="0">
                <a:solidFill>
                  <a:prstClr val="black"/>
                </a:solidFill>
                <a:latin typeface="Meiryo UI" panose="020B0604030504040204" pitchFamily="50" charset="-128"/>
                <a:ea typeface="Meiryo UI" panose="020B0604030504040204" pitchFamily="50" charset="-128"/>
              </a:endParaRPr>
            </a:p>
          </p:txBody>
        </p:sp>
      </p:grpSp>
      <p:graphicFrame>
        <p:nvGraphicFramePr>
          <p:cNvPr id="7" name="オブジェクト 6">
            <a:extLst>
              <a:ext uri="{FF2B5EF4-FFF2-40B4-BE49-F238E27FC236}">
                <a16:creationId xmlns:a16="http://schemas.microsoft.com/office/drawing/2014/main" id="{698E9D01-CC99-011F-5044-B0C246F56810}"/>
              </a:ext>
            </a:extLst>
          </p:cNvPr>
          <p:cNvGraphicFramePr>
            <a:graphicFrameLocks noChangeAspect="1"/>
          </p:cNvGraphicFramePr>
          <p:nvPr>
            <p:extLst>
              <p:ext uri="{D42A27DB-BD31-4B8C-83A1-F6EECF244321}">
                <p14:modId xmlns:p14="http://schemas.microsoft.com/office/powerpoint/2010/main" val="406884769"/>
              </p:ext>
            </p:extLst>
          </p:nvPr>
        </p:nvGraphicFramePr>
        <p:xfrm>
          <a:off x="1555750" y="671513"/>
          <a:ext cx="5965825" cy="6130925"/>
        </p:xfrm>
        <a:graphic>
          <a:graphicData uri="http://schemas.openxmlformats.org/presentationml/2006/ole">
            <mc:AlternateContent xmlns:mc="http://schemas.openxmlformats.org/markup-compatibility/2006">
              <mc:Choice xmlns:v="urn:schemas-microsoft-com:vml" Requires="v">
                <p:oleObj name="Worksheet" r:id="rId3" imgW="7153141" imgH="7686752" progId="Excel.Sheet.12">
                  <p:embed/>
                </p:oleObj>
              </mc:Choice>
              <mc:Fallback>
                <p:oleObj name="Worksheet" r:id="rId3" imgW="7153141" imgH="7686752" progId="Excel.Sheet.12">
                  <p:embed/>
                  <p:pic>
                    <p:nvPicPr>
                      <p:cNvPr id="7" name="オブジェクト 6">
                        <a:extLst>
                          <a:ext uri="{FF2B5EF4-FFF2-40B4-BE49-F238E27FC236}">
                            <a16:creationId xmlns:a16="http://schemas.microsoft.com/office/drawing/2014/main" id="{698E9D01-CC99-011F-5044-B0C246F56810}"/>
                          </a:ext>
                        </a:extLst>
                      </p:cNvPr>
                      <p:cNvPicPr/>
                      <p:nvPr/>
                    </p:nvPicPr>
                    <p:blipFill>
                      <a:blip r:embed="rId4"/>
                      <a:stretch>
                        <a:fillRect/>
                      </a:stretch>
                    </p:blipFill>
                    <p:spPr>
                      <a:xfrm>
                        <a:off x="1555750" y="671513"/>
                        <a:ext cx="5965825" cy="6130925"/>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37E855B9-31F9-E9D4-5427-A7B0B7C05371}"/>
              </a:ext>
            </a:extLst>
          </p:cNvPr>
          <p:cNvSpPr txBox="1"/>
          <p:nvPr/>
        </p:nvSpPr>
        <p:spPr>
          <a:xfrm>
            <a:off x="8181448" y="206622"/>
            <a:ext cx="95731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35</a:t>
            </a:r>
            <a:r>
              <a:rPr kumimoji="1" lang="ja-JP" altLang="en-US"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4310561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178457</TotalTime>
  <Words>4101</Words>
  <Application>Microsoft Office PowerPoint</Application>
  <PresentationFormat>画面に合わせる (4:3)</PresentationFormat>
  <Paragraphs>309</Paragraphs>
  <Slides>31</Slides>
  <Notes>31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31</vt:i4>
      </vt:variant>
    </vt:vector>
  </HeadingPairs>
  <TitlesOfParts>
    <vt:vector size="42" baseType="lpstr">
      <vt:lpstr>Meiryo UI</vt:lpstr>
      <vt:lpstr>ＭＳ Ｐゴシック</vt:lpstr>
      <vt:lpstr>ＭＳ ゴシック</vt:lpstr>
      <vt:lpstr>ＭＳ 明朝</vt:lpstr>
      <vt:lpstr>游ゴシック</vt:lpstr>
      <vt:lpstr>Arial</vt:lpstr>
      <vt:lpstr>Calibri</vt:lpstr>
      <vt:lpstr>Calibri Light</vt:lpstr>
      <vt:lpstr>Office テーマ</vt:lpstr>
      <vt:lpstr>Worksheet</vt:lpstr>
      <vt:lpstr>Microsoft Excel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TANAKA KATSUYA</dc:creator>
  <cp:lastModifiedBy>TANAKA KATSUYA</cp:lastModifiedBy>
  <cp:revision>1623</cp:revision>
  <cp:lastPrinted>2024-10-28T05:14:13Z</cp:lastPrinted>
  <dcterms:created xsi:type="dcterms:W3CDTF">2019-05-28T06:13:37Z</dcterms:created>
  <dcterms:modified xsi:type="dcterms:W3CDTF">2024-11-06T05:51:41Z</dcterms:modified>
</cp:coreProperties>
</file>